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101" autoAdjust="0"/>
  </p:normalViewPr>
  <p:slideViewPr>
    <p:cSldViewPr snapToGrid="0">
      <p:cViewPr varScale="1">
        <p:scale>
          <a:sx n="72" d="100"/>
          <a:sy n="72" d="100"/>
        </p:scale>
        <p:origin x="110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781D6-6912-48B0-8969-B5796E349A4A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2808E-C9AE-41D7-8D48-B96D6993F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51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8DD3-9E67-4FD0-B19E-5A50DF0069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64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8DD3-9E67-4FD0-B19E-5A50DF0069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753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8DD3-9E67-4FD0-B19E-5A50DF0069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56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8DD3-9E67-4FD0-B19E-5A50DF0069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84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8DD3-9E67-4FD0-B19E-5A50DF0069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645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8DD3-9E67-4FD0-B19E-5A50DF0069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505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8DD3-9E67-4FD0-B19E-5A50DF0069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821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8DD3-9E67-4FD0-B19E-5A50DF0069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200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8DD3-9E67-4FD0-B19E-5A50DF0069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83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14D6-FA57-41C7-B797-0C5F6ABDA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9F2F0-A632-4B4E-B16F-BD9D40605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3CD0D-837E-48FD-B342-87945688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DADB-10C9-4F07-AB95-159097A4F9FD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9C827-A009-4722-919B-E91EBF73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58A4D-8F71-408C-9402-946EF6B2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4C-FE8F-4294-B583-2CFADCF3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30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C6AC-F5D1-42FD-8B10-AA8250E1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1A713-16F9-46CE-A6B4-7B15584E9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F00C6-B72C-4168-92D0-D9E5E844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DADB-10C9-4F07-AB95-159097A4F9FD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EAA25-C9FA-4660-85A1-6F9E75B3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B45E6-D18E-4F07-A752-72022382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4C-FE8F-4294-B583-2CFADCF3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67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DD416E-6D52-4A45-ADA3-D4BF8B21C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78B91-DE8F-4C4B-863F-22E438E34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5176F-4890-4B5B-9F0C-453C8908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DADB-10C9-4F07-AB95-159097A4F9FD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BF29-2E81-4258-A8D8-269A86C6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E09A6-2152-47F9-B4CA-57DA2AFA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4C-FE8F-4294-B583-2CFADCF3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8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BA2B5-FF63-4D21-A9A6-A5BD7F93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93838-BE3A-4DCC-A8C8-6584FAD90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F70A1-2DC7-4B6C-B9CD-7A077661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DADB-10C9-4F07-AB95-159097A4F9FD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84F9-14D1-4C22-B930-73B27BC38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702D2-C72F-4EE8-91C9-7B610D26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4C-FE8F-4294-B583-2CFADCF3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43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CC30E-ECAC-4022-B3E3-6213A35A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35F84-1C38-48DE-8A11-C23B32767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BA616-CA39-4F4E-9663-9872A913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DADB-10C9-4F07-AB95-159097A4F9FD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5F751-8C5D-4B2E-9BA0-95D7830FE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A2B3D-6A5D-4E61-BB8B-F902D76D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4C-FE8F-4294-B583-2CFADCF3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79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355-BFBE-402C-88B6-84AAAA9D1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258C-AFFF-47E9-8975-E6FA55877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8293D-99EA-44B9-B758-1EEA97E8A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700D2-B4A4-4D6F-9469-A8C1581EF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DADB-10C9-4F07-AB95-159097A4F9FD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FBA9D-7BA2-429C-91DF-CCE736A3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E17EF-1368-46E1-93C3-A1379161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4C-FE8F-4294-B583-2CFADCF3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20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B39F-CC5B-470F-9445-5B5D9740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74B13-04C2-45FE-9BA3-C0916955B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C875F-3994-475D-8889-A42A24E71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14306D-28D2-42AA-B4E6-04B027A8D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65958-7FFE-4B92-8D64-0AE396A70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1BE7F5-6365-433B-BD0E-404A4C62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DADB-10C9-4F07-AB95-159097A4F9FD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9E5D7C-C32C-4940-903E-0DEAFCC4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AA1371-3895-4E23-884B-6F90C454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4C-FE8F-4294-B583-2CFADCF3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10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1B0F-67E2-4BAF-8F64-C3321CC6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95F20-B7B4-470D-8BEC-11D1302B6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DADB-10C9-4F07-AB95-159097A4F9FD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68DF4-111D-4345-84F8-1AA2E5B96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AEAEE-F05C-4A4D-AFB5-0B5288A0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4C-FE8F-4294-B583-2CFADCF3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14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C8FD30-820B-4601-BC20-D3BE3E113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DADB-10C9-4F07-AB95-159097A4F9FD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0D9BCF-B852-40C3-94B2-B2DFF477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F6461-5E7B-4616-B283-BCA230F6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4C-FE8F-4294-B583-2CFADCF3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BD22-03F8-410B-ABC7-044635BD3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6E457-6F2B-4CD1-93D0-5DE348286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3FD0D-A8C9-4793-AD72-25CD44C0D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4D2FF-55E6-4C53-985B-E4557B58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DADB-10C9-4F07-AB95-159097A4F9FD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301F9-D782-4C91-A85A-9240DE7C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2540A-4228-4703-93F3-DA420169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4C-FE8F-4294-B583-2CFADCF3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1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8CA6-B824-4277-82A7-1C2382C77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648328-9335-4DCD-8E75-3F2FAF4DE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3E652-CA0F-4569-83D4-FE28BB21C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EC7E6-298A-4F05-ADC7-8764BE31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DADB-10C9-4F07-AB95-159097A4F9FD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AE294-EC48-4511-B2FA-0B809ACE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99257-795E-4521-89A5-0CA6DDD4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4C-FE8F-4294-B583-2CFADCF3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12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1B3792-2E8D-4EEC-8092-03E7271A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D1155-FA74-455C-A97B-4D8EE4FA9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D34CB-5FD0-41FF-A7C0-0C6E62475B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7DADB-10C9-4F07-AB95-159097A4F9FD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3964B-61F8-439A-8C4E-D90465B70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A48C9-98E3-4B92-95C0-8A52A2534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8F4C-FE8F-4294-B583-2CFADCF36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9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gateway.mayden.co.uk/referral-v2/d65351bb-6848-4b60-82c3-c2a73683d5f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unitylivingwell.co.uk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umbrella-pn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hyperlink" Target="https://www.kcsc.org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hyperlink" Target="http://www.kcmind.org.uk/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://www.smartlondon.org.uk/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www.cnwl.nhs.uk/about-cnw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0" descr="Community Living Well">
            <a:extLst>
              <a:ext uri="{FF2B5EF4-FFF2-40B4-BE49-F238E27FC236}">
                <a16:creationId xmlns:a16="http://schemas.microsoft.com/office/drawing/2014/main" id="{5487F20F-7CB1-47B0-AC31-D0A8136163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189B19-965F-4478-BAC5-58C984996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t="24002" r="11776" b="26030"/>
          <a:stretch/>
        </p:blipFill>
        <p:spPr bwMode="auto">
          <a:xfrm>
            <a:off x="178130" y="314907"/>
            <a:ext cx="6081852" cy="225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CLW-Assets-Community">
            <a:extLst>
              <a:ext uri="{FF2B5EF4-FFF2-40B4-BE49-F238E27FC236}">
                <a16:creationId xmlns:a16="http://schemas.microsoft.com/office/drawing/2014/main" id="{A4112413-53A6-48FB-9028-4536F4285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98" y="758310"/>
            <a:ext cx="6081852" cy="503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5EBFCB-7A62-4D51-8F4E-3714B7521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71237"/>
            <a:ext cx="12192000" cy="743712"/>
          </a:xfrm>
          <a:prstGeom prst="rect">
            <a:avLst/>
          </a:prstGeom>
        </p:spPr>
      </p:pic>
      <p:pic>
        <p:nvPicPr>
          <p:cNvPr id="1026" name="Picture 2" descr="Image result for nhs">
            <a:extLst>
              <a:ext uri="{FF2B5EF4-FFF2-40B4-BE49-F238E27FC236}">
                <a16:creationId xmlns:a16="http://schemas.microsoft.com/office/drawing/2014/main" id="{15755990-9BF9-4981-801C-2875D687C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417" y="758310"/>
            <a:ext cx="1314203" cy="53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BE180C-E20C-48E0-A8B4-91A9CB4087D3}"/>
              </a:ext>
            </a:extLst>
          </p:cNvPr>
          <p:cNvSpPr txBox="1"/>
          <p:nvPr/>
        </p:nvSpPr>
        <p:spPr>
          <a:xfrm>
            <a:off x="904240" y="2692400"/>
            <a:ext cx="42773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Michelle Poponne </a:t>
            </a:r>
          </a:p>
          <a:p>
            <a:endParaRPr lang="en-GB" sz="28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Talking Therapies </a:t>
            </a:r>
            <a:r>
              <a:rPr lang="en-GB" sz="28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Development Manager</a:t>
            </a:r>
          </a:p>
          <a:p>
            <a:endParaRPr lang="en-GB" sz="28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8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316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E0DBAD-9A30-4D79-BC32-D2F6CD82E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8" y="-43543"/>
            <a:ext cx="3605283" cy="1519311"/>
          </a:xfrm>
          <a:prstGeom prst="rect">
            <a:avLst/>
          </a:prstGeom>
        </p:spPr>
      </p:pic>
      <p:pic>
        <p:nvPicPr>
          <p:cNvPr id="2050" name="Picture 2" descr="CLW-Swoosh longer">
            <a:extLst>
              <a:ext uri="{FF2B5EF4-FFF2-40B4-BE49-F238E27FC236}">
                <a16:creationId xmlns:a16="http://schemas.microsoft.com/office/drawing/2014/main" id="{A25FCF13-2002-4CB8-9894-6B58040FA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3379"/>
            <a:ext cx="121920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3BE422-26D2-45BA-9492-B624D04300C8}"/>
              </a:ext>
            </a:extLst>
          </p:cNvPr>
          <p:cNvCxnSpPr>
            <a:cxnSpLocks/>
          </p:cNvCxnSpPr>
          <p:nvPr/>
        </p:nvCxnSpPr>
        <p:spPr>
          <a:xfrm>
            <a:off x="669701" y="1904488"/>
            <a:ext cx="1058643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DCA2DB-7332-4217-B6D9-593B95624340}"/>
              </a:ext>
            </a:extLst>
          </p:cNvPr>
          <p:cNvSpPr txBox="1"/>
          <p:nvPr/>
        </p:nvSpPr>
        <p:spPr>
          <a:xfrm>
            <a:off x="669701" y="1220900"/>
            <a:ext cx="929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Who, Where &amp; How?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000586-1650-4F6B-A182-43932C12E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48" y="495235"/>
            <a:ext cx="1310754" cy="536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C25D36-6B20-40F8-8D1A-CDC4BFE24021}"/>
              </a:ext>
            </a:extLst>
          </p:cNvPr>
          <p:cNvSpPr txBox="1"/>
          <p:nvPr/>
        </p:nvSpPr>
        <p:spPr>
          <a:xfrm>
            <a:off x="571145" y="1969778"/>
            <a:ext cx="10783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Who- Community Living Well is a service for people aged 16 and over who need support with their mental health and wellbeing.  It’s for people registered with a GP in the Royal Borough of Kensington and Chelsea, or the Queen’s Park and Paddington areas of Westminster.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FB315-2012-465D-A4CC-67286A4C793C}"/>
              </a:ext>
            </a:extLst>
          </p:cNvPr>
          <p:cNvSpPr txBox="1"/>
          <p:nvPr/>
        </p:nvSpPr>
        <p:spPr>
          <a:xfrm>
            <a:off x="738753" y="2818590"/>
            <a:ext cx="4731488" cy="272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do we see?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Mild to moderate mental health difficulties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mood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Anxiety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Sleeping difficulties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LTC where mood is impacting this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Perinatal mental 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AE4EA-90E6-4C39-AB54-CB8E53BA7E21}"/>
              </a:ext>
            </a:extLst>
          </p:cNvPr>
          <p:cNvSpPr txBox="1"/>
          <p:nvPr/>
        </p:nvSpPr>
        <p:spPr>
          <a:xfrm>
            <a:off x="5470241" y="2736756"/>
            <a:ext cx="6340759" cy="323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don’t we see?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Excessive drug and alcohol abuse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Severe mental health difficulty e.g. psychosis, bipolar disorder, personality disorders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16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with high risk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communitylivingwell.co.uk Self referral or GP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St Charles Centre for Health and GERTRUDE STREET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36B9E1-75A9-4530-86C1-98B51D19846D}"/>
              </a:ext>
            </a:extLst>
          </p:cNvPr>
          <p:cNvSpPr txBox="1"/>
          <p:nvPr/>
        </p:nvSpPr>
        <p:spPr>
          <a:xfrm>
            <a:off x="7666074" y="500304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801C22-BA22-4AB5-A2BC-8EF9768E79C3}"/>
              </a:ext>
            </a:extLst>
          </p:cNvPr>
          <p:cNvSpPr/>
          <p:nvPr/>
        </p:nvSpPr>
        <p:spPr>
          <a:xfrm>
            <a:off x="669701" y="5712045"/>
            <a:ext cx="3547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https://communitylivingwell.co.uk/</a:t>
            </a:r>
            <a:r>
              <a:rPr lang="en-GB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2B9AED-8086-48AD-8144-07A13E603145}"/>
              </a:ext>
            </a:extLst>
          </p:cNvPr>
          <p:cNvSpPr/>
          <p:nvPr/>
        </p:nvSpPr>
        <p:spPr>
          <a:xfrm>
            <a:off x="5357247" y="56056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7"/>
              </a:rPr>
              <a:t>Self referral form       https://gateway.mayden.co.uk/referral-v2/d65351bb-6848-4b60-82c3-c2a73683d5fa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7402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E0DBAD-9A30-4D79-BC32-D2F6CD82E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8" y="0"/>
            <a:ext cx="3605283" cy="1519311"/>
          </a:xfrm>
          <a:prstGeom prst="rect">
            <a:avLst/>
          </a:prstGeom>
        </p:spPr>
      </p:pic>
      <p:pic>
        <p:nvPicPr>
          <p:cNvPr id="2050" name="Picture 2" descr="CLW-Swoosh longer">
            <a:extLst>
              <a:ext uri="{FF2B5EF4-FFF2-40B4-BE49-F238E27FC236}">
                <a16:creationId xmlns:a16="http://schemas.microsoft.com/office/drawing/2014/main" id="{A25FCF13-2002-4CB8-9894-6B58040FA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356"/>
            <a:ext cx="121920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00586-1650-4F6B-A182-43932C12E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8248" y="495235"/>
            <a:ext cx="1310754" cy="5364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6FBF13-52F6-4A5F-B1CD-31DE1645B09D}"/>
              </a:ext>
            </a:extLst>
          </p:cNvPr>
          <p:cNvSpPr/>
          <p:nvPr/>
        </p:nvSpPr>
        <p:spPr>
          <a:xfrm>
            <a:off x="952580" y="2644170"/>
            <a:ext cx="61205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0341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E0DBAD-9A30-4D79-BC32-D2F6CD82E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8" y="0"/>
            <a:ext cx="3605283" cy="1519311"/>
          </a:xfrm>
          <a:prstGeom prst="rect">
            <a:avLst/>
          </a:prstGeom>
        </p:spPr>
      </p:pic>
      <p:pic>
        <p:nvPicPr>
          <p:cNvPr id="2050" name="Picture 2" descr="CLW-Swoosh longer">
            <a:extLst>
              <a:ext uri="{FF2B5EF4-FFF2-40B4-BE49-F238E27FC236}">
                <a16:creationId xmlns:a16="http://schemas.microsoft.com/office/drawing/2014/main" id="{A25FCF13-2002-4CB8-9894-6B58040FA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356"/>
            <a:ext cx="121920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4ED66C-360F-458C-80DD-8C3E6135D66E}"/>
              </a:ext>
            </a:extLst>
          </p:cNvPr>
          <p:cNvPicPr/>
          <p:nvPr/>
        </p:nvPicPr>
        <p:blipFill rotWithShape="1">
          <a:blip r:embed="rId5"/>
          <a:srcRect l="24762" t="51036" r="71416" b="34464"/>
          <a:stretch/>
        </p:blipFill>
        <p:spPr bwMode="auto">
          <a:xfrm>
            <a:off x="9762189" y="4404575"/>
            <a:ext cx="1210591" cy="1719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3BE422-26D2-45BA-9492-B624D04300C8}"/>
              </a:ext>
            </a:extLst>
          </p:cNvPr>
          <p:cNvCxnSpPr>
            <a:cxnSpLocks/>
          </p:cNvCxnSpPr>
          <p:nvPr/>
        </p:nvCxnSpPr>
        <p:spPr>
          <a:xfrm>
            <a:off x="669701" y="2421228"/>
            <a:ext cx="1058643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DCA2DB-7332-4217-B6D9-593B95624340}"/>
              </a:ext>
            </a:extLst>
          </p:cNvPr>
          <p:cNvSpPr txBox="1"/>
          <p:nvPr/>
        </p:nvSpPr>
        <p:spPr>
          <a:xfrm>
            <a:off x="669701" y="1712890"/>
            <a:ext cx="929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Community Living Well?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651DCA-7E97-44C4-B171-CEA3041956F6}"/>
              </a:ext>
            </a:extLst>
          </p:cNvPr>
          <p:cNvSpPr txBox="1"/>
          <p:nvPr/>
        </p:nvSpPr>
        <p:spPr>
          <a:xfrm>
            <a:off x="669701" y="2756079"/>
            <a:ext cx="7873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integrated mental health and wellbeing service for people with mental health needs. It provides a wraparound service which has individuals at the centre of their care and offers support with social wellbeing, mental and physical health needs.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737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000586-1650-4F6B-A182-43932C12E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8248" y="495235"/>
            <a:ext cx="131075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E0DBAD-9A30-4D79-BC32-D2F6CD82E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8" y="0"/>
            <a:ext cx="3605283" cy="1519311"/>
          </a:xfrm>
          <a:prstGeom prst="rect">
            <a:avLst/>
          </a:prstGeom>
        </p:spPr>
      </p:pic>
      <p:pic>
        <p:nvPicPr>
          <p:cNvPr id="2050" name="Picture 2" descr="CLW-Swoosh longer">
            <a:extLst>
              <a:ext uri="{FF2B5EF4-FFF2-40B4-BE49-F238E27FC236}">
                <a16:creationId xmlns:a16="http://schemas.microsoft.com/office/drawing/2014/main" id="{A25FCF13-2002-4CB8-9894-6B58040FA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356"/>
            <a:ext cx="121920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3BE422-26D2-45BA-9492-B624D04300C8}"/>
              </a:ext>
            </a:extLst>
          </p:cNvPr>
          <p:cNvCxnSpPr>
            <a:cxnSpLocks/>
          </p:cNvCxnSpPr>
          <p:nvPr/>
        </p:nvCxnSpPr>
        <p:spPr>
          <a:xfrm>
            <a:off x="669701" y="2421228"/>
            <a:ext cx="1058643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DCA2DB-7332-4217-B6D9-593B95624340}"/>
              </a:ext>
            </a:extLst>
          </p:cNvPr>
          <p:cNvSpPr txBox="1"/>
          <p:nvPr/>
        </p:nvSpPr>
        <p:spPr>
          <a:xfrm>
            <a:off x="669701" y="1712890"/>
            <a:ext cx="929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Talking Therapies formally IAPT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000586-1650-4F6B-A182-43932C12E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48" y="495235"/>
            <a:ext cx="1310754" cy="536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0C9224-64D2-4FE3-B4C8-85AB45841461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8"/>
          <a:stretch/>
        </p:blipFill>
        <p:spPr bwMode="auto">
          <a:xfrm>
            <a:off x="9553414" y="4357470"/>
            <a:ext cx="1504950" cy="178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918384-D5CC-4CA4-93A8-17739A063B85}"/>
              </a:ext>
            </a:extLst>
          </p:cNvPr>
          <p:cNvSpPr txBox="1"/>
          <p:nvPr/>
        </p:nvSpPr>
        <p:spPr>
          <a:xfrm>
            <a:off x="669701" y="2767449"/>
            <a:ext cx="87532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Talking Therapies team offers a range of different therapy options, all of which are effective treatments recommended by the National Institute for Clinical Excellence (NICE).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COGNITIVE BEHAVIOURAL THERAPY (CBT)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COUNSELLING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COUPLES AND FAMILY THERAPY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SILVERCLOUD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GUIDED SELF HELP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WORKSHOPS AND COURSES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4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E0DBAD-9A30-4D79-BC32-D2F6CD82E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8" y="0"/>
            <a:ext cx="3605283" cy="1519311"/>
          </a:xfrm>
          <a:prstGeom prst="rect">
            <a:avLst/>
          </a:prstGeom>
        </p:spPr>
      </p:pic>
      <p:pic>
        <p:nvPicPr>
          <p:cNvPr id="2050" name="Picture 2" descr="CLW-Swoosh longer">
            <a:extLst>
              <a:ext uri="{FF2B5EF4-FFF2-40B4-BE49-F238E27FC236}">
                <a16:creationId xmlns:a16="http://schemas.microsoft.com/office/drawing/2014/main" id="{A25FCF13-2002-4CB8-9894-6B58040FA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356"/>
            <a:ext cx="121920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3BE422-26D2-45BA-9492-B624D04300C8}"/>
              </a:ext>
            </a:extLst>
          </p:cNvPr>
          <p:cNvCxnSpPr>
            <a:cxnSpLocks/>
          </p:cNvCxnSpPr>
          <p:nvPr/>
        </p:nvCxnSpPr>
        <p:spPr>
          <a:xfrm>
            <a:off x="669701" y="2421228"/>
            <a:ext cx="1058643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DCA2DB-7332-4217-B6D9-593B95624340}"/>
              </a:ext>
            </a:extLst>
          </p:cNvPr>
          <p:cNvSpPr txBox="1"/>
          <p:nvPr/>
        </p:nvSpPr>
        <p:spPr>
          <a:xfrm>
            <a:off x="669700" y="1774897"/>
            <a:ext cx="929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LTC Long Term Health Conditions Therapies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000586-1650-4F6B-A182-43932C12E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48" y="495235"/>
            <a:ext cx="1310754" cy="536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6C9CC3-D17B-4BCD-9C01-108F90F4E8E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59" y="3312417"/>
            <a:ext cx="5731510" cy="31857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4BFE62-BFD6-42B6-A99F-4B550FD2F85D}"/>
              </a:ext>
            </a:extLst>
          </p:cNvPr>
          <p:cNvSpPr txBox="1"/>
          <p:nvPr/>
        </p:nvSpPr>
        <p:spPr>
          <a:xfrm>
            <a:off x="669700" y="2676814"/>
            <a:ext cx="8091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1-2-1 or group sessions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Diabetes,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Chronic obstructive pulmonary disease (COPD),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HIV,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 disease,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Arthritis,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Chronic pain,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Epilepsy, and medically unexplained symptoms</a:t>
            </a:r>
          </a:p>
        </p:txBody>
      </p:sp>
    </p:spTree>
    <p:extLst>
      <p:ext uri="{BB962C8B-B14F-4D97-AF65-F5344CB8AC3E}">
        <p14:creationId xmlns:p14="http://schemas.microsoft.com/office/powerpoint/2010/main" val="159597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E0DBAD-9A30-4D79-BC32-D2F6CD82E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8" y="0"/>
            <a:ext cx="3605283" cy="1519311"/>
          </a:xfrm>
          <a:prstGeom prst="rect">
            <a:avLst/>
          </a:prstGeom>
        </p:spPr>
      </p:pic>
      <p:pic>
        <p:nvPicPr>
          <p:cNvPr id="2050" name="Picture 2" descr="CLW-Swoosh longer">
            <a:extLst>
              <a:ext uri="{FF2B5EF4-FFF2-40B4-BE49-F238E27FC236}">
                <a16:creationId xmlns:a16="http://schemas.microsoft.com/office/drawing/2014/main" id="{A25FCF13-2002-4CB8-9894-6B58040FA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356"/>
            <a:ext cx="121920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3BE422-26D2-45BA-9492-B624D04300C8}"/>
              </a:ext>
            </a:extLst>
          </p:cNvPr>
          <p:cNvCxnSpPr>
            <a:cxnSpLocks/>
          </p:cNvCxnSpPr>
          <p:nvPr/>
        </p:nvCxnSpPr>
        <p:spPr>
          <a:xfrm>
            <a:off x="669701" y="2421228"/>
            <a:ext cx="1058643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DCA2DB-7332-4217-B6D9-593B95624340}"/>
              </a:ext>
            </a:extLst>
          </p:cNvPr>
          <p:cNvSpPr txBox="1"/>
          <p:nvPr/>
        </p:nvSpPr>
        <p:spPr>
          <a:xfrm>
            <a:off x="669701" y="1712890"/>
            <a:ext cx="929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Stepped care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651DCA-7E97-44C4-B171-CEA3041956F6}"/>
              </a:ext>
            </a:extLst>
          </p:cNvPr>
          <p:cNvSpPr txBox="1"/>
          <p:nvPr/>
        </p:nvSpPr>
        <p:spPr>
          <a:xfrm>
            <a:off x="669701" y="2756079"/>
            <a:ext cx="7873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737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IAPT operates in a stepped care model, where levels of intensity of intervention is matched to problem severity and people are stepped up and down as appropriate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000586-1650-4F6B-A182-43932C12E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48" y="495235"/>
            <a:ext cx="1310754" cy="536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6C9CC3-D17B-4BCD-9C01-108F90F4E8E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59" y="3312417"/>
            <a:ext cx="5731510" cy="31857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6607" y="4869693"/>
            <a:ext cx="55663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Recognition of problem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Assessment, monitoring, education, health promotion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157261"/>
            <a:ext cx="440457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2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Intensity Interventions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Delivered by PWP’s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6092" y="3419712"/>
            <a:ext cx="3437262" cy="64633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3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Intensity Interventions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Delivered by High Intensity staff</a:t>
            </a:r>
          </a:p>
        </p:txBody>
      </p:sp>
    </p:spTree>
    <p:extLst>
      <p:ext uri="{BB962C8B-B14F-4D97-AF65-F5344CB8AC3E}">
        <p14:creationId xmlns:p14="http://schemas.microsoft.com/office/powerpoint/2010/main" val="205460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E0DBAD-9A30-4D79-BC32-D2F6CD82E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8" y="0"/>
            <a:ext cx="3605283" cy="1519311"/>
          </a:xfrm>
          <a:prstGeom prst="rect">
            <a:avLst/>
          </a:prstGeom>
        </p:spPr>
      </p:pic>
      <p:pic>
        <p:nvPicPr>
          <p:cNvPr id="2050" name="Picture 2" descr="CLW-Swoosh longer">
            <a:extLst>
              <a:ext uri="{FF2B5EF4-FFF2-40B4-BE49-F238E27FC236}">
                <a16:creationId xmlns:a16="http://schemas.microsoft.com/office/drawing/2014/main" id="{A25FCF13-2002-4CB8-9894-6B58040FA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356"/>
            <a:ext cx="121920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3BE422-26D2-45BA-9492-B624D04300C8}"/>
              </a:ext>
            </a:extLst>
          </p:cNvPr>
          <p:cNvCxnSpPr>
            <a:cxnSpLocks/>
          </p:cNvCxnSpPr>
          <p:nvPr/>
        </p:nvCxnSpPr>
        <p:spPr>
          <a:xfrm>
            <a:off x="669701" y="2421228"/>
            <a:ext cx="1058643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DCA2DB-7332-4217-B6D9-593B95624340}"/>
              </a:ext>
            </a:extLst>
          </p:cNvPr>
          <p:cNvSpPr txBox="1"/>
          <p:nvPr/>
        </p:nvSpPr>
        <p:spPr>
          <a:xfrm>
            <a:off x="669701" y="1712890"/>
            <a:ext cx="929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Community Living Well delivered by the NHS?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000586-1650-4F6B-A182-43932C12E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48" y="495235"/>
            <a:ext cx="1310754" cy="536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16F486-A751-4E87-8315-C181566EF1EE}"/>
              </a:ext>
            </a:extLst>
          </p:cNvPr>
          <p:cNvPicPr/>
          <p:nvPr/>
        </p:nvPicPr>
        <p:blipFill rotWithShape="1">
          <a:blip r:embed="rId6"/>
          <a:srcRect l="21062" t="52070" r="74649" b="34881"/>
          <a:stretch/>
        </p:blipFill>
        <p:spPr bwMode="auto">
          <a:xfrm>
            <a:off x="9676604" y="4457524"/>
            <a:ext cx="1381760" cy="1680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71E0CB-6394-46FA-AA59-2B774B223D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702723" y="2978826"/>
            <a:ext cx="3196951" cy="24823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00F26-6E0C-4E8A-AA57-02DA51594982}"/>
              </a:ext>
            </a:extLst>
          </p:cNvPr>
          <p:cNvSpPr txBox="1"/>
          <p:nvPr/>
        </p:nvSpPr>
        <p:spPr>
          <a:xfrm>
            <a:off x="883403" y="2978826"/>
            <a:ext cx="7036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Yes! 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Central and North West London NHS Foundation Trust (CNWL)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IAPT service,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partnership with local organisations delivers Community Living Well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027E3B-784B-44BD-A3AF-904AAED188C8}"/>
              </a:ext>
            </a:extLst>
          </p:cNvPr>
          <p:cNvSpPr txBox="1"/>
          <p:nvPr/>
        </p:nvSpPr>
        <p:spPr>
          <a:xfrm>
            <a:off x="883403" y="3995859"/>
            <a:ext cx="534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 Mary Abbots Rehabilitation and Training (SMART)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Kensington and Chelsea Mind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Kensington and Chelsea Social Council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70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E0DBAD-9A30-4D79-BC32-D2F6CD82E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8" y="0"/>
            <a:ext cx="3605283" cy="1519311"/>
          </a:xfrm>
          <a:prstGeom prst="rect">
            <a:avLst/>
          </a:prstGeom>
        </p:spPr>
      </p:pic>
      <p:pic>
        <p:nvPicPr>
          <p:cNvPr id="2050" name="Picture 2" descr="CLW-Swoosh longer">
            <a:extLst>
              <a:ext uri="{FF2B5EF4-FFF2-40B4-BE49-F238E27FC236}">
                <a16:creationId xmlns:a16="http://schemas.microsoft.com/office/drawing/2014/main" id="{A25FCF13-2002-4CB8-9894-6B58040FA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356"/>
            <a:ext cx="121920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3BE422-26D2-45BA-9492-B624D04300C8}"/>
              </a:ext>
            </a:extLst>
          </p:cNvPr>
          <p:cNvCxnSpPr>
            <a:cxnSpLocks/>
          </p:cNvCxnSpPr>
          <p:nvPr/>
        </p:nvCxnSpPr>
        <p:spPr>
          <a:xfrm>
            <a:off x="669701" y="2421228"/>
            <a:ext cx="1058643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F000586-1650-4F6B-A182-43932C12E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48" y="495235"/>
            <a:ext cx="1310754" cy="536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6C9CC3-D17B-4BCD-9C01-108F90F4E8E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59" y="3312417"/>
            <a:ext cx="5731510" cy="31857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E49BE2-0279-479D-A9E9-74C14FDCC852}"/>
              </a:ext>
            </a:extLst>
          </p:cNvPr>
          <p:cNvSpPr txBox="1"/>
          <p:nvPr/>
        </p:nvSpPr>
        <p:spPr>
          <a:xfrm>
            <a:off x="669701" y="1828800"/>
            <a:ext cx="86292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3B02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 Peer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4F97B-2FE8-4AF8-8380-151A68024127}"/>
              </a:ext>
            </a:extLst>
          </p:cNvPr>
          <p:cNvSpPr txBox="1"/>
          <p:nvPr/>
        </p:nvSpPr>
        <p:spPr>
          <a:xfrm>
            <a:off x="669701" y="2938561"/>
            <a:ext cx="7342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Mind Peer Support services provide a range of opportunities for people to come together to reduce isolation, make friends and give and receive support based on the personal experience and a shared understanding of mental distress.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11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E0DBAD-9A30-4D79-BC32-D2F6CD82E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8" y="0"/>
            <a:ext cx="3605283" cy="1519311"/>
          </a:xfrm>
          <a:prstGeom prst="rect">
            <a:avLst/>
          </a:prstGeom>
        </p:spPr>
      </p:pic>
      <p:pic>
        <p:nvPicPr>
          <p:cNvPr id="2050" name="Picture 2" descr="CLW-Swoosh longer">
            <a:extLst>
              <a:ext uri="{FF2B5EF4-FFF2-40B4-BE49-F238E27FC236}">
                <a16:creationId xmlns:a16="http://schemas.microsoft.com/office/drawing/2014/main" id="{A25FCF13-2002-4CB8-9894-6B58040FA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356"/>
            <a:ext cx="121920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3BE422-26D2-45BA-9492-B624D04300C8}"/>
              </a:ext>
            </a:extLst>
          </p:cNvPr>
          <p:cNvCxnSpPr>
            <a:cxnSpLocks/>
          </p:cNvCxnSpPr>
          <p:nvPr/>
        </p:nvCxnSpPr>
        <p:spPr>
          <a:xfrm>
            <a:off x="669701" y="2421228"/>
            <a:ext cx="1058643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DCA2DB-7332-4217-B6D9-593B95624340}"/>
              </a:ext>
            </a:extLst>
          </p:cNvPr>
          <p:cNvSpPr txBox="1"/>
          <p:nvPr/>
        </p:nvSpPr>
        <p:spPr>
          <a:xfrm>
            <a:off x="669700" y="1774897"/>
            <a:ext cx="10609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St Mary Abbots Rehabilitation and Training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000586-1650-4F6B-A182-43932C12E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48" y="495235"/>
            <a:ext cx="1310754" cy="536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6C9CC3-D17B-4BCD-9C01-108F90F4E8E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05" y="4153359"/>
            <a:ext cx="4611463" cy="23448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B9CB75-3D26-4BC7-ADFA-1313E2DE3282}"/>
              </a:ext>
            </a:extLst>
          </p:cNvPr>
          <p:cNvSpPr txBox="1"/>
          <p:nvPr/>
        </p:nvSpPr>
        <p:spPr>
          <a:xfrm>
            <a:off x="680979" y="2421228"/>
            <a:ext cx="1083004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Navigators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practical support with a range of issues for example: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Housing options,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to health and social care services and other rights and entitlements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Employment Support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the right kind of work for you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Return to work after a period of sick leave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Stay in work and/or deal with workplace adjustments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 your employment rights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34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E0DBAD-9A30-4D79-BC32-D2F6CD82E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8" y="0"/>
            <a:ext cx="3605283" cy="1519311"/>
          </a:xfrm>
          <a:prstGeom prst="rect">
            <a:avLst/>
          </a:prstGeom>
        </p:spPr>
      </p:pic>
      <p:pic>
        <p:nvPicPr>
          <p:cNvPr id="2050" name="Picture 2" descr="CLW-Swoosh longer">
            <a:extLst>
              <a:ext uri="{FF2B5EF4-FFF2-40B4-BE49-F238E27FC236}">
                <a16:creationId xmlns:a16="http://schemas.microsoft.com/office/drawing/2014/main" id="{A25FCF13-2002-4CB8-9894-6B58040FA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1848"/>
            <a:ext cx="121920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4ED66C-360F-458C-80DD-8C3E6135D66E}"/>
              </a:ext>
            </a:extLst>
          </p:cNvPr>
          <p:cNvPicPr/>
          <p:nvPr/>
        </p:nvPicPr>
        <p:blipFill rotWithShape="1">
          <a:blip r:embed="rId5"/>
          <a:srcRect l="24762" t="51036" r="71416" b="34464"/>
          <a:stretch/>
        </p:blipFill>
        <p:spPr bwMode="auto">
          <a:xfrm>
            <a:off x="9762189" y="4404575"/>
            <a:ext cx="1210591" cy="1719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3BE422-26D2-45BA-9492-B624D04300C8}"/>
              </a:ext>
            </a:extLst>
          </p:cNvPr>
          <p:cNvCxnSpPr>
            <a:cxnSpLocks/>
          </p:cNvCxnSpPr>
          <p:nvPr/>
        </p:nvCxnSpPr>
        <p:spPr>
          <a:xfrm>
            <a:off x="669701" y="2421228"/>
            <a:ext cx="1058643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DCA2DB-7332-4217-B6D9-593B95624340}"/>
              </a:ext>
            </a:extLst>
          </p:cNvPr>
          <p:cNvSpPr txBox="1"/>
          <p:nvPr/>
        </p:nvSpPr>
        <p:spPr>
          <a:xfrm>
            <a:off x="793687" y="1713341"/>
            <a:ext cx="929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 Care Managed by KCSC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651DCA-7E97-44C4-B171-CEA3041956F6}"/>
              </a:ext>
            </a:extLst>
          </p:cNvPr>
          <p:cNvSpPr txBox="1"/>
          <p:nvPr/>
        </p:nvSpPr>
        <p:spPr>
          <a:xfrm>
            <a:off x="669701" y="2527993"/>
            <a:ext cx="289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737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Self Care?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000586-1650-4F6B-A182-43932C12E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8248" y="495235"/>
            <a:ext cx="1310754" cy="536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7D9882-2349-4F44-AF3B-AC6B1B34D5EF}"/>
              </a:ext>
            </a:extLst>
          </p:cNvPr>
          <p:cNvSpPr txBox="1"/>
          <p:nvPr/>
        </p:nvSpPr>
        <p:spPr>
          <a:xfrm>
            <a:off x="3416685" y="2404882"/>
            <a:ext cx="8105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Self-Care is an approach to health and wellbeing which helps you to keep yourself well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2D1C27-5E33-4426-A6B7-0274F044055E}"/>
              </a:ext>
            </a:extLst>
          </p:cNvPr>
          <p:cNvPicPr/>
          <p:nvPr/>
        </p:nvPicPr>
        <p:blipFill rotWithShape="1">
          <a:blip r:embed="rId7"/>
          <a:srcRect l="34435" t="34190" r="35920" b="59834"/>
          <a:stretch/>
        </p:blipFill>
        <p:spPr bwMode="auto">
          <a:xfrm>
            <a:off x="455435" y="3159591"/>
            <a:ext cx="5863526" cy="719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19FE88-8D0C-47A7-80F4-68BDA8F0693A}"/>
              </a:ext>
            </a:extLst>
          </p:cNvPr>
          <p:cNvPicPr/>
          <p:nvPr/>
        </p:nvPicPr>
        <p:blipFill rotWithShape="1">
          <a:blip r:embed="rId7"/>
          <a:srcRect l="34290" t="56965" r="36388" b="37967"/>
          <a:stretch/>
        </p:blipFill>
        <p:spPr bwMode="auto">
          <a:xfrm>
            <a:off x="424438" y="3902135"/>
            <a:ext cx="5863526" cy="692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A39A9C-0E76-4805-87E5-86AC728F6D07}"/>
              </a:ext>
            </a:extLst>
          </p:cNvPr>
          <p:cNvPicPr/>
          <p:nvPr/>
        </p:nvPicPr>
        <p:blipFill rotWithShape="1">
          <a:blip r:embed="rId7"/>
          <a:srcRect l="34447" t="78417" r="35381" b="15703"/>
          <a:stretch/>
        </p:blipFill>
        <p:spPr bwMode="auto">
          <a:xfrm>
            <a:off x="455435" y="4617488"/>
            <a:ext cx="6039864" cy="680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DA8CFA-6BB5-4841-94F9-54CFC8EF2447}"/>
              </a:ext>
            </a:extLst>
          </p:cNvPr>
          <p:cNvPicPr/>
          <p:nvPr/>
        </p:nvPicPr>
        <p:blipFill rotWithShape="1">
          <a:blip r:embed="rId7"/>
          <a:srcRect l="66032" t="27821" r="2636" b="66199"/>
          <a:stretch/>
        </p:blipFill>
        <p:spPr bwMode="auto">
          <a:xfrm>
            <a:off x="242243" y="5328722"/>
            <a:ext cx="6289910" cy="747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BC2B52-EBDB-41FF-ADA5-FEB42AB166CF}"/>
              </a:ext>
            </a:extLst>
          </p:cNvPr>
          <p:cNvPicPr/>
          <p:nvPr/>
        </p:nvPicPr>
        <p:blipFill rotWithShape="1">
          <a:blip r:embed="rId7"/>
          <a:srcRect l="66820" t="47833" r="3591" b="46861"/>
          <a:stretch/>
        </p:blipFill>
        <p:spPr bwMode="auto">
          <a:xfrm>
            <a:off x="6686697" y="3126140"/>
            <a:ext cx="4569437" cy="696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DEDD82-68DD-48BB-AB7D-73BBE1024449}"/>
              </a:ext>
            </a:extLst>
          </p:cNvPr>
          <p:cNvPicPr/>
          <p:nvPr/>
        </p:nvPicPr>
        <p:blipFill rotWithShape="1">
          <a:blip r:embed="rId8"/>
          <a:srcRect l="67029" t="67954" r="3501" b="26531"/>
          <a:stretch/>
        </p:blipFill>
        <p:spPr bwMode="auto">
          <a:xfrm>
            <a:off x="6709565" y="3849689"/>
            <a:ext cx="4569437" cy="636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E84E1F-C4DB-4C0D-ACB0-D1D95E4E94BB}"/>
              </a:ext>
            </a:extLst>
          </p:cNvPr>
          <p:cNvSpPr txBox="1"/>
          <p:nvPr/>
        </p:nvSpPr>
        <p:spPr>
          <a:xfrm>
            <a:off x="455435" y="3126140"/>
            <a:ext cx="11066864" cy="299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62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6326E1111D89438A3085FDE9A5FD0F" ma:contentTypeVersion="19" ma:contentTypeDescription="Create a new document." ma:contentTypeScope="" ma:versionID="0029d1c8254a05e557db423190cb9274">
  <xsd:schema xmlns:xsd="http://www.w3.org/2001/XMLSchema" xmlns:xs="http://www.w3.org/2001/XMLSchema" xmlns:p="http://schemas.microsoft.com/office/2006/metadata/properties" xmlns:ns1="http://schemas.microsoft.com/sharepoint/v3" xmlns:ns2="24d292ad-1d7b-47bb-988d-0421f47b48dd" xmlns:ns3="66dc577f-7463-49c1-b6b4-ba31d4c27bbb" targetNamespace="http://schemas.microsoft.com/office/2006/metadata/properties" ma:root="true" ma:fieldsID="9a1a1b6e1d7986f45178bd551042afa9" ns1:_="" ns2:_="" ns3:_="">
    <xsd:import namespace="http://schemas.microsoft.com/sharepoint/v3"/>
    <xsd:import namespace="24d292ad-1d7b-47bb-988d-0421f47b48dd"/>
    <xsd:import namespace="66dc577f-7463-49c1-b6b4-ba31d4c27b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292ad-1d7b-47bb-988d-0421f47b48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7ed7110-f592-4c9a-8fba-958c55cbc3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c577f-7463-49c1-b6b4-ba31d4c27bb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6362ba2-87ba-4762-9774-42b2a5749c05}" ma:internalName="TaxCatchAll" ma:showField="CatchAllData" ma:web="66dc577f-7463-49c1-b6b4-ba31d4c27b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FF7F13-00A1-4419-81AD-D6A27E6B8A11}"/>
</file>

<file path=customXml/itemProps2.xml><?xml version="1.0" encoding="utf-8"?>
<ds:datastoreItem xmlns:ds="http://schemas.openxmlformats.org/officeDocument/2006/customXml" ds:itemID="{08C87BE5-7024-4E3D-A62C-91B4A10B485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Widescreen</PresentationFormat>
  <Paragraphs>87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Poponne</dc:creator>
  <cp:lastModifiedBy>Phayza Fudlalla</cp:lastModifiedBy>
  <cp:revision>6</cp:revision>
  <dcterms:created xsi:type="dcterms:W3CDTF">2021-04-23T11:13:55Z</dcterms:created>
  <dcterms:modified xsi:type="dcterms:W3CDTF">2023-12-11T12:54:06Z</dcterms:modified>
</cp:coreProperties>
</file>