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D5_EC19975B.xml" ContentType="application/vnd.ms-powerpoint.comments+xml"/>
  <Override PartName="/ppt/comments/modernComment_1D9_1BC05E74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modernComment_1EE_97FD0DFC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sldIdLst>
    <p:sldId id="256" r:id="rId4"/>
    <p:sldId id="469" r:id="rId5"/>
    <p:sldId id="488" r:id="rId6"/>
    <p:sldId id="473" r:id="rId7"/>
    <p:sldId id="489" r:id="rId8"/>
    <p:sldId id="490" r:id="rId9"/>
    <p:sldId id="494" r:id="rId10"/>
    <p:sldId id="495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D16433-E453-CD2F-128B-0604E2608A9A}" name="Phayza Fudlalla" initials="PF" userId="S::Phayza@pdt.org.uk::2128191f-58b1-40b9-bbf6-89d449a727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Languages</a:t>
            </a:r>
            <a:r>
              <a:rPr lang="en-US" sz="1800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delivered in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9.8599469212772961E-2"/>
          <c:y val="3.7804615356305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Languages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C7-4E98-B685-17E261E213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BC7-4E98-B685-17E261E213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C7-4E98-B685-17E261E213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BC7-4E98-B685-17E261E213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C7-4E98-B685-17E261E213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BC7-4E98-B685-17E261E213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5CD-4B0E-917E-F2E19482B68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C7-4E98-B685-17E261E213D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BC7-4E98-B685-17E261E213D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C7-4E98-B685-17E261E213D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BC7-4E98-B685-17E261E213D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BC7-4E98-B685-17E261E213D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BC7-4E98-B685-17E261E213D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5CD-4B0E-917E-F2E19482B68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English</c:v>
                </c:pt>
                <c:pt idx="1">
                  <c:v>French</c:v>
                </c:pt>
                <c:pt idx="2">
                  <c:v>Arabic</c:v>
                </c:pt>
                <c:pt idx="3">
                  <c:v>Tigrigna</c:v>
                </c:pt>
                <c:pt idx="4">
                  <c:v>Bengali</c:v>
                </c:pt>
                <c:pt idx="5">
                  <c:v>Farsi</c:v>
                </c:pt>
                <c:pt idx="6">
                  <c:v>Somali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7-4E98-B685-17E261E213D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Ethnic groups</c:v>
                </c:pt>
              </c:strCache>
            </c:strRef>
          </c:tx>
          <c:spPr>
            <a:solidFill>
              <a:srgbClr val="00A06E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Arabic ( Middle Easterners) </c:v>
                </c:pt>
                <c:pt idx="1">
                  <c:v>Bangladeshi</c:v>
                </c:pt>
                <c:pt idx="2">
                  <c:v>Caribbean</c:v>
                </c:pt>
                <c:pt idx="3">
                  <c:v>Eritrean</c:v>
                </c:pt>
                <c:pt idx="4">
                  <c:v>Ethiopian</c:v>
                </c:pt>
                <c:pt idx="5">
                  <c:v>Iranian</c:v>
                </c:pt>
                <c:pt idx="6">
                  <c:v>Latin American</c:v>
                </c:pt>
                <c:pt idx="7">
                  <c:v>Moroccan</c:v>
                </c:pt>
                <c:pt idx="8">
                  <c:v>Sudanese</c:v>
                </c:pt>
                <c:pt idx="9">
                  <c:v>Somali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A-4C2D-9A67-DE369C485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4336416"/>
        <c:axId val="554333896"/>
      </c:barChart>
      <c:catAx>
        <c:axId val="55433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333896"/>
        <c:crosses val="autoZero"/>
        <c:auto val="1"/>
        <c:lblAlgn val="ctr"/>
        <c:lblOffset val="100"/>
        <c:noMultiLvlLbl val="0"/>
      </c:catAx>
      <c:valAx>
        <c:axId val="554333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33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D5_EC1997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A07471-3C2C-466C-A1DB-B648B19BC33C}" authorId="{85D16433-E453-CD2F-128B-0604E2608A9A}" created="2023-09-12T14:01:16.415">
    <pc:sldMkLst xmlns:pc="http://schemas.microsoft.com/office/powerpoint/2013/main/command">
      <pc:docMk/>
      <pc:sldMk cId="3961100123" sldId="469"/>
    </pc:sldMkLst>
    <p188:txBody>
      <a:bodyPr/>
      <a:lstStyle/>
      <a:p>
        <a:r>
          <a:rPr lang="en-GB"/>
          <a:t>The organisations delivered their workshops during July - Sep. I wonder if you  want to amend this. The training was in May . </a:t>
        </a:r>
      </a:p>
    </p188:txBody>
  </p188:cm>
</p188:cmLst>
</file>

<file path=ppt/comments/modernComment_1D9_1BC05E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8FE6C1-8009-4106-9A3E-518023CD7601}" authorId="{85D16433-E453-CD2F-128B-0604E2608A9A}" created="2023-09-12T14:06:42.959">
    <pc:sldMkLst xmlns:pc="http://schemas.microsoft.com/office/powerpoint/2013/main/command">
      <pc:docMk/>
      <pc:sldMk cId="465591924" sldId="473"/>
    </pc:sldMkLst>
    <p188:txBody>
      <a:bodyPr/>
      <a:lstStyle/>
      <a:p>
        <a:r>
          <a:rPr lang="en-GB"/>
          <a:t>One org. said want info and training on Food Safety and Frist Aid- not sure if its appropriate  to add these here .</a:t>
        </a:r>
      </a:p>
    </p188:txBody>
  </p188:cm>
</p188:cmLst>
</file>

<file path=ppt/comments/modernComment_1EE_97FD0D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161DC5-0B1E-4B2A-B38E-C818AF5C0B62}" authorId="{85D16433-E453-CD2F-128B-0604E2608A9A}" created="2023-09-12T14:08:04.248">
    <pc:sldMkLst xmlns:pc="http://schemas.microsoft.com/office/powerpoint/2013/main/command">
      <pc:docMk/>
      <pc:sldMk cId="2549943804" sldId="494"/>
    </pc:sldMkLst>
    <p188:txBody>
      <a:bodyPr/>
      <a:lstStyle/>
      <a:p>
        <a:r>
          <a:rPr lang="en-GB"/>
          <a:t>I would suggest to list the services first then ask this question. The next slide before this one I mean. I hope that make sense.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F3D3-581A-45FA-B85E-947A119FEF46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B0D66-6024-442C-B835-C1D606749C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AAE25-3FD4-400D-8683-F2480AF069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9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3C2E-55A0-3BB5-AAF9-887C2346E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07753-71A7-C565-A64D-4E735DAC6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E4DF3-FB96-DAF7-6C29-CC57D0DA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0A3A3-D2C4-0EC9-9FF6-51A867C4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B46D-6B6D-1E1A-D337-AC9D4DE7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3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D3BB9-7FCE-B17F-EFCB-84DF034E4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9823-8905-5A90-F271-1EC7B0B5B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8842-0DE2-FE6D-DF07-B8959385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5C63A-8B5A-B260-46F2-3C4E25ED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A86A-C926-4477-6926-8FC39393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022555" y="1289305"/>
            <a:ext cx="8640000" cy="5363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165736" y="1825625"/>
            <a:ext cx="912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>
              <a:defRPr/>
            </a:lvl1pPr>
            <a:lvl2pPr marL="540000" indent="-2700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0D14F4C4-6D06-47F2-3E32-4D188F242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" y="341123"/>
            <a:ext cx="1130427" cy="1062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CBD43A-4111-4A91-0A36-2C966079B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95" y="328867"/>
            <a:ext cx="1833563" cy="77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05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4177-86B5-3DFD-E49E-528DA299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8D4D4-0392-DD84-AE67-960629EB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41F43-1076-C063-D68B-BC1F0FEC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7F4D8-3506-32EE-013E-944E3489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15F9-9586-C4E2-A0A0-4CB41661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43466-4059-8D93-F257-E77722A0F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A08D1-141A-B5D9-27DA-0EA3EB93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5F6EA-610D-DD26-F008-1222E322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C32A-BB6B-F93C-B925-5083B8D1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A7A3-64C5-5446-256F-A0ACD3FD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4187-B5C0-9959-F664-386DC85F7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06368-AC54-D0BB-DA4E-2636169CB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13C5B-A2D4-0709-C17F-40AEB9BF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43756-511B-49E1-D557-C8AF55C7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CD745-4E7C-7EEB-5EF2-36CC5332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0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39A9-7325-7D48-807E-668381A6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43429-006C-963E-48B2-01D7FC25F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21663-9E94-74B0-5810-D2E16D759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15734-AB32-83F7-80B8-BB8F2A9A0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0F5A9-6935-5FB7-3044-201254B9D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1F321F-A55F-DCBF-FEE9-E700007C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C5F2F2-686A-52C2-6B5A-DF50FB9F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E427F-5A0C-791A-A03C-BA5DEE5F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1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EFA2-6774-8A5C-2F49-1DB33053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0961C-19A3-1B4A-7398-E69009F8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38E81-F4C2-7CC6-7787-0B4971ED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B7542-A442-457B-1CF2-893C5056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4C9FF-53E0-D25B-2DA1-174B455C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688C8-803D-3877-E723-1A3F79B3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869EA-5E84-07CB-A3E4-DFA88D5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2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B88B-DE7F-BCE5-1BB5-21F0154E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206C9-5D3B-6CD4-1BA6-4F3CB927A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FC262-A635-CA81-E904-EAC32C556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BDE57-D916-57AD-4421-E21302FD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878FB-2464-643B-C8A3-744B0950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208C2-D1C4-61CE-CE1B-ED09C3FD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3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C638-83BD-E775-515E-85750C3A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5EFF0-8C8B-FF17-243C-E7616822D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D1EFD-A2CD-A435-8495-BB4211EB1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5F535-F71B-80C1-F380-6AAFD190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D5CC1-7C6D-A5B0-03EC-644C1A07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AFD38-8588-E76C-44EF-57EC8B5B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9794-8E2C-C83C-8AC8-23FE8ED3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4627A-2E1E-1C2D-6DC3-D2ABEA07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6200-547E-DC34-F161-6C9E92C3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116C-0C36-62DC-1377-36FF2812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EC232-18A8-0EF1-1EF4-743A70DB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4717F-2DCE-8397-1607-B54610B6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FB708-1DB4-2BFB-B9B3-37D1354EE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2F088-1646-DDB7-DFC0-27AA82D3F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7065-B871-44B1-B420-A9AFA736F459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62D9A-A5CE-21A7-6F58-B4DCC3D4F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22E06-784B-C3F0-030F-27EEF34D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BE3E-0668-4F81-8B65-92A1018C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1D5_EC19975B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1D9_1BC05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1EE_97FD0DFC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5C2EEE6-F19B-9AB6-8FF0-70AA1FE44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68802"/>
            <a:ext cx="9144000" cy="1655762"/>
          </a:xfrm>
        </p:spPr>
        <p:txBody>
          <a:bodyPr/>
          <a:lstStyle/>
          <a:p>
            <a:r>
              <a:rPr lang="en-GB" sz="2400" dirty="0">
                <a:solidFill>
                  <a:srgbClr val="132F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 the trainer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7FEC30-DC97-26B3-0B8D-374E445C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36" y="242813"/>
            <a:ext cx="1548858" cy="6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507DF17-FFE2-312E-3F63-D911508A5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27001"/>
            <a:ext cx="1130427" cy="10624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F392EA7-77A2-4332-1C13-0D6912896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9231"/>
            <a:ext cx="9144000" cy="949571"/>
          </a:xfrm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800" dirty="0">
                <a:solidFill>
                  <a:srgbClr val="132F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Staying Safe Phase 3</a:t>
            </a:r>
            <a:br>
              <a:rPr lang="en-GB" sz="4800" dirty="0">
                <a:solidFill>
                  <a:srgbClr val="132F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4800" dirty="0">
                <a:solidFill>
                  <a:srgbClr val="132F5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600" dirty="0">
              <a:solidFill>
                <a:srgbClr val="132F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8D418E7-8F72-FAFC-CE4C-7ED827E9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5462" y="2738177"/>
            <a:ext cx="4701076" cy="353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7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7FEC30-DC97-26B3-0B8D-374E445C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36" y="242813"/>
            <a:ext cx="1548858" cy="6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507DF17-FFE2-312E-3F63-D911508A5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27001"/>
            <a:ext cx="1130427" cy="10624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3B22315-AAA8-94E6-319D-FBC46CF04F31}"/>
              </a:ext>
            </a:extLst>
          </p:cNvPr>
          <p:cNvSpPr txBox="1">
            <a:spLocks/>
          </p:cNvSpPr>
          <p:nvPr/>
        </p:nvSpPr>
        <p:spPr>
          <a:xfrm>
            <a:off x="3458557" y="1370056"/>
            <a:ext cx="5731207" cy="5091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A0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Outputs and Outcomes</a:t>
            </a:r>
          </a:p>
        </p:txBody>
      </p:sp>
      <p:pic>
        <p:nvPicPr>
          <p:cNvPr id="2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F24DF56-FA72-77F2-1BFF-403FD3B0FA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1" t="46684" r="3505" b="29771"/>
          <a:stretch/>
        </p:blipFill>
        <p:spPr bwMode="auto">
          <a:xfrm>
            <a:off x="2493246" y="2558818"/>
            <a:ext cx="3617344" cy="376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7415310-E598-75DB-BC1F-01FD07AB1C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0" t="74878" r="152" b="291"/>
          <a:stretch/>
        </p:blipFill>
        <p:spPr bwMode="auto">
          <a:xfrm>
            <a:off x="6488277" y="2558818"/>
            <a:ext cx="3896259" cy="3768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1001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7FEC30-DC97-26B3-0B8D-374E445C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36" y="242813"/>
            <a:ext cx="1548858" cy="6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507DF17-FFE2-312E-3F63-D911508A5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27001"/>
            <a:ext cx="1130427" cy="1062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9214A-43D1-2363-38AD-9724BD7C6108}"/>
              </a:ext>
            </a:extLst>
          </p:cNvPr>
          <p:cNvSpPr txBox="1">
            <a:spLocks/>
          </p:cNvSpPr>
          <p:nvPr/>
        </p:nvSpPr>
        <p:spPr>
          <a:xfrm>
            <a:off x="2414171" y="609055"/>
            <a:ext cx="7634704" cy="650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D72CE-AC9F-A829-4B68-1F41C1039D9B}"/>
              </a:ext>
            </a:extLst>
          </p:cNvPr>
          <p:cNvSpPr txBox="1"/>
          <p:nvPr/>
        </p:nvSpPr>
        <p:spPr>
          <a:xfrm>
            <a:off x="-176981" y="1769807"/>
            <a:ext cx="121103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We co-produced the workshop content with the Safeguarding Adults Executive Board and the 	Advocacy Project. </a:t>
            </a:r>
          </a:p>
          <a:p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training took place on 11</a:t>
            </a:r>
            <a:r>
              <a:rPr lang="en-GB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May 2023 with 12 organisations attending including: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Midaye</a:t>
            </a: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Somali Development Network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en-GB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Manaar</a:t>
            </a: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Muslim Cultural Heritage Centre)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Iranian Association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Wand UK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Sudanese Supplementary School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Fifty Plus Aged Eritrean Welfare Association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Westminster Bangladeshi Welfare Trust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Abdul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Mageed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 Educational Trust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Marylebone Bangladeshi Society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French African Women's Association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Migrants Organise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Sudanese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</a:rPr>
              <a:t>Community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</a:rPr>
              <a:t>Information 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Centre </a:t>
            </a:r>
          </a:p>
          <a:p>
            <a:pPr lvl="2"/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Organisations tailored the workshop content to deliver it to their residents in person or online. </a:t>
            </a:r>
          </a:p>
          <a:p>
            <a:pPr lvl="1"/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content was translated in languages such as Tigrinya, Arabic, Bengali, French, Farsi.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 rtl="0"/>
            <a:endParaRPr lang="en-GB" sz="2800" dirty="0">
              <a:solidFill>
                <a:srgbClr val="132F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 rtl="0"/>
            <a:endParaRPr lang="en-GB" sz="2800" i="0" u="none" strike="noStrike" baseline="0" dirty="0">
              <a:solidFill>
                <a:srgbClr val="132F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rtl="0">
              <a:buFont typeface="Symbol" panose="05050102010706020507" pitchFamily="18" charset="2"/>
              <a:buChar char="·"/>
            </a:pPr>
            <a:endParaRPr lang="en-GB" b="0" i="0" u="none" strike="noStrike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7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7FEC30-DC97-26B3-0B8D-374E445C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36" y="242813"/>
            <a:ext cx="1548858" cy="6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507DF17-FFE2-312E-3F63-D911508A5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27001"/>
            <a:ext cx="1130427" cy="1062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9214A-43D1-2363-38AD-9724BD7C6108}"/>
              </a:ext>
            </a:extLst>
          </p:cNvPr>
          <p:cNvSpPr txBox="1">
            <a:spLocks/>
          </p:cNvSpPr>
          <p:nvPr/>
        </p:nvSpPr>
        <p:spPr>
          <a:xfrm>
            <a:off x="2414171" y="1443610"/>
            <a:ext cx="7634704" cy="5363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D72CE-AC9F-A829-4B68-1F41C1039D9B}"/>
              </a:ext>
            </a:extLst>
          </p:cNvPr>
          <p:cNvSpPr txBox="1"/>
          <p:nvPr/>
        </p:nvSpPr>
        <p:spPr>
          <a:xfrm>
            <a:off x="886692" y="2184979"/>
            <a:ext cx="11046702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 have delivered 12 workshops and have reached 200 people from diverse communities</a:t>
            </a:r>
          </a:p>
          <a:p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Attendees were provided with Attendance Certificates confirming participation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on the workshops have been positive. Participants have said they want to learn more 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Safety at Home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Female Genital Mutilation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Domestic Violence Support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Victims of Spouse visa who have no recourse to public funds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Racism and Hate Crime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in the Care Homes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Self-Neglect                    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 rtl="0"/>
            <a:endParaRPr lang="en-GB" i="0" u="none" strike="noStrike" baseline="0" dirty="0">
              <a:solidFill>
                <a:srgbClr val="132F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indent="-457200" algn="just" rtl="0">
              <a:buFont typeface="Verdana" panose="020B0604030504040204" pitchFamily="34" charset="0"/>
              <a:buChar char="›"/>
            </a:pPr>
            <a:endParaRPr lang="en-GB" sz="2800" dirty="0">
              <a:solidFill>
                <a:srgbClr val="132F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just" rtl="0"/>
            <a:endParaRPr lang="en-GB" sz="2800" i="0" u="none" strike="noStrike" baseline="0" dirty="0">
              <a:solidFill>
                <a:srgbClr val="132F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algn="l" rtl="0">
              <a:buFont typeface="Symbol" panose="05050102010706020507" pitchFamily="18" charset="2"/>
              <a:buChar char="·"/>
            </a:pPr>
            <a:endParaRPr lang="en-GB" b="0" i="0" u="none" strike="noStrike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919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7FEC30-DC97-26B3-0B8D-374E445C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36" y="242813"/>
            <a:ext cx="1548858" cy="6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507DF17-FFE2-312E-3F63-D911508A5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27001"/>
            <a:ext cx="1130427" cy="1062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9214A-43D1-2363-38AD-9724BD7C6108}"/>
              </a:ext>
            </a:extLst>
          </p:cNvPr>
          <p:cNvSpPr txBox="1">
            <a:spLocks/>
          </p:cNvSpPr>
          <p:nvPr/>
        </p:nvSpPr>
        <p:spPr>
          <a:xfrm>
            <a:off x="2414171" y="820612"/>
            <a:ext cx="7634704" cy="5363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Demographic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545B28B-EDE0-FC23-B99A-6F49C4A87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947914"/>
              </p:ext>
            </p:extLst>
          </p:nvPr>
        </p:nvGraphicFramePr>
        <p:xfrm>
          <a:off x="600364" y="1495521"/>
          <a:ext cx="4719782" cy="369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7B8FFFF-6415-2DE7-95C9-FD042F0C33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094773"/>
              </p:ext>
            </p:extLst>
          </p:nvPr>
        </p:nvGraphicFramePr>
        <p:xfrm>
          <a:off x="5862959" y="1581342"/>
          <a:ext cx="5803177" cy="412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1526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7FEC30-DC97-26B3-0B8D-374E445C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36" y="242813"/>
            <a:ext cx="1548858" cy="6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507DF17-FFE2-312E-3F63-D911508A5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27001"/>
            <a:ext cx="1130427" cy="1062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9214A-43D1-2363-38AD-9724BD7C6108}"/>
              </a:ext>
            </a:extLst>
          </p:cNvPr>
          <p:cNvSpPr txBox="1">
            <a:spLocks/>
          </p:cNvSpPr>
          <p:nvPr/>
        </p:nvSpPr>
        <p:spPr>
          <a:xfrm>
            <a:off x="2414171" y="1443610"/>
            <a:ext cx="7634704" cy="5363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Pictures from the workshops</a:t>
            </a:r>
          </a:p>
        </p:txBody>
      </p:sp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FD73399E-3B7A-1294-FFD9-D3E3B1A906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474" r="623" b="1"/>
          <a:stretch/>
        </p:blipFill>
        <p:spPr>
          <a:xfrm>
            <a:off x="419310" y="2301074"/>
            <a:ext cx="2826308" cy="2674334"/>
          </a:xfrm>
          <a:prstGeom prst="rect">
            <a:avLst/>
          </a:prstGeom>
        </p:spPr>
      </p:pic>
      <p:pic>
        <p:nvPicPr>
          <p:cNvPr id="10" name="Picture 9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81EC7DCF-A455-F189-2E9B-665BE737CB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0" r="4029"/>
          <a:stretch/>
        </p:blipFill>
        <p:spPr>
          <a:xfrm>
            <a:off x="3567163" y="2301074"/>
            <a:ext cx="4076316" cy="2265902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19CE71F0-4254-56C7-A2B7-EE9B165A15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r="-604"/>
          <a:stretch/>
        </p:blipFill>
        <p:spPr>
          <a:xfrm>
            <a:off x="7787471" y="2291024"/>
            <a:ext cx="3908810" cy="2275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CE7B51-5BD5-57E0-BC75-39721CDBD4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9" t="36190" r="32088" b="11241"/>
          <a:stretch/>
        </p:blipFill>
        <p:spPr>
          <a:xfrm>
            <a:off x="3567163" y="4566976"/>
            <a:ext cx="4712679" cy="21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7FEC30-DC97-26B3-0B8D-374E445C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36" y="242813"/>
            <a:ext cx="1548858" cy="6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507DF17-FFE2-312E-3F63-D911508A5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27001"/>
            <a:ext cx="1130427" cy="1062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BD72CE-AC9F-A829-4B68-1F41C1039D9B}"/>
              </a:ext>
            </a:extLst>
          </p:cNvPr>
          <p:cNvSpPr txBox="1"/>
          <p:nvPr/>
        </p:nvSpPr>
        <p:spPr>
          <a:xfrm>
            <a:off x="1304925" y="2721114"/>
            <a:ext cx="110467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32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ervices supporting the community </a:t>
            </a:r>
            <a:r>
              <a:rPr lang="en-GB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 </a:t>
            </a:r>
            <a:endParaRPr lang="en-GB" sz="3200" b="1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438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7FEC30-DC97-26B3-0B8D-374E445CD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36" y="242813"/>
            <a:ext cx="1548858" cy="6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C507DF17-FFE2-312E-3F63-D911508A5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" y="127001"/>
            <a:ext cx="1130427" cy="1062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BD72CE-AC9F-A829-4B68-1F41C1039D9B}"/>
              </a:ext>
            </a:extLst>
          </p:cNvPr>
          <p:cNvSpPr txBox="1"/>
          <p:nvPr/>
        </p:nvSpPr>
        <p:spPr>
          <a:xfrm>
            <a:off x="834013" y="1045029"/>
            <a:ext cx="11718218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 Social Care </a:t>
            </a:r>
          </a:p>
          <a:p>
            <a:pPr marL="34290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GB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Care Services – GPs, Nursing, Mental Health</a:t>
            </a:r>
          </a:p>
          <a:p>
            <a:pPr marL="34290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GB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Domestic Abuse Services</a:t>
            </a: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GB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 Safety</a:t>
            </a: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GB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Carers – Carers Network</a:t>
            </a: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GB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MPS - Safer  Neighbourhood Team </a:t>
            </a: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GB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GB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 Safety</a:t>
            </a:r>
          </a:p>
        </p:txBody>
      </p:sp>
    </p:spTree>
    <p:extLst>
      <p:ext uri="{BB962C8B-B14F-4D97-AF65-F5344CB8AC3E}">
        <p14:creationId xmlns:p14="http://schemas.microsoft.com/office/powerpoint/2010/main" val="326447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037" y="1179988"/>
            <a:ext cx="6851184" cy="515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0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326E1111D89438A3085FDE9A5FD0F" ma:contentTypeVersion="19" ma:contentTypeDescription="Create a new document." ma:contentTypeScope="" ma:versionID="0029d1c8254a05e557db423190cb9274">
  <xsd:schema xmlns:xsd="http://www.w3.org/2001/XMLSchema" xmlns:xs="http://www.w3.org/2001/XMLSchema" xmlns:p="http://schemas.microsoft.com/office/2006/metadata/properties" xmlns:ns1="http://schemas.microsoft.com/sharepoint/v3" xmlns:ns2="24d292ad-1d7b-47bb-988d-0421f47b48dd" xmlns:ns3="66dc577f-7463-49c1-b6b4-ba31d4c27bbb" targetNamespace="http://schemas.microsoft.com/office/2006/metadata/properties" ma:root="true" ma:fieldsID="9a1a1b6e1d7986f45178bd551042afa9" ns1:_="" ns2:_="" ns3:_="">
    <xsd:import namespace="http://schemas.microsoft.com/sharepoint/v3"/>
    <xsd:import namespace="24d292ad-1d7b-47bb-988d-0421f47b48dd"/>
    <xsd:import namespace="66dc577f-7463-49c1-b6b4-ba31d4c27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292ad-1d7b-47bb-988d-0421f47b4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ed7110-f592-4c9a-8fba-958c55cbc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577f-7463-49c1-b6b4-ba31d4c27bb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6362ba2-87ba-4762-9774-42b2a5749c05}" ma:internalName="TaxCatchAll" ma:showField="CatchAllData" ma:web="66dc577f-7463-49c1-b6b4-ba31d4c27b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50BDD2-3F14-4901-91E4-9CC684BF45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EBCC0F-C649-4585-BCCA-4633098E17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4d292ad-1d7b-47bb-988d-0421f47b48dd"/>
    <ds:schemaRef ds:uri="66dc577f-7463-49c1-b6b4-ba31d4c27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Verdana</vt:lpstr>
      <vt:lpstr>Wingdings</vt:lpstr>
      <vt:lpstr>Office Theme</vt:lpstr>
      <vt:lpstr>Staying Safe Phase 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Staying Safe Phase 3</dc:title>
  <dc:creator>Ritushree Guha</dc:creator>
  <cp:lastModifiedBy>Phayza Fudlalla</cp:lastModifiedBy>
  <cp:revision>28</cp:revision>
  <dcterms:created xsi:type="dcterms:W3CDTF">2023-04-19T08:24:18Z</dcterms:created>
  <dcterms:modified xsi:type="dcterms:W3CDTF">2023-09-26T17:11:43Z</dcterms:modified>
</cp:coreProperties>
</file>