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ags/tag1.xml" ContentType="application/vnd.openxmlformats-officedocument.presentationml.tags+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7" r:id="rId4"/>
  </p:sldMasterIdLst>
  <p:notesMasterIdLst>
    <p:notesMasterId r:id="rId14"/>
  </p:notesMasterIdLst>
  <p:sldIdLst>
    <p:sldId id="340" r:id="rId5"/>
    <p:sldId id="373" r:id="rId6"/>
    <p:sldId id="717" r:id="rId7"/>
    <p:sldId id="358" r:id="rId8"/>
    <p:sldId id="719" r:id="rId9"/>
    <p:sldId id="351" r:id="rId10"/>
    <p:sldId id="370" r:id="rId11"/>
    <p:sldId id="371" r:id="rId12"/>
    <p:sldId id="364" r:id="rId13"/>
  </p:sldIdLst>
  <p:sldSz cx="12192000" cy="6858000"/>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5F907753-8605-47DA-9314-AEE276B8F1FA}">
          <p14:sldIdLst>
            <p14:sldId id="340"/>
            <p14:sldId id="373"/>
            <p14:sldId id="717"/>
            <p14:sldId id="358"/>
            <p14:sldId id="719"/>
            <p14:sldId id="351"/>
            <p14:sldId id="370"/>
            <p14:sldId id="371"/>
            <p14:sldId id="364"/>
          </p14:sldIdLst>
        </p14:section>
      </p14:sectionLst>
    </p:ex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E978244-F925-D9D0-7D2D-104ABACFBAAB}" name="penny dash" initials="pd" userId="1a56ba1b2868e789" providerId="Windows Live"/>
  <p188:author id="{1032AED8-8C94-E71C-7862-42F75E475D75}" name="HENSCHEN, Lisa (CENTRAL LONDON COMMUNITY HEALTHCARE NHS TRUST)" initials="HL(LCHNT" userId="S::lisa.henschen@nhs.net::e245799e-97ae-4ce3-bbbb-56d4b1938812"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Joe McGale" initials="JM" lastIdx="1" clrIdx="0">
    <p:extLst>
      <p:ext uri="{19B8F6BF-5375-455C-9EA6-DF929625EA0E}">
        <p15:presenceInfo xmlns:p15="http://schemas.microsoft.com/office/powerpoint/2012/main" userId="S-1-5-21-1291801583-3546313967-1952226342-2950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99"/>
    <a:srgbClr val="EFE5F7"/>
    <a:srgbClr val="FFCCFF"/>
    <a:srgbClr val="DF0B75"/>
    <a:srgbClr val="F39000"/>
    <a:srgbClr val="CCCCFF"/>
    <a:srgbClr val="66CCFF"/>
    <a:srgbClr val="0000FF"/>
    <a:srgbClr val="3333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48BC9DB-376C-428E-898D-4BF87F7A0B50}" v="8" dt="2024-12-09T13:42:30.49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6217" autoAdjust="0"/>
    <p:restoredTop sz="94660"/>
  </p:normalViewPr>
  <p:slideViewPr>
    <p:cSldViewPr snapToGrid="0">
      <p:cViewPr varScale="1">
        <p:scale>
          <a:sx n="62" d="100"/>
          <a:sy n="62" d="100"/>
        </p:scale>
        <p:origin x="116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 Id="rId22"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ENSCHEN, Lisa (CENTRAL LONDON COMMUNITY HEALTHCARE NHS TRUST)" userId="e245799e-97ae-4ce3-bbbb-56d4b1938812" providerId="ADAL" clId="{548BC9DB-376C-428E-898D-4BF87F7A0B50}"/>
    <pc:docChg chg="undo custSel addSld delSld modSld modSection">
      <pc:chgData name="HENSCHEN, Lisa (CENTRAL LONDON COMMUNITY HEALTHCARE NHS TRUST)" userId="e245799e-97ae-4ce3-bbbb-56d4b1938812" providerId="ADAL" clId="{548BC9DB-376C-428E-898D-4BF87F7A0B50}" dt="2024-12-09T13:45:37.006" v="3243" actId="207"/>
      <pc:docMkLst>
        <pc:docMk/>
      </pc:docMkLst>
      <pc:sldChg chg="del">
        <pc:chgData name="HENSCHEN, Lisa (CENTRAL LONDON COMMUNITY HEALTHCARE NHS TRUST)" userId="e245799e-97ae-4ce3-bbbb-56d4b1938812" providerId="ADAL" clId="{548BC9DB-376C-428E-898D-4BF87F7A0B50}" dt="2024-12-09T13:44:33.545" v="3232" actId="47"/>
        <pc:sldMkLst>
          <pc:docMk/>
          <pc:sldMk cId="1459924388" sldId="287"/>
        </pc:sldMkLst>
      </pc:sldChg>
      <pc:sldChg chg="modSp mod">
        <pc:chgData name="HENSCHEN, Lisa (CENTRAL LONDON COMMUNITY HEALTHCARE NHS TRUST)" userId="e245799e-97ae-4ce3-bbbb-56d4b1938812" providerId="ADAL" clId="{548BC9DB-376C-428E-898D-4BF87F7A0B50}" dt="2024-12-09T13:08:11.862" v="132" actId="20577"/>
        <pc:sldMkLst>
          <pc:docMk/>
          <pc:sldMk cId="607171027" sldId="340"/>
        </pc:sldMkLst>
        <pc:spChg chg="mod">
          <ac:chgData name="HENSCHEN, Lisa (CENTRAL LONDON COMMUNITY HEALTHCARE NHS TRUST)" userId="e245799e-97ae-4ce3-bbbb-56d4b1938812" providerId="ADAL" clId="{548BC9DB-376C-428E-898D-4BF87F7A0B50}" dt="2024-12-09T13:08:11.862" v="132" actId="20577"/>
          <ac:spMkLst>
            <pc:docMk/>
            <pc:sldMk cId="607171027" sldId="340"/>
            <ac:spMk id="5" creationId="{55D77448-6E03-369B-A915-0B312AA18DBB}"/>
          </ac:spMkLst>
        </pc:spChg>
        <pc:spChg chg="mod">
          <ac:chgData name="HENSCHEN, Lisa (CENTRAL LONDON COMMUNITY HEALTHCARE NHS TRUST)" userId="e245799e-97ae-4ce3-bbbb-56d4b1938812" providerId="ADAL" clId="{548BC9DB-376C-428E-898D-4BF87F7A0B50}" dt="2024-12-09T13:07:24.842" v="23" actId="20577"/>
          <ac:spMkLst>
            <pc:docMk/>
            <pc:sldMk cId="607171027" sldId="340"/>
            <ac:spMk id="7" creationId="{2A7A7194-A53F-139B-02DE-D470118A9BBF}"/>
          </ac:spMkLst>
        </pc:spChg>
      </pc:sldChg>
      <pc:sldChg chg="del">
        <pc:chgData name="HENSCHEN, Lisa (CENTRAL LONDON COMMUNITY HEALTHCARE NHS TRUST)" userId="e245799e-97ae-4ce3-bbbb-56d4b1938812" providerId="ADAL" clId="{548BC9DB-376C-428E-898D-4BF87F7A0B50}" dt="2024-12-09T13:44:32.994" v="3231" actId="47"/>
        <pc:sldMkLst>
          <pc:docMk/>
          <pc:sldMk cId="1609273344" sldId="350"/>
        </pc:sldMkLst>
      </pc:sldChg>
      <pc:sldChg chg="modSp add del mod">
        <pc:chgData name="HENSCHEN, Lisa (CENTRAL LONDON COMMUNITY HEALTHCARE NHS TRUST)" userId="e245799e-97ae-4ce3-bbbb-56d4b1938812" providerId="ADAL" clId="{548BC9DB-376C-428E-898D-4BF87F7A0B50}" dt="2024-12-09T13:43:51.667" v="3226" actId="20577"/>
        <pc:sldMkLst>
          <pc:docMk/>
          <pc:sldMk cId="4076830281" sldId="351"/>
        </pc:sldMkLst>
        <pc:spChg chg="mod">
          <ac:chgData name="HENSCHEN, Lisa (CENTRAL LONDON COMMUNITY HEALTHCARE NHS TRUST)" userId="e245799e-97ae-4ce3-bbbb-56d4b1938812" providerId="ADAL" clId="{548BC9DB-376C-428E-898D-4BF87F7A0B50}" dt="2024-12-09T13:43:51.667" v="3226" actId="20577"/>
          <ac:spMkLst>
            <pc:docMk/>
            <pc:sldMk cId="4076830281" sldId="351"/>
            <ac:spMk id="4" creationId="{0124D045-C9F5-4853-DE78-9F9E9A324C0B}"/>
          </ac:spMkLst>
        </pc:spChg>
        <pc:spChg chg="mod">
          <ac:chgData name="HENSCHEN, Lisa (CENTRAL LONDON COMMUNITY HEALTHCARE NHS TRUST)" userId="e245799e-97ae-4ce3-bbbb-56d4b1938812" providerId="ADAL" clId="{548BC9DB-376C-428E-898D-4BF87F7A0B50}" dt="2024-12-09T13:43:31.016" v="3162" actId="20577"/>
          <ac:spMkLst>
            <pc:docMk/>
            <pc:sldMk cId="4076830281" sldId="351"/>
            <ac:spMk id="6" creationId="{17B177AD-80B4-18C1-697D-77A3AA4D7240}"/>
          </ac:spMkLst>
        </pc:spChg>
      </pc:sldChg>
      <pc:sldChg chg="del">
        <pc:chgData name="HENSCHEN, Lisa (CENTRAL LONDON COMMUNITY HEALTHCARE NHS TRUST)" userId="e245799e-97ae-4ce3-bbbb-56d4b1938812" providerId="ADAL" clId="{548BC9DB-376C-428E-898D-4BF87F7A0B50}" dt="2024-12-09T13:40:43.610" v="3014" actId="47"/>
        <pc:sldMkLst>
          <pc:docMk/>
          <pc:sldMk cId="50851247" sldId="352"/>
        </pc:sldMkLst>
      </pc:sldChg>
      <pc:sldChg chg="del">
        <pc:chgData name="HENSCHEN, Lisa (CENTRAL LONDON COMMUNITY HEALTHCARE NHS TRUST)" userId="e245799e-97ae-4ce3-bbbb-56d4b1938812" providerId="ADAL" clId="{548BC9DB-376C-428E-898D-4BF87F7A0B50}" dt="2024-12-09T13:44:26.983" v="3228" actId="47"/>
        <pc:sldMkLst>
          <pc:docMk/>
          <pc:sldMk cId="2134042154" sldId="353"/>
        </pc:sldMkLst>
      </pc:sldChg>
      <pc:sldChg chg="del">
        <pc:chgData name="HENSCHEN, Lisa (CENTRAL LONDON COMMUNITY HEALTHCARE NHS TRUST)" userId="e245799e-97ae-4ce3-bbbb-56d4b1938812" providerId="ADAL" clId="{548BC9DB-376C-428E-898D-4BF87F7A0B50}" dt="2024-12-09T13:44:32.481" v="3230" actId="47"/>
        <pc:sldMkLst>
          <pc:docMk/>
          <pc:sldMk cId="4144156306" sldId="354"/>
        </pc:sldMkLst>
      </pc:sldChg>
      <pc:sldChg chg="del">
        <pc:chgData name="HENSCHEN, Lisa (CENTRAL LONDON COMMUNITY HEALTHCARE NHS TRUST)" userId="e245799e-97ae-4ce3-bbbb-56d4b1938812" providerId="ADAL" clId="{548BC9DB-376C-428E-898D-4BF87F7A0B50}" dt="2024-12-09T13:44:31.687" v="3229" actId="47"/>
        <pc:sldMkLst>
          <pc:docMk/>
          <pc:sldMk cId="3191257052" sldId="355"/>
        </pc:sldMkLst>
      </pc:sldChg>
      <pc:sldChg chg="del">
        <pc:chgData name="HENSCHEN, Lisa (CENTRAL LONDON COMMUNITY HEALTHCARE NHS TRUST)" userId="e245799e-97ae-4ce3-bbbb-56d4b1938812" providerId="ADAL" clId="{548BC9DB-376C-428E-898D-4BF87F7A0B50}" dt="2024-12-09T13:44:36.099" v="3236" actId="47"/>
        <pc:sldMkLst>
          <pc:docMk/>
          <pc:sldMk cId="2219178913" sldId="357"/>
        </pc:sldMkLst>
      </pc:sldChg>
      <pc:sldChg chg="delSp modSp mod">
        <pc:chgData name="HENSCHEN, Lisa (CENTRAL LONDON COMMUNITY HEALTHCARE NHS TRUST)" userId="e245799e-97ae-4ce3-bbbb-56d4b1938812" providerId="ADAL" clId="{548BC9DB-376C-428E-898D-4BF87F7A0B50}" dt="2024-12-09T13:25:31.521" v="1112" actId="20577"/>
        <pc:sldMkLst>
          <pc:docMk/>
          <pc:sldMk cId="1942686109" sldId="358"/>
        </pc:sldMkLst>
        <pc:spChg chg="mod">
          <ac:chgData name="HENSCHEN, Lisa (CENTRAL LONDON COMMUNITY HEALTHCARE NHS TRUST)" userId="e245799e-97ae-4ce3-bbbb-56d4b1938812" providerId="ADAL" clId="{548BC9DB-376C-428E-898D-4BF87F7A0B50}" dt="2024-12-09T13:18:08.152" v="817" actId="14100"/>
          <ac:spMkLst>
            <pc:docMk/>
            <pc:sldMk cId="1942686109" sldId="358"/>
            <ac:spMk id="2" creationId="{5B9875A2-FB55-F2AD-AB60-0EE0C3DA8727}"/>
          </ac:spMkLst>
        </pc:spChg>
        <pc:spChg chg="mod">
          <ac:chgData name="HENSCHEN, Lisa (CENTRAL LONDON COMMUNITY HEALTHCARE NHS TRUST)" userId="e245799e-97ae-4ce3-bbbb-56d4b1938812" providerId="ADAL" clId="{548BC9DB-376C-428E-898D-4BF87F7A0B50}" dt="2024-12-09T13:25:31.521" v="1112" actId="20577"/>
          <ac:spMkLst>
            <pc:docMk/>
            <pc:sldMk cId="1942686109" sldId="358"/>
            <ac:spMk id="4" creationId="{00000000-0000-0000-0000-000000000000}"/>
          </ac:spMkLst>
        </pc:spChg>
        <pc:spChg chg="del">
          <ac:chgData name="HENSCHEN, Lisa (CENTRAL LONDON COMMUNITY HEALTHCARE NHS TRUST)" userId="e245799e-97ae-4ce3-bbbb-56d4b1938812" providerId="ADAL" clId="{548BC9DB-376C-428E-898D-4BF87F7A0B50}" dt="2024-12-09T13:17:59.190" v="815" actId="478"/>
          <ac:spMkLst>
            <pc:docMk/>
            <pc:sldMk cId="1942686109" sldId="358"/>
            <ac:spMk id="6" creationId="{115E3CB8-4EC3-6E32-8CBA-F816277DC8D4}"/>
          </ac:spMkLst>
        </pc:spChg>
        <pc:spChg chg="del">
          <ac:chgData name="HENSCHEN, Lisa (CENTRAL LONDON COMMUNITY HEALTHCARE NHS TRUST)" userId="e245799e-97ae-4ce3-bbbb-56d4b1938812" providerId="ADAL" clId="{548BC9DB-376C-428E-898D-4BF87F7A0B50}" dt="2024-12-09T13:18:02.345" v="816" actId="478"/>
          <ac:spMkLst>
            <pc:docMk/>
            <pc:sldMk cId="1942686109" sldId="358"/>
            <ac:spMk id="7" creationId="{B1F97C45-CCEB-E24A-736C-1BD2FE9D70DE}"/>
          </ac:spMkLst>
        </pc:spChg>
        <pc:graphicFrameChg chg="modGraphic">
          <ac:chgData name="HENSCHEN, Lisa (CENTRAL LONDON COMMUNITY HEALTHCARE NHS TRUST)" userId="e245799e-97ae-4ce3-bbbb-56d4b1938812" providerId="ADAL" clId="{548BC9DB-376C-428E-898D-4BF87F7A0B50}" dt="2024-12-09T13:18:30.913" v="821" actId="14734"/>
          <ac:graphicFrameMkLst>
            <pc:docMk/>
            <pc:sldMk cId="1942686109" sldId="358"/>
            <ac:graphicFrameMk id="5" creationId="{00000000-0000-0000-0000-000000000000}"/>
          </ac:graphicFrameMkLst>
        </pc:graphicFrameChg>
      </pc:sldChg>
      <pc:sldChg chg="del">
        <pc:chgData name="HENSCHEN, Lisa (CENTRAL LONDON COMMUNITY HEALTHCARE NHS TRUST)" userId="e245799e-97ae-4ce3-bbbb-56d4b1938812" providerId="ADAL" clId="{548BC9DB-376C-428E-898D-4BF87F7A0B50}" dt="2024-12-09T13:40:45.305" v="3015" actId="47"/>
        <pc:sldMkLst>
          <pc:docMk/>
          <pc:sldMk cId="3520898796" sldId="359"/>
        </pc:sldMkLst>
      </pc:sldChg>
      <pc:sldChg chg="del">
        <pc:chgData name="HENSCHEN, Lisa (CENTRAL LONDON COMMUNITY HEALTHCARE NHS TRUST)" userId="e245799e-97ae-4ce3-bbbb-56d4b1938812" providerId="ADAL" clId="{548BC9DB-376C-428E-898D-4BF87F7A0B50}" dt="2024-12-09T13:44:35.492" v="3235" actId="47"/>
        <pc:sldMkLst>
          <pc:docMk/>
          <pc:sldMk cId="368675929" sldId="361"/>
        </pc:sldMkLst>
      </pc:sldChg>
      <pc:sldChg chg="del">
        <pc:chgData name="HENSCHEN, Lisa (CENTRAL LONDON COMMUNITY HEALTHCARE NHS TRUST)" userId="e245799e-97ae-4ce3-bbbb-56d4b1938812" providerId="ADAL" clId="{548BC9DB-376C-428E-898D-4BF87F7A0B50}" dt="2024-12-09T13:40:48.730" v="3017" actId="47"/>
        <pc:sldMkLst>
          <pc:docMk/>
          <pc:sldMk cId="1005048383" sldId="363"/>
        </pc:sldMkLst>
      </pc:sldChg>
      <pc:sldChg chg="delSp modSp add del mod">
        <pc:chgData name="HENSCHEN, Lisa (CENTRAL LONDON COMMUNITY HEALTHCARE NHS TRUST)" userId="e245799e-97ae-4ce3-bbbb-56d4b1938812" providerId="ADAL" clId="{548BC9DB-376C-428E-898D-4BF87F7A0B50}" dt="2024-12-09T13:44:39.984" v="3240" actId="47"/>
        <pc:sldMkLst>
          <pc:docMk/>
          <pc:sldMk cId="3757956208" sldId="364"/>
        </pc:sldMkLst>
        <pc:spChg chg="del">
          <ac:chgData name="HENSCHEN, Lisa (CENTRAL LONDON COMMUNITY HEALTHCARE NHS TRUST)" userId="e245799e-97ae-4ce3-bbbb-56d4b1938812" providerId="ADAL" clId="{548BC9DB-376C-428E-898D-4BF87F7A0B50}" dt="2024-12-09T13:41:17.758" v="3018" actId="478"/>
          <ac:spMkLst>
            <pc:docMk/>
            <pc:sldMk cId="3757956208" sldId="364"/>
            <ac:spMk id="2" creationId="{2882D2C6-682C-B227-EB15-D93AC221203E}"/>
          </ac:spMkLst>
        </pc:spChg>
        <pc:spChg chg="mod">
          <ac:chgData name="HENSCHEN, Lisa (CENTRAL LONDON COMMUNITY HEALTHCARE NHS TRUST)" userId="e245799e-97ae-4ce3-bbbb-56d4b1938812" providerId="ADAL" clId="{548BC9DB-376C-428E-898D-4BF87F7A0B50}" dt="2024-12-09T13:41:38.909" v="3109" actId="1035"/>
          <ac:spMkLst>
            <pc:docMk/>
            <pc:sldMk cId="3757956208" sldId="364"/>
            <ac:spMk id="5" creationId="{D2E51899-5AC5-E603-28DB-C1343F033DD7}"/>
          </ac:spMkLst>
        </pc:spChg>
        <pc:spChg chg="mod">
          <ac:chgData name="HENSCHEN, Lisa (CENTRAL LONDON COMMUNITY HEALTHCARE NHS TRUST)" userId="e245799e-97ae-4ce3-bbbb-56d4b1938812" providerId="ADAL" clId="{548BC9DB-376C-428E-898D-4BF87F7A0B50}" dt="2024-12-09T13:41:38.909" v="3109" actId="1035"/>
          <ac:spMkLst>
            <pc:docMk/>
            <pc:sldMk cId="3757956208" sldId="364"/>
            <ac:spMk id="6" creationId="{C25934D6-2E37-98A0-351A-0CA5B61A4BB3}"/>
          </ac:spMkLst>
        </pc:spChg>
        <pc:spChg chg="mod">
          <ac:chgData name="HENSCHEN, Lisa (CENTRAL LONDON COMMUNITY HEALTHCARE NHS TRUST)" userId="e245799e-97ae-4ce3-bbbb-56d4b1938812" providerId="ADAL" clId="{548BC9DB-376C-428E-898D-4BF87F7A0B50}" dt="2024-12-09T13:41:38.909" v="3109" actId="1035"/>
          <ac:spMkLst>
            <pc:docMk/>
            <pc:sldMk cId="3757956208" sldId="364"/>
            <ac:spMk id="7" creationId="{F6E79691-13DC-4554-A818-E30DDC963395}"/>
          </ac:spMkLst>
        </pc:spChg>
        <pc:spChg chg="del">
          <ac:chgData name="HENSCHEN, Lisa (CENTRAL LONDON COMMUNITY HEALTHCARE NHS TRUST)" userId="e245799e-97ae-4ce3-bbbb-56d4b1938812" providerId="ADAL" clId="{548BC9DB-376C-428E-898D-4BF87F7A0B50}" dt="2024-12-09T13:41:21.202" v="3019" actId="478"/>
          <ac:spMkLst>
            <pc:docMk/>
            <pc:sldMk cId="3757956208" sldId="364"/>
            <ac:spMk id="8" creationId="{030A4E24-6E9E-97B2-3BB2-3DEA722E1ADB}"/>
          </ac:spMkLst>
        </pc:spChg>
        <pc:spChg chg="del">
          <ac:chgData name="HENSCHEN, Lisa (CENTRAL LONDON COMMUNITY HEALTHCARE NHS TRUST)" userId="e245799e-97ae-4ce3-bbbb-56d4b1938812" providerId="ADAL" clId="{548BC9DB-376C-428E-898D-4BF87F7A0B50}" dt="2024-12-09T13:41:21.202" v="3019" actId="478"/>
          <ac:spMkLst>
            <pc:docMk/>
            <pc:sldMk cId="3757956208" sldId="364"/>
            <ac:spMk id="12" creationId="{9B5E9E8E-AA17-8257-8619-0EAF5FE08B6D}"/>
          </ac:spMkLst>
        </pc:spChg>
        <pc:spChg chg="mod">
          <ac:chgData name="HENSCHEN, Lisa (CENTRAL LONDON COMMUNITY HEALTHCARE NHS TRUST)" userId="e245799e-97ae-4ce3-bbbb-56d4b1938812" providerId="ADAL" clId="{548BC9DB-376C-428E-898D-4BF87F7A0B50}" dt="2024-12-09T13:41:30.542" v="3070" actId="1036"/>
          <ac:spMkLst>
            <pc:docMk/>
            <pc:sldMk cId="3757956208" sldId="364"/>
            <ac:spMk id="16" creationId="{C11627F9-994D-9F8C-62BB-A99159554C93}"/>
          </ac:spMkLst>
        </pc:spChg>
        <pc:spChg chg="del">
          <ac:chgData name="HENSCHEN, Lisa (CENTRAL LONDON COMMUNITY HEALTHCARE NHS TRUST)" userId="e245799e-97ae-4ce3-bbbb-56d4b1938812" providerId="ADAL" clId="{548BC9DB-376C-428E-898D-4BF87F7A0B50}" dt="2024-12-09T13:41:17.758" v="3018" actId="478"/>
          <ac:spMkLst>
            <pc:docMk/>
            <pc:sldMk cId="3757956208" sldId="364"/>
            <ac:spMk id="25" creationId="{CE77726B-6E7D-1BB9-87EC-D99958947E01}"/>
          </ac:spMkLst>
        </pc:spChg>
        <pc:spChg chg="mod">
          <ac:chgData name="HENSCHEN, Lisa (CENTRAL LONDON COMMUNITY HEALTHCARE NHS TRUST)" userId="e245799e-97ae-4ce3-bbbb-56d4b1938812" providerId="ADAL" clId="{548BC9DB-376C-428E-898D-4BF87F7A0B50}" dt="2024-12-09T13:41:30.542" v="3070" actId="1036"/>
          <ac:spMkLst>
            <pc:docMk/>
            <pc:sldMk cId="3757956208" sldId="364"/>
            <ac:spMk id="28" creationId="{09712D99-D2A5-CFF4-F572-1074327BC786}"/>
          </ac:spMkLst>
        </pc:spChg>
        <pc:spChg chg="del">
          <ac:chgData name="HENSCHEN, Lisa (CENTRAL LONDON COMMUNITY HEALTHCARE NHS TRUST)" userId="e245799e-97ae-4ce3-bbbb-56d4b1938812" providerId="ADAL" clId="{548BC9DB-376C-428E-898D-4BF87F7A0B50}" dt="2024-12-09T13:41:17.758" v="3018" actId="478"/>
          <ac:spMkLst>
            <pc:docMk/>
            <pc:sldMk cId="3757956208" sldId="364"/>
            <ac:spMk id="29" creationId="{D2061933-2EB0-465A-5A1F-3C709F3A554B}"/>
          </ac:spMkLst>
        </pc:spChg>
        <pc:spChg chg="mod">
          <ac:chgData name="HENSCHEN, Lisa (CENTRAL LONDON COMMUNITY HEALTHCARE NHS TRUST)" userId="e245799e-97ae-4ce3-bbbb-56d4b1938812" providerId="ADAL" clId="{548BC9DB-376C-428E-898D-4BF87F7A0B50}" dt="2024-12-09T13:41:30.542" v="3070" actId="1036"/>
          <ac:spMkLst>
            <pc:docMk/>
            <pc:sldMk cId="3757956208" sldId="364"/>
            <ac:spMk id="31" creationId="{A2E37295-323A-8ABC-F92A-D8818CC46427}"/>
          </ac:spMkLst>
        </pc:spChg>
        <pc:spChg chg="mod">
          <ac:chgData name="HENSCHEN, Lisa (CENTRAL LONDON COMMUNITY HEALTHCARE NHS TRUST)" userId="e245799e-97ae-4ce3-bbbb-56d4b1938812" providerId="ADAL" clId="{548BC9DB-376C-428E-898D-4BF87F7A0B50}" dt="2024-12-09T13:41:30.542" v="3070" actId="1036"/>
          <ac:spMkLst>
            <pc:docMk/>
            <pc:sldMk cId="3757956208" sldId="364"/>
            <ac:spMk id="32" creationId="{E5630D8E-165D-A9DD-AF5E-B68AD089283A}"/>
          </ac:spMkLst>
        </pc:spChg>
        <pc:spChg chg="del">
          <ac:chgData name="HENSCHEN, Lisa (CENTRAL LONDON COMMUNITY HEALTHCARE NHS TRUST)" userId="e245799e-97ae-4ce3-bbbb-56d4b1938812" providerId="ADAL" clId="{548BC9DB-376C-428E-898D-4BF87F7A0B50}" dt="2024-12-09T13:41:17.758" v="3018" actId="478"/>
          <ac:spMkLst>
            <pc:docMk/>
            <pc:sldMk cId="3757956208" sldId="364"/>
            <ac:spMk id="33" creationId="{2EDB4C6C-F16A-81CC-614E-E0AA34B535C3}"/>
          </ac:spMkLst>
        </pc:spChg>
        <pc:spChg chg="del">
          <ac:chgData name="HENSCHEN, Lisa (CENTRAL LONDON COMMUNITY HEALTHCARE NHS TRUST)" userId="e245799e-97ae-4ce3-bbbb-56d4b1938812" providerId="ADAL" clId="{548BC9DB-376C-428E-898D-4BF87F7A0B50}" dt="2024-12-09T13:41:17.758" v="3018" actId="478"/>
          <ac:spMkLst>
            <pc:docMk/>
            <pc:sldMk cId="3757956208" sldId="364"/>
            <ac:spMk id="42" creationId="{65C4F188-2705-E295-294D-E19DCF9EBAE2}"/>
          </ac:spMkLst>
        </pc:spChg>
        <pc:spChg chg="mod">
          <ac:chgData name="HENSCHEN, Lisa (CENTRAL LONDON COMMUNITY HEALTHCARE NHS TRUST)" userId="e245799e-97ae-4ce3-bbbb-56d4b1938812" providerId="ADAL" clId="{548BC9DB-376C-428E-898D-4BF87F7A0B50}" dt="2024-12-09T13:41:38.909" v="3109" actId="1035"/>
          <ac:spMkLst>
            <pc:docMk/>
            <pc:sldMk cId="3757956208" sldId="364"/>
            <ac:spMk id="47" creationId="{59A8F3DC-BBC4-CBDF-006B-0DDEFEBE025A}"/>
          </ac:spMkLst>
        </pc:spChg>
        <pc:spChg chg="del">
          <ac:chgData name="HENSCHEN, Lisa (CENTRAL LONDON COMMUNITY HEALTHCARE NHS TRUST)" userId="e245799e-97ae-4ce3-bbbb-56d4b1938812" providerId="ADAL" clId="{548BC9DB-376C-428E-898D-4BF87F7A0B50}" dt="2024-12-09T13:41:17.758" v="3018" actId="478"/>
          <ac:spMkLst>
            <pc:docMk/>
            <pc:sldMk cId="3757956208" sldId="364"/>
            <ac:spMk id="55" creationId="{89BDF7D2-F91B-C09B-F1F7-66C6D2B20120}"/>
          </ac:spMkLst>
        </pc:spChg>
      </pc:sldChg>
      <pc:sldChg chg="del">
        <pc:chgData name="HENSCHEN, Lisa (CENTRAL LONDON COMMUNITY HEALTHCARE NHS TRUST)" userId="e245799e-97ae-4ce3-bbbb-56d4b1938812" providerId="ADAL" clId="{548BC9DB-376C-428E-898D-4BF87F7A0B50}" dt="2024-12-09T13:44:34.850" v="3234" actId="47"/>
        <pc:sldMkLst>
          <pc:docMk/>
          <pc:sldMk cId="1838996009" sldId="365"/>
        </pc:sldMkLst>
      </pc:sldChg>
      <pc:sldChg chg="del">
        <pc:chgData name="HENSCHEN, Lisa (CENTRAL LONDON COMMUNITY HEALTHCARE NHS TRUST)" userId="e245799e-97ae-4ce3-bbbb-56d4b1938812" providerId="ADAL" clId="{548BC9DB-376C-428E-898D-4BF87F7A0B50}" dt="2024-12-09T13:44:36.679" v="3237" actId="47"/>
        <pc:sldMkLst>
          <pc:docMk/>
          <pc:sldMk cId="1390731486" sldId="366"/>
        </pc:sldMkLst>
      </pc:sldChg>
      <pc:sldChg chg="del">
        <pc:chgData name="HENSCHEN, Lisa (CENTRAL LONDON COMMUNITY HEALTHCARE NHS TRUST)" userId="e245799e-97ae-4ce3-bbbb-56d4b1938812" providerId="ADAL" clId="{548BC9DB-376C-428E-898D-4BF87F7A0B50}" dt="2024-12-09T13:44:37.235" v="3238" actId="47"/>
        <pc:sldMkLst>
          <pc:docMk/>
          <pc:sldMk cId="3384475566" sldId="367"/>
        </pc:sldMkLst>
      </pc:sldChg>
      <pc:sldChg chg="del">
        <pc:chgData name="HENSCHEN, Lisa (CENTRAL LONDON COMMUNITY HEALTHCARE NHS TRUST)" userId="e245799e-97ae-4ce3-bbbb-56d4b1938812" providerId="ADAL" clId="{548BC9DB-376C-428E-898D-4BF87F7A0B50}" dt="2024-12-09T13:44:34.226" v="3233" actId="47"/>
        <pc:sldMkLst>
          <pc:docMk/>
          <pc:sldMk cId="1897759135" sldId="368"/>
        </pc:sldMkLst>
      </pc:sldChg>
      <pc:sldChg chg="del">
        <pc:chgData name="HENSCHEN, Lisa (CENTRAL LONDON COMMUNITY HEALTHCARE NHS TRUST)" userId="e245799e-97ae-4ce3-bbbb-56d4b1938812" providerId="ADAL" clId="{548BC9DB-376C-428E-898D-4BF87F7A0B50}" dt="2024-12-09T13:44:15.268" v="3227" actId="47"/>
        <pc:sldMkLst>
          <pc:docMk/>
          <pc:sldMk cId="3700030713" sldId="369"/>
        </pc:sldMkLst>
      </pc:sldChg>
      <pc:sldChg chg="del">
        <pc:chgData name="HENSCHEN, Lisa (CENTRAL LONDON COMMUNITY HEALTHCARE NHS TRUST)" userId="e245799e-97ae-4ce3-bbbb-56d4b1938812" providerId="ADAL" clId="{548BC9DB-376C-428E-898D-4BF87F7A0B50}" dt="2024-12-09T13:40:46.184" v="3016" actId="47"/>
        <pc:sldMkLst>
          <pc:docMk/>
          <pc:sldMk cId="3015065040" sldId="372"/>
        </pc:sldMkLst>
      </pc:sldChg>
      <pc:sldChg chg="addSp delSp modSp new mod modClrScheme chgLayout">
        <pc:chgData name="HENSCHEN, Lisa (CENTRAL LONDON COMMUNITY HEALTHCARE NHS TRUST)" userId="e245799e-97ae-4ce3-bbbb-56d4b1938812" providerId="ADAL" clId="{548BC9DB-376C-428E-898D-4BF87F7A0B50}" dt="2024-12-09T13:17:15.967" v="711" actId="20577"/>
        <pc:sldMkLst>
          <pc:docMk/>
          <pc:sldMk cId="1267201305" sldId="373"/>
        </pc:sldMkLst>
        <pc:spChg chg="del mod ord">
          <ac:chgData name="HENSCHEN, Lisa (CENTRAL LONDON COMMUNITY HEALTHCARE NHS TRUST)" userId="e245799e-97ae-4ce3-bbbb-56d4b1938812" providerId="ADAL" clId="{548BC9DB-376C-428E-898D-4BF87F7A0B50}" dt="2024-12-09T13:07:58.591" v="89" actId="700"/>
          <ac:spMkLst>
            <pc:docMk/>
            <pc:sldMk cId="1267201305" sldId="373"/>
            <ac:spMk id="2" creationId="{B499A73C-A210-D749-F979-0BE5AD931410}"/>
          </ac:spMkLst>
        </pc:spChg>
        <pc:spChg chg="del mod ord">
          <ac:chgData name="HENSCHEN, Lisa (CENTRAL LONDON COMMUNITY HEALTHCARE NHS TRUST)" userId="e245799e-97ae-4ce3-bbbb-56d4b1938812" providerId="ADAL" clId="{548BC9DB-376C-428E-898D-4BF87F7A0B50}" dt="2024-12-09T13:07:58.591" v="89" actId="700"/>
          <ac:spMkLst>
            <pc:docMk/>
            <pc:sldMk cId="1267201305" sldId="373"/>
            <ac:spMk id="3" creationId="{99C09C6F-5E7E-3912-2D35-5A50443F4D0B}"/>
          </ac:spMkLst>
        </pc:spChg>
        <pc:spChg chg="add mod ord">
          <ac:chgData name="HENSCHEN, Lisa (CENTRAL LONDON COMMUNITY HEALTHCARE NHS TRUST)" userId="e245799e-97ae-4ce3-bbbb-56d4b1938812" providerId="ADAL" clId="{548BC9DB-376C-428E-898D-4BF87F7A0B50}" dt="2024-12-09T13:08:22.971" v="180" actId="20577"/>
          <ac:spMkLst>
            <pc:docMk/>
            <pc:sldMk cId="1267201305" sldId="373"/>
            <ac:spMk id="4" creationId="{CE6406A0-809B-66CD-71BC-2EAB0A54224A}"/>
          </ac:spMkLst>
        </pc:spChg>
        <pc:spChg chg="add mod ord">
          <ac:chgData name="HENSCHEN, Lisa (CENTRAL LONDON COMMUNITY HEALTHCARE NHS TRUST)" userId="e245799e-97ae-4ce3-bbbb-56d4b1938812" providerId="ADAL" clId="{548BC9DB-376C-428E-898D-4BF87F7A0B50}" dt="2024-12-09T13:17:15.967" v="711" actId="20577"/>
          <ac:spMkLst>
            <pc:docMk/>
            <pc:sldMk cId="1267201305" sldId="373"/>
            <ac:spMk id="5" creationId="{1F40F247-05D8-5348-8E11-52450313DC42}"/>
          </ac:spMkLst>
        </pc:spChg>
      </pc:sldChg>
      <pc:sldChg chg="modSp add mod">
        <pc:chgData name="HENSCHEN, Lisa (CENTRAL LONDON COMMUNITY HEALTHCARE NHS TRUST)" userId="e245799e-97ae-4ce3-bbbb-56d4b1938812" providerId="ADAL" clId="{548BC9DB-376C-428E-898D-4BF87F7A0B50}" dt="2024-12-09T13:24:48.460" v="958" actId="20577"/>
        <pc:sldMkLst>
          <pc:docMk/>
          <pc:sldMk cId="1242390484" sldId="717"/>
        </pc:sldMkLst>
        <pc:spChg chg="mod">
          <ac:chgData name="HENSCHEN, Lisa (CENTRAL LONDON COMMUNITY HEALTHCARE NHS TRUST)" userId="e245799e-97ae-4ce3-bbbb-56d4b1938812" providerId="ADAL" clId="{548BC9DB-376C-428E-898D-4BF87F7A0B50}" dt="2024-12-09T13:24:48.460" v="958" actId="20577"/>
          <ac:spMkLst>
            <pc:docMk/>
            <pc:sldMk cId="1242390484" sldId="717"/>
            <ac:spMk id="4" creationId="{97FD06FC-0002-8B33-67DE-F68E380C453A}"/>
          </ac:spMkLst>
        </pc:spChg>
      </pc:sldChg>
      <pc:sldChg chg="addSp delSp modSp new del mod">
        <pc:chgData name="HENSCHEN, Lisa (CENTRAL LONDON COMMUNITY HEALTHCARE NHS TRUST)" userId="e245799e-97ae-4ce3-bbbb-56d4b1938812" providerId="ADAL" clId="{548BC9DB-376C-428E-898D-4BF87F7A0B50}" dt="2024-12-09T13:40:42.296" v="3013" actId="47"/>
        <pc:sldMkLst>
          <pc:docMk/>
          <pc:sldMk cId="2983251676" sldId="718"/>
        </pc:sldMkLst>
        <pc:spChg chg="del">
          <ac:chgData name="HENSCHEN, Lisa (CENTRAL LONDON COMMUNITY HEALTHCARE NHS TRUST)" userId="e245799e-97ae-4ce3-bbbb-56d4b1938812" providerId="ADAL" clId="{548BC9DB-376C-428E-898D-4BF87F7A0B50}" dt="2024-12-09T13:27:20.241" v="1211" actId="478"/>
          <ac:spMkLst>
            <pc:docMk/>
            <pc:sldMk cId="2983251676" sldId="718"/>
            <ac:spMk id="2" creationId="{9D266876-8FE7-17C8-F188-16D450927FE9}"/>
          </ac:spMkLst>
        </pc:spChg>
        <pc:spChg chg="mod">
          <ac:chgData name="HENSCHEN, Lisa (CENTRAL LONDON COMMUNITY HEALTHCARE NHS TRUST)" userId="e245799e-97ae-4ce3-bbbb-56d4b1938812" providerId="ADAL" clId="{548BC9DB-376C-428E-898D-4BF87F7A0B50}" dt="2024-12-09T13:26:16.230" v="1210" actId="20577"/>
          <ac:spMkLst>
            <pc:docMk/>
            <pc:sldMk cId="2983251676" sldId="718"/>
            <ac:spMk id="4" creationId="{5648C054-EF24-9E64-EFB2-6A55A186B010}"/>
          </ac:spMkLst>
        </pc:spChg>
        <pc:spChg chg="add mod">
          <ac:chgData name="HENSCHEN, Lisa (CENTRAL LONDON COMMUNITY HEALTHCARE NHS TRUST)" userId="e245799e-97ae-4ce3-bbbb-56d4b1938812" providerId="ADAL" clId="{548BC9DB-376C-428E-898D-4BF87F7A0B50}" dt="2024-12-09T13:30:32.611" v="1400" actId="20577"/>
          <ac:spMkLst>
            <pc:docMk/>
            <pc:sldMk cId="2983251676" sldId="718"/>
            <ac:spMk id="6" creationId="{0099D6C7-DFAC-0975-DFF7-EC7AEFAEA431}"/>
          </ac:spMkLst>
        </pc:spChg>
        <pc:spChg chg="add mod">
          <ac:chgData name="HENSCHEN, Lisa (CENTRAL LONDON COMMUNITY HEALTHCARE NHS TRUST)" userId="e245799e-97ae-4ce3-bbbb-56d4b1938812" providerId="ADAL" clId="{548BC9DB-376C-428E-898D-4BF87F7A0B50}" dt="2024-12-09T13:28:55.541" v="1304" actId="14100"/>
          <ac:spMkLst>
            <pc:docMk/>
            <pc:sldMk cId="2983251676" sldId="718"/>
            <ac:spMk id="7" creationId="{36C70F6B-910D-27C2-E402-23AC94E2845E}"/>
          </ac:spMkLst>
        </pc:spChg>
        <pc:spChg chg="add mod">
          <ac:chgData name="HENSCHEN, Lisa (CENTRAL LONDON COMMUNITY HEALTHCARE NHS TRUST)" userId="e245799e-97ae-4ce3-bbbb-56d4b1938812" providerId="ADAL" clId="{548BC9DB-376C-428E-898D-4BF87F7A0B50}" dt="2024-12-09T13:31:09.680" v="1416" actId="5793"/>
          <ac:spMkLst>
            <pc:docMk/>
            <pc:sldMk cId="2983251676" sldId="718"/>
            <ac:spMk id="8" creationId="{BBC238FE-E4FC-840E-9C45-42C862A93022}"/>
          </ac:spMkLst>
        </pc:spChg>
        <pc:spChg chg="add mod">
          <ac:chgData name="HENSCHEN, Lisa (CENTRAL LONDON COMMUNITY HEALTHCARE NHS TRUST)" userId="e245799e-97ae-4ce3-bbbb-56d4b1938812" providerId="ADAL" clId="{548BC9DB-376C-428E-898D-4BF87F7A0B50}" dt="2024-12-09T13:29:16.155" v="1306" actId="1076"/>
          <ac:spMkLst>
            <pc:docMk/>
            <pc:sldMk cId="2983251676" sldId="718"/>
            <ac:spMk id="9" creationId="{9431ABDF-FDE0-104C-EB7B-F7C21664ABCF}"/>
          </ac:spMkLst>
        </pc:spChg>
      </pc:sldChg>
      <pc:sldChg chg="addSp modSp new mod">
        <pc:chgData name="HENSCHEN, Lisa (CENTRAL LONDON COMMUNITY HEALTHCARE NHS TRUST)" userId="e245799e-97ae-4ce3-bbbb-56d4b1938812" providerId="ADAL" clId="{548BC9DB-376C-428E-898D-4BF87F7A0B50}" dt="2024-12-09T13:45:37.006" v="3243" actId="207"/>
        <pc:sldMkLst>
          <pc:docMk/>
          <pc:sldMk cId="1317281917" sldId="719"/>
        </pc:sldMkLst>
        <pc:spChg chg="mod">
          <ac:chgData name="HENSCHEN, Lisa (CENTRAL LONDON COMMUNITY HEALTHCARE NHS TRUST)" userId="e245799e-97ae-4ce3-bbbb-56d4b1938812" providerId="ADAL" clId="{548BC9DB-376C-428E-898D-4BF87F7A0B50}" dt="2024-12-09T13:40:39.035" v="3012" actId="5793"/>
          <ac:spMkLst>
            <pc:docMk/>
            <pc:sldMk cId="1317281917" sldId="719"/>
            <ac:spMk id="2" creationId="{22DB46BD-FEF4-BBB4-8758-00DD1D9ECDFE}"/>
          </ac:spMkLst>
        </pc:spChg>
        <pc:spChg chg="mod">
          <ac:chgData name="HENSCHEN, Lisa (CENTRAL LONDON COMMUNITY HEALTHCARE NHS TRUST)" userId="e245799e-97ae-4ce3-bbbb-56d4b1938812" providerId="ADAL" clId="{548BC9DB-376C-428E-898D-4BF87F7A0B50}" dt="2024-12-09T13:32:34.002" v="1603" actId="20577"/>
          <ac:spMkLst>
            <pc:docMk/>
            <pc:sldMk cId="1317281917" sldId="719"/>
            <ac:spMk id="4" creationId="{65A4772D-BE8E-5DC3-247B-D90B818586F5}"/>
          </ac:spMkLst>
        </pc:spChg>
        <pc:spChg chg="add mod">
          <ac:chgData name="HENSCHEN, Lisa (CENTRAL LONDON COMMUNITY HEALTHCARE NHS TRUST)" userId="e245799e-97ae-4ce3-bbbb-56d4b1938812" providerId="ADAL" clId="{548BC9DB-376C-428E-898D-4BF87F7A0B50}" dt="2024-12-09T13:45:37.006" v="3243" actId="207"/>
          <ac:spMkLst>
            <pc:docMk/>
            <pc:sldMk cId="1317281917" sldId="719"/>
            <ac:spMk id="5" creationId="{F56F1810-56BB-6D87-B16A-EA1915E776F2}"/>
          </ac:spMkLst>
        </pc:spChg>
        <pc:spChg chg="add mod">
          <ac:chgData name="HENSCHEN, Lisa (CENTRAL LONDON COMMUNITY HEALTHCARE NHS TRUST)" userId="e245799e-97ae-4ce3-bbbb-56d4b1938812" providerId="ADAL" clId="{548BC9DB-376C-428E-898D-4BF87F7A0B50}" dt="2024-12-09T13:40:29.256" v="3010" actId="255"/>
          <ac:spMkLst>
            <pc:docMk/>
            <pc:sldMk cId="1317281917" sldId="719"/>
            <ac:spMk id="6" creationId="{18916EA9-A43B-2DAD-4BAB-5FC1EDA1630C}"/>
          </ac:spMkLst>
        </pc:spChg>
        <pc:spChg chg="add mod">
          <ac:chgData name="HENSCHEN, Lisa (CENTRAL LONDON COMMUNITY HEALTHCARE NHS TRUST)" userId="e245799e-97ae-4ce3-bbbb-56d4b1938812" providerId="ADAL" clId="{548BC9DB-376C-428E-898D-4BF87F7A0B50}" dt="2024-12-09T13:40:34.266" v="3011" actId="255"/>
          <ac:spMkLst>
            <pc:docMk/>
            <pc:sldMk cId="1317281917" sldId="719"/>
            <ac:spMk id="7" creationId="{2D080972-4005-2706-5246-C3CB6AC1CE32}"/>
          </ac:spMkLst>
        </pc:spChg>
        <pc:spChg chg="add mod">
          <ac:chgData name="HENSCHEN, Lisa (CENTRAL LONDON COMMUNITY HEALTHCARE NHS TRUST)" userId="e245799e-97ae-4ce3-bbbb-56d4b1938812" providerId="ADAL" clId="{548BC9DB-376C-428E-898D-4BF87F7A0B50}" dt="2024-12-09T13:42:14.605" v="3110"/>
          <ac:spMkLst>
            <pc:docMk/>
            <pc:sldMk cId="1317281917" sldId="719"/>
            <ac:spMk id="8" creationId="{78532955-39CA-C187-A3CC-ECF354969EAC}"/>
          </ac:spMkLst>
        </pc:spChg>
        <pc:picChg chg="add mod">
          <ac:chgData name="HENSCHEN, Lisa (CENTRAL LONDON COMMUNITY HEALTHCARE NHS TRUST)" userId="e245799e-97ae-4ce3-bbbb-56d4b1938812" providerId="ADAL" clId="{548BC9DB-376C-428E-898D-4BF87F7A0B50}" dt="2024-12-09T13:42:14.605" v="3110"/>
          <ac:picMkLst>
            <pc:docMk/>
            <pc:sldMk cId="1317281917" sldId="719"/>
            <ac:picMk id="9" creationId="{E71284E7-D9AA-1F7A-DD83-DC79F5BED42C}"/>
          </ac:picMkLst>
        </pc:picChg>
      </pc:sldChg>
      <pc:sldChg chg="new del">
        <pc:chgData name="HENSCHEN, Lisa (CENTRAL LONDON COMMUNITY HEALTHCARE NHS TRUST)" userId="e245799e-97ae-4ce3-bbbb-56d4b1938812" providerId="ADAL" clId="{548BC9DB-376C-428E-898D-4BF87F7A0B50}" dt="2024-12-09T13:45:13.629" v="3242" actId="47"/>
        <pc:sldMkLst>
          <pc:docMk/>
          <pc:sldMk cId="1586285560" sldId="720"/>
        </pc:sldMkLst>
      </pc:sldChg>
      <pc:sldMasterChg chg="delSldLayout">
        <pc:chgData name="HENSCHEN, Lisa (CENTRAL LONDON COMMUNITY HEALTHCARE NHS TRUST)" userId="e245799e-97ae-4ce3-bbbb-56d4b1938812" providerId="ADAL" clId="{548BC9DB-376C-428E-898D-4BF87F7A0B50}" dt="2024-12-09T13:44:33.545" v="3232" actId="47"/>
        <pc:sldMasterMkLst>
          <pc:docMk/>
          <pc:sldMasterMk cId="52155045" sldId="2147483727"/>
        </pc:sldMasterMkLst>
        <pc:sldLayoutChg chg="del">
          <pc:chgData name="HENSCHEN, Lisa (CENTRAL LONDON COMMUNITY HEALTHCARE NHS TRUST)" userId="e245799e-97ae-4ce3-bbbb-56d4b1938812" providerId="ADAL" clId="{548BC9DB-376C-428E-898D-4BF87F7A0B50}" dt="2024-12-09T13:44:33.545" v="3232" actId="47"/>
          <pc:sldLayoutMkLst>
            <pc:docMk/>
            <pc:sldMasterMk cId="52155045" sldId="2147483727"/>
            <pc:sldLayoutMk cId="1160615022" sldId="2147483736"/>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8135"/>
          </a:xfrm>
          <a:prstGeom prst="rect">
            <a:avLst/>
          </a:prstGeom>
        </p:spPr>
        <p:txBody>
          <a:bodyPr vert="horz" lIns="91440" tIns="45720" rIns="91440" bIns="45720" rtlCol="0"/>
          <a:lstStyle>
            <a:lvl1pPr algn="r">
              <a:defRPr sz="1200"/>
            </a:lvl1pPr>
          </a:lstStyle>
          <a:p>
            <a:fld id="{5DE41AA4-6C72-492D-A43C-FA9FE04EB5F1}" type="datetimeFigureOut">
              <a:rPr lang="en-GB" smtClean="0"/>
              <a:t>09/12/2024</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77958"/>
            <a:ext cx="5438140" cy="3909239"/>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30091"/>
            <a:ext cx="2945659" cy="498134"/>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30091"/>
            <a:ext cx="2945659" cy="498134"/>
          </a:xfrm>
          <a:prstGeom prst="rect">
            <a:avLst/>
          </a:prstGeom>
        </p:spPr>
        <p:txBody>
          <a:bodyPr vert="horz" lIns="91440" tIns="45720" rIns="91440" bIns="45720" rtlCol="0" anchor="b"/>
          <a:lstStyle>
            <a:lvl1pPr algn="r">
              <a:defRPr sz="1200"/>
            </a:lvl1pPr>
          </a:lstStyle>
          <a:p>
            <a:fld id="{351E4DA5-842A-4703-84E4-DD2F75C60CCF}" type="slidenum">
              <a:rPr lang="en-GB" smtClean="0"/>
              <a:t>‹#›</a:t>
            </a:fld>
            <a:endParaRPr lang="en-GB"/>
          </a:p>
        </p:txBody>
      </p:sp>
    </p:spTree>
    <p:extLst>
      <p:ext uri="{BB962C8B-B14F-4D97-AF65-F5344CB8AC3E}">
        <p14:creationId xmlns:p14="http://schemas.microsoft.com/office/powerpoint/2010/main" val="19368878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51E4DA5-842A-4703-84E4-DD2F75C60CCF}" type="slidenum">
              <a:rPr lang="en-GB" smtClean="0"/>
              <a:t>6</a:t>
            </a:fld>
            <a:endParaRPr lang="en-GB"/>
          </a:p>
        </p:txBody>
      </p:sp>
    </p:spTree>
    <p:extLst>
      <p:ext uri="{BB962C8B-B14F-4D97-AF65-F5344CB8AC3E}">
        <p14:creationId xmlns:p14="http://schemas.microsoft.com/office/powerpoint/2010/main" val="4102377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Timeframe for the laggards </a:t>
            </a:r>
          </a:p>
          <a:p>
            <a:r>
              <a:rPr lang="en-GB" dirty="0"/>
              <a:t>Don’t stop the trail blazers pushing ahead</a:t>
            </a:r>
          </a:p>
          <a:p>
            <a:r>
              <a:rPr lang="en-GB" dirty="0"/>
              <a:t>Link the phases to the measures that will be associated with it</a:t>
            </a:r>
          </a:p>
          <a:p>
            <a:r>
              <a:rPr lang="en-GB" dirty="0"/>
              <a:t>Everyone by 2030</a:t>
            </a:r>
          </a:p>
          <a:p>
            <a:r>
              <a:rPr lang="en-GB" dirty="0"/>
              <a:t>How do we run a mixed economy? Delegation at Borough level? Move through the stages at a Borough level. Are the inner boroughs too small to go individually? Need to think through the modelling? Financial </a:t>
            </a:r>
            <a:r>
              <a:rPr lang="en-GB" dirty="0" err="1"/>
              <a:t>infrastrucrure</a:t>
            </a:r>
            <a:r>
              <a:rPr lang="en-GB" dirty="0"/>
              <a:t> to come through the provider collaborative. </a:t>
            </a:r>
          </a:p>
          <a:p>
            <a:endParaRPr lang="en-GB" dirty="0"/>
          </a:p>
        </p:txBody>
      </p:sp>
      <p:sp>
        <p:nvSpPr>
          <p:cNvPr id="4" name="Slide Number Placeholder 3"/>
          <p:cNvSpPr>
            <a:spLocks noGrp="1"/>
          </p:cNvSpPr>
          <p:nvPr>
            <p:ph type="sldNum" sz="quarter" idx="5"/>
          </p:nvPr>
        </p:nvSpPr>
        <p:spPr/>
        <p:txBody>
          <a:bodyPr/>
          <a:lstStyle/>
          <a:p>
            <a:fld id="{351E4DA5-842A-4703-84E4-DD2F75C60CCF}" type="slidenum">
              <a:rPr lang="en-GB" smtClean="0"/>
              <a:t>9</a:t>
            </a:fld>
            <a:endParaRPr lang="en-GB"/>
          </a:p>
        </p:txBody>
      </p:sp>
    </p:spTree>
    <p:extLst>
      <p:ext uri="{BB962C8B-B14F-4D97-AF65-F5344CB8AC3E}">
        <p14:creationId xmlns:p14="http://schemas.microsoft.com/office/powerpoint/2010/main" val="160455441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sheet (NW London ICS)">
    <p:spTree>
      <p:nvGrpSpPr>
        <p:cNvPr id="1" name=""/>
        <p:cNvGrpSpPr/>
        <p:nvPr/>
      </p:nvGrpSpPr>
      <p:grpSpPr>
        <a:xfrm>
          <a:off x="0" y="0"/>
          <a:ext cx="0" cy="0"/>
          <a:chOff x="0" y="0"/>
          <a:chExt cx="0" cy="0"/>
        </a:xfrm>
      </p:grpSpPr>
      <p:sp>
        <p:nvSpPr>
          <p:cNvPr id="7" name="Rectangle 6"/>
          <p:cNvSpPr/>
          <p:nvPr userDrawn="1"/>
        </p:nvSpPr>
        <p:spPr>
          <a:xfrm>
            <a:off x="0" y="1080120"/>
            <a:ext cx="12192000" cy="5805264"/>
          </a:xfrm>
          <a:prstGeom prst="rect">
            <a:avLst/>
          </a:prstGeom>
          <a:solidFill>
            <a:srgbClr val="4B429B"/>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sz="1800"/>
          </a:p>
        </p:txBody>
      </p:sp>
      <p:cxnSp>
        <p:nvCxnSpPr>
          <p:cNvPr id="26" name="Straight Connector 25"/>
          <p:cNvCxnSpPr/>
          <p:nvPr userDrawn="1"/>
        </p:nvCxnSpPr>
        <p:spPr>
          <a:xfrm flipV="1">
            <a:off x="3875" y="988048"/>
            <a:ext cx="2952328" cy="4173"/>
          </a:xfrm>
          <a:prstGeom prst="line">
            <a:avLst/>
          </a:prstGeom>
          <a:ln w="76200">
            <a:solidFill>
              <a:srgbClr val="F9A50E"/>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userDrawn="1"/>
        </p:nvCxnSpPr>
        <p:spPr>
          <a:xfrm flipV="1">
            <a:off x="3100219" y="985962"/>
            <a:ext cx="2952328" cy="4173"/>
          </a:xfrm>
          <a:prstGeom prst="line">
            <a:avLst/>
          </a:prstGeom>
          <a:ln w="76200">
            <a:solidFill>
              <a:srgbClr val="F24678"/>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userDrawn="1"/>
        </p:nvCxnSpPr>
        <p:spPr>
          <a:xfrm flipV="1">
            <a:off x="6196561" y="985962"/>
            <a:ext cx="2952328" cy="4173"/>
          </a:xfrm>
          <a:prstGeom prst="line">
            <a:avLst/>
          </a:prstGeom>
          <a:ln w="76200">
            <a:solidFill>
              <a:srgbClr val="853E9A"/>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userDrawn="1"/>
        </p:nvCxnSpPr>
        <p:spPr>
          <a:xfrm flipV="1">
            <a:off x="9264352" y="983876"/>
            <a:ext cx="2952328" cy="4173"/>
          </a:xfrm>
          <a:prstGeom prst="line">
            <a:avLst/>
          </a:prstGeom>
          <a:ln w="76200">
            <a:solidFill>
              <a:srgbClr val="2A90C0"/>
            </a:solidFill>
          </a:ln>
        </p:spPr>
        <p:style>
          <a:lnRef idx="1">
            <a:schemeClr val="accent1"/>
          </a:lnRef>
          <a:fillRef idx="0">
            <a:schemeClr val="accent1"/>
          </a:fillRef>
          <a:effectRef idx="0">
            <a:schemeClr val="accent1"/>
          </a:effectRef>
          <a:fontRef idx="minor">
            <a:schemeClr val="tx1"/>
          </a:fontRef>
        </p:style>
      </p:cxnSp>
      <p:pic>
        <p:nvPicPr>
          <p:cNvPr id="33" name="Picture 32" descr="C:\Users\abrjes\AppData\Local\Microsoft\Windows\INetCache\Content.Outlook\JXQ15T3X\NWL-ICS-logo-high-res.jpg"/>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840418" y="87479"/>
            <a:ext cx="2233639" cy="744546"/>
          </a:xfrm>
          <a:prstGeom prst="rect">
            <a:avLst/>
          </a:prstGeom>
          <a:noFill/>
          <a:ln>
            <a:noFill/>
          </a:ln>
        </p:spPr>
      </p:pic>
    </p:spTree>
    <p:extLst>
      <p:ext uri="{BB962C8B-B14F-4D97-AF65-F5344CB8AC3E}">
        <p14:creationId xmlns:p14="http://schemas.microsoft.com/office/powerpoint/2010/main" val="346433377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NW London ICS)">
    <p:spTree>
      <p:nvGrpSpPr>
        <p:cNvPr id="1" name=""/>
        <p:cNvGrpSpPr/>
        <p:nvPr/>
      </p:nvGrpSpPr>
      <p:grpSpPr>
        <a:xfrm>
          <a:off x="0" y="0"/>
          <a:ext cx="0" cy="0"/>
          <a:chOff x="0" y="0"/>
          <a:chExt cx="0" cy="0"/>
        </a:xfrm>
      </p:grpSpPr>
      <p:sp>
        <p:nvSpPr>
          <p:cNvPr id="7" name="Rectangle 6"/>
          <p:cNvSpPr/>
          <p:nvPr userDrawn="1"/>
        </p:nvSpPr>
        <p:spPr>
          <a:xfrm>
            <a:off x="0" y="1080120"/>
            <a:ext cx="12192000" cy="5805264"/>
          </a:xfrm>
          <a:prstGeom prst="rect">
            <a:avLst/>
          </a:prstGeom>
          <a:solidFill>
            <a:srgbClr val="4B429B"/>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sz="1800"/>
          </a:p>
        </p:txBody>
      </p:sp>
      <p:sp>
        <p:nvSpPr>
          <p:cNvPr id="2" name="Title 1"/>
          <p:cNvSpPr>
            <a:spLocks noGrp="1"/>
          </p:cNvSpPr>
          <p:nvPr>
            <p:ph type="ctrTitle"/>
          </p:nvPr>
        </p:nvSpPr>
        <p:spPr>
          <a:xfrm>
            <a:off x="1524000" y="2202483"/>
            <a:ext cx="9144000" cy="2387600"/>
          </a:xfrm>
        </p:spPr>
        <p:txBody>
          <a:bodyPr anchor="b"/>
          <a:lstStyle>
            <a:lvl1pPr algn="ctr">
              <a:defRPr sz="6000">
                <a:solidFill>
                  <a:schemeClr val="bg1"/>
                </a:solidFill>
              </a:defRPr>
            </a:lvl1pPr>
          </a:lstStyle>
          <a:p>
            <a:r>
              <a:rPr lang="en-US"/>
              <a:t>Click to edit Master title style</a:t>
            </a:r>
            <a:endParaRPr lang="en-GB"/>
          </a:p>
        </p:txBody>
      </p:sp>
      <p:sp>
        <p:nvSpPr>
          <p:cNvPr id="3" name="Subtitle 2"/>
          <p:cNvSpPr>
            <a:spLocks noGrp="1"/>
          </p:cNvSpPr>
          <p:nvPr>
            <p:ph type="subTitle" idx="1"/>
          </p:nvPr>
        </p:nvSpPr>
        <p:spPr>
          <a:xfrm>
            <a:off x="1524000" y="4682158"/>
            <a:ext cx="9144000" cy="907082"/>
          </a:xfrm>
        </p:spPr>
        <p:txBody>
          <a:bodyPr/>
          <a:lstStyle>
            <a:lvl1pPr marL="0" indent="0" algn="ctr">
              <a:buNone/>
              <a:defRPr sz="2400">
                <a:solidFill>
                  <a:schemeClr val="bg1"/>
                </a:solidFill>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a:t>Click to edit Master subtitle style</a:t>
            </a:r>
            <a:endParaRPr lang="en-GB"/>
          </a:p>
        </p:txBody>
      </p:sp>
      <p:cxnSp>
        <p:nvCxnSpPr>
          <p:cNvPr id="26" name="Straight Connector 25"/>
          <p:cNvCxnSpPr/>
          <p:nvPr userDrawn="1"/>
        </p:nvCxnSpPr>
        <p:spPr>
          <a:xfrm flipV="1">
            <a:off x="3875" y="988048"/>
            <a:ext cx="2952328" cy="4173"/>
          </a:xfrm>
          <a:prstGeom prst="line">
            <a:avLst/>
          </a:prstGeom>
          <a:ln w="76200">
            <a:solidFill>
              <a:srgbClr val="F9A50E"/>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userDrawn="1"/>
        </p:nvCxnSpPr>
        <p:spPr>
          <a:xfrm flipV="1">
            <a:off x="3100219" y="985962"/>
            <a:ext cx="2952328" cy="4173"/>
          </a:xfrm>
          <a:prstGeom prst="line">
            <a:avLst/>
          </a:prstGeom>
          <a:ln w="76200">
            <a:solidFill>
              <a:srgbClr val="F24678"/>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userDrawn="1"/>
        </p:nvCxnSpPr>
        <p:spPr>
          <a:xfrm flipV="1">
            <a:off x="6196561" y="985962"/>
            <a:ext cx="2952328" cy="4173"/>
          </a:xfrm>
          <a:prstGeom prst="line">
            <a:avLst/>
          </a:prstGeom>
          <a:ln w="76200">
            <a:solidFill>
              <a:srgbClr val="853E9A"/>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userDrawn="1"/>
        </p:nvCxnSpPr>
        <p:spPr>
          <a:xfrm flipV="1">
            <a:off x="9264352" y="983876"/>
            <a:ext cx="2952328" cy="4173"/>
          </a:xfrm>
          <a:prstGeom prst="line">
            <a:avLst/>
          </a:prstGeom>
          <a:ln w="76200">
            <a:solidFill>
              <a:srgbClr val="2A90C0"/>
            </a:solidFill>
          </a:ln>
        </p:spPr>
        <p:style>
          <a:lnRef idx="1">
            <a:schemeClr val="accent1"/>
          </a:lnRef>
          <a:fillRef idx="0">
            <a:schemeClr val="accent1"/>
          </a:fillRef>
          <a:effectRef idx="0">
            <a:schemeClr val="accent1"/>
          </a:effectRef>
          <a:fontRef idx="minor">
            <a:schemeClr val="tx1"/>
          </a:fontRef>
        </p:style>
      </p:cxnSp>
      <p:pic>
        <p:nvPicPr>
          <p:cNvPr id="33" name="Picture 32" descr="C:\Users\abrjes\AppData\Local\Microsoft\Windows\INetCache\Content.Outlook\JXQ15T3X\NWL-ICS-logo-high-res.jpg"/>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840418" y="87479"/>
            <a:ext cx="2233639" cy="744546"/>
          </a:xfrm>
          <a:prstGeom prst="rect">
            <a:avLst/>
          </a:prstGeom>
          <a:noFill/>
          <a:ln>
            <a:noFill/>
          </a:ln>
        </p:spPr>
      </p:pic>
    </p:spTree>
    <p:extLst>
      <p:ext uri="{BB962C8B-B14F-4D97-AF65-F5344CB8AC3E}">
        <p14:creationId xmlns:p14="http://schemas.microsoft.com/office/powerpoint/2010/main" val="115900328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Standard slide title and text ">
    <p:spTree>
      <p:nvGrpSpPr>
        <p:cNvPr id="1" name=""/>
        <p:cNvGrpSpPr/>
        <p:nvPr/>
      </p:nvGrpSpPr>
      <p:grpSpPr>
        <a:xfrm>
          <a:off x="0" y="0"/>
          <a:ext cx="0" cy="0"/>
          <a:chOff x="0" y="0"/>
          <a:chExt cx="0" cy="0"/>
        </a:xfrm>
      </p:grpSpPr>
      <p:sp>
        <p:nvSpPr>
          <p:cNvPr id="3" name="Content Placeholder 2"/>
          <p:cNvSpPr>
            <a:spLocks noGrp="1"/>
          </p:cNvSpPr>
          <p:nvPr>
            <p:ph idx="1"/>
          </p:nvPr>
        </p:nvSpPr>
        <p:spPr>
          <a:xfrm>
            <a:off x="397989" y="1397238"/>
            <a:ext cx="11386643" cy="4480034"/>
          </a:xfrm>
        </p:spPr>
        <p:txBody>
          <a:bodyPr>
            <a:normAutofit/>
          </a:bodyPr>
          <a:lstStyle>
            <a:lvl1pPr marL="90488" indent="-90488">
              <a:buClr>
                <a:srgbClr val="7030A0"/>
              </a:buClr>
              <a:defRPr sz="1600"/>
            </a:lvl1pPr>
            <a:lvl2pPr marL="269875" indent="-138113">
              <a:buClr>
                <a:srgbClr val="7030A0"/>
              </a:buClr>
              <a:buFont typeface="Arial" panose="020B0604020202020204" pitchFamily="34" charset="0"/>
              <a:buChar char="-"/>
              <a:defRPr sz="1600"/>
            </a:lvl2pPr>
            <a:lvl3pPr marL="447675" indent="-177800">
              <a:buClr>
                <a:srgbClr val="7030A0"/>
              </a:buClr>
              <a:buFont typeface="Arial" panose="020B0604020202020204" pitchFamily="34" charset="0"/>
              <a:buChar char="."/>
              <a:defRPr sz="1600"/>
            </a:lvl3pPr>
            <a:lvl4pPr marL="0" indent="0">
              <a:buClr>
                <a:srgbClr val="7030A0"/>
              </a:buClr>
              <a:buNone/>
              <a:defRPr sz="1600" b="1"/>
            </a:lvl4pPr>
            <a:lvl5pPr marL="0" indent="0">
              <a:buClr>
                <a:srgbClr val="7030A0"/>
              </a:buClr>
              <a:buNone/>
              <a:defRPr sz="1600" b="1">
                <a:solidFill>
                  <a:srgbClr val="7030A0"/>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12"/>
          </p:nvPr>
        </p:nvSpPr>
        <p:spPr/>
        <p:txBody>
          <a:bodyPr/>
          <a:lstStyle/>
          <a:p>
            <a:fld id="{E76F84FA-B8EB-462F-97BA-032CB76B4E3A}" type="slidenum">
              <a:rPr lang="en-GB" smtClean="0"/>
              <a:t>‹#›</a:t>
            </a:fld>
            <a:endParaRPr lang="en-GB"/>
          </a:p>
        </p:txBody>
      </p:sp>
      <p:sp>
        <p:nvSpPr>
          <p:cNvPr id="7" name="Rectangle 6"/>
          <p:cNvSpPr/>
          <p:nvPr userDrawn="1"/>
        </p:nvSpPr>
        <p:spPr>
          <a:xfrm>
            <a:off x="0" y="0"/>
            <a:ext cx="12192000" cy="1196752"/>
          </a:xfrm>
          <a:prstGeom prst="rect">
            <a:avLst/>
          </a:prstGeom>
          <a:solidFill>
            <a:srgbClr val="4B429B"/>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sz="1800"/>
          </a:p>
        </p:txBody>
      </p:sp>
      <p:sp>
        <p:nvSpPr>
          <p:cNvPr id="2" name="Title 1"/>
          <p:cNvSpPr>
            <a:spLocks noGrp="1"/>
          </p:cNvSpPr>
          <p:nvPr>
            <p:ph type="title" hasCustomPrompt="1"/>
          </p:nvPr>
        </p:nvSpPr>
        <p:spPr>
          <a:xfrm>
            <a:off x="407368" y="326582"/>
            <a:ext cx="11377264" cy="543595"/>
          </a:xfrm>
        </p:spPr>
        <p:txBody>
          <a:bodyPr>
            <a:normAutofit/>
          </a:bodyPr>
          <a:lstStyle>
            <a:lvl1pPr>
              <a:defRPr sz="2000">
                <a:solidFill>
                  <a:schemeClr val="bg1"/>
                </a:solidFill>
              </a:defRPr>
            </a:lvl1pPr>
          </a:lstStyle>
          <a:p>
            <a:r>
              <a:rPr lang="en-US"/>
              <a:t>Click to edit title</a:t>
            </a:r>
            <a:endParaRPr lang="en-GB"/>
          </a:p>
        </p:txBody>
      </p:sp>
      <p:cxnSp>
        <p:nvCxnSpPr>
          <p:cNvPr id="8" name="Straight Connector 7"/>
          <p:cNvCxnSpPr/>
          <p:nvPr userDrawn="1"/>
        </p:nvCxnSpPr>
        <p:spPr>
          <a:xfrm flipV="1">
            <a:off x="13836" y="6081932"/>
            <a:ext cx="2952328" cy="4173"/>
          </a:xfrm>
          <a:prstGeom prst="line">
            <a:avLst/>
          </a:prstGeom>
          <a:ln w="76200">
            <a:solidFill>
              <a:srgbClr val="F9A50E"/>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userDrawn="1"/>
        </p:nvCxnSpPr>
        <p:spPr>
          <a:xfrm flipV="1">
            <a:off x="3110180" y="6079845"/>
            <a:ext cx="2952328" cy="4173"/>
          </a:xfrm>
          <a:prstGeom prst="line">
            <a:avLst/>
          </a:prstGeom>
          <a:ln w="76200">
            <a:solidFill>
              <a:srgbClr val="F24678"/>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userDrawn="1"/>
        </p:nvCxnSpPr>
        <p:spPr>
          <a:xfrm flipV="1">
            <a:off x="6206524" y="6079845"/>
            <a:ext cx="2952328" cy="4173"/>
          </a:xfrm>
          <a:prstGeom prst="line">
            <a:avLst/>
          </a:prstGeom>
          <a:ln w="76200">
            <a:solidFill>
              <a:srgbClr val="853E9A"/>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userDrawn="1"/>
        </p:nvCxnSpPr>
        <p:spPr>
          <a:xfrm flipV="1">
            <a:off x="9274313" y="6077758"/>
            <a:ext cx="2952328" cy="4173"/>
          </a:xfrm>
          <a:prstGeom prst="line">
            <a:avLst/>
          </a:prstGeom>
          <a:ln w="76200">
            <a:solidFill>
              <a:srgbClr val="2A90C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175425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tandard slide title no text">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E76F84FA-B8EB-462F-97BA-032CB76B4E3A}" type="slidenum">
              <a:rPr lang="en-GB" smtClean="0"/>
              <a:t>‹#›</a:t>
            </a:fld>
            <a:endParaRPr lang="en-GB"/>
          </a:p>
        </p:txBody>
      </p:sp>
      <p:sp>
        <p:nvSpPr>
          <p:cNvPr id="7" name="Rectangle 6"/>
          <p:cNvSpPr/>
          <p:nvPr userDrawn="1"/>
        </p:nvSpPr>
        <p:spPr>
          <a:xfrm>
            <a:off x="-33492" y="0"/>
            <a:ext cx="12192000" cy="1196752"/>
          </a:xfrm>
          <a:prstGeom prst="rect">
            <a:avLst/>
          </a:prstGeom>
          <a:solidFill>
            <a:srgbClr val="4B429B"/>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sz="1800"/>
          </a:p>
        </p:txBody>
      </p:sp>
      <p:sp>
        <p:nvSpPr>
          <p:cNvPr id="2" name="Title 1"/>
          <p:cNvSpPr>
            <a:spLocks noGrp="1"/>
          </p:cNvSpPr>
          <p:nvPr>
            <p:ph type="title" hasCustomPrompt="1"/>
          </p:nvPr>
        </p:nvSpPr>
        <p:spPr>
          <a:xfrm>
            <a:off x="407368" y="326582"/>
            <a:ext cx="11377264" cy="543595"/>
          </a:xfrm>
        </p:spPr>
        <p:txBody>
          <a:bodyPr>
            <a:normAutofit/>
          </a:bodyPr>
          <a:lstStyle>
            <a:lvl1pPr>
              <a:defRPr sz="2000">
                <a:solidFill>
                  <a:schemeClr val="bg1"/>
                </a:solidFill>
              </a:defRPr>
            </a:lvl1pPr>
          </a:lstStyle>
          <a:p>
            <a:r>
              <a:rPr lang="en-US"/>
              <a:t>Click to edit title</a:t>
            </a:r>
            <a:endParaRPr lang="en-GB"/>
          </a:p>
        </p:txBody>
      </p:sp>
      <p:cxnSp>
        <p:nvCxnSpPr>
          <p:cNvPr id="8" name="Straight Connector 7"/>
          <p:cNvCxnSpPr/>
          <p:nvPr userDrawn="1"/>
        </p:nvCxnSpPr>
        <p:spPr>
          <a:xfrm flipV="1">
            <a:off x="13836" y="6081932"/>
            <a:ext cx="2952328" cy="4173"/>
          </a:xfrm>
          <a:prstGeom prst="line">
            <a:avLst/>
          </a:prstGeom>
          <a:ln w="76200">
            <a:solidFill>
              <a:srgbClr val="F9A50E"/>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userDrawn="1"/>
        </p:nvCxnSpPr>
        <p:spPr>
          <a:xfrm flipV="1">
            <a:off x="3110180" y="6079845"/>
            <a:ext cx="2952328" cy="4173"/>
          </a:xfrm>
          <a:prstGeom prst="line">
            <a:avLst/>
          </a:prstGeom>
          <a:ln w="76200">
            <a:solidFill>
              <a:srgbClr val="F24678"/>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userDrawn="1"/>
        </p:nvCxnSpPr>
        <p:spPr>
          <a:xfrm flipV="1">
            <a:off x="6206524" y="6079845"/>
            <a:ext cx="2952328" cy="4173"/>
          </a:xfrm>
          <a:prstGeom prst="line">
            <a:avLst/>
          </a:prstGeom>
          <a:ln w="76200">
            <a:solidFill>
              <a:srgbClr val="853E9A"/>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userDrawn="1"/>
        </p:nvCxnSpPr>
        <p:spPr>
          <a:xfrm flipV="1">
            <a:off x="9274313" y="6077758"/>
            <a:ext cx="2952328" cy="4173"/>
          </a:xfrm>
          <a:prstGeom prst="line">
            <a:avLst/>
          </a:prstGeom>
          <a:ln w="76200">
            <a:solidFill>
              <a:srgbClr val="2A90C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724381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ub heading (NW London ICS)">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E76F84FA-B8EB-462F-97BA-032CB76B4E3A}" type="slidenum">
              <a:rPr lang="en-GB" smtClean="0"/>
              <a:t>‹#›</a:t>
            </a:fld>
            <a:endParaRPr lang="en-GB"/>
          </a:p>
        </p:txBody>
      </p:sp>
      <p:sp>
        <p:nvSpPr>
          <p:cNvPr id="7" name="Rectangle 6"/>
          <p:cNvSpPr/>
          <p:nvPr userDrawn="1"/>
        </p:nvSpPr>
        <p:spPr>
          <a:xfrm>
            <a:off x="0" y="1196752"/>
            <a:ext cx="12192000" cy="3600401"/>
          </a:xfrm>
          <a:prstGeom prst="rect">
            <a:avLst/>
          </a:prstGeom>
          <a:solidFill>
            <a:srgbClr val="4B429B"/>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sz="1800"/>
          </a:p>
        </p:txBody>
      </p:sp>
      <p:sp>
        <p:nvSpPr>
          <p:cNvPr id="2" name="Title 1"/>
          <p:cNvSpPr>
            <a:spLocks noGrp="1"/>
          </p:cNvSpPr>
          <p:nvPr>
            <p:ph type="title" hasCustomPrompt="1"/>
          </p:nvPr>
        </p:nvSpPr>
        <p:spPr>
          <a:xfrm>
            <a:off x="407368" y="1523327"/>
            <a:ext cx="11377264" cy="1329606"/>
          </a:xfrm>
        </p:spPr>
        <p:txBody>
          <a:bodyPr anchor="t"/>
          <a:lstStyle>
            <a:lvl1pPr>
              <a:defRPr>
                <a:solidFill>
                  <a:schemeClr val="bg1"/>
                </a:solidFill>
              </a:defRPr>
            </a:lvl1pPr>
          </a:lstStyle>
          <a:p>
            <a:r>
              <a:rPr lang="en-US"/>
              <a:t>Click to add sub-heading</a:t>
            </a:r>
            <a:endParaRPr lang="en-GB"/>
          </a:p>
        </p:txBody>
      </p:sp>
      <p:cxnSp>
        <p:nvCxnSpPr>
          <p:cNvPr id="12" name="Straight Connector 11"/>
          <p:cNvCxnSpPr/>
          <p:nvPr userDrawn="1"/>
        </p:nvCxnSpPr>
        <p:spPr>
          <a:xfrm flipV="1">
            <a:off x="13836" y="6081932"/>
            <a:ext cx="2952328" cy="4173"/>
          </a:xfrm>
          <a:prstGeom prst="line">
            <a:avLst/>
          </a:prstGeom>
          <a:ln w="76200">
            <a:solidFill>
              <a:srgbClr val="F9A50E"/>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userDrawn="1"/>
        </p:nvCxnSpPr>
        <p:spPr>
          <a:xfrm flipV="1">
            <a:off x="3110180" y="6079845"/>
            <a:ext cx="2952328" cy="4173"/>
          </a:xfrm>
          <a:prstGeom prst="line">
            <a:avLst/>
          </a:prstGeom>
          <a:ln w="76200">
            <a:solidFill>
              <a:srgbClr val="F24678"/>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userDrawn="1"/>
        </p:nvCxnSpPr>
        <p:spPr>
          <a:xfrm flipV="1">
            <a:off x="6206524" y="6079845"/>
            <a:ext cx="2952328" cy="4173"/>
          </a:xfrm>
          <a:prstGeom prst="line">
            <a:avLst/>
          </a:prstGeom>
          <a:ln w="76200">
            <a:solidFill>
              <a:srgbClr val="853E9A"/>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flipV="1">
            <a:off x="9274313" y="6077758"/>
            <a:ext cx="2952328" cy="4173"/>
          </a:xfrm>
          <a:prstGeom prst="line">
            <a:avLst/>
          </a:prstGeom>
          <a:ln w="76200">
            <a:solidFill>
              <a:srgbClr val="2A90C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341280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287359" y="1273094"/>
            <a:ext cx="11447734" cy="46090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Text Placeholder 5"/>
          <p:cNvSpPr>
            <a:spLocks noGrp="1"/>
          </p:cNvSpPr>
          <p:nvPr>
            <p:ph type="body" sz="quarter" idx="13" hasCustomPrompt="1"/>
          </p:nvPr>
        </p:nvSpPr>
        <p:spPr>
          <a:xfrm>
            <a:off x="287359" y="6120748"/>
            <a:ext cx="11447734" cy="217880"/>
          </a:xfrm>
        </p:spPr>
        <p:txBody>
          <a:bodyPr anchor="b" anchorCtr="0">
            <a:spAutoFit/>
          </a:bodyPr>
          <a:lstStyle>
            <a:lvl1pPr marL="0" indent="0" algn="l" defTabSz="914406" rtl="0" eaLnBrk="1" latinLnBrk="0" hangingPunct="1">
              <a:lnSpc>
                <a:spcPct val="100000"/>
              </a:lnSpc>
              <a:spcBef>
                <a:spcPts val="0"/>
              </a:spcBef>
              <a:spcAft>
                <a:spcPts val="0"/>
              </a:spcAft>
              <a:buFont typeface="Arial" panose="020B0604020202020204" pitchFamily="34" charset="0"/>
              <a:buNone/>
              <a:tabLst>
                <a:tab pos="354284" algn="r"/>
                <a:tab pos="403250" algn="l"/>
              </a:tabLst>
              <a:defRPr lang="en-GB" sz="816" kern="1200" dirty="0">
                <a:solidFill>
                  <a:schemeClr val="tx2"/>
                </a:solidFill>
                <a:latin typeface="+mn-lt"/>
                <a:ea typeface="+mn-ea"/>
                <a:cs typeface="+mn-cs"/>
              </a:defRPr>
            </a:lvl1pPr>
          </a:lstStyle>
          <a:p>
            <a:pPr marL="0" lvl="0" indent="0" algn="l" defTabSz="914406" rtl="0" eaLnBrk="1" latinLnBrk="0" hangingPunct="1">
              <a:lnSpc>
                <a:spcPct val="100000"/>
              </a:lnSpc>
              <a:spcBef>
                <a:spcPts val="0"/>
              </a:spcBef>
              <a:spcAft>
                <a:spcPts val="0"/>
              </a:spcAft>
              <a:buFont typeface="Arial" panose="020B0604020202020204" pitchFamily="34" charset="0"/>
              <a:buNone/>
              <a:tabLst>
                <a:tab pos="354284" algn="r"/>
                <a:tab pos="403250" algn="l"/>
              </a:tabLst>
            </a:pPr>
            <a:r>
              <a:rPr lang="en-US"/>
              <a:t>	Source:	Add source</a:t>
            </a:r>
            <a:endParaRPr lang="en-GB"/>
          </a:p>
        </p:txBody>
      </p:sp>
      <p:sp>
        <p:nvSpPr>
          <p:cNvPr id="5" name="Date Placeholder 4">
            <a:extLst>
              <a:ext uri="{FF2B5EF4-FFF2-40B4-BE49-F238E27FC236}">
                <a16:creationId xmlns:a16="http://schemas.microsoft.com/office/drawing/2014/main" id="{1935D7FA-9D89-4DB4-8A82-5DAB1CB76958}"/>
              </a:ext>
            </a:extLst>
          </p:cNvPr>
          <p:cNvSpPr>
            <a:spLocks noGrp="1"/>
          </p:cNvSpPr>
          <p:nvPr>
            <p:ph type="dt" sz="half" idx="15"/>
          </p:nvPr>
        </p:nvSpPr>
        <p:spPr/>
        <p:txBody>
          <a:bodyPr/>
          <a:lstStyle/>
          <a:p>
            <a:endParaRPr lang="en-GB"/>
          </a:p>
        </p:txBody>
      </p:sp>
      <p:sp>
        <p:nvSpPr>
          <p:cNvPr id="7" name="Footer Placeholder 6">
            <a:extLst>
              <a:ext uri="{FF2B5EF4-FFF2-40B4-BE49-F238E27FC236}">
                <a16:creationId xmlns:a16="http://schemas.microsoft.com/office/drawing/2014/main" id="{AA180FB6-FAD4-4094-B9DF-AD5371BB9AA1}"/>
              </a:ext>
            </a:extLst>
          </p:cNvPr>
          <p:cNvSpPr>
            <a:spLocks noGrp="1"/>
          </p:cNvSpPr>
          <p:nvPr>
            <p:ph type="ftr" sz="quarter" idx="16"/>
          </p:nvPr>
        </p:nvSpPr>
        <p:spPr/>
        <p:txBody>
          <a:bodyPr/>
          <a:lstStyle/>
          <a:p>
            <a:r>
              <a:rPr lang="en-GB"/>
              <a:t>Transforming Care in Lothian</a:t>
            </a:r>
          </a:p>
        </p:txBody>
      </p:sp>
      <p:sp>
        <p:nvSpPr>
          <p:cNvPr id="9" name="Slide Number Placeholder 8">
            <a:extLst>
              <a:ext uri="{FF2B5EF4-FFF2-40B4-BE49-F238E27FC236}">
                <a16:creationId xmlns:a16="http://schemas.microsoft.com/office/drawing/2014/main" id="{1B315DED-BC96-4FB5-BF74-706E097BF8F6}"/>
              </a:ext>
            </a:extLst>
          </p:cNvPr>
          <p:cNvSpPr>
            <a:spLocks noGrp="1"/>
          </p:cNvSpPr>
          <p:nvPr>
            <p:ph type="sldNum" sz="quarter" idx="17"/>
          </p:nvPr>
        </p:nvSpPr>
        <p:spPr/>
        <p:txBody>
          <a:bodyPr/>
          <a:lstStyle/>
          <a:p>
            <a:fld id="{B0E81AF0-94D0-4847-BC9A-6D89D3FE68F7}" type="slidenum">
              <a:rPr lang="en-GB" smtClean="0"/>
              <a:pPr/>
              <a:t>‹#›</a:t>
            </a:fld>
            <a:endParaRPr lang="en-GB"/>
          </a:p>
        </p:txBody>
      </p:sp>
      <p:sp>
        <p:nvSpPr>
          <p:cNvPr id="10" name="Title 9">
            <a:extLst>
              <a:ext uri="{FF2B5EF4-FFF2-40B4-BE49-F238E27FC236}">
                <a16:creationId xmlns:a16="http://schemas.microsoft.com/office/drawing/2014/main" id="{6109EB5B-0943-4078-BA02-F39F7D417472}"/>
              </a:ext>
            </a:extLst>
          </p:cNvPr>
          <p:cNvSpPr>
            <a:spLocks noGrp="1"/>
          </p:cNvSpPr>
          <p:nvPr>
            <p:ph type="title"/>
          </p:nvPr>
        </p:nvSpPr>
        <p:spPr/>
        <p:txBody>
          <a:bodyPr/>
          <a:lstStyle>
            <a:lvl1pPr>
              <a:defRPr sz="1996"/>
            </a:lvl1pPr>
          </a:lstStyle>
          <a:p>
            <a:r>
              <a:rPr lang="en-US"/>
              <a:t>Click to edit Master title style</a:t>
            </a:r>
            <a:endParaRPr lang="en-GB"/>
          </a:p>
        </p:txBody>
      </p:sp>
    </p:spTree>
    <p:extLst>
      <p:ext uri="{BB962C8B-B14F-4D97-AF65-F5344CB8AC3E}">
        <p14:creationId xmlns:p14="http://schemas.microsoft.com/office/powerpoint/2010/main" val="2961131215"/>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Text Placeholder 5"/>
          <p:cNvSpPr>
            <a:spLocks noGrp="1"/>
          </p:cNvSpPr>
          <p:nvPr>
            <p:ph type="body" sz="quarter" idx="13" hasCustomPrompt="1"/>
          </p:nvPr>
        </p:nvSpPr>
        <p:spPr>
          <a:xfrm>
            <a:off x="593763" y="6136215"/>
            <a:ext cx="9516456" cy="197414"/>
          </a:xfrm>
        </p:spPr>
        <p:txBody>
          <a:bodyPr>
            <a:normAutofit/>
          </a:bodyPr>
          <a:lstStyle>
            <a:lvl1pPr>
              <a:spcAft>
                <a:spcPts val="0"/>
              </a:spcAft>
              <a:defRPr sz="711">
                <a:solidFill>
                  <a:schemeClr val="tx2"/>
                </a:solidFill>
              </a:defRPr>
            </a:lvl1pPr>
          </a:lstStyle>
          <a:p>
            <a:pPr lvl="0"/>
            <a:r>
              <a:rPr lang="en-US"/>
              <a:t>Add source</a:t>
            </a:r>
            <a:endParaRPr lang="en-GB"/>
          </a:p>
        </p:txBody>
      </p:sp>
      <p:sp>
        <p:nvSpPr>
          <p:cNvPr id="5" name="Date Placeholder 4">
            <a:extLst>
              <a:ext uri="{FF2B5EF4-FFF2-40B4-BE49-F238E27FC236}">
                <a16:creationId xmlns:a16="http://schemas.microsoft.com/office/drawing/2014/main" id="{1935D7FA-9D89-4DB4-8A82-5DAB1CB76958}"/>
              </a:ext>
            </a:extLst>
          </p:cNvPr>
          <p:cNvSpPr>
            <a:spLocks noGrp="1"/>
          </p:cNvSpPr>
          <p:nvPr>
            <p:ph type="dt" sz="half" idx="15"/>
          </p:nvPr>
        </p:nvSpPr>
        <p:spPr/>
        <p:txBody>
          <a:bodyPr/>
          <a:lstStyle/>
          <a:p>
            <a:fld id="{D4D27E3C-C1B0-BB44-BE62-E530F16D3D52}" type="datetime1">
              <a:rPr lang="en-GB" smtClean="0"/>
              <a:t>09/12/2024</a:t>
            </a:fld>
            <a:endParaRPr lang="en-GB"/>
          </a:p>
        </p:txBody>
      </p:sp>
      <p:sp>
        <p:nvSpPr>
          <p:cNvPr id="7" name="Footer Placeholder 6">
            <a:extLst>
              <a:ext uri="{FF2B5EF4-FFF2-40B4-BE49-F238E27FC236}">
                <a16:creationId xmlns:a16="http://schemas.microsoft.com/office/drawing/2014/main" id="{AA180FB6-FAD4-4094-B9DF-AD5371BB9AA1}"/>
              </a:ext>
            </a:extLst>
          </p:cNvPr>
          <p:cNvSpPr>
            <a:spLocks noGrp="1"/>
          </p:cNvSpPr>
          <p:nvPr>
            <p:ph type="ftr" sz="quarter" idx="16"/>
          </p:nvPr>
        </p:nvSpPr>
        <p:spPr/>
        <p:txBody>
          <a:bodyPr/>
          <a:lstStyle/>
          <a:p>
            <a:r>
              <a:rPr lang="en-GB" dirty="0"/>
              <a:t>Progressing integrated care in Tower Hamlets</a:t>
            </a:r>
          </a:p>
        </p:txBody>
      </p:sp>
      <p:sp>
        <p:nvSpPr>
          <p:cNvPr id="9" name="Slide Number Placeholder 8">
            <a:extLst>
              <a:ext uri="{FF2B5EF4-FFF2-40B4-BE49-F238E27FC236}">
                <a16:creationId xmlns:a16="http://schemas.microsoft.com/office/drawing/2014/main" id="{1B315DED-BC96-4FB5-BF74-706E097BF8F6}"/>
              </a:ext>
            </a:extLst>
          </p:cNvPr>
          <p:cNvSpPr>
            <a:spLocks noGrp="1"/>
          </p:cNvSpPr>
          <p:nvPr>
            <p:ph type="sldNum" sz="quarter" idx="17"/>
          </p:nvPr>
        </p:nvSpPr>
        <p:spPr/>
        <p:txBody>
          <a:bodyPr/>
          <a:lstStyle/>
          <a:p>
            <a:fld id="{B0E81AF0-94D0-4847-BC9A-6D89D3FE68F7}" type="slidenum">
              <a:rPr lang="en-GB" smtClean="0"/>
              <a:pPr/>
              <a:t>‹#›</a:t>
            </a:fld>
            <a:endParaRPr lang="en-GB"/>
          </a:p>
        </p:txBody>
      </p:sp>
      <p:sp>
        <p:nvSpPr>
          <p:cNvPr id="10" name="Title 9">
            <a:extLst>
              <a:ext uri="{FF2B5EF4-FFF2-40B4-BE49-F238E27FC236}">
                <a16:creationId xmlns:a16="http://schemas.microsoft.com/office/drawing/2014/main" id="{6109EB5B-0943-4078-BA02-F39F7D417472}"/>
              </a:ext>
            </a:extLst>
          </p:cNvPr>
          <p:cNvSpPr>
            <a:spLocks noGrp="1"/>
          </p:cNvSpPr>
          <p:nvPr>
            <p:ph type="title"/>
          </p:nvPr>
        </p:nvSpPr>
        <p:spPr/>
        <p:txBody>
          <a:bodyPr/>
          <a:lstStyle>
            <a:lvl1pPr>
              <a:defRPr sz="1736"/>
            </a:lvl1pPr>
          </a:lstStyle>
          <a:p>
            <a:r>
              <a:rPr lang="en-GB"/>
              <a:t>Click to edit Master title style</a:t>
            </a:r>
          </a:p>
        </p:txBody>
      </p:sp>
    </p:spTree>
    <p:extLst>
      <p:ext uri="{BB962C8B-B14F-4D97-AF65-F5344CB8AC3E}">
        <p14:creationId xmlns:p14="http://schemas.microsoft.com/office/powerpoint/2010/main" val="3788059312"/>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emf"/><Relationship Id="rId5" Type="http://schemas.openxmlformats.org/officeDocument/2006/relationships/slideLayout" Target="../slideLayouts/slideLayout5.xml"/><Relationship Id="rId10" Type="http://schemas.openxmlformats.org/officeDocument/2006/relationships/oleObject" Target="../embeddings/oleObject1.bin"/><Relationship Id="rId4" Type="http://schemas.openxmlformats.org/officeDocument/2006/relationships/slideLayout" Target="../slideLayouts/slideLayout4.xml"/><Relationship Id="rId9" Type="http://schemas.openxmlformats.org/officeDocument/2006/relationships/tags" Target="../tags/tag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95A4B1AF-82CD-488E-A045-1359C6309606}"/>
              </a:ext>
            </a:extLst>
          </p:cNvPr>
          <p:cNvGraphicFramePr>
            <a:graphicFrameLocks noChangeAspect="1"/>
          </p:cNvGraphicFramePr>
          <p:nvPr userDrawn="1">
            <p:custDataLst>
              <p:tags r:id="rId9"/>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10" imgW="395" imgH="396" progId="TCLayout.ActiveDocument.1">
                  <p:embed/>
                </p:oleObj>
              </mc:Choice>
              <mc:Fallback>
                <p:oleObj name="think-cell Slide" r:id="rId10" imgW="395" imgH="396" progId="TCLayout.ActiveDocument.1">
                  <p:embed/>
                  <p:pic>
                    <p:nvPicPr>
                      <p:cNvPr id="5" name="Object 4" hidden="1">
                        <a:extLst>
                          <a:ext uri="{FF2B5EF4-FFF2-40B4-BE49-F238E27FC236}">
                            <a16:creationId xmlns:a16="http://schemas.microsoft.com/office/drawing/2014/main" id="{95A4B1AF-82CD-488E-A045-1359C6309606}"/>
                          </a:ext>
                        </a:extLst>
                      </p:cNvPr>
                      <p:cNvPicPr/>
                      <p:nvPr/>
                    </p:nvPicPr>
                    <p:blipFill>
                      <a:blip r:embed="rId11"/>
                      <a:stretch>
                        <a:fillRect/>
                      </a:stretch>
                    </p:blipFill>
                    <p:spPr>
                      <a:xfrm>
                        <a:off x="1588" y="1588"/>
                        <a:ext cx="1588" cy="1588"/>
                      </a:xfrm>
                      <a:prstGeom prst="rect">
                        <a:avLst/>
                      </a:prstGeom>
                    </p:spPr>
                  </p:pic>
                </p:oleObj>
              </mc:Fallback>
            </mc:AlternateContent>
          </a:graphicData>
        </a:graphic>
      </p:graphicFrame>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4"/>
          </p:nvPr>
        </p:nvSpPr>
        <p:spPr>
          <a:xfrm>
            <a:off x="4724400" y="6486286"/>
            <a:ext cx="27432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fld id="{E76F84FA-B8EB-462F-97BA-032CB76B4E3A}" type="slidenum">
              <a:rPr lang="en-GB" smtClean="0"/>
              <a:pPr/>
              <a:t>‹#›</a:t>
            </a:fld>
            <a:endParaRPr lang="en-GB"/>
          </a:p>
        </p:txBody>
      </p:sp>
      <p:pic>
        <p:nvPicPr>
          <p:cNvPr id="8" name="Picture 7" descr="\\nwlondon.local\NWL\Communications\14. Logos, images and photos\Logos\NWLICS\NWL-ICS-logo-high-res.jpg"/>
          <p:cNvPicPr/>
          <p:nvPr userDrawn="1"/>
        </p:nvPicPr>
        <p:blipFill>
          <a:blip r:embed="rId12" cstate="print">
            <a:extLst>
              <a:ext uri="{28A0092B-C50C-407E-A947-70E740481C1C}">
                <a14:useLocalDpi xmlns:a14="http://schemas.microsoft.com/office/drawing/2010/main" val="0"/>
              </a:ext>
            </a:extLst>
          </a:blip>
          <a:srcRect/>
          <a:stretch>
            <a:fillRect/>
          </a:stretch>
        </p:blipFill>
        <p:spPr bwMode="auto">
          <a:xfrm>
            <a:off x="9984433" y="6152907"/>
            <a:ext cx="2000251" cy="666750"/>
          </a:xfrm>
          <a:prstGeom prst="rect">
            <a:avLst/>
          </a:prstGeom>
          <a:noFill/>
          <a:ln>
            <a:noFill/>
          </a:ln>
        </p:spPr>
      </p:pic>
    </p:spTree>
    <p:extLst>
      <p:ext uri="{BB962C8B-B14F-4D97-AF65-F5344CB8AC3E}">
        <p14:creationId xmlns:p14="http://schemas.microsoft.com/office/powerpoint/2010/main" val="52155045"/>
      </p:ext>
    </p:extLst>
  </p:cSld>
  <p:clrMap bg1="lt1" tx1="dk1" bg2="lt2" tx2="dk2" accent1="accent1" accent2="accent2" accent3="accent3" accent4="accent4" accent5="accent5" accent6="accent6" hlink="hlink" folHlink="folHlink"/>
  <p:sldLayoutIdLst>
    <p:sldLayoutId id="2147483728" r:id="rId1"/>
    <p:sldLayoutId id="2147483729" r:id="rId2"/>
    <p:sldLayoutId id="2147483730" r:id="rId3"/>
    <p:sldLayoutId id="2147483731" r:id="rId4"/>
    <p:sldLayoutId id="2147483732" r:id="rId5"/>
    <p:sldLayoutId id="2147483733" r:id="rId6"/>
    <p:sldLayoutId id="2147483734" r:id="rId7"/>
  </p:sldLayoutIdLst>
  <p:hf hdr="0" ftr="0" dt="0"/>
  <p:txStyles>
    <p:titleStyle>
      <a:lvl1pPr algn="l" defTabSz="914377"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85783"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2pPr>
      <a:lvl3pPr marL="1142971"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3pPr>
      <a:lvl4pPr marL="1600160" indent="-228594" algn="l" defTabSz="914377"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2057349" indent="-228594" algn="l" defTabSz="914377"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3.xml"/><Relationship Id="rId4" Type="http://schemas.openxmlformats.org/officeDocument/2006/relationships/image" Target="../media/image8.jpeg"/></Relationships>
</file>

<file path=ppt/slides/_rels/slide8.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3.xml"/><Relationship Id="rId4" Type="http://schemas.openxmlformats.org/officeDocument/2006/relationships/image" Target="../media/image11.jpe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a:extLst>
              <a:ext uri="{FF2B5EF4-FFF2-40B4-BE49-F238E27FC236}">
                <a16:creationId xmlns:a16="http://schemas.microsoft.com/office/drawing/2014/main" id="{55D77448-6E03-369B-A915-0B312AA18DBB}"/>
              </a:ext>
            </a:extLst>
          </p:cNvPr>
          <p:cNvSpPr>
            <a:spLocks noGrp="1"/>
          </p:cNvSpPr>
          <p:nvPr>
            <p:ph type="subTitle" idx="1"/>
          </p:nvPr>
        </p:nvSpPr>
        <p:spPr>
          <a:xfrm>
            <a:off x="1524000" y="4682158"/>
            <a:ext cx="9144000" cy="1771178"/>
          </a:xfrm>
        </p:spPr>
        <p:txBody>
          <a:bodyPr>
            <a:normAutofit lnSpcReduction="10000"/>
          </a:bodyPr>
          <a:lstStyle/>
          <a:p>
            <a:r>
              <a:rPr lang="en-GB" dirty="0">
                <a:latin typeface="+mn-lt"/>
              </a:rPr>
              <a:t>Overview for the North West London Residents Forum</a:t>
            </a:r>
          </a:p>
          <a:p>
            <a:r>
              <a:rPr lang="en-GB" dirty="0">
                <a:latin typeface="+mn-lt"/>
              </a:rPr>
              <a:t>Lisa </a:t>
            </a:r>
            <a:r>
              <a:rPr lang="en-GB" dirty="0" err="1">
                <a:latin typeface="+mn-lt"/>
              </a:rPr>
              <a:t>Henschen,</a:t>
            </a:r>
            <a:r>
              <a:rPr lang="en-GB" dirty="0">
                <a:latin typeface="+mn-lt"/>
              </a:rPr>
              <a:t> Managing Director (Harrow)</a:t>
            </a:r>
          </a:p>
          <a:p>
            <a:endParaRPr lang="en-GB" u="sng" dirty="0">
              <a:latin typeface="+mn-lt"/>
            </a:endParaRPr>
          </a:p>
          <a:p>
            <a:r>
              <a:rPr lang="en-GB" b="1" dirty="0">
                <a:latin typeface="+mn-lt"/>
              </a:rPr>
              <a:t>December 2024</a:t>
            </a:r>
          </a:p>
          <a:p>
            <a:endParaRPr lang="en-GB" dirty="0">
              <a:latin typeface="+mn-lt"/>
            </a:endParaRPr>
          </a:p>
        </p:txBody>
      </p:sp>
      <p:sp>
        <p:nvSpPr>
          <p:cNvPr id="7" name="Title 6">
            <a:extLst>
              <a:ext uri="{FF2B5EF4-FFF2-40B4-BE49-F238E27FC236}">
                <a16:creationId xmlns:a16="http://schemas.microsoft.com/office/drawing/2014/main" id="{2A7A7194-A53F-139B-02DE-D470118A9BBF}"/>
              </a:ext>
            </a:extLst>
          </p:cNvPr>
          <p:cNvSpPr>
            <a:spLocks noGrp="1"/>
          </p:cNvSpPr>
          <p:nvPr>
            <p:ph type="ctrTitle"/>
          </p:nvPr>
        </p:nvSpPr>
        <p:spPr/>
        <p:txBody>
          <a:bodyPr>
            <a:normAutofit/>
          </a:bodyPr>
          <a:lstStyle/>
          <a:p>
            <a:r>
              <a:rPr lang="en-GB" dirty="0">
                <a:latin typeface="+mn-lt"/>
              </a:rPr>
              <a:t>Neighbourhood Teams in North West London</a:t>
            </a:r>
          </a:p>
        </p:txBody>
      </p:sp>
    </p:spTree>
    <p:extLst>
      <p:ext uri="{BB962C8B-B14F-4D97-AF65-F5344CB8AC3E}">
        <p14:creationId xmlns:p14="http://schemas.microsoft.com/office/powerpoint/2010/main" val="6071710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1F40F247-05D8-5348-8E11-52450313DC42}"/>
              </a:ext>
            </a:extLst>
          </p:cNvPr>
          <p:cNvSpPr>
            <a:spLocks noGrp="1"/>
          </p:cNvSpPr>
          <p:nvPr>
            <p:ph idx="1"/>
          </p:nvPr>
        </p:nvSpPr>
        <p:spPr>
          <a:xfrm>
            <a:off x="397989" y="1561622"/>
            <a:ext cx="11386643" cy="4480034"/>
          </a:xfrm>
        </p:spPr>
        <p:txBody>
          <a:bodyPr/>
          <a:lstStyle/>
          <a:p>
            <a:r>
              <a:rPr lang="en-GB" dirty="0"/>
              <a:t>To share our thoughts on </a:t>
            </a:r>
            <a:r>
              <a:rPr lang="en-GB" b="1" dirty="0"/>
              <a:t>why </a:t>
            </a:r>
            <a:r>
              <a:rPr lang="en-GB" dirty="0"/>
              <a:t>Integrated Neighbourhood teams are so important to improving care for people in North West London</a:t>
            </a:r>
          </a:p>
          <a:p>
            <a:endParaRPr lang="en-GB" dirty="0"/>
          </a:p>
          <a:p>
            <a:endParaRPr lang="en-GB" dirty="0"/>
          </a:p>
          <a:p>
            <a:r>
              <a:rPr lang="en-GB" dirty="0"/>
              <a:t>To talk through </a:t>
            </a:r>
            <a:r>
              <a:rPr lang="en-GB" b="1" dirty="0"/>
              <a:t>what</a:t>
            </a:r>
            <a:r>
              <a:rPr lang="en-GB" dirty="0"/>
              <a:t> Integrated Neighbourhood Teams are and </a:t>
            </a:r>
            <a:r>
              <a:rPr lang="en-GB" b="1" dirty="0"/>
              <a:t>where </a:t>
            </a:r>
            <a:r>
              <a:rPr lang="en-GB" dirty="0"/>
              <a:t>they are being formed</a:t>
            </a:r>
          </a:p>
          <a:p>
            <a:pPr marL="0" indent="0">
              <a:buNone/>
            </a:pPr>
            <a:endParaRPr lang="en-GB" dirty="0"/>
          </a:p>
          <a:p>
            <a:pPr marL="0" indent="0">
              <a:buNone/>
            </a:pPr>
            <a:endParaRPr lang="en-GB" dirty="0"/>
          </a:p>
          <a:p>
            <a:r>
              <a:rPr lang="en-GB" dirty="0"/>
              <a:t>To talk through </a:t>
            </a:r>
            <a:r>
              <a:rPr lang="en-GB" b="1" dirty="0"/>
              <a:t>how</a:t>
            </a:r>
            <a:r>
              <a:rPr lang="en-GB" dirty="0"/>
              <a:t> these teams are coming together</a:t>
            </a:r>
          </a:p>
          <a:p>
            <a:pPr marL="0" indent="0">
              <a:buNone/>
            </a:pPr>
            <a:endParaRPr lang="en-GB" dirty="0"/>
          </a:p>
          <a:p>
            <a:pPr marL="0" indent="0">
              <a:buNone/>
            </a:pPr>
            <a:endParaRPr lang="en-GB" dirty="0"/>
          </a:p>
          <a:p>
            <a:r>
              <a:rPr lang="en-GB" dirty="0"/>
              <a:t>To discuss your thoughts on the development of these teams and Borough led involvement of local citizens</a:t>
            </a:r>
          </a:p>
          <a:p>
            <a:endParaRPr lang="en-GB" dirty="0"/>
          </a:p>
        </p:txBody>
      </p:sp>
      <p:sp>
        <p:nvSpPr>
          <p:cNvPr id="4" name="Title 3">
            <a:extLst>
              <a:ext uri="{FF2B5EF4-FFF2-40B4-BE49-F238E27FC236}">
                <a16:creationId xmlns:a16="http://schemas.microsoft.com/office/drawing/2014/main" id="{CE6406A0-809B-66CD-71BC-2EAB0A54224A}"/>
              </a:ext>
            </a:extLst>
          </p:cNvPr>
          <p:cNvSpPr>
            <a:spLocks noGrp="1"/>
          </p:cNvSpPr>
          <p:nvPr>
            <p:ph type="title"/>
          </p:nvPr>
        </p:nvSpPr>
        <p:spPr/>
        <p:txBody>
          <a:bodyPr/>
          <a:lstStyle/>
          <a:p>
            <a:r>
              <a:rPr lang="en-GB" b="1" dirty="0"/>
              <a:t>Purpose of the discussion today</a:t>
            </a:r>
          </a:p>
        </p:txBody>
      </p:sp>
    </p:spTree>
    <p:extLst>
      <p:ext uri="{BB962C8B-B14F-4D97-AF65-F5344CB8AC3E}">
        <p14:creationId xmlns:p14="http://schemas.microsoft.com/office/powerpoint/2010/main" val="12672013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ECD6A16-6624-749A-1552-57B4DBFB6AFE}"/>
              </a:ext>
            </a:extLst>
          </p:cNvPr>
          <p:cNvSpPr>
            <a:spLocks noGrp="1"/>
          </p:cNvSpPr>
          <p:nvPr>
            <p:ph type="sldNum" sz="quarter" idx="12"/>
          </p:nvPr>
        </p:nvSpPr>
        <p:spPr/>
        <p:txBody>
          <a:bodyPr/>
          <a:lstStyle/>
          <a:p>
            <a:fld id="{E76F84FA-B8EB-462F-97BA-032CB76B4E3A}" type="slidenum">
              <a:rPr lang="en-GB" smtClean="0"/>
              <a:t>3</a:t>
            </a:fld>
            <a:endParaRPr lang="en-GB" dirty="0"/>
          </a:p>
        </p:txBody>
      </p:sp>
      <p:sp>
        <p:nvSpPr>
          <p:cNvPr id="4" name="Title 3">
            <a:extLst>
              <a:ext uri="{FF2B5EF4-FFF2-40B4-BE49-F238E27FC236}">
                <a16:creationId xmlns:a16="http://schemas.microsoft.com/office/drawing/2014/main" id="{97FD06FC-0002-8B33-67DE-F68E380C453A}"/>
              </a:ext>
            </a:extLst>
          </p:cNvPr>
          <p:cNvSpPr>
            <a:spLocks noGrp="1"/>
          </p:cNvSpPr>
          <p:nvPr>
            <p:ph type="title"/>
          </p:nvPr>
        </p:nvSpPr>
        <p:spPr>
          <a:xfrm>
            <a:off x="407368" y="297952"/>
            <a:ext cx="11593288" cy="759602"/>
          </a:xfrm>
        </p:spPr>
        <p:txBody>
          <a:bodyPr>
            <a:normAutofit/>
          </a:bodyPr>
          <a:lstStyle/>
          <a:p>
            <a:r>
              <a:rPr lang="en-GB" b="1" dirty="0"/>
              <a:t>We have heard citizens, patients and their carers that they do not always experience care in the way they would expect</a:t>
            </a:r>
          </a:p>
        </p:txBody>
      </p:sp>
      <p:pic>
        <p:nvPicPr>
          <p:cNvPr id="2050" name="Picture 2" descr="Our committees | Get involved | NIC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069693" y="3933056"/>
            <a:ext cx="3538475" cy="1800200"/>
          </a:xfrm>
          <a:prstGeom prst="rect">
            <a:avLst/>
          </a:prstGeom>
          <a:noFill/>
          <a:extLst>
            <a:ext uri="{909E8E84-426E-40DD-AFC4-6F175D3DCCD1}">
              <a14:hiddenFill xmlns:a14="http://schemas.microsoft.com/office/drawing/2010/main">
                <a:solidFill>
                  <a:srgbClr val="FFFFFF"/>
                </a:solidFill>
              </a14:hiddenFill>
            </a:ext>
          </a:extLst>
        </p:spPr>
      </p:pic>
      <p:sp>
        <p:nvSpPr>
          <p:cNvPr id="2" name="Oval Callout 1"/>
          <p:cNvSpPr/>
          <p:nvPr/>
        </p:nvSpPr>
        <p:spPr>
          <a:xfrm>
            <a:off x="8303568" y="1484783"/>
            <a:ext cx="3697088" cy="1532929"/>
          </a:xfrm>
          <a:prstGeom prst="wedgeEllipseCallou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700" b="1" dirty="0">
                <a:latin typeface="Arial" panose="020B0604020202020204" pitchFamily="34" charset="0"/>
                <a:cs typeface="Arial" panose="020B0604020202020204" pitchFamily="34" charset="0"/>
              </a:rPr>
              <a:t>I am concerned about the lack of access to GPs, in particular for face to face appointments</a:t>
            </a:r>
          </a:p>
        </p:txBody>
      </p:sp>
      <p:sp>
        <p:nvSpPr>
          <p:cNvPr id="5" name="Rounded Rectangular Callout 4"/>
          <p:cNvSpPr/>
          <p:nvPr/>
        </p:nvSpPr>
        <p:spPr>
          <a:xfrm flipH="1">
            <a:off x="113752" y="1311844"/>
            <a:ext cx="3231320" cy="1397077"/>
          </a:xfrm>
          <a:prstGeom prst="wedgeRound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00" b="1" dirty="0">
              <a:latin typeface="Arial" panose="020B0604020202020204" pitchFamily="34" charset="0"/>
              <a:ea typeface="Times New Roman" panose="02020603050405020304" pitchFamily="18" charset="0"/>
            </a:endParaRPr>
          </a:p>
          <a:p>
            <a:pPr algn="ctr"/>
            <a:r>
              <a:rPr lang="en-GB" sz="1700" b="1" dirty="0">
                <a:latin typeface="Arial" panose="020B0604020202020204" pitchFamily="34" charset="0"/>
                <a:ea typeface="Times New Roman" panose="02020603050405020304" pitchFamily="18" charset="0"/>
              </a:rPr>
              <a:t>Young people are telling us they are concerned their mental health is not being taken seriously</a:t>
            </a:r>
            <a:endParaRPr lang="en-GB" sz="1700" b="1" dirty="0">
              <a:latin typeface="Arial" panose="020B0604020202020204" pitchFamily="34" charset="0"/>
              <a:cs typeface="Arial" panose="020B0604020202020204" pitchFamily="34" charset="0"/>
            </a:endParaRPr>
          </a:p>
          <a:p>
            <a:pPr lvl="0" algn="ctr"/>
            <a:endParaRPr lang="en-GB" sz="1700" b="1" dirty="0">
              <a:latin typeface="Times New Roman" panose="02020603050405020304" pitchFamily="18" charset="0"/>
              <a:ea typeface="Times New Roman" panose="02020603050405020304" pitchFamily="18" charset="0"/>
            </a:endParaRPr>
          </a:p>
        </p:txBody>
      </p:sp>
      <p:sp>
        <p:nvSpPr>
          <p:cNvPr id="15" name="Rounded Rectangular Callout 14"/>
          <p:cNvSpPr/>
          <p:nvPr/>
        </p:nvSpPr>
        <p:spPr>
          <a:xfrm rot="5400000">
            <a:off x="8885218" y="2645922"/>
            <a:ext cx="2295600" cy="3879068"/>
          </a:xfrm>
          <a:prstGeom prst="wedgeRoundRectCallout">
            <a:avLst/>
          </a:prstGeom>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lvl="0"/>
            <a:r>
              <a:rPr lang="en-GB" sz="1700" b="1" dirty="0">
                <a:latin typeface="Arial" panose="020B0604020202020204" pitchFamily="34" charset="0"/>
                <a:ea typeface="Times New Roman" panose="02020603050405020304" pitchFamily="18" charset="0"/>
              </a:rPr>
              <a:t>This disjointed support from can lead to a sense of disempowerment – the challenge of accessing services and the feeling of having to explain experience time and time again is exhausting so people give up </a:t>
            </a:r>
            <a:endParaRPr lang="en-GB" sz="1700" b="1" dirty="0">
              <a:latin typeface="Times New Roman" panose="02020603050405020304" pitchFamily="18" charset="0"/>
              <a:ea typeface="Times New Roman" panose="02020603050405020304" pitchFamily="18" charset="0"/>
            </a:endParaRPr>
          </a:p>
        </p:txBody>
      </p:sp>
      <p:sp>
        <p:nvSpPr>
          <p:cNvPr id="18" name="Oval Callout 17"/>
          <p:cNvSpPr/>
          <p:nvPr/>
        </p:nvSpPr>
        <p:spPr>
          <a:xfrm flipH="1">
            <a:off x="3529555" y="1311844"/>
            <a:ext cx="2278413" cy="1809391"/>
          </a:xfrm>
          <a:prstGeom prst="wedgeEllipseCallou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700" b="1" dirty="0">
                <a:latin typeface="Arial" panose="020B0604020202020204" pitchFamily="34" charset="0"/>
                <a:ea typeface="Times New Roman" panose="02020603050405020304" pitchFamily="18" charset="0"/>
              </a:rPr>
              <a:t>Services are not joined up and can be confusing to navigate</a:t>
            </a:r>
            <a:endParaRPr lang="en-GB" sz="1700" b="1" dirty="0">
              <a:latin typeface="Arial" panose="020B0604020202020204" pitchFamily="34" charset="0"/>
              <a:cs typeface="Arial" panose="020B0604020202020204" pitchFamily="34" charset="0"/>
            </a:endParaRPr>
          </a:p>
        </p:txBody>
      </p:sp>
      <p:sp>
        <p:nvSpPr>
          <p:cNvPr id="19" name="Rounded Rectangular Callout 18"/>
          <p:cNvSpPr/>
          <p:nvPr/>
        </p:nvSpPr>
        <p:spPr>
          <a:xfrm>
            <a:off x="5951984" y="1705625"/>
            <a:ext cx="2181006" cy="1579359"/>
          </a:xfrm>
          <a:prstGeom prst="wedgeRound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00" b="1" dirty="0">
              <a:latin typeface="Arial" panose="020B0604020202020204" pitchFamily="34" charset="0"/>
              <a:ea typeface="Times New Roman" panose="02020603050405020304" pitchFamily="18" charset="0"/>
            </a:endParaRPr>
          </a:p>
          <a:p>
            <a:pPr algn="ctr"/>
            <a:r>
              <a:rPr lang="en-GB" sz="1700" b="1" dirty="0">
                <a:latin typeface="Arial" panose="020B0604020202020204" pitchFamily="34" charset="0"/>
                <a:ea typeface="Times New Roman" panose="02020603050405020304" pitchFamily="18" charset="0"/>
              </a:rPr>
              <a:t>Mental health stigma in some communities remains a challenge</a:t>
            </a:r>
            <a:endParaRPr lang="en-GB" sz="1700" b="1" dirty="0">
              <a:latin typeface="Times New Roman" panose="02020603050405020304" pitchFamily="18" charset="0"/>
              <a:ea typeface="Times New Roman" panose="02020603050405020304" pitchFamily="18" charset="0"/>
            </a:endParaRPr>
          </a:p>
          <a:p>
            <a:pPr algn="ctr"/>
            <a:endParaRPr lang="en-GB" sz="1700" b="1" dirty="0">
              <a:latin typeface="Arial" panose="020B0604020202020204" pitchFamily="34" charset="0"/>
              <a:cs typeface="Arial" panose="020B0604020202020204" pitchFamily="34" charset="0"/>
            </a:endParaRPr>
          </a:p>
        </p:txBody>
      </p:sp>
      <p:sp>
        <p:nvSpPr>
          <p:cNvPr id="20" name="Oval Callout 19"/>
          <p:cNvSpPr/>
          <p:nvPr/>
        </p:nvSpPr>
        <p:spPr>
          <a:xfrm rot="16200000">
            <a:off x="1301371" y="2378787"/>
            <a:ext cx="1533702" cy="2726963"/>
          </a:xfrm>
          <a:prstGeom prst="wedgeEllipseCallou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lvl="0" algn="ctr"/>
            <a:r>
              <a:rPr lang="en-GB" sz="1700" b="1" dirty="0">
                <a:latin typeface="Arial" panose="020B0604020202020204" pitchFamily="34" charset="0"/>
                <a:ea typeface="Times New Roman" panose="02020603050405020304" pitchFamily="18" charset="0"/>
              </a:rPr>
              <a:t>I don’t feel ‘believed’ when speaking to my GP or health professional </a:t>
            </a:r>
            <a:endParaRPr lang="en-GB" sz="1700" b="1" dirty="0">
              <a:latin typeface="Times New Roman" panose="02020603050405020304" pitchFamily="18" charset="0"/>
              <a:ea typeface="Times New Roman" panose="02020603050405020304" pitchFamily="18" charset="0"/>
            </a:endParaRPr>
          </a:p>
        </p:txBody>
      </p:sp>
      <p:sp>
        <p:nvSpPr>
          <p:cNvPr id="21" name="Rounded Rectangular Callout 20"/>
          <p:cNvSpPr/>
          <p:nvPr/>
        </p:nvSpPr>
        <p:spPr>
          <a:xfrm rot="16200000">
            <a:off x="1297692" y="3618797"/>
            <a:ext cx="1315701" cy="3384379"/>
          </a:xfrm>
          <a:prstGeom prst="wedgeRoundRectCallout">
            <a:avLst/>
          </a:prstGeom>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lvl="0" algn="ctr"/>
            <a:endParaRPr lang="en-GB" sz="1700" b="1" dirty="0">
              <a:latin typeface="Arial" panose="020B0604020202020204" pitchFamily="34" charset="0"/>
              <a:ea typeface="Times New Roman" panose="02020603050405020304" pitchFamily="18" charset="0"/>
            </a:endParaRPr>
          </a:p>
          <a:p>
            <a:pPr lvl="0" algn="ctr"/>
            <a:r>
              <a:rPr lang="en-GB" sz="1700" b="1" dirty="0">
                <a:latin typeface="Arial" panose="020B0604020202020204" pitchFamily="34" charset="0"/>
                <a:ea typeface="Times New Roman" panose="02020603050405020304" pitchFamily="18" charset="0"/>
              </a:rPr>
              <a:t>Disability groups report experiencing behaviours and situations which </a:t>
            </a:r>
            <a:endParaRPr lang="en-GB" sz="1700" b="1" dirty="0">
              <a:latin typeface="Times New Roman" panose="02020603050405020304" pitchFamily="18" charset="0"/>
              <a:ea typeface="Times New Roman" panose="02020603050405020304" pitchFamily="18" charset="0"/>
            </a:endParaRPr>
          </a:p>
          <a:p>
            <a:pPr lvl="0" algn="ctr"/>
            <a:r>
              <a:rPr lang="en-GB" sz="1700" b="1" dirty="0">
                <a:latin typeface="Arial" panose="020B0604020202020204" pitchFamily="34" charset="0"/>
                <a:ea typeface="Times New Roman" panose="02020603050405020304" pitchFamily="18" charset="0"/>
              </a:rPr>
              <a:t>exacerbate inequality</a:t>
            </a:r>
            <a:endParaRPr lang="en-GB" sz="1700" b="1" dirty="0">
              <a:latin typeface="Times New Roman" panose="02020603050405020304" pitchFamily="18" charset="0"/>
              <a:ea typeface="Times New Roman" panose="02020603050405020304" pitchFamily="18" charset="0"/>
            </a:endParaRPr>
          </a:p>
          <a:p>
            <a:pPr algn="ctr"/>
            <a:endParaRPr lang="en-GB" sz="17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423904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E76F84FA-B8EB-462F-97BA-032CB76B4E3A}" type="slidenum">
              <a:rPr lang="en-GB" smtClean="0"/>
              <a:t>4</a:t>
            </a:fld>
            <a:endParaRPr lang="en-GB"/>
          </a:p>
        </p:txBody>
      </p:sp>
      <p:sp>
        <p:nvSpPr>
          <p:cNvPr id="4" name="Title 3"/>
          <p:cNvSpPr>
            <a:spLocks noGrp="1"/>
          </p:cNvSpPr>
          <p:nvPr>
            <p:ph type="title"/>
          </p:nvPr>
        </p:nvSpPr>
        <p:spPr>
          <a:xfrm>
            <a:off x="332509" y="6589"/>
            <a:ext cx="11859492" cy="1213992"/>
          </a:xfrm>
        </p:spPr>
        <p:txBody>
          <a:bodyPr/>
          <a:lstStyle/>
          <a:p>
            <a:r>
              <a:rPr lang="en-GB" b="1" dirty="0">
                <a:latin typeface="Arial"/>
                <a:cs typeface="Arial"/>
              </a:rPr>
              <a:t>And we hear how people want to experience health and care services</a:t>
            </a:r>
          </a:p>
        </p:txBody>
      </p:sp>
      <p:graphicFrame>
        <p:nvGraphicFramePr>
          <p:cNvPr id="5" name="Table 4"/>
          <p:cNvGraphicFramePr>
            <a:graphicFrameLocks noGrp="1"/>
          </p:cNvGraphicFramePr>
          <p:nvPr>
            <p:extLst>
              <p:ext uri="{D42A27DB-BD31-4B8C-83A1-F6EECF244321}">
                <p14:modId xmlns:p14="http://schemas.microsoft.com/office/powerpoint/2010/main" val="2609051423"/>
              </p:ext>
            </p:extLst>
          </p:nvPr>
        </p:nvGraphicFramePr>
        <p:xfrm>
          <a:off x="0" y="1764178"/>
          <a:ext cx="11887200" cy="3597655"/>
        </p:xfrm>
        <a:graphic>
          <a:graphicData uri="http://schemas.openxmlformats.org/drawingml/2006/table">
            <a:tbl>
              <a:tblPr firstRow="1" bandRow="1">
                <a:tableStyleId>{5C22544A-7EE6-4342-B048-85BDC9FD1C3A}</a:tableStyleId>
              </a:tblPr>
              <a:tblGrid>
                <a:gridCol w="11887200">
                  <a:extLst>
                    <a:ext uri="{9D8B030D-6E8A-4147-A177-3AD203B41FA5}">
                      <a16:colId xmlns:a16="http://schemas.microsoft.com/office/drawing/2014/main" val="1252502376"/>
                    </a:ext>
                  </a:extLst>
                </a:gridCol>
              </a:tblGrid>
              <a:tr h="660523">
                <a:tc>
                  <a:txBody>
                    <a:bodyPr/>
                    <a:lstStyle/>
                    <a:p>
                      <a:pPr marL="0" indent="0">
                        <a:buNone/>
                      </a:pPr>
                      <a:r>
                        <a:rPr lang="en-GB" sz="1600" b="0" dirty="0">
                          <a:solidFill>
                            <a:schemeClr val="tx1"/>
                          </a:solidFill>
                          <a:latin typeface="Arial"/>
                          <a:cs typeface="Arial"/>
                        </a:rPr>
                        <a:t>They want a single, recognisable NHS and social care entity that they contact for everything </a:t>
                      </a:r>
                    </a:p>
                  </a:txBody>
                  <a:tcPr>
                    <a:solidFill>
                      <a:schemeClr val="accent2">
                        <a:lumMod val="20000"/>
                        <a:lumOff val="80000"/>
                      </a:schemeClr>
                    </a:solidFill>
                  </a:tcPr>
                </a:tc>
                <a:extLst>
                  <a:ext uri="{0D108BD9-81ED-4DB2-BD59-A6C34878D82A}">
                    <a16:rowId xmlns:a16="http://schemas.microsoft.com/office/drawing/2014/main" val="2638656992"/>
                  </a:ext>
                </a:extLst>
              </a:tr>
              <a:tr h="698643">
                <a:tc>
                  <a:txBody>
                    <a:bodyPr/>
                    <a:lstStyle/>
                    <a:p>
                      <a:pPr marL="0" indent="0" algn="l" defTabSz="914377" rtl="0" eaLnBrk="1" latinLnBrk="0" hangingPunct="1">
                        <a:buNone/>
                      </a:pPr>
                      <a:r>
                        <a:rPr lang="en-GB" sz="1600" b="0" kern="1200" dirty="0">
                          <a:solidFill>
                            <a:schemeClr val="tx1"/>
                          </a:solidFill>
                          <a:latin typeface="Arial"/>
                          <a:ea typeface="+mn-ea"/>
                          <a:cs typeface="Arial"/>
                        </a:rPr>
                        <a:t>They want to tell their story once</a:t>
                      </a:r>
                    </a:p>
                  </a:txBody>
                  <a:tcPr>
                    <a:solidFill>
                      <a:schemeClr val="accent2">
                        <a:lumMod val="40000"/>
                        <a:lumOff val="60000"/>
                      </a:schemeClr>
                    </a:solidFill>
                  </a:tcPr>
                </a:tc>
                <a:extLst>
                  <a:ext uri="{0D108BD9-81ED-4DB2-BD59-A6C34878D82A}">
                    <a16:rowId xmlns:a16="http://schemas.microsoft.com/office/drawing/2014/main" val="2524447748"/>
                  </a:ext>
                </a:extLst>
              </a:tr>
              <a:tr h="746163">
                <a:tc>
                  <a:txBody>
                    <a:bodyPr/>
                    <a:lstStyle/>
                    <a:p>
                      <a:r>
                        <a:rPr lang="en-GB" sz="1600" dirty="0">
                          <a:latin typeface="Arial"/>
                          <a:cs typeface="Arial"/>
                        </a:rPr>
                        <a:t>They want a one stop shop to support their care needs</a:t>
                      </a:r>
                    </a:p>
                  </a:txBody>
                  <a:tcPr>
                    <a:solidFill>
                      <a:schemeClr val="accent2">
                        <a:lumMod val="20000"/>
                        <a:lumOff val="80000"/>
                      </a:schemeClr>
                    </a:solidFill>
                  </a:tcPr>
                </a:tc>
                <a:extLst>
                  <a:ext uri="{0D108BD9-81ED-4DB2-BD59-A6C34878D82A}">
                    <a16:rowId xmlns:a16="http://schemas.microsoft.com/office/drawing/2014/main" val="4038101734"/>
                  </a:ext>
                </a:extLst>
              </a:tr>
              <a:tr h="746163">
                <a:tc>
                  <a:txBody>
                    <a:bodyPr/>
                    <a:lstStyle/>
                    <a:p>
                      <a:r>
                        <a:rPr lang="en-GB" sz="1600" dirty="0">
                          <a:latin typeface="Arial"/>
                          <a:cs typeface="Arial"/>
                        </a:rPr>
                        <a:t>When</a:t>
                      </a:r>
                      <a:r>
                        <a:rPr lang="en-GB" sz="1600" baseline="0" dirty="0">
                          <a:latin typeface="Arial"/>
                          <a:cs typeface="Arial"/>
                        </a:rPr>
                        <a:t> something goes wrong, they know a single person to contact – who can make change happen</a:t>
                      </a:r>
                      <a:endParaRPr lang="en-GB" sz="1600" dirty="0">
                        <a:latin typeface="Arial"/>
                        <a:cs typeface="Arial"/>
                      </a:endParaRPr>
                    </a:p>
                  </a:txBody>
                  <a:tcPr>
                    <a:solidFill>
                      <a:schemeClr val="accent2">
                        <a:lumMod val="40000"/>
                        <a:lumOff val="60000"/>
                      </a:schemeClr>
                    </a:solidFill>
                  </a:tcPr>
                </a:tc>
                <a:extLst>
                  <a:ext uri="{0D108BD9-81ED-4DB2-BD59-A6C34878D82A}">
                    <a16:rowId xmlns:a16="http://schemas.microsoft.com/office/drawing/2014/main" val="2692399851"/>
                  </a:ext>
                </a:extLst>
              </a:tr>
              <a:tr h="746163">
                <a:tc>
                  <a:txBody>
                    <a:bodyPr/>
                    <a:lstStyle/>
                    <a:p>
                      <a:r>
                        <a:rPr lang="en-GB" sz="1600" dirty="0">
                          <a:latin typeface="Arial"/>
                          <a:cs typeface="Arial"/>
                        </a:rPr>
                        <a:t>They are worried</a:t>
                      </a:r>
                      <a:r>
                        <a:rPr lang="en-GB" sz="1600" baseline="0" dirty="0">
                          <a:latin typeface="Arial"/>
                          <a:cs typeface="Arial"/>
                        </a:rPr>
                        <a:t> about long waits and staff pressures</a:t>
                      </a:r>
                      <a:endParaRPr lang="en-GB" sz="1600" dirty="0">
                        <a:latin typeface="Arial"/>
                        <a:cs typeface="Arial"/>
                      </a:endParaRPr>
                    </a:p>
                  </a:txBody>
                  <a:tcPr>
                    <a:solidFill>
                      <a:schemeClr val="accent2">
                        <a:lumMod val="20000"/>
                        <a:lumOff val="80000"/>
                      </a:schemeClr>
                    </a:solidFill>
                  </a:tcPr>
                </a:tc>
                <a:extLst>
                  <a:ext uri="{0D108BD9-81ED-4DB2-BD59-A6C34878D82A}">
                    <a16:rowId xmlns:a16="http://schemas.microsoft.com/office/drawing/2014/main" val="3338968236"/>
                  </a:ext>
                </a:extLst>
              </a:tr>
            </a:tbl>
          </a:graphicData>
        </a:graphic>
      </p:graphicFrame>
      <p:sp>
        <p:nvSpPr>
          <p:cNvPr id="2" name="Arrow: Pentagon 1">
            <a:extLst>
              <a:ext uri="{FF2B5EF4-FFF2-40B4-BE49-F238E27FC236}">
                <a16:creationId xmlns:a16="http://schemas.microsoft.com/office/drawing/2014/main" id="{5B9875A2-FB55-F2AD-AB60-0EE0C3DA8727}"/>
              </a:ext>
            </a:extLst>
          </p:cNvPr>
          <p:cNvSpPr/>
          <p:nvPr/>
        </p:nvSpPr>
        <p:spPr>
          <a:xfrm>
            <a:off x="-2" y="1220582"/>
            <a:ext cx="12031039" cy="543596"/>
          </a:xfrm>
          <a:prstGeom prst="homePlate">
            <a:avLst>
              <a:gd name="adj" fmla="val 23315"/>
            </a:avLst>
          </a:prstGeom>
          <a:solidFill>
            <a:srgbClr val="F39000"/>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buClr>
                <a:srgbClr val="0099CC"/>
              </a:buClr>
              <a:buFont typeface="Trebuchet MS" panose="020B0603020202020204" pitchFamily="34" charset="0"/>
              <a:buChar char="​"/>
            </a:pPr>
            <a:r>
              <a:rPr lang="en-US" b="1" dirty="0">
                <a:solidFill>
                  <a:schemeClr val="bg1"/>
                </a:solidFill>
                <a:latin typeface="Arial" panose="020B0604020202020204" pitchFamily="34" charset="0"/>
                <a:cs typeface="Arial" panose="020B0604020202020204" pitchFamily="34" charset="0"/>
              </a:rPr>
              <a:t>Residents tell us</a:t>
            </a:r>
          </a:p>
        </p:txBody>
      </p:sp>
    </p:spTree>
    <p:extLst>
      <p:ext uri="{BB962C8B-B14F-4D97-AF65-F5344CB8AC3E}">
        <p14:creationId xmlns:p14="http://schemas.microsoft.com/office/powerpoint/2010/main" val="19426861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2DB46BD-FEF4-BBB4-8758-00DD1D9ECDFE}"/>
              </a:ext>
            </a:extLst>
          </p:cNvPr>
          <p:cNvSpPr>
            <a:spLocks noGrp="1"/>
          </p:cNvSpPr>
          <p:nvPr>
            <p:ph idx="1"/>
          </p:nvPr>
        </p:nvSpPr>
        <p:spPr>
          <a:xfrm>
            <a:off x="397989" y="3429000"/>
            <a:ext cx="11386643" cy="2640912"/>
          </a:xfrm>
        </p:spPr>
        <p:txBody>
          <a:bodyPr/>
          <a:lstStyle/>
          <a:p>
            <a:pPr marL="0" indent="0">
              <a:buNone/>
            </a:pPr>
            <a:r>
              <a:rPr lang="en-GB" dirty="0"/>
              <a:t>Through Neighbourhood Teams, people will be able to expect:</a:t>
            </a:r>
          </a:p>
          <a:p>
            <a:pPr lvl="1"/>
            <a:r>
              <a:rPr lang="en-GB" dirty="0"/>
              <a:t>Health and care services that are joined up and provided locally.</a:t>
            </a:r>
          </a:p>
          <a:p>
            <a:pPr lvl="1"/>
            <a:r>
              <a:rPr lang="en-GB" dirty="0"/>
              <a:t>A system that supports and empowers people to stay health and well and maintain independence in the community for longer</a:t>
            </a:r>
          </a:p>
          <a:p>
            <a:pPr lvl="1"/>
            <a:r>
              <a:rPr lang="en-GB" dirty="0"/>
              <a:t>Faster and simplified access to health and care services, so that people receive support, advice or care from the right person at the right time.</a:t>
            </a:r>
          </a:p>
          <a:p>
            <a:pPr lvl="1"/>
            <a:r>
              <a:rPr lang="en-GB" dirty="0"/>
              <a:t>More NHS services delivered in the community, so you only go to hospital if you need to be there</a:t>
            </a:r>
          </a:p>
          <a:p>
            <a:pPr lvl="1"/>
            <a:r>
              <a:rPr lang="en-GB" dirty="0"/>
              <a:t>When you or a loved one, requires support from different services and organisations, a team of health, social care and other professionals that know you best will work together to coordinate care around what matters to you.</a:t>
            </a:r>
          </a:p>
        </p:txBody>
      </p:sp>
      <p:sp>
        <p:nvSpPr>
          <p:cNvPr id="3" name="Slide Number Placeholder 2">
            <a:extLst>
              <a:ext uri="{FF2B5EF4-FFF2-40B4-BE49-F238E27FC236}">
                <a16:creationId xmlns:a16="http://schemas.microsoft.com/office/drawing/2014/main" id="{547C522A-8F27-9B2E-E7E0-45F9326215D1}"/>
              </a:ext>
            </a:extLst>
          </p:cNvPr>
          <p:cNvSpPr>
            <a:spLocks noGrp="1"/>
          </p:cNvSpPr>
          <p:nvPr>
            <p:ph type="sldNum" sz="quarter" idx="12"/>
          </p:nvPr>
        </p:nvSpPr>
        <p:spPr/>
        <p:txBody>
          <a:bodyPr/>
          <a:lstStyle/>
          <a:p>
            <a:fld id="{E76F84FA-B8EB-462F-97BA-032CB76B4E3A}" type="slidenum">
              <a:rPr lang="en-GB" smtClean="0"/>
              <a:t>5</a:t>
            </a:fld>
            <a:endParaRPr lang="en-GB"/>
          </a:p>
        </p:txBody>
      </p:sp>
      <p:sp>
        <p:nvSpPr>
          <p:cNvPr id="4" name="Title 3">
            <a:extLst>
              <a:ext uri="{FF2B5EF4-FFF2-40B4-BE49-F238E27FC236}">
                <a16:creationId xmlns:a16="http://schemas.microsoft.com/office/drawing/2014/main" id="{65A4772D-BE8E-5DC3-247B-D90B818586F5}"/>
              </a:ext>
            </a:extLst>
          </p:cNvPr>
          <p:cNvSpPr>
            <a:spLocks noGrp="1"/>
          </p:cNvSpPr>
          <p:nvPr>
            <p:ph type="title"/>
          </p:nvPr>
        </p:nvSpPr>
        <p:spPr/>
        <p:txBody>
          <a:bodyPr>
            <a:normAutofit fontScale="90000"/>
          </a:bodyPr>
          <a:lstStyle/>
          <a:p>
            <a:r>
              <a:rPr lang="en-GB" b="1" dirty="0"/>
              <a:t>Integrated Neighbourhood Teams to drive benefits to the public, feel different from what has come before and delivery improved outcomes for patients and the system</a:t>
            </a:r>
          </a:p>
        </p:txBody>
      </p:sp>
      <p:sp>
        <p:nvSpPr>
          <p:cNvPr id="5" name="Rectangle 4">
            <a:extLst>
              <a:ext uri="{FF2B5EF4-FFF2-40B4-BE49-F238E27FC236}">
                <a16:creationId xmlns:a16="http://schemas.microsoft.com/office/drawing/2014/main" id="{F56F1810-56BB-6D87-B16A-EA1915E776F2}"/>
              </a:ext>
            </a:extLst>
          </p:cNvPr>
          <p:cNvSpPr/>
          <p:nvPr/>
        </p:nvSpPr>
        <p:spPr>
          <a:xfrm>
            <a:off x="407368" y="1325365"/>
            <a:ext cx="3270780" cy="1993187"/>
          </a:xfrm>
          <a:prstGeom prst="rect">
            <a:avLst/>
          </a:prstGeom>
          <a:solidFill>
            <a:schemeClr val="accent1"/>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en-GB" b="1" dirty="0">
                <a:latin typeface="Arial" panose="020B0604020202020204" pitchFamily="34" charset="0"/>
                <a:cs typeface="Arial" panose="020B0604020202020204" pitchFamily="34" charset="0"/>
              </a:rPr>
              <a:t>Integrated</a:t>
            </a:r>
          </a:p>
          <a:p>
            <a:pPr algn="ctr"/>
            <a:endParaRPr lang="en-GB" b="1" dirty="0">
              <a:latin typeface="Arial" panose="020B0604020202020204" pitchFamily="34" charset="0"/>
              <a:cs typeface="Arial" panose="020B0604020202020204" pitchFamily="34" charset="0"/>
            </a:endParaRPr>
          </a:p>
          <a:p>
            <a:pPr algn="ctr"/>
            <a:r>
              <a:rPr lang="en-GB" sz="1600" dirty="0">
                <a:latin typeface="Arial" panose="020B0604020202020204" pitchFamily="34" charset="0"/>
                <a:cs typeface="Arial" panose="020B0604020202020204" pitchFamily="34" charset="0"/>
              </a:rPr>
              <a:t>Across the health and care system.</a:t>
            </a:r>
          </a:p>
        </p:txBody>
      </p:sp>
      <p:sp>
        <p:nvSpPr>
          <p:cNvPr id="6" name="Rectangle 5">
            <a:extLst>
              <a:ext uri="{FF2B5EF4-FFF2-40B4-BE49-F238E27FC236}">
                <a16:creationId xmlns:a16="http://schemas.microsoft.com/office/drawing/2014/main" id="{18916EA9-A43B-2DAD-4BAB-5FC1EDA1630C}"/>
              </a:ext>
            </a:extLst>
          </p:cNvPr>
          <p:cNvSpPr/>
          <p:nvPr/>
        </p:nvSpPr>
        <p:spPr>
          <a:xfrm>
            <a:off x="4536810" y="1325365"/>
            <a:ext cx="3270780" cy="1993187"/>
          </a:xfrm>
          <a:prstGeom prst="rect">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en-GB" b="1" dirty="0">
                <a:latin typeface="Arial" panose="020B0604020202020204" pitchFamily="34" charset="0"/>
                <a:cs typeface="Arial" panose="020B0604020202020204" pitchFamily="34" charset="0"/>
              </a:rPr>
              <a:t>Neighbourhood</a:t>
            </a:r>
          </a:p>
          <a:p>
            <a:pPr algn="ctr"/>
            <a:endParaRPr lang="en-GB" b="1" dirty="0">
              <a:latin typeface="Arial" panose="020B0604020202020204" pitchFamily="34" charset="0"/>
              <a:cs typeface="Arial" panose="020B0604020202020204" pitchFamily="34" charset="0"/>
            </a:endParaRPr>
          </a:p>
          <a:p>
            <a:pPr algn="ctr"/>
            <a:r>
              <a:rPr lang="en-GB" sz="1600" dirty="0">
                <a:latin typeface="Arial" panose="020B0604020202020204" pitchFamily="34" charset="0"/>
                <a:cs typeface="Arial" panose="020B0604020202020204" pitchFamily="34" charset="0"/>
              </a:rPr>
              <a:t>Services geographically planned around communities with a deep understanding of needs.</a:t>
            </a:r>
          </a:p>
        </p:txBody>
      </p:sp>
      <p:sp>
        <p:nvSpPr>
          <p:cNvPr id="7" name="Rectangle 6">
            <a:extLst>
              <a:ext uri="{FF2B5EF4-FFF2-40B4-BE49-F238E27FC236}">
                <a16:creationId xmlns:a16="http://schemas.microsoft.com/office/drawing/2014/main" id="{2D080972-4005-2706-5246-C3CB6AC1CE32}"/>
              </a:ext>
            </a:extLst>
          </p:cNvPr>
          <p:cNvSpPr/>
          <p:nvPr/>
        </p:nvSpPr>
        <p:spPr>
          <a:xfrm>
            <a:off x="8481365" y="1325365"/>
            <a:ext cx="3270780" cy="1993187"/>
          </a:xfrm>
          <a:prstGeom prst="rect">
            <a:avLst/>
          </a:prstGeom>
          <a:solidFill>
            <a:schemeClr val="accent3"/>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en-GB" b="1" dirty="0">
                <a:latin typeface="Arial" panose="020B0604020202020204" pitchFamily="34" charset="0"/>
                <a:cs typeface="Arial" panose="020B0604020202020204" pitchFamily="34" charset="0"/>
              </a:rPr>
              <a:t>Teams</a:t>
            </a:r>
          </a:p>
          <a:p>
            <a:pPr algn="ctr"/>
            <a:endParaRPr lang="en-GB" b="1" dirty="0">
              <a:latin typeface="Arial" panose="020B0604020202020204" pitchFamily="34" charset="0"/>
              <a:cs typeface="Arial" panose="020B0604020202020204" pitchFamily="34" charset="0"/>
            </a:endParaRPr>
          </a:p>
          <a:p>
            <a:pPr algn="ctr"/>
            <a:r>
              <a:rPr lang="en-GB" sz="1600" dirty="0">
                <a:latin typeface="Arial" panose="020B0604020202020204" pitchFamily="34" charset="0"/>
                <a:cs typeface="Arial" panose="020B0604020202020204" pitchFamily="34" charset="0"/>
              </a:rPr>
              <a:t>Core generalist teams, working as a genuine team – less handoffs of care and a focus on getting the right care for people and their carers.</a:t>
            </a:r>
          </a:p>
        </p:txBody>
      </p:sp>
    </p:spTree>
    <p:extLst>
      <p:ext uri="{BB962C8B-B14F-4D97-AF65-F5344CB8AC3E}">
        <p14:creationId xmlns:p14="http://schemas.microsoft.com/office/powerpoint/2010/main" val="13172819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622A7838-8BD8-9858-70CD-0D210CAF0D07}"/>
              </a:ext>
            </a:extLst>
          </p:cNvPr>
          <p:cNvSpPr>
            <a:spLocks noGrp="1"/>
          </p:cNvSpPr>
          <p:nvPr>
            <p:ph type="sldNum" sz="quarter" idx="12"/>
          </p:nvPr>
        </p:nvSpPr>
        <p:spPr/>
        <p:txBody>
          <a:bodyPr/>
          <a:lstStyle/>
          <a:p>
            <a:fld id="{E76F84FA-B8EB-462F-97BA-032CB76B4E3A}" type="slidenum">
              <a:rPr lang="en-GB" smtClean="0"/>
              <a:t>6</a:t>
            </a:fld>
            <a:endParaRPr lang="en-GB"/>
          </a:p>
        </p:txBody>
      </p:sp>
      <p:sp>
        <p:nvSpPr>
          <p:cNvPr id="4" name="Title 3">
            <a:extLst>
              <a:ext uri="{FF2B5EF4-FFF2-40B4-BE49-F238E27FC236}">
                <a16:creationId xmlns:a16="http://schemas.microsoft.com/office/drawing/2014/main" id="{0124D045-C9F5-4853-DE78-9F9E9A324C0B}"/>
              </a:ext>
            </a:extLst>
          </p:cNvPr>
          <p:cNvSpPr>
            <a:spLocks noGrp="1"/>
          </p:cNvSpPr>
          <p:nvPr>
            <p:ph type="title"/>
          </p:nvPr>
        </p:nvSpPr>
        <p:spPr>
          <a:xfrm>
            <a:off x="341745" y="0"/>
            <a:ext cx="11850255" cy="1202438"/>
          </a:xfrm>
        </p:spPr>
        <p:txBody>
          <a:bodyPr>
            <a:normAutofit/>
          </a:bodyPr>
          <a:lstStyle/>
          <a:p>
            <a:r>
              <a:rPr lang="en-GB" b="1" dirty="0">
                <a:latin typeface="Arial"/>
                <a:cs typeface="Arial"/>
              </a:rPr>
              <a:t>This will be a “team of teams” approach, with the core generalist team operating in the neighbourhood</a:t>
            </a:r>
            <a:endParaRPr lang="en-US" dirty="0"/>
          </a:p>
        </p:txBody>
      </p:sp>
      <p:sp>
        <p:nvSpPr>
          <p:cNvPr id="6" name="Rectangle: Rounded Corners 5">
            <a:extLst>
              <a:ext uri="{FF2B5EF4-FFF2-40B4-BE49-F238E27FC236}">
                <a16:creationId xmlns:a16="http://schemas.microsoft.com/office/drawing/2014/main" id="{17B177AD-80B4-18C1-697D-77A3AA4D7240}"/>
              </a:ext>
            </a:extLst>
          </p:cNvPr>
          <p:cNvSpPr/>
          <p:nvPr/>
        </p:nvSpPr>
        <p:spPr>
          <a:xfrm>
            <a:off x="5662370" y="1256433"/>
            <a:ext cx="6416153" cy="5515070"/>
          </a:xfrm>
          <a:prstGeom prst="roundRect">
            <a:avLst>
              <a:gd name="adj" fmla="val 3750"/>
            </a:avLst>
          </a:prstGeom>
          <a:solidFill>
            <a:schemeClr val="bg1"/>
          </a:solidFill>
          <a:ln w="38100" cap="rnd" cmpd="sng" algn="ctr">
            <a:solidFill>
              <a:srgbClr val="F39000"/>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25718" rIns="0" bIns="25718" numCol="1" spcCol="0" rtlCol="0" fromWordArt="0" anchor="t" anchorCtr="0" forceAA="0" compatLnSpc="1">
            <a:prstTxWarp prst="textNoShape">
              <a:avLst/>
            </a:prstTxWarp>
            <a:noAutofit/>
          </a:bodyPr>
          <a:lstStyle/>
          <a:p>
            <a:pPr algn="ctr">
              <a:spcBef>
                <a:spcPts val="600"/>
              </a:spcBef>
            </a:pPr>
            <a:r>
              <a:rPr lang="en-US" sz="1600" b="1" dirty="0">
                <a:solidFill>
                  <a:schemeClr val="tx1"/>
                </a:solidFill>
                <a:latin typeface="Arial"/>
                <a:cs typeface="Arial"/>
              </a:rPr>
              <a:t>Integrated </a:t>
            </a:r>
            <a:r>
              <a:rPr lang="en-US" sz="1600" b="1" dirty="0" err="1">
                <a:solidFill>
                  <a:schemeClr val="tx1"/>
                </a:solidFill>
                <a:latin typeface="Arial"/>
                <a:cs typeface="Arial"/>
              </a:rPr>
              <a:t>Neighbourhood</a:t>
            </a:r>
            <a:r>
              <a:rPr lang="en-US" sz="1600" b="1" dirty="0">
                <a:solidFill>
                  <a:schemeClr val="tx1"/>
                </a:solidFill>
                <a:latin typeface="Arial"/>
                <a:cs typeface="Arial"/>
              </a:rPr>
              <a:t> Teams </a:t>
            </a:r>
            <a:r>
              <a:rPr lang="en-GB" sz="1600" dirty="0">
                <a:solidFill>
                  <a:schemeClr val="tx1"/>
                </a:solidFill>
                <a:latin typeface="Arial"/>
                <a:cs typeface="Arial"/>
              </a:rPr>
              <a:t>will provide seamless community-based care; and are accountable for their local population and the individual needs within it.</a:t>
            </a:r>
            <a:endParaRPr lang="en-GB" sz="1600" dirty="0">
              <a:solidFill>
                <a:schemeClr val="tx1"/>
              </a:solidFill>
              <a:latin typeface="Arial" panose="020B0604020202020204" pitchFamily="34" charset="0"/>
              <a:cs typeface="Arial" panose="020B0604020202020204" pitchFamily="34" charset="0"/>
            </a:endParaRPr>
          </a:p>
          <a:p>
            <a:pPr>
              <a:spcBef>
                <a:spcPts val="600"/>
              </a:spcBef>
            </a:pPr>
            <a:r>
              <a:rPr lang="en-GB" sz="1400" dirty="0">
                <a:solidFill>
                  <a:schemeClr val="tx1"/>
                </a:solidFill>
                <a:latin typeface="Arial" panose="020B0604020202020204" pitchFamily="34" charset="0"/>
                <a:cs typeface="Arial" panose="020B0604020202020204" pitchFamily="34" charset="0"/>
              </a:rPr>
              <a:t>Whilst many aspects of how an Integrated Neighbourhood Team functions will be defined in line with local population need, they will share some common qualities:</a:t>
            </a:r>
          </a:p>
          <a:p>
            <a:pPr>
              <a:spcBef>
                <a:spcPts val="600"/>
              </a:spcBef>
            </a:pPr>
            <a:endParaRPr lang="en-GB" sz="1400" dirty="0">
              <a:solidFill>
                <a:schemeClr val="tx1"/>
              </a:solidFill>
              <a:latin typeface="Arial" panose="020B0604020202020204" pitchFamily="34" charset="0"/>
              <a:cs typeface="Arial" panose="020B0604020202020204" pitchFamily="34" charset="0"/>
            </a:endParaRPr>
          </a:p>
          <a:p>
            <a:pPr marL="90170" indent="-90170">
              <a:spcBef>
                <a:spcPts val="600"/>
              </a:spcBef>
              <a:buFont typeface="Arial" panose="020B0604020202020204" pitchFamily="34" charset="0"/>
              <a:buChar char="•"/>
            </a:pPr>
            <a:r>
              <a:rPr lang="en-GB" sz="1400" dirty="0">
                <a:solidFill>
                  <a:schemeClr val="tx1">
                    <a:lumMod val="95000"/>
                    <a:lumOff val="5000"/>
                  </a:schemeClr>
                </a:solidFill>
                <a:latin typeface="Arial"/>
                <a:cs typeface="Arial"/>
              </a:rPr>
              <a:t>They will all be </a:t>
            </a:r>
            <a:r>
              <a:rPr lang="en-GB" sz="1400" b="1" dirty="0">
                <a:solidFill>
                  <a:schemeClr val="tx1">
                    <a:lumMod val="95000"/>
                    <a:lumOff val="5000"/>
                  </a:schemeClr>
                </a:solidFill>
                <a:latin typeface="Arial"/>
                <a:cs typeface="Arial"/>
              </a:rPr>
              <a:t>geographically aligned </a:t>
            </a:r>
            <a:r>
              <a:rPr lang="en-GB" sz="1400" dirty="0">
                <a:solidFill>
                  <a:schemeClr val="tx1">
                    <a:lumMod val="95000"/>
                    <a:lumOff val="5000"/>
                  </a:schemeClr>
                </a:solidFill>
                <a:latin typeface="Arial"/>
                <a:cs typeface="Arial"/>
              </a:rPr>
              <a:t>to a population of c.50,000 - 100,000 </a:t>
            </a:r>
            <a:r>
              <a:rPr lang="en-GB" sz="1400" dirty="0">
                <a:solidFill>
                  <a:schemeClr val="tx1"/>
                </a:solidFill>
                <a:latin typeface="Arial"/>
                <a:cs typeface="Arial"/>
              </a:rPr>
              <a:t>residents.</a:t>
            </a:r>
            <a:r>
              <a:rPr lang="en-GB" sz="1400" dirty="0">
                <a:solidFill>
                  <a:schemeClr val="tx1">
                    <a:lumMod val="95000"/>
                    <a:lumOff val="5000"/>
                  </a:schemeClr>
                </a:solidFill>
                <a:latin typeface="Arial"/>
                <a:cs typeface="Arial"/>
              </a:rPr>
              <a:t> </a:t>
            </a:r>
            <a:endParaRPr lang="en-US" sz="1400" dirty="0"/>
          </a:p>
          <a:p>
            <a:pPr marL="90170" indent="-90170">
              <a:spcBef>
                <a:spcPts val="600"/>
              </a:spcBef>
              <a:buFont typeface="Arial" panose="020B0604020202020204" pitchFamily="34" charset="0"/>
              <a:buChar char="•"/>
            </a:pPr>
            <a:r>
              <a:rPr lang="en-GB" sz="1400" dirty="0">
                <a:solidFill>
                  <a:schemeClr val="tx1">
                    <a:lumMod val="95000"/>
                    <a:lumOff val="5000"/>
                  </a:schemeClr>
                </a:solidFill>
                <a:latin typeface="Arial"/>
                <a:cs typeface="Arial"/>
              </a:rPr>
              <a:t>They will all </a:t>
            </a:r>
            <a:r>
              <a:rPr lang="en-GB" sz="1400" b="1" dirty="0">
                <a:solidFill>
                  <a:schemeClr val="tx1">
                    <a:lumMod val="95000"/>
                    <a:lumOff val="5000"/>
                  </a:schemeClr>
                </a:solidFill>
                <a:latin typeface="Arial"/>
                <a:cs typeface="Arial"/>
              </a:rPr>
              <a:t>contain the core services </a:t>
            </a:r>
            <a:r>
              <a:rPr lang="en-GB" sz="1400" dirty="0">
                <a:solidFill>
                  <a:schemeClr val="tx1">
                    <a:lumMod val="95000"/>
                    <a:lumOff val="5000"/>
                  </a:schemeClr>
                </a:solidFill>
                <a:latin typeface="Arial"/>
                <a:cs typeface="Arial"/>
              </a:rPr>
              <a:t>of General Practice, VCSE, Public Health intelligence, Adult Social Care, Domiciliary Care, Children’s Services (including antenatal and post-natal care), Health Visiting, Social Prescribing, Care Navigation, Community Mental Health, Community Nursing, Community Therapies, Community Pharmacy, Dentistry and Optometry. </a:t>
            </a:r>
            <a:r>
              <a:rPr lang="en-GB" sz="1400" b="1" dirty="0">
                <a:solidFill>
                  <a:schemeClr val="tx1">
                    <a:lumMod val="95000"/>
                    <a:lumOff val="5000"/>
                  </a:schemeClr>
                </a:solidFill>
                <a:latin typeface="Arial"/>
                <a:cs typeface="Arial"/>
              </a:rPr>
              <a:t>Within our organisations</a:t>
            </a:r>
            <a:r>
              <a:rPr lang="en-GB" sz="1400" dirty="0">
                <a:solidFill>
                  <a:schemeClr val="tx1">
                    <a:lumMod val="95000"/>
                    <a:lumOff val="5000"/>
                  </a:schemeClr>
                </a:solidFill>
                <a:latin typeface="Arial"/>
                <a:cs typeface="Arial"/>
              </a:rPr>
              <a:t>, staff will take a </a:t>
            </a:r>
            <a:r>
              <a:rPr lang="en-GB" sz="1400" b="1" dirty="0">
                <a:solidFill>
                  <a:schemeClr val="tx1">
                    <a:lumMod val="95000"/>
                    <a:lumOff val="5000"/>
                  </a:schemeClr>
                </a:solidFill>
                <a:latin typeface="Arial"/>
                <a:cs typeface="Arial"/>
              </a:rPr>
              <a:t>“no wrong front door” approach </a:t>
            </a:r>
            <a:r>
              <a:rPr lang="en-GB" sz="1400" dirty="0">
                <a:solidFill>
                  <a:schemeClr val="tx1">
                    <a:lumMod val="95000"/>
                    <a:lumOff val="5000"/>
                  </a:schemeClr>
                </a:solidFill>
                <a:latin typeface="Arial"/>
                <a:cs typeface="Arial"/>
              </a:rPr>
              <a:t>for all services, which can be access digitally, by telephony or in person.  </a:t>
            </a:r>
            <a:r>
              <a:rPr lang="en-GB" sz="1400" b="1" dirty="0">
                <a:solidFill>
                  <a:schemeClr val="tx1">
                    <a:lumMod val="95000"/>
                    <a:lumOff val="5000"/>
                  </a:schemeClr>
                </a:solidFill>
                <a:latin typeface="Arial"/>
                <a:cs typeface="Arial"/>
              </a:rPr>
              <a:t>We</a:t>
            </a:r>
            <a:r>
              <a:rPr lang="en-GB" sz="1400" dirty="0">
                <a:solidFill>
                  <a:schemeClr val="tx1">
                    <a:lumMod val="95000"/>
                    <a:lumOff val="5000"/>
                  </a:schemeClr>
                </a:solidFill>
                <a:latin typeface="Arial"/>
                <a:cs typeface="Arial"/>
              </a:rPr>
              <a:t> will get people to the help and service they need.</a:t>
            </a:r>
          </a:p>
          <a:p>
            <a:pPr marL="90170" indent="-90170">
              <a:spcBef>
                <a:spcPts val="600"/>
              </a:spcBef>
              <a:buFont typeface="Arial" panose="020B0604020202020204" pitchFamily="34" charset="0"/>
              <a:buChar char="•"/>
            </a:pPr>
            <a:r>
              <a:rPr lang="en-GB" sz="1400" dirty="0">
                <a:solidFill>
                  <a:schemeClr val="tx1">
                    <a:lumMod val="95000"/>
                    <a:lumOff val="5000"/>
                  </a:schemeClr>
                </a:solidFill>
                <a:latin typeface="Arial"/>
                <a:cs typeface="Arial"/>
              </a:rPr>
              <a:t>They will access connecting services for all population groups, which operate at Borough or wider footprint, in an </a:t>
            </a:r>
            <a:r>
              <a:rPr lang="en-GB" sz="1400" b="1" dirty="0">
                <a:solidFill>
                  <a:schemeClr val="tx1">
                    <a:lumMod val="95000"/>
                    <a:lumOff val="5000"/>
                  </a:schemeClr>
                </a:solidFill>
                <a:latin typeface="Arial"/>
                <a:cs typeface="Arial"/>
              </a:rPr>
              <a:t>agile and responsive way</a:t>
            </a:r>
            <a:r>
              <a:rPr lang="en-GB" sz="1400" dirty="0">
                <a:solidFill>
                  <a:schemeClr val="tx1">
                    <a:lumMod val="95000"/>
                    <a:lumOff val="5000"/>
                  </a:schemeClr>
                </a:solidFill>
                <a:latin typeface="Arial"/>
                <a:cs typeface="Arial"/>
              </a:rPr>
              <a:t>.</a:t>
            </a:r>
          </a:p>
          <a:p>
            <a:pPr marL="90170" indent="-90170">
              <a:spcBef>
                <a:spcPts val="600"/>
              </a:spcBef>
              <a:buFont typeface="Arial" panose="020B0604020202020204" pitchFamily="34" charset="0"/>
              <a:buChar char="•"/>
            </a:pPr>
            <a:r>
              <a:rPr lang="en-GB" sz="1400" dirty="0">
                <a:solidFill>
                  <a:schemeClr val="tx1">
                    <a:lumMod val="95000"/>
                    <a:lumOff val="5000"/>
                  </a:schemeClr>
                </a:solidFill>
                <a:latin typeface="Arial"/>
                <a:cs typeface="Arial"/>
              </a:rPr>
              <a:t>The core teams will </a:t>
            </a:r>
            <a:r>
              <a:rPr lang="en-GB" sz="1400" b="1" dirty="0">
                <a:solidFill>
                  <a:schemeClr val="tx1">
                    <a:lumMod val="95000"/>
                    <a:lumOff val="5000"/>
                  </a:schemeClr>
                </a:solidFill>
                <a:latin typeface="Arial"/>
                <a:cs typeface="Arial"/>
              </a:rPr>
              <a:t>pull down on more specialist, services at scale for specific population groups </a:t>
            </a:r>
            <a:r>
              <a:rPr lang="en-GB" sz="1400" dirty="0">
                <a:solidFill>
                  <a:schemeClr val="tx1">
                    <a:lumMod val="95000"/>
                    <a:lumOff val="5000"/>
                  </a:schemeClr>
                </a:solidFill>
                <a:latin typeface="Arial"/>
                <a:cs typeface="Arial"/>
              </a:rPr>
              <a:t>through their acute trusts and other specialist service provision. </a:t>
            </a:r>
            <a:endParaRPr lang="en-GB" sz="1400" dirty="0">
              <a:solidFill>
                <a:schemeClr val="tx1">
                  <a:lumMod val="95000"/>
                  <a:lumOff val="5000"/>
                </a:schemeClr>
              </a:solidFill>
              <a:latin typeface="Arial" panose="020B0604020202020204" pitchFamily="34" charset="0"/>
              <a:cs typeface="Arial" panose="020B0604020202020204" pitchFamily="34" charset="0"/>
            </a:endParaRPr>
          </a:p>
        </p:txBody>
      </p:sp>
      <p:pic>
        <p:nvPicPr>
          <p:cNvPr id="50" name="Picture 49">
            <a:extLst>
              <a:ext uri="{FF2B5EF4-FFF2-40B4-BE49-F238E27FC236}">
                <a16:creationId xmlns:a16="http://schemas.microsoft.com/office/drawing/2014/main" id="{7AA08005-12D3-9479-CB7B-62D0C3265F7C}"/>
              </a:ext>
            </a:extLst>
          </p:cNvPr>
          <p:cNvPicPr>
            <a:picLocks noChangeAspect="1"/>
          </p:cNvPicPr>
          <p:nvPr/>
        </p:nvPicPr>
        <p:blipFill>
          <a:blip r:embed="rId3"/>
          <a:stretch>
            <a:fillRect/>
          </a:stretch>
        </p:blipFill>
        <p:spPr>
          <a:xfrm>
            <a:off x="51832" y="1247209"/>
            <a:ext cx="5548893" cy="5569016"/>
          </a:xfrm>
          <a:prstGeom prst="rect">
            <a:avLst/>
          </a:prstGeom>
        </p:spPr>
      </p:pic>
    </p:spTree>
    <p:extLst>
      <p:ext uri="{BB962C8B-B14F-4D97-AF65-F5344CB8AC3E}">
        <p14:creationId xmlns:p14="http://schemas.microsoft.com/office/powerpoint/2010/main" val="40768302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6C091441-393F-1F67-700F-CC39FA4F55CA}"/>
              </a:ext>
            </a:extLst>
          </p:cNvPr>
          <p:cNvSpPr>
            <a:spLocks noGrp="1"/>
          </p:cNvSpPr>
          <p:nvPr>
            <p:ph type="sldNum" sz="quarter" idx="12"/>
          </p:nvPr>
        </p:nvSpPr>
        <p:spPr/>
        <p:txBody>
          <a:bodyPr/>
          <a:lstStyle/>
          <a:p>
            <a:fld id="{E76F84FA-B8EB-462F-97BA-032CB76B4E3A}" type="slidenum">
              <a:rPr lang="en-GB" smtClean="0"/>
              <a:t>7</a:t>
            </a:fld>
            <a:endParaRPr lang="en-GB"/>
          </a:p>
        </p:txBody>
      </p:sp>
      <p:sp>
        <p:nvSpPr>
          <p:cNvPr id="5" name="Rectangle: Rounded Corners 4">
            <a:extLst>
              <a:ext uri="{FF2B5EF4-FFF2-40B4-BE49-F238E27FC236}">
                <a16:creationId xmlns:a16="http://schemas.microsoft.com/office/drawing/2014/main" id="{0F251E25-75E3-061F-2C13-0D12FDAFF512}"/>
              </a:ext>
            </a:extLst>
          </p:cNvPr>
          <p:cNvSpPr/>
          <p:nvPr/>
        </p:nvSpPr>
        <p:spPr>
          <a:xfrm>
            <a:off x="2086187" y="1371660"/>
            <a:ext cx="6387482" cy="1205540"/>
          </a:xfrm>
          <a:prstGeom prst="roundRect">
            <a:avLst/>
          </a:prstGeom>
          <a:noFill/>
          <a:ln w="28575">
            <a:solidFill>
              <a:srgbClr val="F39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b="0" i="0" u="none" strike="noStrike" baseline="0" dirty="0">
                <a:solidFill>
                  <a:srgbClr val="000000"/>
                </a:solidFill>
                <a:latin typeface="Arial" panose="020B0604020202020204" pitchFamily="34" charset="0"/>
              </a:rPr>
              <a:t>Muhammad is 86 years old.  He has diabetes and hypertension.  He recently had a fall which has affected his confidence and now has a care package in place for support at home.  His daughter lives nearby and provides informal support.</a:t>
            </a:r>
            <a:endParaRPr lang="en-GB" sz="1600" dirty="0"/>
          </a:p>
        </p:txBody>
      </p:sp>
      <p:sp>
        <p:nvSpPr>
          <p:cNvPr id="6" name="Rectangle: Rounded Corners 5">
            <a:extLst>
              <a:ext uri="{FF2B5EF4-FFF2-40B4-BE49-F238E27FC236}">
                <a16:creationId xmlns:a16="http://schemas.microsoft.com/office/drawing/2014/main" id="{804E4693-BF45-F57E-A441-0FEDFCEBE22B}"/>
              </a:ext>
            </a:extLst>
          </p:cNvPr>
          <p:cNvSpPr/>
          <p:nvPr/>
        </p:nvSpPr>
        <p:spPr>
          <a:xfrm>
            <a:off x="175349" y="2765017"/>
            <a:ext cx="6754261" cy="1311223"/>
          </a:xfrm>
          <a:prstGeom prst="roundRect">
            <a:avLst/>
          </a:prstGeom>
          <a:noFill/>
          <a:ln w="28575">
            <a:solidFill>
              <a:srgbClr val="F39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b="0" i="0" u="none" strike="noStrike" baseline="0" dirty="0">
                <a:solidFill>
                  <a:srgbClr val="000000"/>
                </a:solidFill>
                <a:latin typeface="Arial" panose="020B0604020202020204" pitchFamily="34" charset="0"/>
                <a:cs typeface="Arial" panose="020B0604020202020204" pitchFamily="34" charset="0"/>
              </a:rPr>
              <a:t>Muhammad’s care is </a:t>
            </a:r>
            <a:r>
              <a:rPr lang="en-GB" sz="1600" b="0" i="0" u="none" strike="noStrike" baseline="0" dirty="0">
                <a:solidFill>
                  <a:schemeClr val="tx1"/>
                </a:solidFill>
                <a:latin typeface="Arial" panose="020B0604020202020204" pitchFamily="34" charset="0"/>
                <a:cs typeface="Arial" panose="020B0604020202020204" pitchFamily="34" charset="0"/>
              </a:rPr>
              <a:t>provided by a single team of health and care professionals in his neighbourhood. He has a s</a:t>
            </a:r>
            <a:r>
              <a:rPr lang="en-GB" sz="16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ingle care record developed by lead case worker, with one phone number that he, his famil</a:t>
            </a:r>
            <a:r>
              <a:rPr lang="en-GB" sz="1600" dirty="0">
                <a:solidFill>
                  <a:schemeClr val="tx1"/>
                </a:solidFill>
                <a:latin typeface="Arial" panose="020B0604020202020204" pitchFamily="34" charset="0"/>
                <a:ea typeface="Times New Roman" panose="02020603050405020304" pitchFamily="18" charset="0"/>
                <a:cs typeface="Arial" panose="020B0604020202020204" pitchFamily="34" charset="0"/>
              </a:rPr>
              <a:t>y and carers can contact when they need support.</a:t>
            </a:r>
            <a:endParaRPr lang="en-GB" sz="1600" dirty="0">
              <a:solidFill>
                <a:schemeClr val="tx1"/>
              </a:solidFill>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8A8C3831-EB53-0BEB-0BE3-4516364CDF3C}"/>
              </a:ext>
            </a:extLst>
          </p:cNvPr>
          <p:cNvSpPr txBox="1"/>
          <p:nvPr/>
        </p:nvSpPr>
        <p:spPr>
          <a:xfrm>
            <a:off x="8587060" y="1222901"/>
            <a:ext cx="3600000" cy="5755422"/>
          </a:xfrm>
          <a:prstGeom prst="rect">
            <a:avLst/>
          </a:prstGeom>
          <a:solidFill>
            <a:srgbClr val="EFE5F7"/>
          </a:solidFill>
        </p:spPr>
        <p:txBody>
          <a:bodyPr wrap="square" rtlCol="0">
            <a:spAutoFit/>
          </a:bodyPr>
          <a:lstStyle/>
          <a:p>
            <a:pPr marL="285750" indent="-285750">
              <a:buFont typeface="Arial" panose="020B0604020202020204" pitchFamily="34" charset="0"/>
              <a:buChar char="•"/>
            </a:pPr>
            <a:r>
              <a:rPr lang="en-GB" sz="1600" dirty="0">
                <a:latin typeface="Arial" panose="020B0604020202020204" pitchFamily="34" charset="0"/>
                <a:cs typeface="Arial" panose="020B0604020202020204" pitchFamily="34" charset="0"/>
              </a:rPr>
              <a:t>The health and care system is proactive in their response, reducing unnecessary hospital admissions;</a:t>
            </a:r>
          </a:p>
          <a:p>
            <a:endParaRPr lang="en-GB" sz="16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1600" dirty="0">
                <a:latin typeface="Arial" panose="020B0604020202020204" pitchFamily="34" charset="0"/>
                <a:cs typeface="Arial" panose="020B0604020202020204" pitchFamily="34" charset="0"/>
              </a:rPr>
              <a:t>There is a clear care coordinator in place. Ease of access to this professional is likely to reduce demand on urgent care services;</a:t>
            </a:r>
          </a:p>
          <a:p>
            <a:pPr marL="285750" indent="-285750">
              <a:buFont typeface="Arial" panose="020B0604020202020204" pitchFamily="34" charset="0"/>
              <a:buChar char="•"/>
            </a:pPr>
            <a:endParaRPr lang="en-GB" sz="16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1600" dirty="0">
                <a:latin typeface="Arial" panose="020B0604020202020204" pitchFamily="34" charset="0"/>
                <a:cs typeface="Arial" panose="020B0604020202020204" pitchFamily="34" charset="0"/>
              </a:rPr>
              <a:t>Services are recognising the individual and coordinating services that meet both clinical and social needs;</a:t>
            </a:r>
          </a:p>
          <a:p>
            <a:pPr marL="285750" indent="-285750">
              <a:buFont typeface="Arial" panose="020B0604020202020204" pitchFamily="34" charset="0"/>
              <a:buChar char="•"/>
            </a:pPr>
            <a:endParaRPr lang="en-GB" sz="16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1600" dirty="0">
                <a:latin typeface="Arial" panose="020B0604020202020204" pitchFamily="34" charset="0"/>
                <a:cs typeface="Arial" panose="020B0604020202020204" pitchFamily="34" charset="0"/>
              </a:rPr>
              <a:t>Informal carers are recognised and supported in their role; both practically through reducing the burden of attending appointment and emotionally through a focus on wellbeing.  </a:t>
            </a:r>
          </a:p>
          <a:p>
            <a:pPr marL="285750" indent="-285750">
              <a:buFont typeface="Arial" panose="020B0604020202020204" pitchFamily="34" charset="0"/>
              <a:buChar char="•"/>
            </a:pPr>
            <a:endParaRPr lang="en-GB" sz="16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GB" sz="1600" dirty="0">
              <a:latin typeface="Arial" panose="020B0604020202020204" pitchFamily="34" charset="0"/>
              <a:cs typeface="Arial" panose="020B0604020202020204" pitchFamily="34" charset="0"/>
            </a:endParaRPr>
          </a:p>
        </p:txBody>
      </p:sp>
      <p:pic>
        <p:nvPicPr>
          <p:cNvPr id="1026" name="Picture 2" descr="Hand drawn flat design parkinson illustration">
            <a:extLst>
              <a:ext uri="{FF2B5EF4-FFF2-40B4-BE49-F238E27FC236}">
                <a16:creationId xmlns:a16="http://schemas.microsoft.com/office/drawing/2014/main" id="{660D3628-0983-A8A0-7787-CCF07DCD6C0A}"/>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94565" y="1222901"/>
            <a:ext cx="1475685" cy="1475685"/>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Illustration of a man holding a puzzle piece">
            <a:extLst>
              <a:ext uri="{FF2B5EF4-FFF2-40B4-BE49-F238E27FC236}">
                <a16:creationId xmlns:a16="http://schemas.microsoft.com/office/drawing/2014/main" id="{85049D60-9857-AC25-FD09-21F178158900}"/>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961398" y="2698586"/>
            <a:ext cx="1609725" cy="1609725"/>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Hospital Building with Cross on Front in Flat Style">
            <a:extLst>
              <a:ext uri="{FF2B5EF4-FFF2-40B4-BE49-F238E27FC236}">
                <a16:creationId xmlns:a16="http://schemas.microsoft.com/office/drawing/2014/main" id="{872A9819-3F81-87C7-1693-A8DC16537FDD}"/>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8106" y="4654650"/>
            <a:ext cx="1848678" cy="980449"/>
          </a:xfrm>
          <a:prstGeom prst="rect">
            <a:avLst/>
          </a:prstGeom>
          <a:noFill/>
          <a:extLst>
            <a:ext uri="{909E8E84-426E-40DD-AFC4-6F175D3DCCD1}">
              <a14:hiddenFill xmlns:a14="http://schemas.microsoft.com/office/drawing/2010/main">
                <a:solidFill>
                  <a:srgbClr val="FFFFFF"/>
                </a:solidFill>
              </a14:hiddenFill>
            </a:ext>
          </a:extLst>
        </p:spPr>
      </p:pic>
      <p:sp>
        <p:nvSpPr>
          <p:cNvPr id="11" name="Title 3">
            <a:extLst>
              <a:ext uri="{FF2B5EF4-FFF2-40B4-BE49-F238E27FC236}">
                <a16:creationId xmlns:a16="http://schemas.microsoft.com/office/drawing/2014/main" id="{EC35C2D2-51F4-79CE-73C3-B6E6FE123F1F}"/>
              </a:ext>
            </a:extLst>
          </p:cNvPr>
          <p:cNvSpPr txBox="1">
            <a:spLocks/>
          </p:cNvSpPr>
          <p:nvPr/>
        </p:nvSpPr>
        <p:spPr>
          <a:xfrm>
            <a:off x="332508" y="0"/>
            <a:ext cx="11859492" cy="1205540"/>
          </a:xfrm>
          <a:prstGeom prst="rect">
            <a:avLst/>
          </a:prstGeom>
        </p:spPr>
        <p:txBody>
          <a:bodyPr vert="horz" lIns="91440" tIns="45720" rIns="91440" bIns="45720" rtlCol="0" anchor="ctr">
            <a:normAutofit/>
          </a:bodyPr>
          <a:lstStyle>
            <a:lvl1pPr algn="l" defTabSz="914377" rtl="0" eaLnBrk="1" latinLnBrk="0" hangingPunct="1">
              <a:lnSpc>
                <a:spcPct val="90000"/>
              </a:lnSpc>
              <a:spcBef>
                <a:spcPct val="0"/>
              </a:spcBef>
              <a:buNone/>
              <a:defRPr sz="2000" kern="1200">
                <a:solidFill>
                  <a:schemeClr val="bg1"/>
                </a:solidFill>
                <a:latin typeface="Arial" panose="020B0604020202020204" pitchFamily="34" charset="0"/>
                <a:ea typeface="+mj-ea"/>
                <a:cs typeface="Arial" panose="020B0604020202020204" pitchFamily="34" charset="0"/>
              </a:defRPr>
            </a:lvl1pPr>
          </a:lstStyle>
          <a:p>
            <a:r>
              <a:rPr lang="en-GB" b="1" dirty="0"/>
              <a:t>What will all this mean for our residents and patients?</a:t>
            </a:r>
          </a:p>
          <a:p>
            <a:r>
              <a:rPr lang="en-GB" b="1" i="1" dirty="0"/>
              <a:t>Better coordinated support, in the right place at the right time.</a:t>
            </a:r>
          </a:p>
        </p:txBody>
      </p:sp>
      <p:sp>
        <p:nvSpPr>
          <p:cNvPr id="7" name="Rectangle: Rounded Corners 6">
            <a:extLst>
              <a:ext uri="{FF2B5EF4-FFF2-40B4-BE49-F238E27FC236}">
                <a16:creationId xmlns:a16="http://schemas.microsoft.com/office/drawing/2014/main" id="{AADBA417-1750-6F50-35FF-1E0ED8931027}"/>
              </a:ext>
            </a:extLst>
          </p:cNvPr>
          <p:cNvSpPr/>
          <p:nvPr/>
        </p:nvSpPr>
        <p:spPr>
          <a:xfrm>
            <a:off x="1687835" y="4306729"/>
            <a:ext cx="6785759" cy="1609725"/>
          </a:xfrm>
          <a:prstGeom prst="roundRect">
            <a:avLst/>
          </a:prstGeom>
          <a:solidFill>
            <a:schemeClr val="bg1"/>
          </a:solidFill>
          <a:ln w="28575">
            <a:solidFill>
              <a:srgbClr val="F39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dirty="0">
                <a:solidFill>
                  <a:schemeClr val="tx1"/>
                </a:solidFill>
                <a:effectLst/>
                <a:latin typeface="Arial" panose="020B0604020202020204" pitchFamily="34" charset="0"/>
                <a:ea typeface="Calibri" panose="020F0502020204030204" pitchFamily="34" charset="0"/>
                <a:cs typeface="Arial" panose="020B0604020202020204" pitchFamily="34" charset="0"/>
              </a:rPr>
              <a:t>When attending appointments, supported by his daughter, his health and care professionals are all based in the same building.  Appointments are coordinated, </a:t>
            </a:r>
            <a:r>
              <a:rPr lang="en-GB" sz="1600" dirty="0">
                <a:solidFill>
                  <a:schemeClr val="tx1"/>
                </a:solidFill>
                <a:latin typeface="Arial" panose="020B0604020202020204" pitchFamily="34" charset="0"/>
                <a:ea typeface="Calibri" panose="020F0502020204030204" pitchFamily="34" charset="0"/>
                <a:cs typeface="Arial" panose="020B0604020202020204" pitchFamily="34" charset="0"/>
              </a:rPr>
              <a:t>reducing the need for </a:t>
            </a:r>
            <a:r>
              <a:rPr lang="en-GB" sz="1600" dirty="0">
                <a:solidFill>
                  <a:schemeClr val="tx1"/>
                </a:solidFill>
                <a:effectLst/>
                <a:latin typeface="Arial" panose="020B0604020202020204" pitchFamily="34" charset="0"/>
                <a:ea typeface="Calibri" panose="020F0502020204030204" pitchFamily="34" charset="0"/>
                <a:cs typeface="Arial" panose="020B0604020202020204" pitchFamily="34" charset="0"/>
              </a:rPr>
              <a:t>multiple visits.  Social prescribers work closely with local VCS organisations who provide him with strength and balance training and connect him and his daughter with local </a:t>
            </a:r>
            <a:r>
              <a:rPr lang="en-GB" sz="1600">
                <a:solidFill>
                  <a:schemeClr val="tx1"/>
                </a:solidFill>
                <a:effectLst/>
                <a:latin typeface="Arial" panose="020B0604020202020204" pitchFamily="34" charset="0"/>
                <a:ea typeface="Calibri" panose="020F0502020204030204" pitchFamily="34" charset="0"/>
                <a:cs typeface="Arial" panose="020B0604020202020204" pitchFamily="34" charset="0"/>
              </a:rPr>
              <a:t>support groups </a:t>
            </a:r>
            <a:r>
              <a:rPr lang="en-GB" sz="1600" dirty="0">
                <a:solidFill>
                  <a:schemeClr val="tx1"/>
                </a:solidFill>
                <a:effectLst/>
                <a:latin typeface="Arial" panose="020B0604020202020204" pitchFamily="34" charset="0"/>
                <a:ea typeface="Calibri" panose="020F0502020204030204" pitchFamily="34" charset="0"/>
                <a:cs typeface="Arial" panose="020B0604020202020204" pitchFamily="34" charset="0"/>
              </a:rPr>
              <a:t>in his community.</a:t>
            </a:r>
            <a:endParaRPr lang="en-GB" sz="1600" dirty="0"/>
          </a:p>
        </p:txBody>
      </p:sp>
    </p:spTree>
    <p:extLst>
      <p:ext uri="{BB962C8B-B14F-4D97-AF65-F5344CB8AC3E}">
        <p14:creationId xmlns:p14="http://schemas.microsoft.com/office/powerpoint/2010/main" val="42686059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Image result for womens health hub icon">
            <a:extLst>
              <a:ext uri="{FF2B5EF4-FFF2-40B4-BE49-F238E27FC236}">
                <a16:creationId xmlns:a16="http://schemas.microsoft.com/office/drawing/2014/main" id="{78CF529E-3CE9-2263-924F-AB7704FB13F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7956" y="2305511"/>
            <a:ext cx="1964130" cy="1734364"/>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African American woman with long dark curly hair in profile side view. Girl with dark skin looks">
            <a:extLst>
              <a:ext uri="{FF2B5EF4-FFF2-40B4-BE49-F238E27FC236}">
                <a16:creationId xmlns:a16="http://schemas.microsoft.com/office/drawing/2014/main" id="{19686579-D29E-C145-E705-3F7E4D4721A6}"/>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55465" y="1241490"/>
            <a:ext cx="1265135" cy="1265135"/>
          </a:xfrm>
          <a:prstGeom prst="rect">
            <a:avLst/>
          </a:prstGeom>
          <a:noFill/>
          <a:extLst>
            <a:ext uri="{909E8E84-426E-40DD-AFC4-6F175D3DCCD1}">
              <a14:hiddenFill xmlns:a14="http://schemas.microsoft.com/office/drawing/2010/main">
                <a:solidFill>
                  <a:srgbClr val="FFFFFF"/>
                </a:solidFill>
              </a14:hiddenFill>
            </a:ext>
          </a:extLst>
        </p:spPr>
      </p:pic>
      <p:sp>
        <p:nvSpPr>
          <p:cNvPr id="3" name="Slide Number Placeholder 2">
            <a:extLst>
              <a:ext uri="{FF2B5EF4-FFF2-40B4-BE49-F238E27FC236}">
                <a16:creationId xmlns:a16="http://schemas.microsoft.com/office/drawing/2014/main" id="{8AD4C224-9189-98F2-61E2-AE6D40302E14}"/>
              </a:ext>
            </a:extLst>
          </p:cNvPr>
          <p:cNvSpPr>
            <a:spLocks noGrp="1"/>
          </p:cNvSpPr>
          <p:nvPr>
            <p:ph type="sldNum" sz="quarter" idx="12"/>
          </p:nvPr>
        </p:nvSpPr>
        <p:spPr/>
        <p:txBody>
          <a:bodyPr/>
          <a:lstStyle/>
          <a:p>
            <a:fld id="{E76F84FA-B8EB-462F-97BA-032CB76B4E3A}" type="slidenum">
              <a:rPr lang="en-GB" smtClean="0"/>
              <a:t>8</a:t>
            </a:fld>
            <a:endParaRPr lang="en-GB"/>
          </a:p>
        </p:txBody>
      </p:sp>
      <p:sp>
        <p:nvSpPr>
          <p:cNvPr id="4" name="Title 3">
            <a:extLst>
              <a:ext uri="{FF2B5EF4-FFF2-40B4-BE49-F238E27FC236}">
                <a16:creationId xmlns:a16="http://schemas.microsoft.com/office/drawing/2014/main" id="{D266702A-363C-5F50-F158-9629F27B6AC3}"/>
              </a:ext>
            </a:extLst>
          </p:cNvPr>
          <p:cNvSpPr>
            <a:spLocks noGrp="1"/>
          </p:cNvSpPr>
          <p:nvPr>
            <p:ph type="title"/>
          </p:nvPr>
        </p:nvSpPr>
        <p:spPr>
          <a:xfrm>
            <a:off x="332509" y="0"/>
            <a:ext cx="11859491" cy="1200394"/>
          </a:xfrm>
        </p:spPr>
        <p:txBody>
          <a:bodyPr>
            <a:normAutofit/>
          </a:bodyPr>
          <a:lstStyle/>
          <a:p>
            <a:r>
              <a:rPr lang="en-GB" b="1" dirty="0"/>
              <a:t>What will all this mean for our residents and patients?</a:t>
            </a:r>
            <a:br>
              <a:rPr lang="en-GB" b="1" dirty="0"/>
            </a:br>
            <a:r>
              <a:rPr lang="en-GB" b="1" i="1" dirty="0"/>
              <a:t>A holistic and person-centred approach.</a:t>
            </a:r>
            <a:endParaRPr lang="en-GB" i="1" dirty="0"/>
          </a:p>
        </p:txBody>
      </p:sp>
      <p:sp>
        <p:nvSpPr>
          <p:cNvPr id="6" name="Rectangle: Rounded Corners 5">
            <a:extLst>
              <a:ext uri="{FF2B5EF4-FFF2-40B4-BE49-F238E27FC236}">
                <a16:creationId xmlns:a16="http://schemas.microsoft.com/office/drawing/2014/main" id="{42EE8A56-283E-F134-CF38-854749A30CA7}"/>
              </a:ext>
            </a:extLst>
          </p:cNvPr>
          <p:cNvSpPr/>
          <p:nvPr/>
        </p:nvSpPr>
        <p:spPr>
          <a:xfrm>
            <a:off x="108105" y="1288088"/>
            <a:ext cx="6347359" cy="991518"/>
          </a:xfrm>
          <a:prstGeom prst="roundRect">
            <a:avLst/>
          </a:prstGeom>
          <a:noFill/>
          <a:ln w="28575">
            <a:solidFill>
              <a:srgbClr val="F39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b="0" i="0" u="none" strike="noStrike" baseline="0" dirty="0">
                <a:solidFill>
                  <a:srgbClr val="000000"/>
                </a:solidFill>
                <a:latin typeface="Arial" panose="020B0604020202020204" pitchFamily="34" charset="0"/>
              </a:rPr>
              <a:t>Aisha has been experiencing heavy menstrual bleeding that is having a negative impact on her wellbeing and confidence and is currently not working as a result.</a:t>
            </a:r>
            <a:endParaRPr lang="en-GB" sz="1600" dirty="0"/>
          </a:p>
        </p:txBody>
      </p:sp>
      <p:sp>
        <p:nvSpPr>
          <p:cNvPr id="8" name="Rectangle: Rounded Corners 7">
            <a:extLst>
              <a:ext uri="{FF2B5EF4-FFF2-40B4-BE49-F238E27FC236}">
                <a16:creationId xmlns:a16="http://schemas.microsoft.com/office/drawing/2014/main" id="{512C513C-3FCE-91C0-259C-7C82D5AA20A0}"/>
              </a:ext>
            </a:extLst>
          </p:cNvPr>
          <p:cNvSpPr/>
          <p:nvPr/>
        </p:nvSpPr>
        <p:spPr>
          <a:xfrm>
            <a:off x="2454811" y="2409640"/>
            <a:ext cx="5391864" cy="1491028"/>
          </a:xfrm>
          <a:prstGeom prst="roundRect">
            <a:avLst/>
          </a:prstGeom>
          <a:noFill/>
          <a:ln w="28575">
            <a:solidFill>
              <a:srgbClr val="F39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b="0" i="0" u="none" strike="noStrike" baseline="0" dirty="0">
                <a:solidFill>
                  <a:srgbClr val="000000"/>
                </a:solidFill>
                <a:latin typeface="Arial" panose="020B0604020202020204" pitchFamily="34" charset="0"/>
              </a:rPr>
              <a:t>She attends the Women’s Health services within her local Integrated Neighbourhood Team.  Her immediate symptoms are treated by a GP with Special Interest, who is supported in their work by the Gynaecology Consultant from the local acute Trust.</a:t>
            </a:r>
            <a:endParaRPr lang="en-GB" sz="1600" dirty="0"/>
          </a:p>
        </p:txBody>
      </p:sp>
      <p:sp>
        <p:nvSpPr>
          <p:cNvPr id="9" name="Rectangle: Rounded Corners 8">
            <a:extLst>
              <a:ext uri="{FF2B5EF4-FFF2-40B4-BE49-F238E27FC236}">
                <a16:creationId xmlns:a16="http://schemas.microsoft.com/office/drawing/2014/main" id="{F04BF4B7-166D-B5A3-1DCC-7DC4FF8A0E2A}"/>
              </a:ext>
            </a:extLst>
          </p:cNvPr>
          <p:cNvSpPr/>
          <p:nvPr/>
        </p:nvSpPr>
        <p:spPr>
          <a:xfrm>
            <a:off x="77284" y="4080971"/>
            <a:ext cx="5961045" cy="1850835"/>
          </a:xfrm>
          <a:prstGeom prst="roundRect">
            <a:avLst/>
          </a:prstGeom>
          <a:noFill/>
          <a:ln w="28575">
            <a:solidFill>
              <a:srgbClr val="F39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dirty="0">
                <a:solidFill>
                  <a:schemeClr val="tx1"/>
                </a:solidFill>
                <a:effectLst/>
                <a:latin typeface="Arial" panose="020B0604020202020204" pitchFamily="34" charset="0"/>
                <a:ea typeface="Calibri" panose="020F0502020204030204" pitchFamily="34" charset="0"/>
                <a:cs typeface="Arial" panose="020B0604020202020204" pitchFamily="34" charset="0"/>
              </a:rPr>
              <a:t>Whilst attending the hub, Aisha’s wider circumstances are considered.  Her cervical smear test was overdue, and therefore screening was arranged for her whilst she was at the centre.  Her mental wellbeing was discussed, and she was supported to access NHS Talking Therapies and given details of local employment support organisations to approach when her symptoms are controlled.</a:t>
            </a:r>
            <a:endParaRPr lang="en-GB" sz="1600" dirty="0"/>
          </a:p>
        </p:txBody>
      </p:sp>
      <p:sp>
        <p:nvSpPr>
          <p:cNvPr id="10" name="TextBox 9">
            <a:extLst>
              <a:ext uri="{FF2B5EF4-FFF2-40B4-BE49-F238E27FC236}">
                <a16:creationId xmlns:a16="http://schemas.microsoft.com/office/drawing/2014/main" id="{AE80D25A-022A-DF77-9E5E-E0B6C54E19ED}"/>
              </a:ext>
            </a:extLst>
          </p:cNvPr>
          <p:cNvSpPr txBox="1"/>
          <p:nvPr/>
        </p:nvSpPr>
        <p:spPr>
          <a:xfrm>
            <a:off x="8598858" y="1200393"/>
            <a:ext cx="3600000" cy="5652000"/>
          </a:xfrm>
          <a:prstGeom prst="rect">
            <a:avLst/>
          </a:prstGeom>
          <a:solidFill>
            <a:srgbClr val="EFE5F7"/>
          </a:solidFill>
        </p:spPr>
        <p:txBody>
          <a:bodyPr wrap="square" rtlCol="0">
            <a:spAutoFit/>
          </a:bodyPr>
          <a:lstStyle/>
          <a:p>
            <a:pPr marL="285750" indent="-285750">
              <a:buFont typeface="Arial" panose="020B0604020202020204" pitchFamily="34" charset="0"/>
              <a:buChar char="•"/>
            </a:pPr>
            <a:r>
              <a:rPr lang="en-GB" sz="1600" dirty="0">
                <a:latin typeface="Arial" panose="020B0604020202020204" pitchFamily="34" charset="0"/>
                <a:cs typeface="Arial" panose="020B0604020202020204" pitchFamily="34" charset="0"/>
              </a:rPr>
              <a:t>Community based access to services is available for Aisha, supported by the Acute Trust, but without the need for an outpatient referral and associated waits.</a:t>
            </a:r>
          </a:p>
          <a:p>
            <a:endParaRPr lang="en-GB" sz="16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1600" dirty="0">
                <a:latin typeface="Arial" panose="020B0604020202020204" pitchFamily="34" charset="0"/>
                <a:cs typeface="Arial" panose="020B0604020202020204" pitchFamily="34" charset="0"/>
              </a:rPr>
              <a:t>Access to timely support means that Aisha can get well and back to work more quickly.</a:t>
            </a:r>
          </a:p>
          <a:p>
            <a:pPr marL="285750" indent="-285750">
              <a:buFont typeface="Arial" panose="020B0604020202020204" pitchFamily="34" charset="0"/>
              <a:buChar char="•"/>
            </a:pPr>
            <a:endParaRPr lang="en-GB" sz="16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1600" dirty="0">
                <a:latin typeface="Arial" panose="020B0604020202020204" pitchFamily="34" charset="0"/>
                <a:cs typeface="Arial" panose="020B0604020202020204" pitchFamily="34" charset="0"/>
              </a:rPr>
              <a:t>Aisha’s clinician focus on more than the presenting symptoms, including providing opportunistic screening without the need for her to make a new appointment.</a:t>
            </a:r>
          </a:p>
          <a:p>
            <a:pPr marL="285750" indent="-285750">
              <a:buFont typeface="Arial" panose="020B0604020202020204" pitchFamily="34" charset="0"/>
              <a:buChar char="•"/>
            </a:pPr>
            <a:endParaRPr lang="en-GB" sz="16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1600" dirty="0">
                <a:latin typeface="Arial" panose="020B0604020202020204" pitchFamily="34" charset="0"/>
                <a:cs typeface="Arial" panose="020B0604020202020204" pitchFamily="34" charset="0"/>
              </a:rPr>
              <a:t>The community-based service means that connections into wider local support can be made.</a:t>
            </a:r>
          </a:p>
        </p:txBody>
      </p:sp>
      <p:pic>
        <p:nvPicPr>
          <p:cNvPr id="1032" name="Picture 8" descr="Image result for mental wellbeing icon">
            <a:extLst>
              <a:ext uri="{FF2B5EF4-FFF2-40B4-BE49-F238E27FC236}">
                <a16:creationId xmlns:a16="http://schemas.microsoft.com/office/drawing/2014/main" id="{A8C85715-A034-1F97-DABF-00F60383231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2527" y="4263624"/>
            <a:ext cx="1841703" cy="13528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785516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973406D-EEE1-2944-1C58-6F109B47D338}"/>
              </a:ext>
            </a:extLst>
          </p:cNvPr>
          <p:cNvSpPr>
            <a:spLocks noGrp="1"/>
          </p:cNvSpPr>
          <p:nvPr>
            <p:ph type="sldNum" sz="quarter" idx="12"/>
          </p:nvPr>
        </p:nvSpPr>
        <p:spPr/>
        <p:txBody>
          <a:bodyPr/>
          <a:lstStyle/>
          <a:p>
            <a:fld id="{E76F84FA-B8EB-462F-97BA-032CB76B4E3A}" type="slidenum">
              <a:rPr lang="en-GB" smtClean="0">
                <a:latin typeface="Arial" panose="020B0604020202020204" pitchFamily="34" charset="0"/>
                <a:cs typeface="Arial" panose="020B0604020202020204" pitchFamily="34" charset="0"/>
              </a:rPr>
              <a:t>9</a:t>
            </a:fld>
            <a:endParaRPr lang="en-GB">
              <a:latin typeface="Arial" panose="020B0604020202020204" pitchFamily="34" charset="0"/>
              <a:cs typeface="Arial" panose="020B0604020202020204" pitchFamily="34" charset="0"/>
            </a:endParaRPr>
          </a:p>
        </p:txBody>
      </p:sp>
      <p:sp>
        <p:nvSpPr>
          <p:cNvPr id="4" name="Title 3">
            <a:extLst>
              <a:ext uri="{FF2B5EF4-FFF2-40B4-BE49-F238E27FC236}">
                <a16:creationId xmlns:a16="http://schemas.microsoft.com/office/drawing/2014/main" id="{27ABB4C9-8138-6F49-885D-399F3DE29BFB}"/>
              </a:ext>
            </a:extLst>
          </p:cNvPr>
          <p:cNvSpPr>
            <a:spLocks noGrp="1"/>
          </p:cNvSpPr>
          <p:nvPr>
            <p:ph type="title"/>
          </p:nvPr>
        </p:nvSpPr>
        <p:spPr>
          <a:xfrm>
            <a:off x="343278" y="0"/>
            <a:ext cx="11848721" cy="1165539"/>
          </a:xfrm>
        </p:spPr>
        <p:txBody>
          <a:bodyPr>
            <a:normAutofit/>
          </a:bodyPr>
          <a:lstStyle/>
          <a:p>
            <a:r>
              <a:rPr lang="en-GB" b="1" dirty="0"/>
              <a:t>The minimum timescales for completing phases are set out and the outcomes that should be demonstrated to support the move.  We expect some Borough Based Partnerships to move forward faster.</a:t>
            </a:r>
            <a:endParaRPr lang="en-GB" b="1" dirty="0">
              <a:solidFill>
                <a:srgbClr val="FF0000"/>
              </a:solidFill>
            </a:endParaRPr>
          </a:p>
        </p:txBody>
      </p:sp>
      <p:sp>
        <p:nvSpPr>
          <p:cNvPr id="5" name="Rounded Rectangle 25">
            <a:extLst>
              <a:ext uri="{FF2B5EF4-FFF2-40B4-BE49-F238E27FC236}">
                <a16:creationId xmlns:a16="http://schemas.microsoft.com/office/drawing/2014/main" id="{D2E51899-5AC5-E603-28DB-C1343F033DD7}"/>
              </a:ext>
            </a:extLst>
          </p:cNvPr>
          <p:cNvSpPr/>
          <p:nvPr/>
        </p:nvSpPr>
        <p:spPr>
          <a:xfrm>
            <a:off x="75347" y="3450574"/>
            <a:ext cx="2743200" cy="446106"/>
          </a:xfrm>
          <a:prstGeom prst="roundRect">
            <a:avLst>
              <a:gd name="adj" fmla="val 8687"/>
            </a:avLst>
          </a:prstGeom>
          <a:no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3152" tIns="27432" rIns="27432" bIns="27432" numCol="1" spcCol="0" rtlCol="0" fromWordArt="0" anchor="ctr" anchorCtr="0" forceAA="0" compatLnSpc="1">
            <a:prstTxWarp prst="textNoShape">
              <a:avLst/>
            </a:prstTxWarp>
            <a:noAutofit/>
          </a:bodyPr>
          <a:lstStyle/>
          <a:p>
            <a:pPr algn="ctr">
              <a:buClr>
                <a:srgbClr val="0099CC"/>
              </a:buClr>
              <a:buFont typeface="Trebuchet MS" panose="020B0603020202020204" pitchFamily="34" charset="0"/>
              <a:buChar char="​"/>
            </a:pPr>
            <a:r>
              <a:rPr lang="en-US" sz="1600" b="1" dirty="0">
                <a:solidFill>
                  <a:srgbClr val="F39000"/>
                </a:solidFill>
                <a:latin typeface="Arial" panose="020B0604020202020204" pitchFamily="34" charset="0"/>
                <a:cs typeface="Arial" panose="020B0604020202020204" pitchFamily="34" charset="0"/>
              </a:rPr>
              <a:t>Functioning INTs in place</a:t>
            </a:r>
          </a:p>
        </p:txBody>
      </p:sp>
      <p:sp>
        <p:nvSpPr>
          <p:cNvPr id="6" name="Rounded Rectangle 25">
            <a:extLst>
              <a:ext uri="{FF2B5EF4-FFF2-40B4-BE49-F238E27FC236}">
                <a16:creationId xmlns:a16="http://schemas.microsoft.com/office/drawing/2014/main" id="{C25934D6-2E37-98A0-351A-0CA5B61A4BB3}"/>
              </a:ext>
            </a:extLst>
          </p:cNvPr>
          <p:cNvSpPr/>
          <p:nvPr/>
        </p:nvSpPr>
        <p:spPr>
          <a:xfrm>
            <a:off x="6078950" y="3450574"/>
            <a:ext cx="2820159" cy="446106"/>
          </a:xfrm>
          <a:prstGeom prst="roundRect">
            <a:avLst>
              <a:gd name="adj" fmla="val 8687"/>
            </a:avLst>
          </a:prstGeom>
          <a:no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3152" tIns="27432" rIns="27432" bIns="27432" numCol="1" spcCol="0" rtlCol="0" fromWordArt="0" anchor="ctr" anchorCtr="0" forceAA="0" compatLnSpc="1">
            <a:prstTxWarp prst="textNoShape">
              <a:avLst/>
            </a:prstTxWarp>
            <a:noAutofit/>
          </a:bodyPr>
          <a:lstStyle/>
          <a:p>
            <a:pPr algn="ctr">
              <a:buClr>
                <a:srgbClr val="0099CC"/>
              </a:buClr>
              <a:buFont typeface="Trebuchet MS" panose="020B0603020202020204" pitchFamily="34" charset="0"/>
              <a:buChar char="​"/>
            </a:pPr>
            <a:r>
              <a:rPr lang="en-US" sz="1600" b="1">
                <a:solidFill>
                  <a:srgbClr val="7030A0"/>
                </a:solidFill>
                <a:latin typeface="Arial" panose="020B0604020202020204" pitchFamily="34" charset="0"/>
                <a:cs typeface="Arial" panose="020B0604020202020204" pitchFamily="34" charset="0"/>
              </a:rPr>
              <a:t>INT jointly plans its workforce to deliver integrated care models</a:t>
            </a:r>
          </a:p>
        </p:txBody>
      </p:sp>
      <p:sp>
        <p:nvSpPr>
          <p:cNvPr id="7" name="Rounded Rectangle 25">
            <a:extLst>
              <a:ext uri="{FF2B5EF4-FFF2-40B4-BE49-F238E27FC236}">
                <a16:creationId xmlns:a16="http://schemas.microsoft.com/office/drawing/2014/main" id="{F6E79691-13DC-4554-A818-E30DDC963395}"/>
              </a:ext>
            </a:extLst>
          </p:cNvPr>
          <p:cNvSpPr/>
          <p:nvPr/>
        </p:nvSpPr>
        <p:spPr>
          <a:xfrm>
            <a:off x="3051515" y="3450574"/>
            <a:ext cx="2972008" cy="446106"/>
          </a:xfrm>
          <a:prstGeom prst="roundRect">
            <a:avLst>
              <a:gd name="adj" fmla="val 8687"/>
            </a:avLst>
          </a:prstGeom>
          <a:no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3152" tIns="27432" rIns="27432" bIns="27432" numCol="1" spcCol="0" rtlCol="0" fromWordArt="0" anchor="ctr" anchorCtr="0" forceAA="0" compatLnSpc="1">
            <a:prstTxWarp prst="textNoShape">
              <a:avLst/>
            </a:prstTxWarp>
            <a:noAutofit/>
          </a:bodyPr>
          <a:lstStyle/>
          <a:p>
            <a:pPr algn="ctr">
              <a:buClr>
                <a:srgbClr val="0099CC"/>
              </a:buClr>
              <a:buFont typeface="Trebuchet MS" panose="020B0603020202020204" pitchFamily="34" charset="0"/>
              <a:buChar char="​"/>
            </a:pPr>
            <a:r>
              <a:rPr lang="en-US" sz="1600" b="1">
                <a:solidFill>
                  <a:srgbClr val="DF0B75"/>
                </a:solidFill>
                <a:latin typeface="Arial" panose="020B0604020202020204" pitchFamily="34" charset="0"/>
                <a:cs typeface="Arial" panose="020B0604020202020204" pitchFamily="34" charset="0"/>
              </a:rPr>
              <a:t>PHM fully established, full digital interoperability and estate solutions confirmed</a:t>
            </a:r>
          </a:p>
        </p:txBody>
      </p:sp>
      <p:grpSp>
        <p:nvGrpSpPr>
          <p:cNvPr id="9" name="Group 8">
            <a:extLst>
              <a:ext uri="{FF2B5EF4-FFF2-40B4-BE49-F238E27FC236}">
                <a16:creationId xmlns:a16="http://schemas.microsoft.com/office/drawing/2014/main" id="{895B92C6-1054-13F5-DA06-4BE5C3CB8DB0}"/>
              </a:ext>
            </a:extLst>
          </p:cNvPr>
          <p:cNvGrpSpPr/>
          <p:nvPr/>
        </p:nvGrpSpPr>
        <p:grpSpPr>
          <a:xfrm rot="5400000">
            <a:off x="1293860" y="2300814"/>
            <a:ext cx="306173" cy="298781"/>
            <a:chOff x="5937564" y="3833745"/>
            <a:chExt cx="306171" cy="306910"/>
          </a:xfrm>
          <a:solidFill>
            <a:srgbClr val="FFC000"/>
          </a:solidFill>
        </p:grpSpPr>
        <p:sp>
          <p:nvSpPr>
            <p:cNvPr id="10" name="Freeform 94">
              <a:extLst>
                <a:ext uri="{FF2B5EF4-FFF2-40B4-BE49-F238E27FC236}">
                  <a16:creationId xmlns:a16="http://schemas.microsoft.com/office/drawing/2014/main" id="{DFB20606-661C-0049-C303-DD60959832B2}"/>
                </a:ext>
              </a:extLst>
            </p:cNvPr>
            <p:cNvSpPr>
              <a:spLocks/>
            </p:cNvSpPr>
            <p:nvPr/>
          </p:nvSpPr>
          <p:spPr bwMode="gray">
            <a:xfrm>
              <a:off x="5937564" y="3833745"/>
              <a:ext cx="306171" cy="306910"/>
            </a:xfrm>
            <a:custGeom>
              <a:avLst/>
              <a:gdLst>
                <a:gd name="T0" fmla="*/ 0 w 1052"/>
                <a:gd name="T1" fmla="*/ 526 h 1052"/>
                <a:gd name="T2" fmla="*/ 0 w 1052"/>
                <a:gd name="T3" fmla="*/ 526 h 1052"/>
                <a:gd name="T4" fmla="*/ 526 w 1052"/>
                <a:gd name="T5" fmla="*/ 0 h 1052"/>
                <a:gd name="T6" fmla="*/ 1052 w 1052"/>
                <a:gd name="T7" fmla="*/ 526 h 1052"/>
                <a:gd name="T8" fmla="*/ 1052 w 1052"/>
                <a:gd name="T9" fmla="*/ 526 h 1052"/>
                <a:gd name="T10" fmla="*/ 526 w 1052"/>
                <a:gd name="T11" fmla="*/ 1052 h 1052"/>
                <a:gd name="T12" fmla="*/ 526 w 1052"/>
                <a:gd name="T13" fmla="*/ 1052 h 1052"/>
                <a:gd name="T14" fmla="*/ 0 w 1052"/>
                <a:gd name="T15" fmla="*/ 526 h 105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2" h="1052">
                  <a:moveTo>
                    <a:pt x="0" y="526"/>
                  </a:moveTo>
                  <a:cubicBezTo>
                    <a:pt x="0" y="526"/>
                    <a:pt x="0" y="526"/>
                    <a:pt x="0" y="526"/>
                  </a:cubicBezTo>
                  <a:cubicBezTo>
                    <a:pt x="0" y="236"/>
                    <a:pt x="236" y="0"/>
                    <a:pt x="526" y="0"/>
                  </a:cubicBezTo>
                  <a:cubicBezTo>
                    <a:pt x="817" y="0"/>
                    <a:pt x="1052" y="236"/>
                    <a:pt x="1052" y="526"/>
                  </a:cubicBezTo>
                  <a:cubicBezTo>
                    <a:pt x="1052" y="526"/>
                    <a:pt x="1052" y="526"/>
                    <a:pt x="1052" y="526"/>
                  </a:cubicBezTo>
                  <a:cubicBezTo>
                    <a:pt x="1052" y="817"/>
                    <a:pt x="817" y="1052"/>
                    <a:pt x="526" y="1052"/>
                  </a:cubicBezTo>
                  <a:cubicBezTo>
                    <a:pt x="526" y="1052"/>
                    <a:pt x="526" y="1052"/>
                    <a:pt x="526" y="1052"/>
                  </a:cubicBezTo>
                  <a:cubicBezTo>
                    <a:pt x="236" y="1052"/>
                    <a:pt x="0" y="817"/>
                    <a:pt x="0" y="526"/>
                  </a:cubicBezTo>
                  <a:close/>
                </a:path>
              </a:pathLst>
            </a:custGeom>
            <a:grpFill/>
            <a:ln>
              <a:solidFill>
                <a:schemeClr val="bg1"/>
              </a:solidFill>
            </a:ln>
          </p:spPr>
          <p:txBody>
            <a:bodyPr vert="horz" wrap="square" lIns="88641" tIns="44321" rIns="88641" bIns="44321" numCol="1" anchor="t" anchorCtr="0" compatLnSpc="1">
              <a:prstTxWarp prst="textNoShape">
                <a:avLst/>
              </a:prstTxWarp>
            </a:bodyPr>
            <a:lstStyle/>
            <a:p>
              <a:endParaRPr lang="en-US">
                <a:solidFill>
                  <a:srgbClr val="F39000"/>
                </a:solidFill>
                <a:latin typeface="Arial" panose="020B0604020202020204" pitchFamily="34" charset="0"/>
                <a:cs typeface="Arial" panose="020B0604020202020204" pitchFamily="34" charset="0"/>
              </a:endParaRPr>
            </a:p>
          </p:txBody>
        </p:sp>
        <p:sp>
          <p:nvSpPr>
            <p:cNvPr id="11" name="Freeform 95">
              <a:extLst>
                <a:ext uri="{FF2B5EF4-FFF2-40B4-BE49-F238E27FC236}">
                  <a16:creationId xmlns:a16="http://schemas.microsoft.com/office/drawing/2014/main" id="{9A9F7DB9-D34A-D31C-C596-440F96FF037F}"/>
                </a:ext>
              </a:extLst>
            </p:cNvPr>
            <p:cNvSpPr>
              <a:spLocks/>
            </p:cNvSpPr>
            <p:nvPr/>
          </p:nvSpPr>
          <p:spPr bwMode="gray">
            <a:xfrm>
              <a:off x="6053995" y="3876005"/>
              <a:ext cx="120251" cy="224731"/>
            </a:xfrm>
            <a:custGeom>
              <a:avLst/>
              <a:gdLst>
                <a:gd name="T0" fmla="*/ 66 w 976"/>
                <a:gd name="T1" fmla="*/ 1824 h 1824"/>
                <a:gd name="T2" fmla="*/ 0 w 976"/>
                <a:gd name="T3" fmla="*/ 1758 h 1824"/>
                <a:gd name="T4" fmla="*/ 843 w 976"/>
                <a:gd name="T5" fmla="*/ 912 h 1824"/>
                <a:gd name="T6" fmla="*/ 0 w 976"/>
                <a:gd name="T7" fmla="*/ 66 h 1824"/>
                <a:gd name="T8" fmla="*/ 66 w 976"/>
                <a:gd name="T9" fmla="*/ 0 h 1824"/>
                <a:gd name="T10" fmla="*/ 976 w 976"/>
                <a:gd name="T11" fmla="*/ 912 h 1824"/>
                <a:gd name="T12" fmla="*/ 66 w 976"/>
                <a:gd name="T13" fmla="*/ 1824 h 1824"/>
              </a:gdLst>
              <a:ahLst/>
              <a:cxnLst>
                <a:cxn ang="0">
                  <a:pos x="T0" y="T1"/>
                </a:cxn>
                <a:cxn ang="0">
                  <a:pos x="T2" y="T3"/>
                </a:cxn>
                <a:cxn ang="0">
                  <a:pos x="T4" y="T5"/>
                </a:cxn>
                <a:cxn ang="0">
                  <a:pos x="T6" y="T7"/>
                </a:cxn>
                <a:cxn ang="0">
                  <a:pos x="T8" y="T9"/>
                </a:cxn>
                <a:cxn ang="0">
                  <a:pos x="T10" y="T11"/>
                </a:cxn>
                <a:cxn ang="0">
                  <a:pos x="T12" y="T13"/>
                </a:cxn>
              </a:cxnLst>
              <a:rect l="0" t="0" r="r" b="b"/>
              <a:pathLst>
                <a:path w="976" h="1824">
                  <a:moveTo>
                    <a:pt x="66" y="1824"/>
                  </a:moveTo>
                  <a:lnTo>
                    <a:pt x="0" y="1758"/>
                  </a:lnTo>
                  <a:lnTo>
                    <a:pt x="843" y="912"/>
                  </a:lnTo>
                  <a:lnTo>
                    <a:pt x="0" y="66"/>
                  </a:lnTo>
                  <a:lnTo>
                    <a:pt x="66" y="0"/>
                  </a:lnTo>
                  <a:lnTo>
                    <a:pt x="976" y="912"/>
                  </a:lnTo>
                  <a:lnTo>
                    <a:pt x="66" y="1824"/>
                  </a:lnTo>
                  <a:close/>
                </a:path>
              </a:pathLst>
            </a:custGeom>
            <a:grpFill/>
            <a:ln w="9525">
              <a:solidFill>
                <a:schemeClr val="bg1"/>
              </a:solidFill>
              <a:round/>
              <a:headEnd/>
              <a:tailEnd/>
            </a:ln>
          </p:spPr>
          <p:txBody>
            <a:bodyPr vert="horz" wrap="square" lIns="88641" tIns="44321" rIns="88641" bIns="44321" numCol="1" anchor="t" anchorCtr="0" compatLnSpc="1">
              <a:prstTxWarp prst="textNoShape">
                <a:avLst/>
              </a:prstTxWarp>
            </a:bodyPr>
            <a:lstStyle/>
            <a:p>
              <a:endParaRPr lang="en-US">
                <a:solidFill>
                  <a:srgbClr val="F39000"/>
                </a:solidFill>
                <a:latin typeface="Arial" panose="020B0604020202020204" pitchFamily="34" charset="0"/>
                <a:cs typeface="Arial" panose="020B0604020202020204" pitchFamily="34" charset="0"/>
              </a:endParaRPr>
            </a:p>
          </p:txBody>
        </p:sp>
      </p:grpSp>
      <p:grpSp>
        <p:nvGrpSpPr>
          <p:cNvPr id="13" name="Group 12">
            <a:extLst>
              <a:ext uri="{FF2B5EF4-FFF2-40B4-BE49-F238E27FC236}">
                <a16:creationId xmlns:a16="http://schemas.microsoft.com/office/drawing/2014/main" id="{8FF88AA3-FC51-8217-EA5C-AB45C294901E}"/>
              </a:ext>
            </a:extLst>
          </p:cNvPr>
          <p:cNvGrpSpPr/>
          <p:nvPr/>
        </p:nvGrpSpPr>
        <p:grpSpPr>
          <a:xfrm rot="5400000">
            <a:off x="4409144" y="2297942"/>
            <a:ext cx="306171" cy="304523"/>
            <a:chOff x="5937564" y="3833745"/>
            <a:chExt cx="306171" cy="306910"/>
          </a:xfrm>
          <a:solidFill>
            <a:srgbClr val="DF0B75"/>
          </a:solidFill>
        </p:grpSpPr>
        <p:sp>
          <p:nvSpPr>
            <p:cNvPr id="14" name="Freeform 94">
              <a:extLst>
                <a:ext uri="{FF2B5EF4-FFF2-40B4-BE49-F238E27FC236}">
                  <a16:creationId xmlns:a16="http://schemas.microsoft.com/office/drawing/2014/main" id="{16D52586-682B-4C2B-3E90-CB94CCD47874}"/>
                </a:ext>
              </a:extLst>
            </p:cNvPr>
            <p:cNvSpPr>
              <a:spLocks/>
            </p:cNvSpPr>
            <p:nvPr/>
          </p:nvSpPr>
          <p:spPr bwMode="gray">
            <a:xfrm>
              <a:off x="5937564" y="3833745"/>
              <a:ext cx="306171" cy="306910"/>
            </a:xfrm>
            <a:custGeom>
              <a:avLst/>
              <a:gdLst>
                <a:gd name="T0" fmla="*/ 0 w 1052"/>
                <a:gd name="T1" fmla="*/ 526 h 1052"/>
                <a:gd name="T2" fmla="*/ 0 w 1052"/>
                <a:gd name="T3" fmla="*/ 526 h 1052"/>
                <a:gd name="T4" fmla="*/ 526 w 1052"/>
                <a:gd name="T5" fmla="*/ 0 h 1052"/>
                <a:gd name="T6" fmla="*/ 1052 w 1052"/>
                <a:gd name="T7" fmla="*/ 526 h 1052"/>
                <a:gd name="T8" fmla="*/ 1052 w 1052"/>
                <a:gd name="T9" fmla="*/ 526 h 1052"/>
                <a:gd name="T10" fmla="*/ 526 w 1052"/>
                <a:gd name="T11" fmla="*/ 1052 h 1052"/>
                <a:gd name="T12" fmla="*/ 526 w 1052"/>
                <a:gd name="T13" fmla="*/ 1052 h 1052"/>
                <a:gd name="T14" fmla="*/ 0 w 1052"/>
                <a:gd name="T15" fmla="*/ 526 h 105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2" h="1052">
                  <a:moveTo>
                    <a:pt x="0" y="526"/>
                  </a:moveTo>
                  <a:cubicBezTo>
                    <a:pt x="0" y="526"/>
                    <a:pt x="0" y="526"/>
                    <a:pt x="0" y="526"/>
                  </a:cubicBezTo>
                  <a:cubicBezTo>
                    <a:pt x="0" y="236"/>
                    <a:pt x="236" y="0"/>
                    <a:pt x="526" y="0"/>
                  </a:cubicBezTo>
                  <a:cubicBezTo>
                    <a:pt x="817" y="0"/>
                    <a:pt x="1052" y="236"/>
                    <a:pt x="1052" y="526"/>
                  </a:cubicBezTo>
                  <a:cubicBezTo>
                    <a:pt x="1052" y="526"/>
                    <a:pt x="1052" y="526"/>
                    <a:pt x="1052" y="526"/>
                  </a:cubicBezTo>
                  <a:cubicBezTo>
                    <a:pt x="1052" y="817"/>
                    <a:pt x="817" y="1052"/>
                    <a:pt x="526" y="1052"/>
                  </a:cubicBezTo>
                  <a:cubicBezTo>
                    <a:pt x="526" y="1052"/>
                    <a:pt x="526" y="1052"/>
                    <a:pt x="526" y="1052"/>
                  </a:cubicBezTo>
                  <a:cubicBezTo>
                    <a:pt x="236" y="1052"/>
                    <a:pt x="0" y="817"/>
                    <a:pt x="0" y="526"/>
                  </a:cubicBezTo>
                  <a:close/>
                </a:path>
              </a:pathLst>
            </a:custGeom>
            <a:grpFill/>
            <a:ln>
              <a:solidFill>
                <a:srgbClr val="DF0B75"/>
              </a:solidFill>
            </a:ln>
          </p:spPr>
          <p:txBody>
            <a:bodyPr vert="horz" wrap="square" lIns="88641" tIns="44321" rIns="88641" bIns="44321" numCol="1" anchor="t" anchorCtr="0" compatLnSpc="1">
              <a:prstTxWarp prst="textNoShape">
                <a:avLst/>
              </a:prstTxWarp>
            </a:bodyPr>
            <a:lstStyle/>
            <a:p>
              <a:endParaRPr lang="en-US">
                <a:solidFill>
                  <a:srgbClr val="6E6F73"/>
                </a:solidFill>
                <a:latin typeface="Arial" panose="020B0604020202020204" pitchFamily="34" charset="0"/>
                <a:cs typeface="Arial" panose="020B0604020202020204" pitchFamily="34" charset="0"/>
              </a:endParaRPr>
            </a:p>
          </p:txBody>
        </p:sp>
        <p:sp>
          <p:nvSpPr>
            <p:cNvPr id="15" name="Freeform 95">
              <a:extLst>
                <a:ext uri="{FF2B5EF4-FFF2-40B4-BE49-F238E27FC236}">
                  <a16:creationId xmlns:a16="http://schemas.microsoft.com/office/drawing/2014/main" id="{1883C5A1-ED75-802D-DBA6-06E8BB2559F0}"/>
                </a:ext>
              </a:extLst>
            </p:cNvPr>
            <p:cNvSpPr>
              <a:spLocks/>
            </p:cNvSpPr>
            <p:nvPr/>
          </p:nvSpPr>
          <p:spPr bwMode="gray">
            <a:xfrm>
              <a:off x="6053995" y="3876005"/>
              <a:ext cx="120251" cy="224731"/>
            </a:xfrm>
            <a:custGeom>
              <a:avLst/>
              <a:gdLst>
                <a:gd name="T0" fmla="*/ 66 w 976"/>
                <a:gd name="T1" fmla="*/ 1824 h 1824"/>
                <a:gd name="T2" fmla="*/ 0 w 976"/>
                <a:gd name="T3" fmla="*/ 1758 h 1824"/>
                <a:gd name="T4" fmla="*/ 843 w 976"/>
                <a:gd name="T5" fmla="*/ 912 h 1824"/>
                <a:gd name="T6" fmla="*/ 0 w 976"/>
                <a:gd name="T7" fmla="*/ 66 h 1824"/>
                <a:gd name="T8" fmla="*/ 66 w 976"/>
                <a:gd name="T9" fmla="*/ 0 h 1824"/>
                <a:gd name="T10" fmla="*/ 976 w 976"/>
                <a:gd name="T11" fmla="*/ 912 h 1824"/>
                <a:gd name="T12" fmla="*/ 66 w 976"/>
                <a:gd name="T13" fmla="*/ 1824 h 1824"/>
              </a:gdLst>
              <a:ahLst/>
              <a:cxnLst>
                <a:cxn ang="0">
                  <a:pos x="T0" y="T1"/>
                </a:cxn>
                <a:cxn ang="0">
                  <a:pos x="T2" y="T3"/>
                </a:cxn>
                <a:cxn ang="0">
                  <a:pos x="T4" y="T5"/>
                </a:cxn>
                <a:cxn ang="0">
                  <a:pos x="T6" y="T7"/>
                </a:cxn>
                <a:cxn ang="0">
                  <a:pos x="T8" y="T9"/>
                </a:cxn>
                <a:cxn ang="0">
                  <a:pos x="T10" y="T11"/>
                </a:cxn>
                <a:cxn ang="0">
                  <a:pos x="T12" y="T13"/>
                </a:cxn>
              </a:cxnLst>
              <a:rect l="0" t="0" r="r" b="b"/>
              <a:pathLst>
                <a:path w="976" h="1824">
                  <a:moveTo>
                    <a:pt x="66" y="1824"/>
                  </a:moveTo>
                  <a:lnTo>
                    <a:pt x="0" y="1758"/>
                  </a:lnTo>
                  <a:lnTo>
                    <a:pt x="843" y="912"/>
                  </a:lnTo>
                  <a:lnTo>
                    <a:pt x="0" y="66"/>
                  </a:lnTo>
                  <a:lnTo>
                    <a:pt x="66" y="0"/>
                  </a:lnTo>
                  <a:lnTo>
                    <a:pt x="976" y="912"/>
                  </a:lnTo>
                  <a:lnTo>
                    <a:pt x="66" y="1824"/>
                  </a:lnTo>
                  <a:close/>
                </a:path>
              </a:pathLst>
            </a:custGeom>
            <a:solidFill>
              <a:schemeClr val="bg1"/>
            </a:solidFill>
            <a:ln w="9525">
              <a:solidFill>
                <a:schemeClr val="bg1"/>
              </a:solidFill>
              <a:round/>
              <a:headEnd/>
              <a:tailEnd/>
            </a:ln>
          </p:spPr>
          <p:txBody>
            <a:bodyPr vert="horz" wrap="square" lIns="88641" tIns="44321" rIns="88641" bIns="44321" numCol="1" anchor="t" anchorCtr="0" compatLnSpc="1">
              <a:prstTxWarp prst="textNoShape">
                <a:avLst/>
              </a:prstTxWarp>
            </a:bodyPr>
            <a:lstStyle/>
            <a:p>
              <a:endParaRPr lang="en-US">
                <a:solidFill>
                  <a:srgbClr val="6E6F73"/>
                </a:solidFill>
                <a:latin typeface="Arial" panose="020B0604020202020204" pitchFamily="34" charset="0"/>
                <a:cs typeface="Arial" panose="020B0604020202020204" pitchFamily="34" charset="0"/>
              </a:endParaRPr>
            </a:p>
          </p:txBody>
        </p:sp>
      </p:grpSp>
      <p:grpSp>
        <p:nvGrpSpPr>
          <p:cNvPr id="17" name="Group 16">
            <a:extLst>
              <a:ext uri="{FF2B5EF4-FFF2-40B4-BE49-F238E27FC236}">
                <a16:creationId xmlns:a16="http://schemas.microsoft.com/office/drawing/2014/main" id="{DBFF9838-419A-9954-F1D6-CE5BC6D4F137}"/>
              </a:ext>
            </a:extLst>
          </p:cNvPr>
          <p:cNvGrpSpPr/>
          <p:nvPr/>
        </p:nvGrpSpPr>
        <p:grpSpPr>
          <a:xfrm rot="5400000">
            <a:off x="7343531" y="2296479"/>
            <a:ext cx="306171" cy="307449"/>
            <a:chOff x="5937564" y="3833745"/>
            <a:chExt cx="306171" cy="306910"/>
          </a:xfrm>
          <a:solidFill>
            <a:srgbClr val="7030A0"/>
          </a:solidFill>
        </p:grpSpPr>
        <p:sp>
          <p:nvSpPr>
            <p:cNvPr id="18" name="Freeform 94">
              <a:extLst>
                <a:ext uri="{FF2B5EF4-FFF2-40B4-BE49-F238E27FC236}">
                  <a16:creationId xmlns:a16="http://schemas.microsoft.com/office/drawing/2014/main" id="{9B1285EE-70F4-891C-8001-CB37D2942F3A}"/>
                </a:ext>
              </a:extLst>
            </p:cNvPr>
            <p:cNvSpPr>
              <a:spLocks/>
            </p:cNvSpPr>
            <p:nvPr/>
          </p:nvSpPr>
          <p:spPr bwMode="gray">
            <a:xfrm>
              <a:off x="5937564" y="3833745"/>
              <a:ext cx="306171" cy="306910"/>
            </a:xfrm>
            <a:custGeom>
              <a:avLst/>
              <a:gdLst>
                <a:gd name="T0" fmla="*/ 0 w 1052"/>
                <a:gd name="T1" fmla="*/ 526 h 1052"/>
                <a:gd name="T2" fmla="*/ 0 w 1052"/>
                <a:gd name="T3" fmla="*/ 526 h 1052"/>
                <a:gd name="T4" fmla="*/ 526 w 1052"/>
                <a:gd name="T5" fmla="*/ 0 h 1052"/>
                <a:gd name="T6" fmla="*/ 1052 w 1052"/>
                <a:gd name="T7" fmla="*/ 526 h 1052"/>
                <a:gd name="T8" fmla="*/ 1052 w 1052"/>
                <a:gd name="T9" fmla="*/ 526 h 1052"/>
                <a:gd name="T10" fmla="*/ 526 w 1052"/>
                <a:gd name="T11" fmla="*/ 1052 h 1052"/>
                <a:gd name="T12" fmla="*/ 526 w 1052"/>
                <a:gd name="T13" fmla="*/ 1052 h 1052"/>
                <a:gd name="T14" fmla="*/ 0 w 1052"/>
                <a:gd name="T15" fmla="*/ 526 h 105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2" h="1052">
                  <a:moveTo>
                    <a:pt x="0" y="526"/>
                  </a:moveTo>
                  <a:cubicBezTo>
                    <a:pt x="0" y="526"/>
                    <a:pt x="0" y="526"/>
                    <a:pt x="0" y="526"/>
                  </a:cubicBezTo>
                  <a:cubicBezTo>
                    <a:pt x="0" y="236"/>
                    <a:pt x="236" y="0"/>
                    <a:pt x="526" y="0"/>
                  </a:cubicBezTo>
                  <a:cubicBezTo>
                    <a:pt x="817" y="0"/>
                    <a:pt x="1052" y="236"/>
                    <a:pt x="1052" y="526"/>
                  </a:cubicBezTo>
                  <a:cubicBezTo>
                    <a:pt x="1052" y="526"/>
                    <a:pt x="1052" y="526"/>
                    <a:pt x="1052" y="526"/>
                  </a:cubicBezTo>
                  <a:cubicBezTo>
                    <a:pt x="1052" y="817"/>
                    <a:pt x="817" y="1052"/>
                    <a:pt x="526" y="1052"/>
                  </a:cubicBezTo>
                  <a:cubicBezTo>
                    <a:pt x="526" y="1052"/>
                    <a:pt x="526" y="1052"/>
                    <a:pt x="526" y="1052"/>
                  </a:cubicBezTo>
                  <a:cubicBezTo>
                    <a:pt x="236" y="1052"/>
                    <a:pt x="0" y="817"/>
                    <a:pt x="0" y="526"/>
                  </a:cubicBezTo>
                  <a:close/>
                </a:path>
              </a:pathLst>
            </a:custGeom>
            <a:grpFill/>
            <a:ln>
              <a:solidFill>
                <a:srgbClr val="7030A0"/>
              </a:solidFill>
            </a:ln>
          </p:spPr>
          <p:txBody>
            <a:bodyPr vert="horz" wrap="square" lIns="88641" tIns="44321" rIns="88641" bIns="44321" numCol="1" anchor="t" anchorCtr="0" compatLnSpc="1">
              <a:prstTxWarp prst="textNoShape">
                <a:avLst/>
              </a:prstTxWarp>
            </a:bodyPr>
            <a:lstStyle/>
            <a:p>
              <a:endParaRPr lang="en-US">
                <a:solidFill>
                  <a:srgbClr val="6E6F73"/>
                </a:solidFill>
                <a:latin typeface="Arial" panose="020B0604020202020204" pitchFamily="34" charset="0"/>
                <a:cs typeface="Arial" panose="020B0604020202020204" pitchFamily="34" charset="0"/>
              </a:endParaRPr>
            </a:p>
          </p:txBody>
        </p:sp>
        <p:sp>
          <p:nvSpPr>
            <p:cNvPr id="19" name="Freeform 95">
              <a:extLst>
                <a:ext uri="{FF2B5EF4-FFF2-40B4-BE49-F238E27FC236}">
                  <a16:creationId xmlns:a16="http://schemas.microsoft.com/office/drawing/2014/main" id="{B3EBF2BC-95EE-E649-4E44-49BC863345AE}"/>
                </a:ext>
              </a:extLst>
            </p:cNvPr>
            <p:cNvSpPr>
              <a:spLocks/>
            </p:cNvSpPr>
            <p:nvPr/>
          </p:nvSpPr>
          <p:spPr bwMode="gray">
            <a:xfrm>
              <a:off x="6053995" y="3876005"/>
              <a:ext cx="120251" cy="224731"/>
            </a:xfrm>
            <a:custGeom>
              <a:avLst/>
              <a:gdLst>
                <a:gd name="T0" fmla="*/ 66 w 976"/>
                <a:gd name="T1" fmla="*/ 1824 h 1824"/>
                <a:gd name="T2" fmla="*/ 0 w 976"/>
                <a:gd name="T3" fmla="*/ 1758 h 1824"/>
                <a:gd name="T4" fmla="*/ 843 w 976"/>
                <a:gd name="T5" fmla="*/ 912 h 1824"/>
                <a:gd name="T6" fmla="*/ 0 w 976"/>
                <a:gd name="T7" fmla="*/ 66 h 1824"/>
                <a:gd name="T8" fmla="*/ 66 w 976"/>
                <a:gd name="T9" fmla="*/ 0 h 1824"/>
                <a:gd name="T10" fmla="*/ 976 w 976"/>
                <a:gd name="T11" fmla="*/ 912 h 1824"/>
                <a:gd name="T12" fmla="*/ 66 w 976"/>
                <a:gd name="T13" fmla="*/ 1824 h 1824"/>
              </a:gdLst>
              <a:ahLst/>
              <a:cxnLst>
                <a:cxn ang="0">
                  <a:pos x="T0" y="T1"/>
                </a:cxn>
                <a:cxn ang="0">
                  <a:pos x="T2" y="T3"/>
                </a:cxn>
                <a:cxn ang="0">
                  <a:pos x="T4" y="T5"/>
                </a:cxn>
                <a:cxn ang="0">
                  <a:pos x="T6" y="T7"/>
                </a:cxn>
                <a:cxn ang="0">
                  <a:pos x="T8" y="T9"/>
                </a:cxn>
                <a:cxn ang="0">
                  <a:pos x="T10" y="T11"/>
                </a:cxn>
                <a:cxn ang="0">
                  <a:pos x="T12" y="T13"/>
                </a:cxn>
              </a:cxnLst>
              <a:rect l="0" t="0" r="r" b="b"/>
              <a:pathLst>
                <a:path w="976" h="1824">
                  <a:moveTo>
                    <a:pt x="66" y="1824"/>
                  </a:moveTo>
                  <a:lnTo>
                    <a:pt x="0" y="1758"/>
                  </a:lnTo>
                  <a:lnTo>
                    <a:pt x="843" y="912"/>
                  </a:lnTo>
                  <a:lnTo>
                    <a:pt x="0" y="66"/>
                  </a:lnTo>
                  <a:lnTo>
                    <a:pt x="66" y="0"/>
                  </a:lnTo>
                  <a:lnTo>
                    <a:pt x="976" y="912"/>
                  </a:lnTo>
                  <a:lnTo>
                    <a:pt x="66" y="1824"/>
                  </a:lnTo>
                  <a:close/>
                </a:path>
              </a:pathLst>
            </a:custGeom>
            <a:solidFill>
              <a:schemeClr val="bg1"/>
            </a:solidFill>
            <a:ln w="9525">
              <a:solidFill>
                <a:schemeClr val="bg1"/>
              </a:solidFill>
              <a:round/>
              <a:headEnd/>
              <a:tailEnd/>
            </a:ln>
          </p:spPr>
          <p:txBody>
            <a:bodyPr vert="horz" wrap="square" lIns="88641" tIns="44321" rIns="88641" bIns="44321" numCol="1" anchor="t" anchorCtr="0" compatLnSpc="1">
              <a:prstTxWarp prst="textNoShape">
                <a:avLst/>
              </a:prstTxWarp>
            </a:bodyPr>
            <a:lstStyle/>
            <a:p>
              <a:endParaRPr lang="en-US">
                <a:solidFill>
                  <a:srgbClr val="6E6F73"/>
                </a:solidFill>
                <a:latin typeface="Arial" panose="020B0604020202020204" pitchFamily="34" charset="0"/>
                <a:cs typeface="Arial" panose="020B0604020202020204" pitchFamily="34" charset="0"/>
              </a:endParaRPr>
            </a:p>
          </p:txBody>
        </p:sp>
      </p:grpSp>
      <p:sp>
        <p:nvSpPr>
          <p:cNvPr id="20" name="Arrow: Chevron 19">
            <a:extLst>
              <a:ext uri="{FF2B5EF4-FFF2-40B4-BE49-F238E27FC236}">
                <a16:creationId xmlns:a16="http://schemas.microsoft.com/office/drawing/2014/main" id="{9C801D48-A1FC-FA47-9002-C322E214EC19}"/>
              </a:ext>
            </a:extLst>
          </p:cNvPr>
          <p:cNvSpPr/>
          <p:nvPr/>
        </p:nvSpPr>
        <p:spPr>
          <a:xfrm>
            <a:off x="3110094" y="1258232"/>
            <a:ext cx="2904270" cy="912249"/>
          </a:xfrm>
          <a:prstGeom prst="chevron">
            <a:avLst>
              <a:gd name="adj" fmla="val 23315"/>
            </a:avLst>
          </a:prstGeom>
          <a:solidFill>
            <a:srgbClr val="DF0B75"/>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buClr>
                <a:srgbClr val="0099CC"/>
              </a:buClr>
              <a:buFont typeface="Trebuchet MS" panose="020B0603020202020204" pitchFamily="34" charset="0"/>
              <a:buChar char="​"/>
            </a:pPr>
            <a:r>
              <a:rPr lang="en-GB" sz="1400" b="1">
                <a:solidFill>
                  <a:schemeClr val="bg1"/>
                </a:solidFill>
                <a:latin typeface="Arial" panose="020B0604020202020204" pitchFamily="34" charset="0"/>
                <a:cs typeface="Arial" panose="020B0604020202020204" pitchFamily="34" charset="0"/>
              </a:rPr>
              <a:t>Phase 2: Population Health Management (PHM) with supporting infrastructure</a:t>
            </a:r>
            <a:endParaRPr lang="en-US" sz="1400" b="1">
              <a:solidFill>
                <a:schemeClr val="bg1"/>
              </a:solidFill>
              <a:latin typeface="Arial" panose="020B0604020202020204" pitchFamily="34" charset="0"/>
              <a:cs typeface="Arial" panose="020B0604020202020204" pitchFamily="34" charset="0"/>
            </a:endParaRPr>
          </a:p>
        </p:txBody>
      </p:sp>
      <p:sp>
        <p:nvSpPr>
          <p:cNvPr id="21" name="Arrow: Pentagon 20">
            <a:extLst>
              <a:ext uri="{FF2B5EF4-FFF2-40B4-BE49-F238E27FC236}">
                <a16:creationId xmlns:a16="http://schemas.microsoft.com/office/drawing/2014/main" id="{AE5C5918-D812-466C-27E4-85A1A83F1428}"/>
              </a:ext>
            </a:extLst>
          </p:cNvPr>
          <p:cNvSpPr/>
          <p:nvPr/>
        </p:nvSpPr>
        <p:spPr>
          <a:xfrm>
            <a:off x="88528" y="1266036"/>
            <a:ext cx="2904270" cy="912249"/>
          </a:xfrm>
          <a:prstGeom prst="homePlate">
            <a:avLst>
              <a:gd name="adj" fmla="val 23315"/>
            </a:avLst>
          </a:prstGeom>
          <a:solidFill>
            <a:srgbClr val="F39000"/>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buClr>
                <a:srgbClr val="0099CC"/>
              </a:buClr>
              <a:buFont typeface="Trebuchet MS" panose="020B0603020202020204" pitchFamily="34" charset="0"/>
              <a:buChar char="​"/>
            </a:pPr>
            <a:r>
              <a:rPr lang="en-US" sz="1400" b="1" dirty="0">
                <a:solidFill>
                  <a:schemeClr val="bg1"/>
                </a:solidFill>
                <a:latin typeface="Arial" panose="020B0604020202020204" pitchFamily="34" charset="0"/>
                <a:cs typeface="Arial" panose="020B0604020202020204" pitchFamily="34" charset="0"/>
              </a:rPr>
              <a:t>Phase 1: Foundations and integrated practice</a:t>
            </a:r>
          </a:p>
          <a:p>
            <a:pPr algn="ctr">
              <a:buClr>
                <a:srgbClr val="0099CC"/>
              </a:buClr>
              <a:buFont typeface="Trebuchet MS" panose="020B0603020202020204" pitchFamily="34" charset="0"/>
              <a:buChar char="​"/>
            </a:pPr>
            <a:endParaRPr lang="en-US" sz="1200" b="1" dirty="0">
              <a:solidFill>
                <a:schemeClr val="bg1"/>
              </a:solidFill>
              <a:latin typeface="Arial" panose="020B0604020202020204" pitchFamily="34" charset="0"/>
              <a:cs typeface="Arial" panose="020B0604020202020204" pitchFamily="34" charset="0"/>
            </a:endParaRPr>
          </a:p>
        </p:txBody>
      </p:sp>
      <p:sp>
        <p:nvSpPr>
          <p:cNvPr id="22" name="Arrow: Chevron 21">
            <a:extLst>
              <a:ext uri="{FF2B5EF4-FFF2-40B4-BE49-F238E27FC236}">
                <a16:creationId xmlns:a16="http://schemas.microsoft.com/office/drawing/2014/main" id="{A7142A0D-69D6-3DF0-46CA-F88D71588D93}"/>
              </a:ext>
            </a:extLst>
          </p:cNvPr>
          <p:cNvSpPr/>
          <p:nvPr/>
        </p:nvSpPr>
        <p:spPr>
          <a:xfrm>
            <a:off x="6137972" y="1266036"/>
            <a:ext cx="2904270" cy="912249"/>
          </a:xfrm>
          <a:prstGeom prst="chevron">
            <a:avLst>
              <a:gd name="adj" fmla="val 23315"/>
            </a:avLst>
          </a:prstGeom>
          <a:solidFill>
            <a:srgbClr val="7030A0"/>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buClr>
                <a:srgbClr val="0099CC"/>
              </a:buClr>
              <a:buFont typeface="Trebuchet MS" panose="020B0603020202020204" pitchFamily="34" charset="0"/>
              <a:buChar char="​"/>
            </a:pPr>
            <a:r>
              <a:rPr lang="en-US" sz="1400" b="1">
                <a:solidFill>
                  <a:schemeClr val="bg1"/>
                </a:solidFill>
                <a:latin typeface="Arial" panose="020B0604020202020204" pitchFamily="34" charset="0"/>
                <a:cs typeface="Arial" panose="020B0604020202020204" pitchFamily="34" charset="0"/>
              </a:rPr>
              <a:t>Phase 3: Integrated and intelligence led practice</a:t>
            </a:r>
          </a:p>
        </p:txBody>
      </p:sp>
      <p:cxnSp>
        <p:nvCxnSpPr>
          <p:cNvPr id="35" name="Straight Connector 34">
            <a:extLst>
              <a:ext uri="{FF2B5EF4-FFF2-40B4-BE49-F238E27FC236}">
                <a16:creationId xmlns:a16="http://schemas.microsoft.com/office/drawing/2014/main" id="{E20FAEA5-A122-167E-A69A-35E53F11A46D}"/>
              </a:ext>
            </a:extLst>
          </p:cNvPr>
          <p:cNvCxnSpPr>
            <a:cxnSpLocks/>
          </p:cNvCxnSpPr>
          <p:nvPr/>
        </p:nvCxnSpPr>
        <p:spPr>
          <a:xfrm>
            <a:off x="3045772" y="2433477"/>
            <a:ext cx="0" cy="3373557"/>
          </a:xfrm>
          <a:prstGeom prst="line">
            <a:avLst/>
          </a:prstGeom>
          <a:ln w="9525">
            <a:solidFill>
              <a:schemeClr val="bg1">
                <a:lumMod val="50000"/>
              </a:schemeClr>
            </a:solidFill>
            <a:prstDash val="sysDash"/>
            <a:miter lim="800000"/>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81AD24CC-1FB1-0BCA-E7A8-60E6D6557A99}"/>
              </a:ext>
            </a:extLst>
          </p:cNvPr>
          <p:cNvCxnSpPr>
            <a:cxnSpLocks/>
          </p:cNvCxnSpPr>
          <p:nvPr/>
        </p:nvCxnSpPr>
        <p:spPr>
          <a:xfrm>
            <a:off x="6071307" y="2427820"/>
            <a:ext cx="7643" cy="3557344"/>
          </a:xfrm>
          <a:prstGeom prst="line">
            <a:avLst/>
          </a:prstGeom>
          <a:ln w="9525">
            <a:solidFill>
              <a:schemeClr val="bg1">
                <a:lumMod val="50000"/>
              </a:schemeClr>
            </a:solidFill>
            <a:prstDash val="sysDash"/>
            <a:miter lim="800000"/>
          </a:ln>
        </p:spPr>
        <p:style>
          <a:lnRef idx="1">
            <a:schemeClr val="accent1"/>
          </a:lnRef>
          <a:fillRef idx="0">
            <a:schemeClr val="accent1"/>
          </a:fillRef>
          <a:effectRef idx="0">
            <a:schemeClr val="accent1"/>
          </a:effectRef>
          <a:fontRef idx="minor">
            <a:schemeClr val="tx1"/>
          </a:fontRef>
        </p:style>
      </p:cxnSp>
      <p:sp>
        <p:nvSpPr>
          <p:cNvPr id="47" name="Rounded Rectangle 25">
            <a:extLst>
              <a:ext uri="{FF2B5EF4-FFF2-40B4-BE49-F238E27FC236}">
                <a16:creationId xmlns:a16="http://schemas.microsoft.com/office/drawing/2014/main" id="{59A8F3DC-BBC4-CBDF-006B-0DDEFEBE025A}"/>
              </a:ext>
            </a:extLst>
          </p:cNvPr>
          <p:cNvSpPr/>
          <p:nvPr/>
        </p:nvSpPr>
        <p:spPr>
          <a:xfrm>
            <a:off x="9105016" y="3450574"/>
            <a:ext cx="2820159" cy="446106"/>
          </a:xfrm>
          <a:prstGeom prst="roundRect">
            <a:avLst>
              <a:gd name="adj" fmla="val 8687"/>
            </a:avLst>
          </a:prstGeom>
          <a:no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3152" tIns="27432" rIns="27432" bIns="27432" numCol="1" spcCol="0" rtlCol="0" fromWordArt="0" anchor="ctr" anchorCtr="0" forceAA="0" compatLnSpc="1">
            <a:prstTxWarp prst="textNoShape">
              <a:avLst/>
            </a:prstTxWarp>
            <a:noAutofit/>
          </a:bodyPr>
          <a:lstStyle/>
          <a:p>
            <a:pPr algn="ctr">
              <a:buClr>
                <a:srgbClr val="0099CC"/>
              </a:buClr>
              <a:buFont typeface="Trebuchet MS" panose="020B0603020202020204" pitchFamily="34" charset="0"/>
              <a:buChar char="​"/>
            </a:pPr>
            <a:r>
              <a:rPr lang="en-US" sz="1600" b="1">
                <a:solidFill>
                  <a:srgbClr val="0070C0"/>
                </a:solidFill>
                <a:latin typeface="Arial" panose="020B0604020202020204" pitchFamily="34" charset="0"/>
                <a:cs typeface="Arial" panose="020B0604020202020204" pitchFamily="34" charset="0"/>
              </a:rPr>
              <a:t>INT delivering demonstrable system benefits and outcomes</a:t>
            </a:r>
          </a:p>
        </p:txBody>
      </p:sp>
      <p:cxnSp>
        <p:nvCxnSpPr>
          <p:cNvPr id="48" name="Straight Connector 47">
            <a:extLst>
              <a:ext uri="{FF2B5EF4-FFF2-40B4-BE49-F238E27FC236}">
                <a16:creationId xmlns:a16="http://schemas.microsoft.com/office/drawing/2014/main" id="{80D2BEDA-FD44-A5D9-A27B-F80AA99EF190}"/>
              </a:ext>
            </a:extLst>
          </p:cNvPr>
          <p:cNvCxnSpPr>
            <a:cxnSpLocks/>
          </p:cNvCxnSpPr>
          <p:nvPr/>
        </p:nvCxnSpPr>
        <p:spPr>
          <a:xfrm flipH="1">
            <a:off x="12445766" y="5139211"/>
            <a:ext cx="23838" cy="0"/>
          </a:xfrm>
          <a:prstGeom prst="line">
            <a:avLst/>
          </a:prstGeom>
          <a:ln w="9525" cap="rnd">
            <a:solidFill>
              <a:srgbClr val="9A9A9A"/>
            </a:solidFill>
            <a:prstDash val="solid"/>
          </a:ln>
        </p:spPr>
        <p:style>
          <a:lnRef idx="1">
            <a:schemeClr val="accent1"/>
          </a:lnRef>
          <a:fillRef idx="0">
            <a:schemeClr val="accent1"/>
          </a:fillRef>
          <a:effectRef idx="0">
            <a:schemeClr val="accent1"/>
          </a:effectRef>
          <a:fontRef idx="minor">
            <a:schemeClr val="tx1"/>
          </a:fontRef>
        </p:style>
      </p:cxnSp>
      <p:grpSp>
        <p:nvGrpSpPr>
          <p:cNvPr id="49" name="Group 48">
            <a:extLst>
              <a:ext uri="{FF2B5EF4-FFF2-40B4-BE49-F238E27FC236}">
                <a16:creationId xmlns:a16="http://schemas.microsoft.com/office/drawing/2014/main" id="{9CCB27C8-A099-B621-8F48-E93388270FAE}"/>
              </a:ext>
            </a:extLst>
          </p:cNvPr>
          <p:cNvGrpSpPr/>
          <p:nvPr/>
        </p:nvGrpSpPr>
        <p:grpSpPr>
          <a:xfrm rot="5400000">
            <a:off x="10468789" y="2296479"/>
            <a:ext cx="306171" cy="307450"/>
            <a:chOff x="5937565" y="3833745"/>
            <a:chExt cx="306171" cy="306910"/>
          </a:xfrm>
          <a:solidFill>
            <a:srgbClr val="0070C0"/>
          </a:solidFill>
        </p:grpSpPr>
        <p:sp>
          <p:nvSpPr>
            <p:cNvPr id="50" name="Freeform 94">
              <a:extLst>
                <a:ext uri="{FF2B5EF4-FFF2-40B4-BE49-F238E27FC236}">
                  <a16:creationId xmlns:a16="http://schemas.microsoft.com/office/drawing/2014/main" id="{B4813AC8-B86E-CDFE-E7F8-E0173BA0E17B}"/>
                </a:ext>
              </a:extLst>
            </p:cNvPr>
            <p:cNvSpPr>
              <a:spLocks/>
            </p:cNvSpPr>
            <p:nvPr/>
          </p:nvSpPr>
          <p:spPr bwMode="gray">
            <a:xfrm>
              <a:off x="5937565" y="3833745"/>
              <a:ext cx="306171" cy="306910"/>
            </a:xfrm>
            <a:custGeom>
              <a:avLst/>
              <a:gdLst>
                <a:gd name="T0" fmla="*/ 0 w 1052"/>
                <a:gd name="T1" fmla="*/ 526 h 1052"/>
                <a:gd name="T2" fmla="*/ 0 w 1052"/>
                <a:gd name="T3" fmla="*/ 526 h 1052"/>
                <a:gd name="T4" fmla="*/ 526 w 1052"/>
                <a:gd name="T5" fmla="*/ 0 h 1052"/>
                <a:gd name="T6" fmla="*/ 1052 w 1052"/>
                <a:gd name="T7" fmla="*/ 526 h 1052"/>
                <a:gd name="T8" fmla="*/ 1052 w 1052"/>
                <a:gd name="T9" fmla="*/ 526 h 1052"/>
                <a:gd name="T10" fmla="*/ 526 w 1052"/>
                <a:gd name="T11" fmla="*/ 1052 h 1052"/>
                <a:gd name="T12" fmla="*/ 526 w 1052"/>
                <a:gd name="T13" fmla="*/ 1052 h 1052"/>
                <a:gd name="T14" fmla="*/ 0 w 1052"/>
                <a:gd name="T15" fmla="*/ 526 h 105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2" h="1052">
                  <a:moveTo>
                    <a:pt x="0" y="526"/>
                  </a:moveTo>
                  <a:cubicBezTo>
                    <a:pt x="0" y="526"/>
                    <a:pt x="0" y="526"/>
                    <a:pt x="0" y="526"/>
                  </a:cubicBezTo>
                  <a:cubicBezTo>
                    <a:pt x="0" y="236"/>
                    <a:pt x="236" y="0"/>
                    <a:pt x="526" y="0"/>
                  </a:cubicBezTo>
                  <a:cubicBezTo>
                    <a:pt x="817" y="0"/>
                    <a:pt x="1052" y="236"/>
                    <a:pt x="1052" y="526"/>
                  </a:cubicBezTo>
                  <a:cubicBezTo>
                    <a:pt x="1052" y="526"/>
                    <a:pt x="1052" y="526"/>
                    <a:pt x="1052" y="526"/>
                  </a:cubicBezTo>
                  <a:cubicBezTo>
                    <a:pt x="1052" y="817"/>
                    <a:pt x="817" y="1052"/>
                    <a:pt x="526" y="1052"/>
                  </a:cubicBezTo>
                  <a:cubicBezTo>
                    <a:pt x="526" y="1052"/>
                    <a:pt x="526" y="1052"/>
                    <a:pt x="526" y="1052"/>
                  </a:cubicBezTo>
                  <a:cubicBezTo>
                    <a:pt x="236" y="1052"/>
                    <a:pt x="0" y="817"/>
                    <a:pt x="0" y="526"/>
                  </a:cubicBezTo>
                  <a:close/>
                </a:path>
              </a:pathLst>
            </a:custGeom>
            <a:grpFill/>
            <a:ln>
              <a:solidFill>
                <a:srgbClr val="0070C0"/>
              </a:solidFill>
            </a:ln>
          </p:spPr>
          <p:txBody>
            <a:bodyPr vert="horz" wrap="square" lIns="88641" tIns="44321" rIns="88641" bIns="44321" numCol="1" anchor="t" anchorCtr="0" compatLnSpc="1">
              <a:prstTxWarp prst="textNoShape">
                <a:avLst/>
              </a:prstTxWarp>
            </a:bodyPr>
            <a:lstStyle/>
            <a:p>
              <a:endParaRPr lang="en-US">
                <a:solidFill>
                  <a:srgbClr val="6E6F73"/>
                </a:solidFill>
                <a:latin typeface="Arial" panose="020B0604020202020204" pitchFamily="34" charset="0"/>
                <a:cs typeface="Arial" panose="020B0604020202020204" pitchFamily="34" charset="0"/>
              </a:endParaRPr>
            </a:p>
          </p:txBody>
        </p:sp>
        <p:sp>
          <p:nvSpPr>
            <p:cNvPr id="51" name="Freeform 95">
              <a:extLst>
                <a:ext uri="{FF2B5EF4-FFF2-40B4-BE49-F238E27FC236}">
                  <a16:creationId xmlns:a16="http://schemas.microsoft.com/office/drawing/2014/main" id="{9E3E5F04-70F1-1DDD-0A6F-7C29C6EAB3C6}"/>
                </a:ext>
              </a:extLst>
            </p:cNvPr>
            <p:cNvSpPr>
              <a:spLocks/>
            </p:cNvSpPr>
            <p:nvPr/>
          </p:nvSpPr>
          <p:spPr bwMode="gray">
            <a:xfrm>
              <a:off x="6053998" y="3876006"/>
              <a:ext cx="105458" cy="224731"/>
            </a:xfrm>
            <a:custGeom>
              <a:avLst/>
              <a:gdLst>
                <a:gd name="T0" fmla="*/ 66 w 976"/>
                <a:gd name="T1" fmla="*/ 1824 h 1824"/>
                <a:gd name="T2" fmla="*/ 0 w 976"/>
                <a:gd name="T3" fmla="*/ 1758 h 1824"/>
                <a:gd name="T4" fmla="*/ 843 w 976"/>
                <a:gd name="T5" fmla="*/ 912 h 1824"/>
                <a:gd name="T6" fmla="*/ 0 w 976"/>
                <a:gd name="T7" fmla="*/ 66 h 1824"/>
                <a:gd name="T8" fmla="*/ 66 w 976"/>
                <a:gd name="T9" fmla="*/ 0 h 1824"/>
                <a:gd name="T10" fmla="*/ 976 w 976"/>
                <a:gd name="T11" fmla="*/ 912 h 1824"/>
                <a:gd name="T12" fmla="*/ 66 w 976"/>
                <a:gd name="T13" fmla="*/ 1824 h 1824"/>
              </a:gdLst>
              <a:ahLst/>
              <a:cxnLst>
                <a:cxn ang="0">
                  <a:pos x="T0" y="T1"/>
                </a:cxn>
                <a:cxn ang="0">
                  <a:pos x="T2" y="T3"/>
                </a:cxn>
                <a:cxn ang="0">
                  <a:pos x="T4" y="T5"/>
                </a:cxn>
                <a:cxn ang="0">
                  <a:pos x="T6" y="T7"/>
                </a:cxn>
                <a:cxn ang="0">
                  <a:pos x="T8" y="T9"/>
                </a:cxn>
                <a:cxn ang="0">
                  <a:pos x="T10" y="T11"/>
                </a:cxn>
                <a:cxn ang="0">
                  <a:pos x="T12" y="T13"/>
                </a:cxn>
              </a:cxnLst>
              <a:rect l="0" t="0" r="r" b="b"/>
              <a:pathLst>
                <a:path w="976" h="1824">
                  <a:moveTo>
                    <a:pt x="66" y="1824"/>
                  </a:moveTo>
                  <a:lnTo>
                    <a:pt x="0" y="1758"/>
                  </a:lnTo>
                  <a:lnTo>
                    <a:pt x="843" y="912"/>
                  </a:lnTo>
                  <a:lnTo>
                    <a:pt x="0" y="66"/>
                  </a:lnTo>
                  <a:lnTo>
                    <a:pt x="66" y="0"/>
                  </a:lnTo>
                  <a:lnTo>
                    <a:pt x="976" y="912"/>
                  </a:lnTo>
                  <a:lnTo>
                    <a:pt x="66" y="1824"/>
                  </a:lnTo>
                  <a:close/>
                </a:path>
              </a:pathLst>
            </a:custGeom>
            <a:solidFill>
              <a:schemeClr val="bg1"/>
            </a:solidFill>
            <a:ln w="9525">
              <a:solidFill>
                <a:schemeClr val="bg1"/>
              </a:solidFill>
              <a:round/>
              <a:headEnd/>
              <a:tailEnd/>
            </a:ln>
          </p:spPr>
          <p:txBody>
            <a:bodyPr vert="horz" wrap="square" lIns="88641" tIns="44321" rIns="88641" bIns="44321" numCol="1" anchor="t" anchorCtr="0" compatLnSpc="1">
              <a:prstTxWarp prst="textNoShape">
                <a:avLst/>
              </a:prstTxWarp>
            </a:bodyPr>
            <a:lstStyle/>
            <a:p>
              <a:endParaRPr lang="en-US">
                <a:solidFill>
                  <a:srgbClr val="6E6F73"/>
                </a:solidFill>
                <a:latin typeface="Arial" panose="020B0604020202020204" pitchFamily="34" charset="0"/>
                <a:cs typeface="Arial" panose="020B0604020202020204" pitchFamily="34" charset="0"/>
              </a:endParaRPr>
            </a:p>
          </p:txBody>
        </p:sp>
      </p:grpSp>
      <p:sp>
        <p:nvSpPr>
          <p:cNvPr id="52" name="Arrow: Chevron 51">
            <a:extLst>
              <a:ext uri="{FF2B5EF4-FFF2-40B4-BE49-F238E27FC236}">
                <a16:creationId xmlns:a16="http://schemas.microsoft.com/office/drawing/2014/main" id="{18A15733-51BA-58B4-7854-ED11A9DC4ED4}"/>
              </a:ext>
            </a:extLst>
          </p:cNvPr>
          <p:cNvSpPr/>
          <p:nvPr/>
        </p:nvSpPr>
        <p:spPr>
          <a:xfrm>
            <a:off x="9137016" y="1270660"/>
            <a:ext cx="2904270" cy="912249"/>
          </a:xfrm>
          <a:prstGeom prst="chevron">
            <a:avLst>
              <a:gd name="adj" fmla="val 23315"/>
            </a:avLst>
          </a:prstGeom>
          <a:solidFill>
            <a:srgbClr val="0070C0"/>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buClr>
                <a:srgbClr val="0099CC"/>
              </a:buClr>
              <a:buFont typeface="Trebuchet MS" panose="020B0603020202020204" pitchFamily="34" charset="0"/>
              <a:buChar char="​"/>
            </a:pPr>
            <a:r>
              <a:rPr lang="en-US" sz="1400" b="1">
                <a:solidFill>
                  <a:schemeClr val="bg1"/>
                </a:solidFill>
                <a:latin typeface="Arial" panose="020B0604020202020204" pitchFamily="34" charset="0"/>
                <a:cs typeface="Arial" panose="020B0604020202020204" pitchFamily="34" charset="0"/>
              </a:rPr>
              <a:t>Phase 4: Full delegation for </a:t>
            </a:r>
            <a:r>
              <a:rPr lang="en-US" sz="1400" b="1" err="1">
                <a:solidFill>
                  <a:schemeClr val="bg1"/>
                </a:solidFill>
                <a:latin typeface="Arial" panose="020B0604020202020204" pitchFamily="34" charset="0"/>
                <a:cs typeface="Arial" panose="020B0604020202020204" pitchFamily="34" charset="0"/>
              </a:rPr>
              <a:t>neighbourhood</a:t>
            </a:r>
            <a:r>
              <a:rPr lang="en-US" sz="1400" b="1">
                <a:solidFill>
                  <a:schemeClr val="bg1"/>
                </a:solidFill>
                <a:latin typeface="Arial" panose="020B0604020202020204" pitchFamily="34" charset="0"/>
                <a:cs typeface="Arial" panose="020B0604020202020204" pitchFamily="34" charset="0"/>
              </a:rPr>
              <a:t> delivery</a:t>
            </a:r>
          </a:p>
        </p:txBody>
      </p:sp>
      <p:cxnSp>
        <p:nvCxnSpPr>
          <p:cNvPr id="56" name="Straight Connector 55">
            <a:extLst>
              <a:ext uri="{FF2B5EF4-FFF2-40B4-BE49-F238E27FC236}">
                <a16:creationId xmlns:a16="http://schemas.microsoft.com/office/drawing/2014/main" id="{138A959A-0CB7-D811-2748-B0130E8AE802}"/>
              </a:ext>
            </a:extLst>
          </p:cNvPr>
          <p:cNvCxnSpPr>
            <a:cxnSpLocks/>
          </p:cNvCxnSpPr>
          <p:nvPr/>
        </p:nvCxnSpPr>
        <p:spPr>
          <a:xfrm>
            <a:off x="9066916" y="2463266"/>
            <a:ext cx="22128" cy="3521898"/>
          </a:xfrm>
          <a:prstGeom prst="line">
            <a:avLst/>
          </a:prstGeom>
          <a:ln w="9525">
            <a:solidFill>
              <a:schemeClr val="bg1">
                <a:lumMod val="50000"/>
              </a:schemeClr>
            </a:solidFill>
            <a:prstDash val="sysDash"/>
            <a:miter lim="800000"/>
          </a:ln>
        </p:spPr>
        <p:style>
          <a:lnRef idx="1">
            <a:schemeClr val="accent1"/>
          </a:lnRef>
          <a:fillRef idx="0">
            <a:schemeClr val="accent1"/>
          </a:fillRef>
          <a:effectRef idx="0">
            <a:schemeClr val="accent1"/>
          </a:effectRef>
          <a:fontRef idx="minor">
            <a:schemeClr val="tx1"/>
          </a:fontRef>
        </p:style>
      </p:cxnSp>
      <p:sp>
        <p:nvSpPr>
          <p:cNvPr id="16" name="Rectangle 15">
            <a:extLst>
              <a:ext uri="{FF2B5EF4-FFF2-40B4-BE49-F238E27FC236}">
                <a16:creationId xmlns:a16="http://schemas.microsoft.com/office/drawing/2014/main" id="{C11627F9-994D-9F8C-62BB-A99159554C93}"/>
              </a:ext>
            </a:extLst>
          </p:cNvPr>
          <p:cNvSpPr/>
          <p:nvPr/>
        </p:nvSpPr>
        <p:spPr>
          <a:xfrm>
            <a:off x="100663" y="5369837"/>
            <a:ext cx="2880000" cy="466626"/>
          </a:xfrm>
          <a:prstGeom prst="rect">
            <a:avLst/>
          </a:prstGeom>
          <a:solidFill>
            <a:srgbClr val="F39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400" b="1" dirty="0">
                <a:latin typeface="Arial" panose="020B0604020202020204" pitchFamily="34" charset="0"/>
                <a:cs typeface="Arial" panose="020B0604020202020204" pitchFamily="34" charset="0"/>
              </a:rPr>
              <a:t>Targeting achievement by March 2025 </a:t>
            </a:r>
          </a:p>
        </p:txBody>
      </p:sp>
      <p:sp>
        <p:nvSpPr>
          <p:cNvPr id="28" name="Rectangle 27">
            <a:extLst>
              <a:ext uri="{FF2B5EF4-FFF2-40B4-BE49-F238E27FC236}">
                <a16:creationId xmlns:a16="http://schemas.microsoft.com/office/drawing/2014/main" id="{09712D99-D2A5-CFF4-F572-1074327BC786}"/>
              </a:ext>
            </a:extLst>
          </p:cNvPr>
          <p:cNvSpPr/>
          <p:nvPr/>
        </p:nvSpPr>
        <p:spPr>
          <a:xfrm>
            <a:off x="3122229" y="5369837"/>
            <a:ext cx="2880000" cy="466626"/>
          </a:xfrm>
          <a:prstGeom prst="rect">
            <a:avLst/>
          </a:prstGeom>
          <a:solidFill>
            <a:srgbClr val="DF0B7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400" b="1" dirty="0">
                <a:latin typeface="Arial" panose="020B0604020202020204" pitchFamily="34" charset="0"/>
                <a:cs typeface="Arial" panose="020B0604020202020204" pitchFamily="34" charset="0"/>
              </a:rPr>
              <a:t>Targeting achievement by March 2026 </a:t>
            </a:r>
          </a:p>
        </p:txBody>
      </p:sp>
      <p:sp>
        <p:nvSpPr>
          <p:cNvPr id="31" name="Rectangle 30">
            <a:extLst>
              <a:ext uri="{FF2B5EF4-FFF2-40B4-BE49-F238E27FC236}">
                <a16:creationId xmlns:a16="http://schemas.microsoft.com/office/drawing/2014/main" id="{A2E37295-323A-8ABC-F92A-D8818CC46427}"/>
              </a:ext>
            </a:extLst>
          </p:cNvPr>
          <p:cNvSpPr/>
          <p:nvPr/>
        </p:nvSpPr>
        <p:spPr>
          <a:xfrm>
            <a:off x="6150107" y="5369837"/>
            <a:ext cx="2880000" cy="466626"/>
          </a:xfrm>
          <a:prstGeom prst="rect">
            <a:avLst/>
          </a:prstGeom>
          <a:solidFill>
            <a:srgbClr val="7030A0"/>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buClr>
                <a:srgbClr val="0099CC"/>
              </a:buClr>
              <a:buFont typeface="Trebuchet MS" panose="020B0603020202020204" pitchFamily="34" charset="0"/>
              <a:buChar char="​"/>
            </a:pPr>
            <a:r>
              <a:rPr lang="en-GB" sz="1400" b="1" dirty="0">
                <a:latin typeface="Arial" panose="020B0604020202020204" pitchFamily="34" charset="0"/>
                <a:cs typeface="Arial" panose="020B0604020202020204" pitchFamily="34" charset="0"/>
              </a:rPr>
              <a:t>Targeting achievement </a:t>
            </a:r>
            <a:r>
              <a:rPr lang="en-GB" sz="1400" b="1" dirty="0">
                <a:solidFill>
                  <a:schemeClr val="bg1"/>
                </a:solidFill>
                <a:latin typeface="Arial" panose="020B0604020202020204" pitchFamily="34" charset="0"/>
                <a:cs typeface="Arial" panose="020B0604020202020204" pitchFamily="34" charset="0"/>
              </a:rPr>
              <a:t>by    March 2027 </a:t>
            </a:r>
          </a:p>
        </p:txBody>
      </p:sp>
      <p:sp>
        <p:nvSpPr>
          <p:cNvPr id="32" name="Rectangle 31">
            <a:extLst>
              <a:ext uri="{FF2B5EF4-FFF2-40B4-BE49-F238E27FC236}">
                <a16:creationId xmlns:a16="http://schemas.microsoft.com/office/drawing/2014/main" id="{E5630D8E-165D-A9DD-AF5E-B68AD089283A}"/>
              </a:ext>
            </a:extLst>
          </p:cNvPr>
          <p:cNvSpPr/>
          <p:nvPr/>
        </p:nvSpPr>
        <p:spPr>
          <a:xfrm>
            <a:off x="9149151" y="5369837"/>
            <a:ext cx="2880000" cy="466626"/>
          </a:xfrm>
          <a:prstGeom prst="rect">
            <a:avLst/>
          </a:prstGeom>
          <a:solidFill>
            <a:srgbClr val="0070C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400" b="1" dirty="0">
                <a:latin typeface="Arial" panose="020B0604020202020204" pitchFamily="34" charset="0"/>
                <a:cs typeface="Arial" panose="020B0604020202020204" pitchFamily="34" charset="0"/>
              </a:rPr>
              <a:t>Targeting achievement by March 2029 </a:t>
            </a:r>
          </a:p>
        </p:txBody>
      </p:sp>
    </p:spTree>
    <p:extLst>
      <p:ext uri="{BB962C8B-B14F-4D97-AF65-F5344CB8AC3E}">
        <p14:creationId xmlns:p14="http://schemas.microsoft.com/office/powerpoint/2010/main" val="375795620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4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activity xmlns="76acbf5a-e424-4faa-a9e1-da96618f5e9b"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CC6E4B5B560A0A429C3A60BB91121AA1" ma:contentTypeVersion="8" ma:contentTypeDescription="Create a new document." ma:contentTypeScope="" ma:versionID="958e04021ea2a18ba3dfc68e8882c1a0">
  <xsd:schema xmlns:xsd="http://www.w3.org/2001/XMLSchema" xmlns:xs="http://www.w3.org/2001/XMLSchema" xmlns:p="http://schemas.microsoft.com/office/2006/metadata/properties" xmlns:ns3="76acbf5a-e424-4faa-a9e1-da96618f5e9b" xmlns:ns4="012f66db-94d9-4a7e-aa53-062940490d66" targetNamespace="http://schemas.microsoft.com/office/2006/metadata/properties" ma:root="true" ma:fieldsID="95e3badc4d81740daeeb5b22128542db" ns3:_="" ns4:_="">
    <xsd:import namespace="76acbf5a-e424-4faa-a9e1-da96618f5e9b"/>
    <xsd:import namespace="012f66db-94d9-4a7e-aa53-062940490d66"/>
    <xsd:element name="properties">
      <xsd:complexType>
        <xsd:sequence>
          <xsd:element name="documentManagement">
            <xsd:complexType>
              <xsd:all>
                <xsd:element ref="ns3:MediaServiceMetadata" minOccurs="0"/>
                <xsd:element ref="ns3:MediaServiceFastMetadata" minOccurs="0"/>
                <xsd:element ref="ns3:MediaServiceSearchProperties" minOccurs="0"/>
                <xsd:element ref="ns3:MediaServiceObjectDetectorVersions" minOccurs="0"/>
                <xsd:element ref="ns3:_activity"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6acbf5a-e424-4faa-a9e1-da96618f5e9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_activity" ma:index="12" nillable="true" ma:displayName="_activity" ma:hidden="true" ma:internalName="_activity">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12f66db-94d9-4a7e-aa53-062940490d66"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SharingHintHash" ma:index="15"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95F980D-8A2A-4CB7-ACB8-F28A8CCF8F32}">
  <ds:schemaRefs>
    <ds:schemaRef ds:uri="http://schemas.microsoft.com/sharepoint/v3/contenttype/forms"/>
  </ds:schemaRefs>
</ds:datastoreItem>
</file>

<file path=customXml/itemProps2.xml><?xml version="1.0" encoding="utf-8"?>
<ds:datastoreItem xmlns:ds="http://schemas.openxmlformats.org/officeDocument/2006/customXml" ds:itemID="{AACC1733-0CDF-444B-8FF8-8F0E4F44582C}">
  <ds:schemaRefs>
    <ds:schemaRef ds:uri="http://www.w3.org/XML/1998/namespace"/>
    <ds:schemaRef ds:uri="76acbf5a-e424-4faa-a9e1-da96618f5e9b"/>
    <ds:schemaRef ds:uri="http://purl.org/dc/elements/1.1/"/>
    <ds:schemaRef ds:uri="http://schemas.microsoft.com/office/2006/metadata/properties"/>
    <ds:schemaRef ds:uri="http://schemas.microsoft.com/office/2006/documentManagement/types"/>
    <ds:schemaRef ds:uri="012f66db-94d9-4a7e-aa53-062940490d66"/>
    <ds:schemaRef ds:uri="http://schemas.microsoft.com/office/infopath/2007/PartnerControls"/>
    <ds:schemaRef ds:uri="http://schemas.openxmlformats.org/package/2006/metadata/core-properties"/>
    <ds:schemaRef ds:uri="http://purl.org/dc/dcmitype/"/>
    <ds:schemaRef ds:uri="http://purl.org/dc/terms/"/>
  </ds:schemaRefs>
</ds:datastoreItem>
</file>

<file path=customXml/itemProps3.xml><?xml version="1.0" encoding="utf-8"?>
<ds:datastoreItem xmlns:ds="http://schemas.openxmlformats.org/officeDocument/2006/customXml" ds:itemID="{5474CF46-47C3-4DB9-B30A-64B438C03FF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6acbf5a-e424-4faa-a9e1-da96618f5e9b"/>
    <ds:schemaRef ds:uri="012f66db-94d9-4a7e-aa53-062940490d6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37c354b2-85b0-47f5-b222-07b48d774ee3}" enabled="0" method="" siteId="{37c354b2-85b0-47f5-b222-07b48d774ee3}" removed="1"/>
</clbl:labelList>
</file>

<file path=docProps/app.xml><?xml version="1.0" encoding="utf-8"?>
<Properties xmlns="http://schemas.openxmlformats.org/officeDocument/2006/extended-properties" xmlns:vt="http://schemas.openxmlformats.org/officeDocument/2006/docPropsVTypes">
  <Template/>
  <TotalTime>1444</TotalTime>
  <Words>1447</Words>
  <Application>Microsoft Office PowerPoint</Application>
  <PresentationFormat>Widescreen</PresentationFormat>
  <Paragraphs>109</Paragraphs>
  <Slides>9</Slides>
  <Notes>2</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9</vt:i4>
      </vt:variant>
    </vt:vector>
  </HeadingPairs>
  <TitlesOfParts>
    <vt:vector size="15" baseType="lpstr">
      <vt:lpstr>Arial</vt:lpstr>
      <vt:lpstr>Calibri</vt:lpstr>
      <vt:lpstr>Times New Roman</vt:lpstr>
      <vt:lpstr>Trebuchet MS</vt:lpstr>
      <vt:lpstr>4_Office Theme</vt:lpstr>
      <vt:lpstr>think-cell Slide</vt:lpstr>
      <vt:lpstr>Neighbourhood Teams in North West London</vt:lpstr>
      <vt:lpstr>Purpose of the discussion today</vt:lpstr>
      <vt:lpstr>We have heard citizens, patients and their carers that they do not always experience care in the way they would expect</vt:lpstr>
      <vt:lpstr>And we hear how people want to experience health and care services</vt:lpstr>
      <vt:lpstr>Integrated Neighbourhood Teams to drive benefits to the public, feel different from what has come before and delivery improved outcomes for patients and the system</vt:lpstr>
      <vt:lpstr>This will be a “team of teams” approach, with the core generalist team operating in the neighbourhood</vt:lpstr>
      <vt:lpstr>PowerPoint Presentation</vt:lpstr>
      <vt:lpstr>What will all this mean for our residents and patients? A holistic and person-centred approach.</vt:lpstr>
      <vt:lpstr>The minimum timescales for completing phases are set out and the outcomes that should be demonstrated to support the move.  We expect some Borough Based Partnerships to move forward faster.</vt:lpstr>
    </vt:vector>
  </TitlesOfParts>
  <Company>NWLONDONCCGS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Joe McGale;Joe Nguyen</dc:creator>
  <cp:lastModifiedBy>HENSCHEN, Lisa (CENTRAL LONDON COMMUNITY HEALTHCARE NHS TRUST)</cp:lastModifiedBy>
  <cp:revision>50</cp:revision>
  <cp:lastPrinted>2023-06-15T13:36:51Z</cp:lastPrinted>
  <dcterms:created xsi:type="dcterms:W3CDTF">2023-02-07T12:01:13Z</dcterms:created>
  <dcterms:modified xsi:type="dcterms:W3CDTF">2024-12-09T13:45:47Z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0x010100CC6E4B5B560A0A429C3A60BB91121AA1</vt:lpwstr>
  </property>
  <property fmtid="{D5CDD505-2E9C-101B-9397-08002B2CF9AE}" pid="3" name="MediaServiceImageTags">
    <vt:lpwstr/>
  </property>
</Properties>
</file>