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44" r:id="rId5"/>
  </p:sldMasterIdLst>
  <p:notesMasterIdLst>
    <p:notesMasterId r:id="rId25"/>
  </p:notesMasterIdLst>
  <p:sldIdLst>
    <p:sldId id="372" r:id="rId6"/>
    <p:sldId id="312" r:id="rId7"/>
    <p:sldId id="355" r:id="rId8"/>
    <p:sldId id="354" r:id="rId9"/>
    <p:sldId id="366" r:id="rId10"/>
    <p:sldId id="258" r:id="rId11"/>
    <p:sldId id="356" r:id="rId12"/>
    <p:sldId id="357" r:id="rId13"/>
    <p:sldId id="359" r:id="rId14"/>
    <p:sldId id="360" r:id="rId15"/>
    <p:sldId id="350" r:id="rId16"/>
    <p:sldId id="369" r:id="rId17"/>
    <p:sldId id="361" r:id="rId18"/>
    <p:sldId id="269" r:id="rId19"/>
    <p:sldId id="353" r:id="rId20"/>
    <p:sldId id="295" r:id="rId21"/>
    <p:sldId id="296" r:id="rId22"/>
    <p:sldId id="362" r:id="rId23"/>
    <p:sldId id="340" r:id="rId2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576"/>
    <a:srgbClr val="B7E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772" autoAdjust="0"/>
  </p:normalViewPr>
  <p:slideViewPr>
    <p:cSldViewPr snapToGrid="0">
      <p:cViewPr varScale="1">
        <p:scale>
          <a:sx n="62" d="100"/>
          <a:sy n="62" d="100"/>
        </p:scale>
        <p:origin x="120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Are Aged under 65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Sheet1!$A$14</c:f>
              <c:strCache>
                <c:ptCount val="1"/>
                <c:pt idx="0">
                  <c:v>Aged under 65</c:v>
                </c:pt>
              </c:strCache>
            </c:strRef>
          </c:tx>
          <c:dPt>
            <c:idx val="0"/>
            <c:bubble3D val="0"/>
            <c:spPr>
              <a:solidFill>
                <a:srgbClr val="E5257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00-4505-9662-E38FA409C577}"/>
              </c:ext>
            </c:extLst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00-4505-9662-E38FA409C577}"/>
              </c:ext>
            </c:extLst>
          </c:dPt>
          <c:val>
            <c:numRef>
              <c:f>Sheet1!$B$14:$C$14</c:f>
              <c:numCache>
                <c:formatCode>0%</c:formatCode>
                <c:ptCount val="2"/>
                <c:pt idx="0">
                  <c:v>0.83</c:v>
                </c:pt>
                <c:pt idx="1">
                  <c:v>0.17000000000000004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00-4505-9662-E38FA409C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Have</a:t>
            </a:r>
            <a:r>
              <a:rPr lang="en-GB" baseline="0"/>
              <a:t> </a:t>
            </a:r>
            <a:r>
              <a:rPr lang="en-GB"/>
              <a:t>Experienced Prejudice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Sheet1!$A$13</c:f>
              <c:strCache>
                <c:ptCount val="1"/>
                <c:pt idx="0">
                  <c:v>Experienced Prejudice</c:v>
                </c:pt>
              </c:strCache>
            </c:strRef>
          </c:tx>
          <c:dPt>
            <c:idx val="0"/>
            <c:bubble3D val="0"/>
            <c:spPr>
              <a:solidFill>
                <a:srgbClr val="E5257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74-4B8F-BAF1-6F9D3B2275AD}"/>
              </c:ext>
            </c:extLst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74-4B8F-BAF1-6F9D3B2275AD}"/>
              </c:ext>
            </c:extLst>
          </c:dPt>
          <c:val>
            <c:numRef>
              <c:f>Sheet1!$B$13:$C$13</c:f>
              <c:numCache>
                <c:formatCode>0%</c:formatCode>
                <c:ptCount val="2"/>
                <c:pt idx="0">
                  <c:v>0.59</c:v>
                </c:pt>
                <c:pt idx="1">
                  <c:v>0.41000000000000003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74-4B8F-BAF1-6F9D3B227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Have a Long Term Disability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Sheet1!$A$12</c:f>
              <c:strCache>
                <c:ptCount val="1"/>
                <c:pt idx="0">
                  <c:v>Long Term Disability</c:v>
                </c:pt>
              </c:strCache>
            </c:strRef>
          </c:tx>
          <c:dPt>
            <c:idx val="0"/>
            <c:bubble3D val="0"/>
            <c:spPr>
              <a:solidFill>
                <a:srgbClr val="E5257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61-44A9-A0BB-2B29795650BF}"/>
              </c:ext>
            </c:extLst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61-44A9-A0BB-2B29795650BF}"/>
              </c:ext>
            </c:extLst>
          </c:dPt>
          <c:val>
            <c:numRef>
              <c:f>Sheet1!$B$12:$C$12</c:f>
              <c:numCache>
                <c:formatCode>0%</c:formatCode>
                <c:ptCount val="2"/>
                <c:pt idx="0">
                  <c:v>0.41</c:v>
                </c:pt>
                <c:pt idx="1">
                  <c:v>0.59000000000000008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61-44A9-A0BB-2B2979565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Are Acutely Poor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Sheet1!$A$10</c:f>
              <c:strCache>
                <c:ptCount val="1"/>
                <c:pt idx="0">
                  <c:v>Acutely Poor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rgbClr val="E5257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2E-4236-B26D-3EE1231CEAFE}"/>
              </c:ext>
            </c:extLst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2E-4236-B26D-3EE1231CEAFE}"/>
              </c:ext>
            </c:extLst>
          </c:dPt>
          <c:val>
            <c:numRef>
              <c:f>Sheet1!$B$10:$C$10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2E-4236-B26D-3EE1231CE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Are Single &amp; Living Alone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Sheet1!$A$11</c:f>
              <c:strCache>
                <c:ptCount val="1"/>
                <c:pt idx="0">
                  <c:v>Single &amp; Living Alone</c:v>
                </c:pt>
              </c:strCache>
            </c:strRef>
          </c:tx>
          <c:dPt>
            <c:idx val="0"/>
            <c:bubble3D val="0"/>
            <c:spPr>
              <a:solidFill>
                <a:srgbClr val="E5257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36-4FD6-A23D-A83F39992C03}"/>
              </c:ext>
            </c:extLst>
          </c:dPt>
          <c:dPt>
            <c:idx val="1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36-4FD6-A23D-A83F39992C03}"/>
              </c:ext>
            </c:extLst>
          </c:dPt>
          <c:val>
            <c:numRef>
              <c:f>Sheet1!$B$11:$C$11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36-4FD6-A23D-A83F39992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Severe Loneliness Prevalence in London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5257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52576">
                  <a:alpha val="32425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94-E34E-BA5B-E5AD3FBF1D70}"/>
              </c:ext>
            </c:extLst>
          </c:dPt>
          <c:cat>
            <c:strRef>
              <c:f>Sheet1!$A$2:$A$8</c:f>
              <c:strCache>
                <c:ptCount val="7"/>
                <c:pt idx="0">
                  <c:v>London Average</c:v>
                </c:pt>
                <c:pt idx="1">
                  <c:v>Young People</c:v>
                </c:pt>
                <c:pt idx="2">
                  <c:v>Single Parents</c:v>
                </c:pt>
                <c:pt idx="3">
                  <c:v>Ethnic minority groups</c:v>
                </c:pt>
                <c:pt idx="4">
                  <c:v>LGBTQ+</c:v>
                </c:pt>
                <c:pt idx="5">
                  <c:v>Low-income</c:v>
                </c:pt>
                <c:pt idx="6">
                  <c:v>Deaf and Disabled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0.08</c:v>
                </c:pt>
                <c:pt idx="1">
                  <c:v>0.12</c:v>
                </c:pt>
                <c:pt idx="2">
                  <c:v>0.12</c:v>
                </c:pt>
                <c:pt idx="3">
                  <c:v>0.14000000000000001</c:v>
                </c:pt>
                <c:pt idx="4">
                  <c:v>0.15</c:v>
                </c:pt>
                <c:pt idx="5">
                  <c:v>0.18</c:v>
                </c:pt>
                <c:pt idx="6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94-E34E-BA5B-E5AD3FBF1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-27"/>
        <c:axId val="186780784"/>
        <c:axId val="154397072"/>
      </c:barChart>
      <c:catAx>
        <c:axId val="18678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397072"/>
        <c:crosses val="autoZero"/>
        <c:auto val="1"/>
        <c:lblAlgn val="ctr"/>
        <c:lblOffset val="100"/>
        <c:noMultiLvlLbl val="0"/>
      </c:catAx>
      <c:valAx>
        <c:axId val="154397072"/>
        <c:scaling>
          <c:orientation val="minMax"/>
          <c:max val="0.2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80784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24E01-5535-46B9-A9A1-A9A07E639A88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2_5" csCatId="accent2" phldr="1"/>
      <dgm:spPr/>
      <dgm:t>
        <a:bodyPr rtlCol="0"/>
        <a:lstStyle/>
        <a:p>
          <a:pPr rtl="0"/>
          <a:endParaRPr lang="en-US"/>
        </a:p>
      </dgm:t>
    </dgm:pt>
    <dgm:pt modelId="{58FF46FB-368D-4E9C-A650-0513B8879DA8}">
      <dgm:prSet phldr="0" custT="1"/>
      <dgm:spPr/>
      <dgm:t>
        <a:bodyPr rtlCol="0"/>
        <a:lstStyle/>
        <a:p>
          <a:pPr>
            <a:defRPr b="1"/>
          </a:pPr>
          <a:r>
            <a:rPr lang="en-GB" sz="1600" b="1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Aug 2025</a:t>
          </a:r>
        </a:p>
      </dgm:t>
    </dgm:pt>
    <dgm:pt modelId="{CFA40740-0682-470C-AD5A-CFF53CD12BD2}" type="sibTrans" cxnId="{C5645B39-CB65-4A0A-B369-E455C3B827C3}">
      <dgm:prSet/>
      <dgm:spPr/>
      <dgm:t>
        <a:bodyPr rtlCol="0"/>
        <a:lstStyle/>
        <a:p>
          <a:pPr rtl="0"/>
          <a:endParaRPr lang="en-GB" sz="1400" noProof="0">
            <a:solidFill>
              <a:schemeClr val="tx2"/>
            </a:solidFill>
          </a:endParaRPr>
        </a:p>
      </dgm:t>
    </dgm:pt>
    <dgm:pt modelId="{11DFA284-5E99-474D-BF05-364A45269DC7}" type="parTrans" cxnId="{C5645B39-CB65-4A0A-B369-E455C3B827C3}">
      <dgm:prSet/>
      <dgm:spPr/>
      <dgm:t>
        <a:bodyPr rtlCol="0"/>
        <a:lstStyle/>
        <a:p>
          <a:pPr rtl="0"/>
          <a:endParaRPr lang="en-GB" sz="1400" noProof="0">
            <a:solidFill>
              <a:schemeClr val="tx2"/>
            </a:solidFill>
          </a:endParaRPr>
        </a:p>
      </dgm:t>
    </dgm:pt>
    <dgm:pt modelId="{9A875394-CA1E-4432-AEEB-9054FCFF5E0E}">
      <dgm:prSet phldr="0" custT="1"/>
      <dgm:spPr/>
      <dgm:t>
        <a:bodyPr rtlCol="0"/>
        <a:lstStyle/>
        <a:p>
          <a:r>
            <a:rPr lang="en-GB" sz="1100" b="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Cllr Butler-Thalassis PH briefing</a:t>
          </a:r>
        </a:p>
      </dgm:t>
    </dgm:pt>
    <dgm:pt modelId="{0314452B-82A0-42F4-9551-DF00CFFC3580}" type="sibTrans" cxnId="{B659504B-18E4-4D89-A17C-34ABB280AE52}">
      <dgm:prSet/>
      <dgm:spPr/>
      <dgm:t>
        <a:bodyPr rtlCol="0"/>
        <a:lstStyle/>
        <a:p>
          <a:pPr rtl="0"/>
          <a:endParaRPr lang="en-GB" sz="1400" noProof="0">
            <a:solidFill>
              <a:schemeClr val="tx2"/>
            </a:solidFill>
          </a:endParaRPr>
        </a:p>
      </dgm:t>
    </dgm:pt>
    <dgm:pt modelId="{FCC92BDD-6EA3-421D-9DA8-7D3A12D003B6}" type="parTrans" cxnId="{B659504B-18E4-4D89-A17C-34ABB280AE52}">
      <dgm:prSet/>
      <dgm:spPr/>
      <dgm:t>
        <a:bodyPr rtlCol="0"/>
        <a:lstStyle/>
        <a:p>
          <a:pPr rtl="0"/>
          <a:endParaRPr lang="en-GB" sz="1400" noProof="0">
            <a:solidFill>
              <a:schemeClr val="tx2"/>
            </a:solidFill>
          </a:endParaRPr>
        </a:p>
      </dgm:t>
    </dgm:pt>
    <dgm:pt modelId="{A009B50E-52D6-4D73-B460-F18CECF342E6}">
      <dgm:prSet phldr="0" custT="1"/>
      <dgm:spPr/>
      <dgm:t>
        <a:bodyPr/>
        <a:lstStyle/>
        <a:p>
          <a:pPr>
            <a:defRPr b="1"/>
          </a:pPr>
          <a:r>
            <a:rPr lang="en-GB" sz="1600" b="1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Aug – Sept 2025</a:t>
          </a:r>
          <a:endParaRPr lang="en-GB" sz="1600" dirty="0">
            <a:ea typeface="+mn-ea"/>
            <a:cs typeface="+mn-cs"/>
          </a:endParaRPr>
        </a:p>
      </dgm:t>
    </dgm:pt>
    <dgm:pt modelId="{0F348102-3C80-44E0-9376-3A931D149E20}" type="sibTrans" cxnId="{83E78B7E-D95C-4B3F-A4FF-647D72A2E92A}">
      <dgm:prSet/>
      <dgm:spPr/>
      <dgm:t>
        <a:bodyPr/>
        <a:lstStyle/>
        <a:p>
          <a:endParaRPr lang="en-GB" sz="1400"/>
        </a:p>
      </dgm:t>
    </dgm:pt>
    <dgm:pt modelId="{98F01989-FD85-4715-AE36-A68D821018BB}" type="parTrans" cxnId="{83E78B7E-D95C-4B3F-A4FF-647D72A2E92A}">
      <dgm:prSet/>
      <dgm:spPr/>
      <dgm:t>
        <a:bodyPr/>
        <a:lstStyle/>
        <a:p>
          <a:endParaRPr lang="en-GB" sz="1400"/>
        </a:p>
      </dgm:t>
    </dgm:pt>
    <dgm:pt modelId="{579089A8-5362-4BA4-9163-D19228C1808F}">
      <dgm:prSet phldr="0" custT="1"/>
      <dgm:spPr/>
      <dgm:t>
        <a:bodyPr rtlCol="0"/>
        <a:lstStyle/>
        <a:p>
          <a:pPr>
            <a:buFont typeface="Arial" panose="020B0604020202020204" pitchFamily="34" charset="0"/>
            <a:buChar char="•"/>
          </a:pPr>
          <a:r>
            <a:rPr lang="en-GB" sz="1100" b="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Procurement and legal support allocated</a:t>
          </a:r>
        </a:p>
      </dgm:t>
    </dgm:pt>
    <dgm:pt modelId="{1C5328B1-AC18-4CF7-A034-BB0592F4A2A1}" type="sibTrans" cxnId="{4876CF51-F110-4E25-8FD4-08D25B4B0AB8}">
      <dgm:prSet/>
      <dgm:spPr/>
      <dgm:t>
        <a:bodyPr rtlCol="0"/>
        <a:lstStyle/>
        <a:p>
          <a:pPr rtl="0"/>
          <a:endParaRPr lang="en-GB" sz="1400" noProof="0">
            <a:solidFill>
              <a:schemeClr val="tx2"/>
            </a:solidFill>
          </a:endParaRPr>
        </a:p>
      </dgm:t>
    </dgm:pt>
    <dgm:pt modelId="{FB2DEB6E-B29F-4E51-960A-23ECC62EBF38}" type="parTrans" cxnId="{4876CF51-F110-4E25-8FD4-08D25B4B0AB8}">
      <dgm:prSet/>
      <dgm:spPr/>
      <dgm:t>
        <a:bodyPr rtlCol="0"/>
        <a:lstStyle/>
        <a:p>
          <a:pPr rtl="0"/>
          <a:endParaRPr lang="en-GB" sz="1400" noProof="0">
            <a:solidFill>
              <a:schemeClr val="tx2"/>
            </a:solidFill>
          </a:endParaRPr>
        </a:p>
      </dgm:t>
    </dgm:pt>
    <dgm:pt modelId="{A81086A5-E2D6-4821-B6DC-58E6EB2A1621}">
      <dgm:prSet phldr="0" custT="1"/>
      <dgm:spPr/>
      <dgm:t>
        <a:bodyPr rtlCol="0"/>
        <a:lstStyle/>
        <a:p>
          <a:pPr>
            <a:buFont typeface="Arial" panose="020B0604020202020204" pitchFamily="34" charset="0"/>
            <a:buChar char="•"/>
          </a:pPr>
          <a:r>
            <a:rPr lang="en-GB" sz="1100" b="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Gathering data insights</a:t>
          </a:r>
        </a:p>
      </dgm:t>
    </dgm:pt>
    <dgm:pt modelId="{66AD7030-F071-4082-92FA-EC50FBFD9CF4}" type="sibTrans" cxnId="{D4C3F187-EFCE-487F-9E56-B80C7BC0FF72}">
      <dgm:prSet/>
      <dgm:spPr/>
      <dgm:t>
        <a:bodyPr/>
        <a:lstStyle/>
        <a:p>
          <a:endParaRPr lang="en-GB" sz="1400"/>
        </a:p>
      </dgm:t>
    </dgm:pt>
    <dgm:pt modelId="{1CD42753-12EA-432F-8E50-0E5B8C506CB7}" type="parTrans" cxnId="{D4C3F187-EFCE-487F-9E56-B80C7BC0FF72}">
      <dgm:prSet/>
      <dgm:spPr/>
      <dgm:t>
        <a:bodyPr/>
        <a:lstStyle/>
        <a:p>
          <a:endParaRPr lang="en-GB" sz="1400"/>
        </a:p>
      </dgm:t>
    </dgm:pt>
    <dgm:pt modelId="{B18910F8-5E6E-4B08-AEED-A84A1A8BA285}">
      <dgm:prSet phldr="0" custT="1"/>
      <dgm:spPr/>
      <dgm:t>
        <a:bodyPr rtlCol="0"/>
        <a:lstStyle/>
        <a:p>
          <a:pPr>
            <a:buFont typeface="Arial" panose="020B0604020202020204" pitchFamily="34" charset="0"/>
            <a:buChar char="•"/>
          </a:pPr>
          <a:r>
            <a:rPr lang="en-GB" sz="1100" b="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Development of 1</a:t>
          </a:r>
          <a:r>
            <a:rPr lang="en-GB" sz="1100" b="0" baseline="3000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st</a:t>
          </a:r>
          <a:r>
            <a:rPr lang="en-GB" sz="1100" b="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 draft spec</a:t>
          </a:r>
        </a:p>
      </dgm:t>
    </dgm:pt>
    <dgm:pt modelId="{03380CAD-6B4D-4352-9891-5A436F920A83}" type="sibTrans" cxnId="{94070574-B368-4041-9C4B-4E9D175FA060}">
      <dgm:prSet/>
      <dgm:spPr/>
      <dgm:t>
        <a:bodyPr/>
        <a:lstStyle/>
        <a:p>
          <a:endParaRPr lang="en-GB" sz="1400"/>
        </a:p>
      </dgm:t>
    </dgm:pt>
    <dgm:pt modelId="{59CD61E4-B410-49AF-A9BF-9DA0D4527096}" type="parTrans" cxnId="{94070574-B368-4041-9C4B-4E9D175FA060}">
      <dgm:prSet/>
      <dgm:spPr/>
      <dgm:t>
        <a:bodyPr/>
        <a:lstStyle/>
        <a:p>
          <a:endParaRPr lang="en-GB" sz="1400"/>
        </a:p>
      </dgm:t>
    </dgm:pt>
    <dgm:pt modelId="{FA8F44BD-C8C7-462C-9756-1EC498E86842}">
      <dgm:prSet phldr="0" custT="1"/>
      <dgm:spPr/>
      <dgm:t>
        <a:bodyPr rtlCol="0"/>
        <a:lstStyle/>
        <a:p>
          <a:pPr>
            <a:defRPr b="1"/>
          </a:pPr>
          <a:r>
            <a:rPr lang="en-GB" sz="1600" b="1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Oct 2025</a:t>
          </a:r>
        </a:p>
      </dgm:t>
    </dgm:pt>
    <dgm:pt modelId="{8C8A9736-03DA-4B1C-A590-10B4AD89452B}" type="sibTrans" cxnId="{0D51BD2E-4619-469B-B233-EBAC3D4D0BA6}">
      <dgm:prSet/>
      <dgm:spPr/>
      <dgm:t>
        <a:bodyPr rtlCol="0"/>
        <a:lstStyle/>
        <a:p>
          <a:pPr rtl="0"/>
          <a:endParaRPr lang="en-GB" sz="1400" noProof="0">
            <a:solidFill>
              <a:schemeClr val="tx2"/>
            </a:solidFill>
          </a:endParaRPr>
        </a:p>
      </dgm:t>
    </dgm:pt>
    <dgm:pt modelId="{F47063EE-4B58-4EDE-A4F2-A4BD81B82F21}" type="parTrans" cxnId="{0D51BD2E-4619-469B-B233-EBAC3D4D0BA6}">
      <dgm:prSet/>
      <dgm:spPr/>
      <dgm:t>
        <a:bodyPr rtlCol="0"/>
        <a:lstStyle/>
        <a:p>
          <a:pPr rtl="0"/>
          <a:endParaRPr lang="en-GB" sz="1400" noProof="0">
            <a:solidFill>
              <a:schemeClr val="tx2"/>
            </a:solidFill>
          </a:endParaRPr>
        </a:p>
      </dgm:t>
    </dgm:pt>
    <dgm:pt modelId="{EFEB4D61-3A9C-4140-977F-3C3F5C9EE9D1}">
      <dgm:prSet phldr="0" custT="1"/>
      <dgm:spPr>
        <a:noFill/>
        <a:ln>
          <a:noFill/>
        </a:ln>
        <a:effectLst/>
      </dgm:spPr>
      <dgm:t>
        <a:bodyPr spcFirstLastPara="0" vert="horz" wrap="square" lIns="0" tIns="82550" rIns="82550" bIns="123825" numCol="1" spcCol="1270" rtlCol="0" anchor="t" anchorCtr="0"/>
        <a:lstStyle/>
        <a:p>
          <a:r>
            <a:rPr lang="en-GB" sz="1100" b="0" kern="120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Community,</a:t>
          </a:r>
          <a:r>
            <a:rPr lang="en-GB" sz="1100" b="0" kern="1200" baseline="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 primary care, commissioning engagement</a:t>
          </a:r>
        </a:p>
      </dgm:t>
    </dgm:pt>
    <dgm:pt modelId="{0ECC32B6-1E7C-4AA4-9DBF-D69B7C5E64A9}" type="sibTrans" cxnId="{1B32EF2C-9DB5-4504-A9DA-B4956CC00208}">
      <dgm:prSet/>
      <dgm:spPr/>
      <dgm:t>
        <a:bodyPr rtlCol="0"/>
        <a:lstStyle/>
        <a:p>
          <a:pPr rtl="0"/>
          <a:endParaRPr lang="en-GB" sz="1400" noProof="0">
            <a:solidFill>
              <a:schemeClr val="tx2"/>
            </a:solidFill>
          </a:endParaRPr>
        </a:p>
      </dgm:t>
    </dgm:pt>
    <dgm:pt modelId="{57D352E4-0431-4F68-B8F1-61BFA34799AA}" type="parTrans" cxnId="{1B32EF2C-9DB5-4504-A9DA-B4956CC00208}">
      <dgm:prSet/>
      <dgm:spPr/>
      <dgm:t>
        <a:bodyPr rtlCol="0"/>
        <a:lstStyle/>
        <a:p>
          <a:pPr rtl="0"/>
          <a:endParaRPr lang="en-GB" sz="1400" noProof="0">
            <a:solidFill>
              <a:schemeClr val="tx2"/>
            </a:solidFill>
          </a:endParaRPr>
        </a:p>
      </dgm:t>
    </dgm:pt>
    <dgm:pt modelId="{885C3E91-A4F4-4ECB-900D-BDDA808460A7}">
      <dgm:prSet phldr="0" custT="1"/>
      <dgm:spPr>
        <a:noFill/>
        <a:ln>
          <a:noFill/>
        </a:ln>
        <a:effectLst/>
      </dgm:spPr>
      <dgm:t>
        <a:bodyPr spcFirstLastPara="0" vert="horz" wrap="square" lIns="0" tIns="82550" rIns="82550" bIns="123825" numCol="1" spcCol="1270" rtlCol="0" anchor="t" anchorCtr="0"/>
        <a:lstStyle/>
        <a:p>
          <a:r>
            <a:rPr lang="en-GB" sz="1100" b="0" kern="1200" baseline="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Incorporating feedback in spec</a:t>
          </a:r>
        </a:p>
      </dgm:t>
    </dgm:pt>
    <dgm:pt modelId="{C4CB471C-AA66-480E-8880-6D4835AC2FE7}" type="sibTrans" cxnId="{EEBB899A-E38E-44AD-A395-9335FA64BA1A}">
      <dgm:prSet/>
      <dgm:spPr/>
      <dgm:t>
        <a:bodyPr/>
        <a:lstStyle/>
        <a:p>
          <a:endParaRPr lang="en-GB" sz="1400"/>
        </a:p>
      </dgm:t>
    </dgm:pt>
    <dgm:pt modelId="{031A8083-28C7-4E74-B0F3-4769F9760A3A}" type="parTrans" cxnId="{EEBB899A-E38E-44AD-A395-9335FA64BA1A}">
      <dgm:prSet/>
      <dgm:spPr/>
      <dgm:t>
        <a:bodyPr/>
        <a:lstStyle/>
        <a:p>
          <a:endParaRPr lang="en-GB" sz="1400"/>
        </a:p>
      </dgm:t>
    </dgm:pt>
    <dgm:pt modelId="{41745F4D-F158-4868-B54F-B06EACF20F43}">
      <dgm:prSet custT="1"/>
      <dgm:spPr/>
      <dgm:t>
        <a:bodyPr/>
        <a:lstStyle/>
        <a:p>
          <a:r>
            <a:rPr lang="en-GB" sz="1100" b="0" kern="1200" dirty="0">
              <a:solidFill>
                <a:srgbClr val="000000"/>
              </a:solidFill>
              <a:latin typeface="Aptos"/>
              <a:ea typeface="+mn-ea"/>
              <a:cs typeface="+mn-cs"/>
            </a:rPr>
            <a:t>Open tender</a:t>
          </a:r>
        </a:p>
      </dgm:t>
    </dgm:pt>
    <dgm:pt modelId="{506EAD83-459E-4647-B0EF-3F1BD6EE5B2E}" type="parTrans" cxnId="{C62B91BB-B81A-4C23-AEF2-50AD1C982731}">
      <dgm:prSet/>
      <dgm:spPr/>
      <dgm:t>
        <a:bodyPr/>
        <a:lstStyle/>
        <a:p>
          <a:endParaRPr lang="en-GB" sz="1400"/>
        </a:p>
      </dgm:t>
    </dgm:pt>
    <dgm:pt modelId="{C78BD445-3E17-4ED5-97D2-DD64DB7BF968}" type="sibTrans" cxnId="{C62B91BB-B81A-4C23-AEF2-50AD1C982731}">
      <dgm:prSet/>
      <dgm:spPr/>
      <dgm:t>
        <a:bodyPr/>
        <a:lstStyle/>
        <a:p>
          <a:endParaRPr lang="en-GB" sz="1400"/>
        </a:p>
      </dgm:t>
    </dgm:pt>
    <dgm:pt modelId="{9CDF82F9-BEC5-4907-9912-145E199526CC}">
      <dgm:prSet custT="1"/>
      <dgm:spPr/>
      <dgm:t>
        <a:bodyPr/>
        <a:lstStyle/>
        <a:p>
          <a:pPr>
            <a:defRPr b="1"/>
          </a:pPr>
          <a:r>
            <a:rPr lang="en-GB" sz="1600" b="1" kern="1200" dirty="0">
              <a:solidFill>
                <a:srgbClr val="000000"/>
              </a:solidFill>
              <a:latin typeface="Aptos"/>
              <a:ea typeface="+mn-ea"/>
              <a:cs typeface="+mn-cs"/>
            </a:rPr>
            <a:t>December</a:t>
          </a:r>
        </a:p>
      </dgm:t>
    </dgm:pt>
    <dgm:pt modelId="{AAD4DEF1-D121-453E-A0C6-DE6849F72270}" type="parTrans" cxnId="{425A575A-9F1D-44F3-A71A-74397EB91824}">
      <dgm:prSet/>
      <dgm:spPr/>
      <dgm:t>
        <a:bodyPr/>
        <a:lstStyle/>
        <a:p>
          <a:endParaRPr lang="en-GB" sz="1400"/>
        </a:p>
      </dgm:t>
    </dgm:pt>
    <dgm:pt modelId="{142749B2-6F5C-476E-8ED7-222188E18846}" type="sibTrans" cxnId="{425A575A-9F1D-44F3-A71A-74397EB91824}">
      <dgm:prSet/>
      <dgm:spPr/>
      <dgm:t>
        <a:bodyPr/>
        <a:lstStyle/>
        <a:p>
          <a:endParaRPr lang="en-GB" sz="1400"/>
        </a:p>
      </dgm:t>
    </dgm:pt>
    <dgm:pt modelId="{DB8D02DD-5F46-4BFA-998F-9771626C70C5}">
      <dgm:prSet custT="1"/>
      <dgm:spPr/>
      <dgm:t>
        <a:bodyPr/>
        <a:lstStyle/>
        <a:p>
          <a:pPr rtl="0">
            <a:defRPr b="1"/>
          </a:pPr>
          <a:r>
            <a:rPr lang="en-GB" sz="1600" b="1" kern="1200" dirty="0">
              <a:solidFill>
                <a:srgbClr val="000000"/>
              </a:solidFill>
              <a:latin typeface="Aptos"/>
              <a:ea typeface="+mn-ea"/>
              <a:cs typeface="+mn-cs"/>
            </a:rPr>
            <a:t>January 2026</a:t>
          </a:r>
        </a:p>
      </dgm:t>
    </dgm:pt>
    <dgm:pt modelId="{7226BF83-7E35-4AA3-B4EC-D0825AE1E844}" type="parTrans" cxnId="{4B2C6518-E133-4EE6-A8F6-5B64832BD187}">
      <dgm:prSet/>
      <dgm:spPr/>
      <dgm:t>
        <a:bodyPr/>
        <a:lstStyle/>
        <a:p>
          <a:endParaRPr lang="en-GB" sz="1400"/>
        </a:p>
      </dgm:t>
    </dgm:pt>
    <dgm:pt modelId="{1764F791-F40C-4E87-BC1C-684AA1BB1562}" type="sibTrans" cxnId="{4B2C6518-E133-4EE6-A8F6-5B64832BD187}">
      <dgm:prSet/>
      <dgm:spPr/>
      <dgm:t>
        <a:bodyPr/>
        <a:lstStyle/>
        <a:p>
          <a:endParaRPr lang="en-GB" sz="1400"/>
        </a:p>
      </dgm:t>
    </dgm:pt>
    <dgm:pt modelId="{9AF828BA-B519-4539-8381-3B4EE10FEB34}">
      <dgm:prSet custT="1"/>
      <dgm:spPr/>
      <dgm:t>
        <a:bodyPr/>
        <a:lstStyle/>
        <a:p>
          <a:r>
            <a:rPr lang="en-GB" sz="1100" b="0" kern="1200" dirty="0">
              <a:solidFill>
                <a:srgbClr val="000000"/>
              </a:solidFill>
              <a:latin typeface="Aptos"/>
              <a:ea typeface="+mn-ea"/>
              <a:cs typeface="+mn-cs"/>
            </a:rPr>
            <a:t>Tender closing </a:t>
          </a:r>
        </a:p>
      </dgm:t>
    </dgm:pt>
    <dgm:pt modelId="{EA378A11-86A2-4BDC-AD1D-67986D5B16AE}" type="parTrans" cxnId="{63D00594-15F6-423C-8FB8-A6BD8EA30046}">
      <dgm:prSet/>
      <dgm:spPr/>
      <dgm:t>
        <a:bodyPr/>
        <a:lstStyle/>
        <a:p>
          <a:endParaRPr lang="en-GB" sz="1400"/>
        </a:p>
      </dgm:t>
    </dgm:pt>
    <dgm:pt modelId="{8E2797A1-710A-4A23-8DFE-48A7166E24CC}" type="sibTrans" cxnId="{63D00594-15F6-423C-8FB8-A6BD8EA30046}">
      <dgm:prSet/>
      <dgm:spPr/>
      <dgm:t>
        <a:bodyPr/>
        <a:lstStyle/>
        <a:p>
          <a:endParaRPr lang="en-GB" sz="1400"/>
        </a:p>
      </dgm:t>
    </dgm:pt>
    <dgm:pt modelId="{E5946F0F-E1FF-4D2E-AEBA-5286E44F8EBB}">
      <dgm:prSet custT="1"/>
      <dgm:spPr/>
      <dgm:t>
        <a:bodyPr/>
        <a:lstStyle/>
        <a:p>
          <a:r>
            <a:rPr lang="en-GB" sz="1100" b="0" kern="1200" dirty="0">
              <a:solidFill>
                <a:srgbClr val="000000"/>
              </a:solidFill>
              <a:latin typeface="Aptos"/>
              <a:ea typeface="+mn-ea"/>
              <a:cs typeface="+mn-cs"/>
            </a:rPr>
            <a:t>Evaluation </a:t>
          </a:r>
        </a:p>
      </dgm:t>
    </dgm:pt>
    <dgm:pt modelId="{F952AB72-D2AB-427C-8A4F-565B8A9E29EA}" type="parTrans" cxnId="{B4DDD996-9C89-48D6-AD47-E9F0A069C9C5}">
      <dgm:prSet/>
      <dgm:spPr/>
      <dgm:t>
        <a:bodyPr/>
        <a:lstStyle/>
        <a:p>
          <a:endParaRPr lang="en-GB" sz="1400"/>
        </a:p>
      </dgm:t>
    </dgm:pt>
    <dgm:pt modelId="{D33D5461-10BA-4FD4-80BE-011D68E3D1AD}" type="sibTrans" cxnId="{B4DDD996-9C89-48D6-AD47-E9F0A069C9C5}">
      <dgm:prSet/>
      <dgm:spPr/>
      <dgm:t>
        <a:bodyPr/>
        <a:lstStyle/>
        <a:p>
          <a:endParaRPr lang="en-GB" sz="1400"/>
        </a:p>
      </dgm:t>
    </dgm:pt>
    <dgm:pt modelId="{930FAA58-F189-4676-B1DA-236433FB6E7C}">
      <dgm:prSet custT="1"/>
      <dgm:spPr/>
      <dgm:t>
        <a:bodyPr/>
        <a:lstStyle/>
        <a:p>
          <a:pPr>
            <a:defRPr b="1"/>
          </a:pPr>
          <a:r>
            <a:rPr lang="en-GB" sz="1600" b="1" kern="1200" dirty="0">
              <a:solidFill>
                <a:srgbClr val="000000"/>
              </a:solidFill>
              <a:latin typeface="Aptos"/>
              <a:ea typeface="+mn-ea"/>
              <a:cs typeface="+mn-cs"/>
            </a:rPr>
            <a:t>March 2026</a:t>
          </a:r>
        </a:p>
      </dgm:t>
    </dgm:pt>
    <dgm:pt modelId="{A2C79BB0-FF06-4D7C-8097-156E301B2577}" type="parTrans" cxnId="{170DDBEC-9F49-4996-8FE7-C47C0935A997}">
      <dgm:prSet/>
      <dgm:spPr/>
      <dgm:t>
        <a:bodyPr/>
        <a:lstStyle/>
        <a:p>
          <a:endParaRPr lang="en-GB" sz="1400"/>
        </a:p>
      </dgm:t>
    </dgm:pt>
    <dgm:pt modelId="{3E3F324E-C1C5-49DA-AEA5-42A00AEB91D6}" type="sibTrans" cxnId="{170DDBEC-9F49-4996-8FE7-C47C0935A997}">
      <dgm:prSet/>
      <dgm:spPr/>
      <dgm:t>
        <a:bodyPr/>
        <a:lstStyle/>
        <a:p>
          <a:endParaRPr lang="en-GB" sz="1400"/>
        </a:p>
      </dgm:t>
    </dgm:pt>
    <dgm:pt modelId="{76E6CE7F-B4CF-49BB-9BFB-D8580BFBA987}">
      <dgm:prSet custT="1"/>
      <dgm:spPr/>
      <dgm:t>
        <a:bodyPr/>
        <a:lstStyle/>
        <a:p>
          <a:r>
            <a:rPr lang="en-GB" sz="1100" b="0" kern="1200" dirty="0">
              <a:solidFill>
                <a:srgbClr val="000000"/>
              </a:solidFill>
              <a:latin typeface="Aptos"/>
              <a:ea typeface="+mn-ea"/>
              <a:cs typeface="+mn-cs"/>
            </a:rPr>
            <a:t>Awarding contract </a:t>
          </a:r>
        </a:p>
      </dgm:t>
    </dgm:pt>
    <dgm:pt modelId="{18833B28-C8B9-4E6F-8C27-50B5F72AB8EF}" type="parTrans" cxnId="{1D847657-3A4B-4A7B-B83D-90FC51266830}">
      <dgm:prSet/>
      <dgm:spPr/>
      <dgm:t>
        <a:bodyPr/>
        <a:lstStyle/>
        <a:p>
          <a:endParaRPr lang="en-GB" sz="1400"/>
        </a:p>
      </dgm:t>
    </dgm:pt>
    <dgm:pt modelId="{7868069C-DDCF-404A-B089-EC42723B245C}" type="sibTrans" cxnId="{1D847657-3A4B-4A7B-B83D-90FC51266830}">
      <dgm:prSet/>
      <dgm:spPr/>
      <dgm:t>
        <a:bodyPr/>
        <a:lstStyle/>
        <a:p>
          <a:endParaRPr lang="en-GB" sz="1400"/>
        </a:p>
      </dgm:t>
    </dgm:pt>
    <dgm:pt modelId="{1CA2F2A3-BD33-4CB7-956C-E258C99BE704}">
      <dgm:prSet custT="1"/>
      <dgm:spPr/>
      <dgm:t>
        <a:bodyPr/>
        <a:lstStyle/>
        <a:p>
          <a:pPr>
            <a:defRPr b="1"/>
          </a:pPr>
          <a:r>
            <a:rPr lang="en-GB" sz="1600" b="1" kern="1200" dirty="0">
              <a:solidFill>
                <a:srgbClr val="000000"/>
              </a:solidFill>
              <a:latin typeface="Aptos"/>
              <a:ea typeface="+mn-ea"/>
              <a:cs typeface="+mn-cs"/>
            </a:rPr>
            <a:t>March – Dec 2026 </a:t>
          </a:r>
        </a:p>
      </dgm:t>
    </dgm:pt>
    <dgm:pt modelId="{C3B6F567-5E1A-4BFF-B3EF-E39EA6AD893A}" type="parTrans" cxnId="{B42DDDD4-334E-4129-BD5F-4A7B7D905851}">
      <dgm:prSet/>
      <dgm:spPr/>
      <dgm:t>
        <a:bodyPr/>
        <a:lstStyle/>
        <a:p>
          <a:endParaRPr lang="en-GB" sz="1400"/>
        </a:p>
      </dgm:t>
    </dgm:pt>
    <dgm:pt modelId="{275D754E-A7A3-42EE-A7C8-9D52367E503F}" type="sibTrans" cxnId="{B42DDDD4-334E-4129-BD5F-4A7B7D905851}">
      <dgm:prSet/>
      <dgm:spPr/>
      <dgm:t>
        <a:bodyPr/>
        <a:lstStyle/>
        <a:p>
          <a:endParaRPr lang="en-GB" sz="1400"/>
        </a:p>
      </dgm:t>
    </dgm:pt>
    <dgm:pt modelId="{70BDC58C-7565-43BC-8EB9-7FCB5A06FA9C}">
      <dgm:prSet custT="1"/>
      <dgm:spPr/>
      <dgm:t>
        <a:bodyPr/>
        <a:lstStyle/>
        <a:p>
          <a:r>
            <a:rPr lang="en-GB" sz="1100" b="0" kern="1200" dirty="0">
              <a:solidFill>
                <a:srgbClr val="000000"/>
              </a:solidFill>
              <a:latin typeface="Aptos"/>
              <a:ea typeface="+mn-ea"/>
              <a:cs typeface="+mn-cs"/>
            </a:rPr>
            <a:t>Co-designing service delivery &amp; monitoring</a:t>
          </a:r>
        </a:p>
      </dgm:t>
    </dgm:pt>
    <dgm:pt modelId="{97FE1275-67A9-40A8-848D-49DD4152D32C}" type="parTrans" cxnId="{2878BA6E-5FE4-4562-8D4D-D811A36D9FC7}">
      <dgm:prSet/>
      <dgm:spPr/>
      <dgm:t>
        <a:bodyPr/>
        <a:lstStyle/>
        <a:p>
          <a:endParaRPr lang="en-GB" sz="1400"/>
        </a:p>
      </dgm:t>
    </dgm:pt>
    <dgm:pt modelId="{35019C10-2BF5-4AD6-836A-076173A13F88}" type="sibTrans" cxnId="{2878BA6E-5FE4-4562-8D4D-D811A36D9FC7}">
      <dgm:prSet/>
      <dgm:spPr/>
      <dgm:t>
        <a:bodyPr/>
        <a:lstStyle/>
        <a:p>
          <a:endParaRPr lang="en-GB" sz="1400"/>
        </a:p>
      </dgm:t>
    </dgm:pt>
    <dgm:pt modelId="{6E9F3C9B-13CA-43A8-8836-0B2B41D07DEF}" type="pres">
      <dgm:prSet presAssocID="{05A24E01-5535-46B9-A9A1-A9A07E639A88}" presName="root" presStyleCnt="0">
        <dgm:presLayoutVars>
          <dgm:chMax/>
          <dgm:chPref/>
          <dgm:animLvl val="lvl"/>
        </dgm:presLayoutVars>
      </dgm:prSet>
      <dgm:spPr/>
    </dgm:pt>
    <dgm:pt modelId="{E8AACCBB-6709-4071-B389-3BB226B3A586}" type="pres">
      <dgm:prSet presAssocID="{05A24E01-5535-46B9-A9A1-A9A07E639A88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E6F74CED-5217-4282-85F1-1C12DC84731C}" type="pres">
      <dgm:prSet presAssocID="{05A24E01-5535-46B9-A9A1-A9A07E639A88}" presName="nodes" presStyleCnt="0">
        <dgm:presLayoutVars>
          <dgm:chMax/>
          <dgm:chPref/>
          <dgm:animLvl val="lvl"/>
        </dgm:presLayoutVars>
      </dgm:prSet>
      <dgm:spPr/>
    </dgm:pt>
    <dgm:pt modelId="{AC377099-4DAE-451C-ADE9-98036E2679B5}" type="pres">
      <dgm:prSet presAssocID="{58FF46FB-368D-4E9C-A650-0513B8879DA8}" presName="composite" presStyleCnt="0"/>
      <dgm:spPr/>
    </dgm:pt>
    <dgm:pt modelId="{B6C94ECD-6415-4250-B4AD-F67BF5BECFB8}" type="pres">
      <dgm:prSet presAssocID="{58FF46FB-368D-4E9C-A650-0513B8879DA8}" presName="ConnectorPoint" presStyleLbl="lnNode1" presStyleIdx="0" presStyleCnt="7"/>
      <dgm:spPr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0E99BB09-1B86-4308-A570-3981E6DD3A06}" type="pres">
      <dgm:prSet presAssocID="{58FF46FB-368D-4E9C-A650-0513B8879DA8}" presName="DropPinPlaceHolder" presStyleCnt="0"/>
      <dgm:spPr/>
    </dgm:pt>
    <dgm:pt modelId="{0ED6E8D6-BD44-4400-BC14-1BC75CB979A3}" type="pres">
      <dgm:prSet presAssocID="{58FF46FB-368D-4E9C-A650-0513B8879DA8}" presName="DropPin" presStyleLbl="alignNode1" presStyleIdx="0" presStyleCnt="7"/>
      <dgm:spPr>
        <a:solidFill>
          <a:schemeClr val="accent2"/>
        </a:solidFill>
      </dgm:spPr>
    </dgm:pt>
    <dgm:pt modelId="{5B7FC7CF-F58D-48D5-8BCC-38D6EE87890B}" type="pres">
      <dgm:prSet presAssocID="{58FF46FB-368D-4E9C-A650-0513B8879DA8}" presName="Ellipse" presStyleLbl="fgAcc1" presStyleIdx="1" presStyleCnt="8"/>
      <dgm:spPr>
        <a:solidFill>
          <a:schemeClr val="accent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2143A46-815A-49BF-9455-C0385022444F}" type="pres">
      <dgm:prSet presAssocID="{58FF46FB-368D-4E9C-A650-0513B8879DA8}" presName="L2TextContainer" presStyleLbl="revTx" presStyleIdx="0" presStyleCnt="14">
        <dgm:presLayoutVars>
          <dgm:bulletEnabled val="1"/>
        </dgm:presLayoutVars>
      </dgm:prSet>
      <dgm:spPr/>
    </dgm:pt>
    <dgm:pt modelId="{8E3FB235-DF38-476B-9A0E-B1E583D50944}" type="pres">
      <dgm:prSet presAssocID="{58FF46FB-368D-4E9C-A650-0513B8879DA8}" presName="L1TextContainer" presStyleLbl="revTx" presStyleIdx="1" presStyleCnt="14" custScaleX="85387">
        <dgm:presLayoutVars>
          <dgm:chMax val="1"/>
          <dgm:chPref val="1"/>
          <dgm:bulletEnabled val="1"/>
        </dgm:presLayoutVars>
      </dgm:prSet>
      <dgm:spPr/>
    </dgm:pt>
    <dgm:pt modelId="{9AA05CE5-209F-4AD9-BE2C-2A69F76DA8F4}" type="pres">
      <dgm:prSet presAssocID="{58FF46FB-368D-4E9C-A650-0513B8879DA8}" presName="ConnectLine" presStyleLbl="sibTrans1D1" presStyleIdx="0" presStyleCnt="7"/>
      <dgm:spPr>
        <a:noFill/>
        <a:ln w="12700" cap="flat" cmpd="sng" algn="ctr">
          <a:solidFill>
            <a:schemeClr val="accent2"/>
          </a:solidFill>
          <a:prstDash val="dash"/>
          <a:miter lim="800000"/>
        </a:ln>
        <a:effectLst/>
      </dgm:spPr>
    </dgm:pt>
    <dgm:pt modelId="{17350C28-DA10-4F3B-9FA2-0FE7C12A4ABE}" type="pres">
      <dgm:prSet presAssocID="{58FF46FB-368D-4E9C-A650-0513B8879DA8}" presName="EmptyPlaceHolder" presStyleCnt="0"/>
      <dgm:spPr/>
    </dgm:pt>
    <dgm:pt modelId="{6DA7B85E-9DC6-4F3B-A2BF-09CDEEDB43BC}" type="pres">
      <dgm:prSet presAssocID="{CFA40740-0682-470C-AD5A-CFF53CD12BD2}" presName="spaceBetweenRectangles" presStyleCnt="0"/>
      <dgm:spPr/>
    </dgm:pt>
    <dgm:pt modelId="{E19EF836-F4E7-47A4-9760-E961CD1EB563}" type="pres">
      <dgm:prSet presAssocID="{A009B50E-52D6-4D73-B460-F18CECF342E6}" presName="composite" presStyleCnt="0"/>
      <dgm:spPr/>
    </dgm:pt>
    <dgm:pt modelId="{3B2C1DFA-2E22-48F4-BD8E-A66C735DFB1C}" type="pres">
      <dgm:prSet presAssocID="{A009B50E-52D6-4D73-B460-F18CECF342E6}" presName="ConnectorPoint" presStyleLbl="lnNode1" presStyleIdx="1" presStyleCnt="7"/>
      <dgm:spPr>
        <a:solidFill>
          <a:schemeClr val="accent2">
            <a:shade val="90000"/>
            <a:hueOff val="-59541"/>
            <a:satOff val="-1036"/>
            <a:lumOff val="4396"/>
            <a:alphaOff val="-625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E10AF90-3BE9-4497-9E71-742B05225D9E}" type="pres">
      <dgm:prSet presAssocID="{A009B50E-52D6-4D73-B460-F18CECF342E6}" presName="DropPinPlaceHolder" presStyleCnt="0"/>
      <dgm:spPr/>
    </dgm:pt>
    <dgm:pt modelId="{034AE7A4-6C2C-49D5-A73F-BAC2101D3BC0}" type="pres">
      <dgm:prSet presAssocID="{A009B50E-52D6-4D73-B460-F18CECF342E6}" presName="DropPin" presStyleLbl="alignNode1" presStyleIdx="1" presStyleCnt="7"/>
      <dgm:spPr/>
    </dgm:pt>
    <dgm:pt modelId="{6A87868C-B972-43C1-AFC4-202DF5CAE53E}" type="pres">
      <dgm:prSet presAssocID="{A009B50E-52D6-4D73-B460-F18CECF342E6}" presName="Ellipse" presStyleLbl="fgAcc1" presStyleIdx="2" presStyleCnt="8"/>
      <dgm:spPr>
        <a:solidFill>
          <a:schemeClr val="accent1">
            <a:alpha val="90000"/>
          </a:schemeClr>
        </a:solidFill>
        <a:ln w="19050" cap="flat" cmpd="sng" algn="ctr">
          <a:noFill/>
          <a:prstDash val="solid"/>
        </a:ln>
        <a:effectLst/>
      </dgm:spPr>
    </dgm:pt>
    <dgm:pt modelId="{D440A2A1-3150-4F5C-B752-35ED6DFD4AA0}" type="pres">
      <dgm:prSet presAssocID="{A009B50E-52D6-4D73-B460-F18CECF342E6}" presName="L2TextContainer" presStyleLbl="revTx" presStyleIdx="2" presStyleCnt="14">
        <dgm:presLayoutVars>
          <dgm:bulletEnabled val="1"/>
        </dgm:presLayoutVars>
      </dgm:prSet>
      <dgm:spPr/>
    </dgm:pt>
    <dgm:pt modelId="{4126ED4C-E2D9-444F-8F71-372CC62197C1}" type="pres">
      <dgm:prSet presAssocID="{A009B50E-52D6-4D73-B460-F18CECF342E6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A5B03294-9085-4710-8106-B1E22137F264}" type="pres">
      <dgm:prSet presAssocID="{A009B50E-52D6-4D73-B460-F18CECF342E6}" presName="ConnectLine" presStyleLbl="sibTrans1D1" presStyleIdx="1" presStyleCnt="7"/>
      <dgm:spPr>
        <a:noFill/>
        <a:ln w="12700" cap="flat" cmpd="sng" algn="ctr">
          <a:solidFill>
            <a:schemeClr val="accent2">
              <a:shade val="90000"/>
              <a:hueOff val="-59541"/>
              <a:satOff val="-1036"/>
              <a:lumOff val="4396"/>
              <a:alphaOff val="0"/>
            </a:schemeClr>
          </a:solidFill>
          <a:prstDash val="dash"/>
        </a:ln>
        <a:effectLst/>
      </dgm:spPr>
    </dgm:pt>
    <dgm:pt modelId="{D081000B-2B69-4D8C-9A9D-541F17B0278C}" type="pres">
      <dgm:prSet presAssocID="{A009B50E-52D6-4D73-B460-F18CECF342E6}" presName="EmptyPlaceHolder" presStyleCnt="0"/>
      <dgm:spPr/>
    </dgm:pt>
    <dgm:pt modelId="{279ED18A-C887-4ED3-A8DA-1AEFE098B57A}" type="pres">
      <dgm:prSet presAssocID="{0F348102-3C80-44E0-9376-3A931D149E20}" presName="spaceBetweenRectangles" presStyleCnt="0"/>
      <dgm:spPr/>
    </dgm:pt>
    <dgm:pt modelId="{D512C7F9-87A6-4BA9-AFAC-03FF1578D945}" type="pres">
      <dgm:prSet presAssocID="{FA8F44BD-C8C7-462C-9756-1EC498E86842}" presName="composite" presStyleCnt="0"/>
      <dgm:spPr/>
    </dgm:pt>
    <dgm:pt modelId="{152AD014-AFD0-4700-A468-4D562874339A}" type="pres">
      <dgm:prSet presAssocID="{FA8F44BD-C8C7-462C-9756-1EC498E86842}" presName="ConnectorPoint" presStyleLbl="lnNode1" presStyleIdx="2" presStyleCnt="7"/>
      <dgm:spPr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gm:spPr>
    </dgm:pt>
    <dgm:pt modelId="{6CE2C4D8-4380-442D-A6C2-0B468BF3C74C}" type="pres">
      <dgm:prSet presAssocID="{FA8F44BD-C8C7-462C-9756-1EC498E86842}" presName="DropPinPlaceHolder" presStyleCnt="0"/>
      <dgm:spPr/>
    </dgm:pt>
    <dgm:pt modelId="{72C82E90-F103-439C-8371-CFFB0927B9DE}" type="pres">
      <dgm:prSet presAssocID="{FA8F44BD-C8C7-462C-9756-1EC498E86842}" presName="DropPin" presStyleLbl="alignNode1" presStyleIdx="2" presStyleCnt="7"/>
      <dgm:spPr>
        <a:solidFill>
          <a:schemeClr val="accent2"/>
        </a:solidFill>
      </dgm:spPr>
    </dgm:pt>
    <dgm:pt modelId="{5D519322-C1DD-47AE-92C0-13575134BC76}" type="pres">
      <dgm:prSet presAssocID="{FA8F44BD-C8C7-462C-9756-1EC498E86842}" presName="Ellipse" presStyleLbl="fgAcc1" presStyleIdx="3" presStyleCnt="8"/>
      <dgm:spPr>
        <a:solidFill>
          <a:schemeClr val="accent6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6DDA0FE-83E2-423C-9F13-58A61EB68487}" type="pres">
      <dgm:prSet presAssocID="{FA8F44BD-C8C7-462C-9756-1EC498E86842}" presName="L2TextContainer" presStyleLbl="revTx" presStyleIdx="4" presStyleCnt="14">
        <dgm:presLayoutVars>
          <dgm:bulletEnabled val="1"/>
        </dgm:presLayoutVars>
      </dgm:prSet>
      <dgm:spPr>
        <a:xfrm>
          <a:off x="2558194" y="890053"/>
          <a:ext cx="1307869" cy="1291450"/>
        </a:xfrm>
        <a:prstGeom prst="rect">
          <a:avLst/>
        </a:prstGeom>
      </dgm:spPr>
    </dgm:pt>
    <dgm:pt modelId="{2D6C7916-1130-46A8-833B-A6278CBD2192}" type="pres">
      <dgm:prSet presAssocID="{FA8F44BD-C8C7-462C-9756-1EC498E86842}" presName="L1TextContainer" presStyleLbl="revTx" presStyleIdx="5" presStyleCnt="14" custScaleX="85387" custLinFactNeighborX="0">
        <dgm:presLayoutVars>
          <dgm:chMax val="1"/>
          <dgm:chPref val="1"/>
          <dgm:bulletEnabled val="1"/>
        </dgm:presLayoutVars>
      </dgm:prSet>
      <dgm:spPr/>
    </dgm:pt>
    <dgm:pt modelId="{4D953791-5C2F-4A75-A8F4-6ED7EAB5E015}" type="pres">
      <dgm:prSet presAssocID="{FA8F44BD-C8C7-462C-9756-1EC498E86842}" presName="ConnectLine" presStyleLbl="sibTrans1D1" presStyleIdx="2" presStyleCnt="7"/>
      <dgm:spPr>
        <a:noFill/>
        <a:ln w="12700" cap="flat" cmpd="sng" algn="ctr">
          <a:solidFill>
            <a:schemeClr val="accent2"/>
          </a:solidFill>
          <a:prstDash val="dash"/>
          <a:miter lim="800000"/>
        </a:ln>
        <a:effectLst/>
      </dgm:spPr>
    </dgm:pt>
    <dgm:pt modelId="{22A72E40-4DCC-4F48-AADD-29738FD37A2C}" type="pres">
      <dgm:prSet presAssocID="{FA8F44BD-C8C7-462C-9756-1EC498E86842}" presName="EmptyPlaceHolder" presStyleCnt="0"/>
      <dgm:spPr/>
    </dgm:pt>
    <dgm:pt modelId="{E168BB9F-20D9-474F-9E39-4872B40634C6}" type="pres">
      <dgm:prSet presAssocID="{8C8A9736-03DA-4B1C-A590-10B4AD89452B}" presName="spaceBetweenRectangles" presStyleCnt="0"/>
      <dgm:spPr/>
    </dgm:pt>
    <dgm:pt modelId="{BC9CD76B-4D78-4991-A0E7-62418BDA5112}" type="pres">
      <dgm:prSet presAssocID="{9CDF82F9-BEC5-4907-9912-145E199526CC}" presName="composite" presStyleCnt="0"/>
      <dgm:spPr/>
    </dgm:pt>
    <dgm:pt modelId="{589F7B99-DEB1-4AD3-9FC5-8CC3AA1F0757}" type="pres">
      <dgm:prSet presAssocID="{9CDF82F9-BEC5-4907-9912-145E199526CC}" presName="ConnectorPoint" presStyleLbl="lnNode1" presStyleIdx="3" presStyleCnt="7"/>
      <dgm:spPr>
        <a:solidFill>
          <a:schemeClr val="accent2">
            <a:shade val="90000"/>
            <a:hueOff val="-402277"/>
            <a:satOff val="286"/>
            <a:lumOff val="22480"/>
            <a:alphaOff val="-35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BE9671D-D196-4E98-B8B3-77629C0F9B2E}" type="pres">
      <dgm:prSet presAssocID="{9CDF82F9-BEC5-4907-9912-145E199526CC}" presName="DropPinPlaceHolder" presStyleCnt="0"/>
      <dgm:spPr/>
    </dgm:pt>
    <dgm:pt modelId="{1C360051-07E1-44EB-B302-134800403BA0}" type="pres">
      <dgm:prSet presAssocID="{9CDF82F9-BEC5-4907-9912-145E199526CC}" presName="DropPin" presStyleLbl="alignNode1" presStyleIdx="3" presStyleCnt="7"/>
      <dgm:spPr/>
    </dgm:pt>
    <dgm:pt modelId="{FB195A63-5A7A-4F2B-8328-2D35B565E515}" type="pres">
      <dgm:prSet presAssocID="{9CDF82F9-BEC5-4907-9912-145E199526CC}" presName="Ellipse" presStyleLbl="fgAcc1" presStyleIdx="4" presStyleCnt="8"/>
      <dgm:spPr>
        <a:solidFill>
          <a:srgbClr val="7030A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E4AC8647-9865-4544-B76F-1725778F6853}" type="pres">
      <dgm:prSet presAssocID="{9CDF82F9-BEC5-4907-9912-145E199526CC}" presName="L2TextContainer" presStyleLbl="revTx" presStyleIdx="6" presStyleCnt="14">
        <dgm:presLayoutVars>
          <dgm:bulletEnabled val="1"/>
        </dgm:presLayoutVars>
      </dgm:prSet>
      <dgm:spPr/>
    </dgm:pt>
    <dgm:pt modelId="{A388FCE2-0C59-4D9B-B13F-8FDC0264E92A}" type="pres">
      <dgm:prSet presAssocID="{9CDF82F9-BEC5-4907-9912-145E199526CC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A20D99E8-41A8-4779-9A96-82D69BFC3034}" type="pres">
      <dgm:prSet presAssocID="{9CDF82F9-BEC5-4907-9912-145E199526CC}" presName="ConnectLine" presStyleLbl="sibTrans1D1" presStyleIdx="3" presStyleCnt="7"/>
      <dgm:spPr>
        <a:noFill/>
        <a:ln w="12700" cap="flat" cmpd="sng" algn="ctr">
          <a:solidFill>
            <a:schemeClr val="accent2">
              <a:shade val="90000"/>
              <a:hueOff val="-402277"/>
              <a:satOff val="286"/>
              <a:lumOff val="22480"/>
              <a:alphaOff val="0"/>
            </a:schemeClr>
          </a:solidFill>
          <a:prstDash val="dash"/>
          <a:miter lim="800000"/>
        </a:ln>
        <a:effectLst/>
      </dgm:spPr>
    </dgm:pt>
    <dgm:pt modelId="{F0D15065-829B-4E82-BC90-B6BF45AE2E99}" type="pres">
      <dgm:prSet presAssocID="{9CDF82F9-BEC5-4907-9912-145E199526CC}" presName="EmptyPlaceHolder" presStyleCnt="0"/>
      <dgm:spPr/>
    </dgm:pt>
    <dgm:pt modelId="{9363363D-2B54-4C53-B7C4-E00881E105F2}" type="pres">
      <dgm:prSet presAssocID="{142749B2-6F5C-476E-8ED7-222188E18846}" presName="spaceBetweenRectangles" presStyleCnt="0"/>
      <dgm:spPr/>
    </dgm:pt>
    <dgm:pt modelId="{F1E88265-2E84-4591-91F8-3AC3ACE58425}" type="pres">
      <dgm:prSet presAssocID="{DB8D02DD-5F46-4BFA-998F-9771626C70C5}" presName="composite" presStyleCnt="0"/>
      <dgm:spPr/>
    </dgm:pt>
    <dgm:pt modelId="{10909D12-E4D3-49D0-ADB2-8CE52A00B20B}" type="pres">
      <dgm:prSet presAssocID="{DB8D02DD-5F46-4BFA-998F-9771626C70C5}" presName="ConnectorPoint" presStyleLbl="lnNode1" presStyleIdx="4" presStyleCnt="7"/>
      <dgm:spPr>
        <a:solidFill>
          <a:schemeClr val="accent2">
            <a:shade val="90000"/>
            <a:hueOff val="-459745"/>
            <a:satOff val="327"/>
            <a:lumOff val="25691"/>
            <a:alphaOff val="-4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4F3E7F2-281A-4B74-A83E-EC7C1AA1F48C}" type="pres">
      <dgm:prSet presAssocID="{DB8D02DD-5F46-4BFA-998F-9771626C70C5}" presName="DropPinPlaceHolder" presStyleCnt="0"/>
      <dgm:spPr/>
    </dgm:pt>
    <dgm:pt modelId="{CFD30A05-B976-4069-812D-8CC76F5EDA4F}" type="pres">
      <dgm:prSet presAssocID="{DB8D02DD-5F46-4BFA-998F-9771626C70C5}" presName="DropPin" presStyleLbl="alignNode1" presStyleIdx="4" presStyleCnt="7"/>
      <dgm:spPr/>
    </dgm:pt>
    <dgm:pt modelId="{76A34560-C8F6-4028-BCD5-D04A1BE3EA7C}" type="pres">
      <dgm:prSet presAssocID="{DB8D02DD-5F46-4BFA-998F-9771626C70C5}" presName="Ellipse" presStyleLbl="fgAcc1" presStyleIdx="5" presStyleCnt="8"/>
      <dgm:spPr>
        <a:solidFill>
          <a:srgbClr val="7030A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14383F47-326A-4C2F-BF30-68ED392A0A96}" type="pres">
      <dgm:prSet presAssocID="{DB8D02DD-5F46-4BFA-998F-9771626C70C5}" presName="L2TextContainer" presStyleLbl="revTx" presStyleIdx="8" presStyleCnt="14">
        <dgm:presLayoutVars>
          <dgm:bulletEnabled val="1"/>
        </dgm:presLayoutVars>
      </dgm:prSet>
      <dgm:spPr/>
    </dgm:pt>
    <dgm:pt modelId="{339FC2B3-23E5-4C69-9025-F85B5D921A03}" type="pres">
      <dgm:prSet presAssocID="{DB8D02DD-5F46-4BFA-998F-9771626C70C5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46E78B71-A11F-4910-9308-007750ADBE91}" type="pres">
      <dgm:prSet presAssocID="{DB8D02DD-5F46-4BFA-998F-9771626C70C5}" presName="ConnectLine" presStyleLbl="sibTrans1D1" presStyleIdx="4" presStyleCnt="7"/>
      <dgm:spPr>
        <a:noFill/>
        <a:ln w="12700" cap="flat" cmpd="sng" algn="ctr">
          <a:solidFill>
            <a:schemeClr val="accent2">
              <a:shade val="90000"/>
              <a:hueOff val="-459745"/>
              <a:satOff val="327"/>
              <a:lumOff val="25691"/>
              <a:alphaOff val="0"/>
            </a:schemeClr>
          </a:solidFill>
          <a:prstDash val="dash"/>
          <a:miter lim="800000"/>
        </a:ln>
        <a:effectLst/>
      </dgm:spPr>
    </dgm:pt>
    <dgm:pt modelId="{77EDAD49-BFA1-4AA8-B4F7-A04FF48714FF}" type="pres">
      <dgm:prSet presAssocID="{DB8D02DD-5F46-4BFA-998F-9771626C70C5}" presName="EmptyPlaceHolder" presStyleCnt="0"/>
      <dgm:spPr/>
    </dgm:pt>
    <dgm:pt modelId="{64B0594D-987E-49F7-BAD6-15707516FA85}" type="pres">
      <dgm:prSet presAssocID="{1764F791-F40C-4E87-BC1C-684AA1BB1562}" presName="spaceBetweenRectangles" presStyleCnt="0"/>
      <dgm:spPr/>
    </dgm:pt>
    <dgm:pt modelId="{690F6E1B-9966-4CD2-B950-DACBB002079D}" type="pres">
      <dgm:prSet presAssocID="{930FAA58-F189-4676-B1DA-236433FB6E7C}" presName="composite" presStyleCnt="0"/>
      <dgm:spPr/>
    </dgm:pt>
    <dgm:pt modelId="{4B6AAF22-9CAA-42F4-BBBF-C0D7254B495D}" type="pres">
      <dgm:prSet presAssocID="{930FAA58-F189-4676-B1DA-236433FB6E7C}" presName="ConnectorPoint" presStyleLbl="lnNode1" presStyleIdx="5" presStyleCnt="7"/>
      <dgm:spPr>
        <a:solidFill>
          <a:schemeClr val="accent2">
            <a:shade val="90000"/>
            <a:hueOff val="-517213"/>
            <a:satOff val="368"/>
            <a:lumOff val="28903"/>
            <a:alphaOff val="-45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E613DE9-F4F0-4609-98F8-9E2ADA8F54BD}" type="pres">
      <dgm:prSet presAssocID="{930FAA58-F189-4676-B1DA-236433FB6E7C}" presName="DropPinPlaceHolder" presStyleCnt="0"/>
      <dgm:spPr/>
    </dgm:pt>
    <dgm:pt modelId="{604771D5-F6A9-4D60-9F95-C6B2EA45AB57}" type="pres">
      <dgm:prSet presAssocID="{930FAA58-F189-4676-B1DA-236433FB6E7C}" presName="DropPin" presStyleLbl="alignNode1" presStyleIdx="5" presStyleCnt="7"/>
      <dgm:spPr/>
    </dgm:pt>
    <dgm:pt modelId="{1D4878AF-4890-43C1-A042-04990EA02763}" type="pres">
      <dgm:prSet presAssocID="{930FAA58-F189-4676-B1DA-236433FB6E7C}" presName="Ellipse" presStyleLbl="fgAcc1" presStyleIdx="6" presStyleCnt="8"/>
      <dgm:spPr>
        <a:solidFill>
          <a:schemeClr val="accent6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922BD5C-E9E4-4D8F-876C-91427A353E3B}" type="pres">
      <dgm:prSet presAssocID="{930FAA58-F189-4676-B1DA-236433FB6E7C}" presName="L2TextContainer" presStyleLbl="revTx" presStyleIdx="10" presStyleCnt="14">
        <dgm:presLayoutVars>
          <dgm:bulletEnabled val="1"/>
        </dgm:presLayoutVars>
      </dgm:prSet>
      <dgm:spPr/>
    </dgm:pt>
    <dgm:pt modelId="{49270E7A-AF74-4F08-AC49-46C03C2C4FBD}" type="pres">
      <dgm:prSet presAssocID="{930FAA58-F189-4676-B1DA-236433FB6E7C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5816D9A6-B654-47B6-BCA1-41A3244C6AF6}" type="pres">
      <dgm:prSet presAssocID="{930FAA58-F189-4676-B1DA-236433FB6E7C}" presName="ConnectLine" presStyleLbl="sibTrans1D1" presStyleIdx="5" presStyleCnt="7"/>
      <dgm:spPr>
        <a:noFill/>
        <a:ln w="12700" cap="flat" cmpd="sng" algn="ctr">
          <a:solidFill>
            <a:schemeClr val="accent2">
              <a:shade val="90000"/>
              <a:hueOff val="-517213"/>
              <a:satOff val="368"/>
              <a:lumOff val="28903"/>
              <a:alphaOff val="0"/>
            </a:schemeClr>
          </a:solidFill>
          <a:prstDash val="dash"/>
          <a:miter lim="800000"/>
        </a:ln>
        <a:effectLst/>
      </dgm:spPr>
    </dgm:pt>
    <dgm:pt modelId="{DD2501CA-CA8B-4808-AC68-D35009FA1306}" type="pres">
      <dgm:prSet presAssocID="{930FAA58-F189-4676-B1DA-236433FB6E7C}" presName="EmptyPlaceHolder" presStyleCnt="0"/>
      <dgm:spPr/>
    </dgm:pt>
    <dgm:pt modelId="{11398C76-905A-4C92-A3EE-E1C563BFB054}" type="pres">
      <dgm:prSet presAssocID="{3E3F324E-C1C5-49DA-AEA5-42A00AEB91D6}" presName="spaceBetweenRectangles" presStyleCnt="0"/>
      <dgm:spPr/>
    </dgm:pt>
    <dgm:pt modelId="{2868C2A8-0279-470C-8586-A07159E1A34F}" type="pres">
      <dgm:prSet presAssocID="{1CA2F2A3-BD33-4CB7-956C-E258C99BE704}" presName="composite" presStyleCnt="0"/>
      <dgm:spPr/>
    </dgm:pt>
    <dgm:pt modelId="{DA5DF853-9582-4BA0-B497-0DA315A3B064}" type="pres">
      <dgm:prSet presAssocID="{1CA2F2A3-BD33-4CB7-956C-E258C99BE704}" presName="ConnectorPoint" presStyleLbl="lnNode1" presStyleIdx="6" presStyleCnt="7"/>
      <dgm:spPr>
        <a:solidFill>
          <a:schemeClr val="accent2">
            <a:shade val="90000"/>
            <a:hueOff val="-574681"/>
            <a:satOff val="409"/>
            <a:lumOff val="32114"/>
            <a:alphaOff val="-5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1EA547C-CF5D-4AE7-8490-2B7DFF7E4ED9}" type="pres">
      <dgm:prSet presAssocID="{1CA2F2A3-BD33-4CB7-956C-E258C99BE704}" presName="DropPinPlaceHolder" presStyleCnt="0"/>
      <dgm:spPr/>
    </dgm:pt>
    <dgm:pt modelId="{DD7432AC-C09D-4949-AE16-1B323607DF2F}" type="pres">
      <dgm:prSet presAssocID="{1CA2F2A3-BD33-4CB7-956C-E258C99BE704}" presName="DropPin" presStyleLbl="alignNode1" presStyleIdx="6" presStyleCnt="7"/>
      <dgm:spPr/>
    </dgm:pt>
    <dgm:pt modelId="{95F0337B-1A21-4DD0-86F4-1AF72CEEFF29}" type="pres">
      <dgm:prSet presAssocID="{1CA2F2A3-BD33-4CB7-956C-E258C99BE704}" presName="Ellipse" presStyleLbl="fgAcc1" presStyleIdx="7" presStyleCnt="8"/>
      <dgm:spPr>
        <a:solidFill>
          <a:schemeClr val="accent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4BEA5F27-2BC8-43A9-9961-1216485701EB}" type="pres">
      <dgm:prSet presAssocID="{1CA2F2A3-BD33-4CB7-956C-E258C99BE704}" presName="L2TextContainer" presStyleLbl="revTx" presStyleIdx="12" presStyleCnt="14">
        <dgm:presLayoutVars>
          <dgm:bulletEnabled val="1"/>
        </dgm:presLayoutVars>
      </dgm:prSet>
      <dgm:spPr/>
    </dgm:pt>
    <dgm:pt modelId="{B884690C-0FC6-4FF6-B9EF-64058A640AC5}" type="pres">
      <dgm:prSet presAssocID="{1CA2F2A3-BD33-4CB7-956C-E258C99BE704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5DF9287C-FBF1-4F05-8370-8BD4B6869BAD}" type="pres">
      <dgm:prSet presAssocID="{1CA2F2A3-BD33-4CB7-956C-E258C99BE704}" presName="ConnectLine" presStyleLbl="sibTrans1D1" presStyleIdx="6" presStyleCnt="7"/>
      <dgm:spPr>
        <a:noFill/>
        <a:ln w="12700" cap="flat" cmpd="sng" algn="ctr">
          <a:solidFill>
            <a:schemeClr val="accent2">
              <a:shade val="90000"/>
              <a:hueOff val="-574681"/>
              <a:satOff val="409"/>
              <a:lumOff val="32114"/>
              <a:alphaOff val="0"/>
            </a:schemeClr>
          </a:solidFill>
          <a:prstDash val="dash"/>
          <a:miter lim="800000"/>
        </a:ln>
        <a:effectLst/>
      </dgm:spPr>
    </dgm:pt>
    <dgm:pt modelId="{AF40FDE8-8EE3-4561-93DC-1892029F981F}" type="pres">
      <dgm:prSet presAssocID="{1CA2F2A3-BD33-4CB7-956C-E258C99BE704}" presName="EmptyPlaceHolder" presStyleCnt="0"/>
      <dgm:spPr/>
    </dgm:pt>
  </dgm:ptLst>
  <dgm:cxnLst>
    <dgm:cxn modelId="{EC127A03-DFA3-473B-B694-1A3260ECE8C5}" type="presOf" srcId="{70BDC58C-7565-43BC-8EB9-7FCB5A06FA9C}" destId="{4BEA5F27-2BC8-43A9-9961-1216485701EB}" srcOrd="0" destOrd="0" presId="urn:microsoft.com/office/officeart/2017/3/layout/DropPinTimeline"/>
    <dgm:cxn modelId="{369BBD0E-0D7F-40BD-945F-FEA5C590A270}" type="presOf" srcId="{FA8F44BD-C8C7-462C-9756-1EC498E86842}" destId="{2D6C7916-1130-46A8-833B-A6278CBD2192}" srcOrd="0" destOrd="0" presId="urn:microsoft.com/office/officeart/2017/3/layout/DropPinTimeline"/>
    <dgm:cxn modelId="{18E77914-20E2-42FC-A239-BB75E1A6647F}" type="presOf" srcId="{58FF46FB-368D-4E9C-A650-0513B8879DA8}" destId="{8E3FB235-DF38-476B-9A0E-B1E583D50944}" srcOrd="0" destOrd="0" presId="urn:microsoft.com/office/officeart/2017/3/layout/DropPinTimeline"/>
    <dgm:cxn modelId="{4B2C6518-E133-4EE6-A8F6-5B64832BD187}" srcId="{05A24E01-5535-46B9-A9A1-A9A07E639A88}" destId="{DB8D02DD-5F46-4BFA-998F-9771626C70C5}" srcOrd="4" destOrd="0" parTransId="{7226BF83-7E35-4AA3-B4EC-D0825AE1E844}" sibTransId="{1764F791-F40C-4E87-BC1C-684AA1BB1562}"/>
    <dgm:cxn modelId="{0844A024-14D7-4BE3-8BF8-67C86429680B}" type="presOf" srcId="{1CA2F2A3-BD33-4CB7-956C-E258C99BE704}" destId="{B884690C-0FC6-4FF6-B9EF-64058A640AC5}" srcOrd="0" destOrd="0" presId="urn:microsoft.com/office/officeart/2017/3/layout/DropPinTimeline"/>
    <dgm:cxn modelId="{F2D7EC27-ACB0-497C-A66B-1D6523A7A250}" type="presOf" srcId="{B18910F8-5E6E-4B08-AEED-A84A1A8BA285}" destId="{D440A2A1-3150-4F5C-B752-35ED6DFD4AA0}" srcOrd="0" destOrd="2" presId="urn:microsoft.com/office/officeart/2017/3/layout/DropPinTimeline"/>
    <dgm:cxn modelId="{E0F97E2C-6738-4B8F-9BD8-A60F1BC84121}" type="presOf" srcId="{9CDF82F9-BEC5-4907-9912-145E199526CC}" destId="{A388FCE2-0C59-4D9B-B13F-8FDC0264E92A}" srcOrd="0" destOrd="0" presId="urn:microsoft.com/office/officeart/2017/3/layout/DropPinTimeline"/>
    <dgm:cxn modelId="{81D6A82C-4687-4572-BA3F-FF5276AA0854}" type="presOf" srcId="{885C3E91-A4F4-4ECB-900D-BDDA808460A7}" destId="{96DDA0FE-83E2-423C-9F13-58A61EB68487}" srcOrd="0" destOrd="1" presId="urn:microsoft.com/office/officeart/2017/3/layout/DropPinTimeline"/>
    <dgm:cxn modelId="{1B32EF2C-9DB5-4504-A9DA-B4956CC00208}" srcId="{FA8F44BD-C8C7-462C-9756-1EC498E86842}" destId="{EFEB4D61-3A9C-4140-977F-3C3F5C9EE9D1}" srcOrd="0" destOrd="0" parTransId="{57D352E4-0431-4F68-B8F1-61BFA34799AA}" sibTransId="{0ECC32B6-1E7C-4AA4-9DBF-D69B7C5E64A9}"/>
    <dgm:cxn modelId="{0D51BD2E-4619-469B-B233-EBAC3D4D0BA6}" srcId="{05A24E01-5535-46B9-A9A1-A9A07E639A88}" destId="{FA8F44BD-C8C7-462C-9756-1EC498E86842}" srcOrd="2" destOrd="0" parTransId="{F47063EE-4B58-4EDE-A4F2-A4BD81B82F21}" sibTransId="{8C8A9736-03DA-4B1C-A590-10B4AD89452B}"/>
    <dgm:cxn modelId="{6EF7B32F-CCB5-46CE-917F-B566BAFF32A6}" type="presOf" srcId="{76E6CE7F-B4CF-49BB-9BFB-D8580BFBA987}" destId="{6922BD5C-E9E4-4D8F-876C-91427A353E3B}" srcOrd="0" destOrd="0" presId="urn:microsoft.com/office/officeart/2017/3/layout/DropPinTimeline"/>
    <dgm:cxn modelId="{C5645B39-CB65-4A0A-B369-E455C3B827C3}" srcId="{05A24E01-5535-46B9-A9A1-A9A07E639A88}" destId="{58FF46FB-368D-4E9C-A650-0513B8879DA8}" srcOrd="0" destOrd="0" parTransId="{11DFA284-5E99-474D-BF05-364A45269DC7}" sibTransId="{CFA40740-0682-470C-AD5A-CFF53CD12BD2}"/>
    <dgm:cxn modelId="{34E4803E-7C27-4F35-A15B-A2CA9EBA55D6}" type="presOf" srcId="{A81086A5-E2D6-4821-B6DC-58E6EB2A1621}" destId="{D440A2A1-3150-4F5C-B752-35ED6DFD4AA0}" srcOrd="0" destOrd="1" presId="urn:microsoft.com/office/officeart/2017/3/layout/DropPinTimeline"/>
    <dgm:cxn modelId="{9894055C-D41B-4C28-857C-5AAF969BACC3}" type="presOf" srcId="{9AF828BA-B519-4539-8381-3B4EE10FEB34}" destId="{14383F47-326A-4C2F-BF30-68ED392A0A96}" srcOrd="0" destOrd="0" presId="urn:microsoft.com/office/officeart/2017/3/layout/DropPinTimeline"/>
    <dgm:cxn modelId="{95A42F42-C76E-4D77-A63B-A5D938B2942B}" type="presOf" srcId="{A009B50E-52D6-4D73-B460-F18CECF342E6}" destId="{4126ED4C-E2D9-444F-8F71-372CC62197C1}" srcOrd="0" destOrd="0" presId="urn:microsoft.com/office/officeart/2017/3/layout/DropPinTimeline"/>
    <dgm:cxn modelId="{B659504B-18E4-4D89-A17C-34ABB280AE52}" srcId="{58FF46FB-368D-4E9C-A650-0513B8879DA8}" destId="{9A875394-CA1E-4432-AEEB-9054FCFF5E0E}" srcOrd="0" destOrd="0" parTransId="{FCC92BDD-6EA3-421D-9DA8-7D3A12D003B6}" sibTransId="{0314452B-82A0-42F4-9551-DF00CFFC3580}"/>
    <dgm:cxn modelId="{2878BA6E-5FE4-4562-8D4D-D811A36D9FC7}" srcId="{1CA2F2A3-BD33-4CB7-956C-E258C99BE704}" destId="{70BDC58C-7565-43BC-8EB9-7FCB5A06FA9C}" srcOrd="0" destOrd="0" parTransId="{97FE1275-67A9-40A8-848D-49DD4152D32C}" sibTransId="{35019C10-2BF5-4AD6-836A-076173A13F88}"/>
    <dgm:cxn modelId="{4876CF51-F110-4E25-8FD4-08D25B4B0AB8}" srcId="{A009B50E-52D6-4D73-B460-F18CECF342E6}" destId="{579089A8-5362-4BA4-9163-D19228C1808F}" srcOrd="0" destOrd="0" parTransId="{FB2DEB6E-B29F-4E51-960A-23ECC62EBF38}" sibTransId="{1C5328B1-AC18-4CF7-A034-BB0592F4A2A1}"/>
    <dgm:cxn modelId="{94070574-B368-4041-9C4B-4E9D175FA060}" srcId="{A009B50E-52D6-4D73-B460-F18CECF342E6}" destId="{B18910F8-5E6E-4B08-AEED-A84A1A8BA285}" srcOrd="2" destOrd="0" parTransId="{59CD61E4-B410-49AF-A9BF-9DA0D4527096}" sibTransId="{03380CAD-6B4D-4352-9891-5A436F920A83}"/>
    <dgm:cxn modelId="{1D847657-3A4B-4A7B-B83D-90FC51266830}" srcId="{930FAA58-F189-4676-B1DA-236433FB6E7C}" destId="{76E6CE7F-B4CF-49BB-9BFB-D8580BFBA987}" srcOrd="0" destOrd="0" parTransId="{18833B28-C8B9-4E6F-8C27-50B5F72AB8EF}" sibTransId="{7868069C-DDCF-404A-B089-EC42723B245C}"/>
    <dgm:cxn modelId="{425A575A-9F1D-44F3-A71A-74397EB91824}" srcId="{05A24E01-5535-46B9-A9A1-A9A07E639A88}" destId="{9CDF82F9-BEC5-4907-9912-145E199526CC}" srcOrd="3" destOrd="0" parTransId="{AAD4DEF1-D121-453E-A0C6-DE6849F72270}" sibTransId="{142749B2-6F5C-476E-8ED7-222188E18846}"/>
    <dgm:cxn modelId="{83E78B7E-D95C-4B3F-A4FF-647D72A2E92A}" srcId="{05A24E01-5535-46B9-A9A1-A9A07E639A88}" destId="{A009B50E-52D6-4D73-B460-F18CECF342E6}" srcOrd="1" destOrd="0" parTransId="{98F01989-FD85-4715-AE36-A68D821018BB}" sibTransId="{0F348102-3C80-44E0-9376-3A931D149E20}"/>
    <dgm:cxn modelId="{339C9681-A7FC-4B16-875E-DA845AB60C13}" type="presOf" srcId="{DB8D02DD-5F46-4BFA-998F-9771626C70C5}" destId="{339FC2B3-23E5-4C69-9025-F85B5D921A03}" srcOrd="0" destOrd="0" presId="urn:microsoft.com/office/officeart/2017/3/layout/DropPinTimeline"/>
    <dgm:cxn modelId="{D4C3F187-EFCE-487F-9E56-B80C7BC0FF72}" srcId="{A009B50E-52D6-4D73-B460-F18CECF342E6}" destId="{A81086A5-E2D6-4821-B6DC-58E6EB2A1621}" srcOrd="1" destOrd="0" parTransId="{1CD42753-12EA-432F-8E50-0E5B8C506CB7}" sibTransId="{66AD7030-F071-4082-92FA-EC50FBFD9CF4}"/>
    <dgm:cxn modelId="{1C9F7E88-240B-4530-8517-A65540B0D2FF}" type="presOf" srcId="{EFEB4D61-3A9C-4140-977F-3C3F5C9EE9D1}" destId="{96DDA0FE-83E2-423C-9F13-58A61EB68487}" srcOrd="0" destOrd="0" presId="urn:microsoft.com/office/officeart/2017/3/layout/DropPinTimeline"/>
    <dgm:cxn modelId="{63D00594-15F6-423C-8FB8-A6BD8EA30046}" srcId="{DB8D02DD-5F46-4BFA-998F-9771626C70C5}" destId="{9AF828BA-B519-4539-8381-3B4EE10FEB34}" srcOrd="0" destOrd="0" parTransId="{EA378A11-86A2-4BDC-AD1D-67986D5B16AE}" sibTransId="{8E2797A1-710A-4A23-8DFE-48A7166E24CC}"/>
    <dgm:cxn modelId="{B4DDD996-9C89-48D6-AD47-E9F0A069C9C5}" srcId="{DB8D02DD-5F46-4BFA-998F-9771626C70C5}" destId="{E5946F0F-E1FF-4D2E-AEBA-5286E44F8EBB}" srcOrd="1" destOrd="0" parTransId="{F952AB72-D2AB-427C-8A4F-565B8A9E29EA}" sibTransId="{D33D5461-10BA-4FD4-80BE-011D68E3D1AD}"/>
    <dgm:cxn modelId="{EEBB899A-E38E-44AD-A395-9335FA64BA1A}" srcId="{FA8F44BD-C8C7-462C-9756-1EC498E86842}" destId="{885C3E91-A4F4-4ECB-900D-BDDA808460A7}" srcOrd="1" destOrd="0" parTransId="{031A8083-28C7-4E74-B0F3-4769F9760A3A}" sibTransId="{C4CB471C-AA66-480E-8880-6D4835AC2FE7}"/>
    <dgm:cxn modelId="{9E47FEA0-3C2B-4C18-861F-F20CA4506B87}" type="presOf" srcId="{E5946F0F-E1FF-4D2E-AEBA-5286E44F8EBB}" destId="{14383F47-326A-4C2F-BF30-68ED392A0A96}" srcOrd="0" destOrd="1" presId="urn:microsoft.com/office/officeart/2017/3/layout/DropPinTimeline"/>
    <dgm:cxn modelId="{54719EAE-51C5-4233-B11C-18E59AA6B1E4}" type="presOf" srcId="{930FAA58-F189-4676-B1DA-236433FB6E7C}" destId="{49270E7A-AF74-4F08-AC49-46C03C2C4FBD}" srcOrd="0" destOrd="0" presId="urn:microsoft.com/office/officeart/2017/3/layout/DropPinTimeline"/>
    <dgm:cxn modelId="{C62B91BB-B81A-4C23-AEF2-50AD1C982731}" srcId="{9CDF82F9-BEC5-4907-9912-145E199526CC}" destId="{41745F4D-F158-4868-B54F-B06EACF20F43}" srcOrd="0" destOrd="0" parTransId="{506EAD83-459E-4647-B0EF-3F1BD6EE5B2E}" sibTransId="{C78BD445-3E17-4ED5-97D2-DD64DB7BF968}"/>
    <dgm:cxn modelId="{26977DC3-25B8-4F66-848E-CC99B967701F}" type="presOf" srcId="{579089A8-5362-4BA4-9163-D19228C1808F}" destId="{D440A2A1-3150-4F5C-B752-35ED6DFD4AA0}" srcOrd="0" destOrd="0" presId="urn:microsoft.com/office/officeart/2017/3/layout/DropPinTimeline"/>
    <dgm:cxn modelId="{B42DDDD4-334E-4129-BD5F-4A7B7D905851}" srcId="{05A24E01-5535-46B9-A9A1-A9A07E639A88}" destId="{1CA2F2A3-BD33-4CB7-956C-E258C99BE704}" srcOrd="6" destOrd="0" parTransId="{C3B6F567-5E1A-4BFF-B3EF-E39EA6AD893A}" sibTransId="{275D754E-A7A3-42EE-A7C8-9D52367E503F}"/>
    <dgm:cxn modelId="{FE7849EA-5B37-43C8-B217-CD4E30A8E545}" type="presOf" srcId="{05A24E01-5535-46B9-A9A1-A9A07E639A88}" destId="{6E9F3C9B-13CA-43A8-8836-0B2B41D07DEF}" srcOrd="0" destOrd="0" presId="urn:microsoft.com/office/officeart/2017/3/layout/DropPinTimeline"/>
    <dgm:cxn modelId="{170DDBEC-9F49-4996-8FE7-C47C0935A997}" srcId="{05A24E01-5535-46B9-A9A1-A9A07E639A88}" destId="{930FAA58-F189-4676-B1DA-236433FB6E7C}" srcOrd="5" destOrd="0" parTransId="{A2C79BB0-FF06-4D7C-8097-156E301B2577}" sibTransId="{3E3F324E-C1C5-49DA-AEA5-42A00AEB91D6}"/>
    <dgm:cxn modelId="{9C5652F9-7474-4442-8D7E-7138D5B64FCE}" type="presOf" srcId="{9A875394-CA1E-4432-AEEB-9054FCFF5E0E}" destId="{D2143A46-815A-49BF-9455-C0385022444F}" srcOrd="0" destOrd="0" presId="urn:microsoft.com/office/officeart/2017/3/layout/DropPinTimeline"/>
    <dgm:cxn modelId="{425BC6FD-6065-4438-B5F5-1B6F0B60D0BB}" type="presOf" srcId="{41745F4D-F158-4868-B54F-B06EACF20F43}" destId="{E4AC8647-9865-4544-B76F-1725778F6853}" srcOrd="0" destOrd="0" presId="urn:microsoft.com/office/officeart/2017/3/layout/DropPinTimeline"/>
    <dgm:cxn modelId="{F31A1738-855C-45FD-A04F-A7E3279309D3}" type="presParOf" srcId="{6E9F3C9B-13CA-43A8-8836-0B2B41D07DEF}" destId="{E8AACCBB-6709-4071-B389-3BB226B3A586}" srcOrd="0" destOrd="0" presId="urn:microsoft.com/office/officeart/2017/3/layout/DropPinTimeline"/>
    <dgm:cxn modelId="{D056482C-B7FC-4BBF-A3C1-47BCEAACC75F}" type="presParOf" srcId="{6E9F3C9B-13CA-43A8-8836-0B2B41D07DEF}" destId="{E6F74CED-5217-4282-85F1-1C12DC84731C}" srcOrd="1" destOrd="0" presId="urn:microsoft.com/office/officeart/2017/3/layout/DropPinTimeline"/>
    <dgm:cxn modelId="{ED9D589F-A93F-4187-9BDD-C9AAA175D14D}" type="presParOf" srcId="{E6F74CED-5217-4282-85F1-1C12DC84731C}" destId="{AC377099-4DAE-451C-ADE9-98036E2679B5}" srcOrd="0" destOrd="0" presId="urn:microsoft.com/office/officeart/2017/3/layout/DropPinTimeline"/>
    <dgm:cxn modelId="{4DA9C81E-AF04-46CC-9F50-FD37B4DB99BF}" type="presParOf" srcId="{AC377099-4DAE-451C-ADE9-98036E2679B5}" destId="{B6C94ECD-6415-4250-B4AD-F67BF5BECFB8}" srcOrd="0" destOrd="0" presId="urn:microsoft.com/office/officeart/2017/3/layout/DropPinTimeline"/>
    <dgm:cxn modelId="{699FDAC1-6402-4851-9034-66F3FE75EEBB}" type="presParOf" srcId="{AC377099-4DAE-451C-ADE9-98036E2679B5}" destId="{0E99BB09-1B86-4308-A570-3981E6DD3A06}" srcOrd="1" destOrd="0" presId="urn:microsoft.com/office/officeart/2017/3/layout/DropPinTimeline"/>
    <dgm:cxn modelId="{8FEF0307-58FD-4E24-A2E8-64C0359FA7ED}" type="presParOf" srcId="{0E99BB09-1B86-4308-A570-3981E6DD3A06}" destId="{0ED6E8D6-BD44-4400-BC14-1BC75CB979A3}" srcOrd="0" destOrd="0" presId="urn:microsoft.com/office/officeart/2017/3/layout/DropPinTimeline"/>
    <dgm:cxn modelId="{6789521E-F8B8-4633-AC6D-A13AE0E3A5D4}" type="presParOf" srcId="{0E99BB09-1B86-4308-A570-3981E6DD3A06}" destId="{5B7FC7CF-F58D-48D5-8BCC-38D6EE87890B}" srcOrd="1" destOrd="0" presId="urn:microsoft.com/office/officeart/2017/3/layout/DropPinTimeline"/>
    <dgm:cxn modelId="{59568629-64BB-4D58-A7B1-002E2E8C95F5}" type="presParOf" srcId="{AC377099-4DAE-451C-ADE9-98036E2679B5}" destId="{D2143A46-815A-49BF-9455-C0385022444F}" srcOrd="2" destOrd="0" presId="urn:microsoft.com/office/officeart/2017/3/layout/DropPinTimeline"/>
    <dgm:cxn modelId="{7FCCBC69-3F5A-4072-BB7F-8FF7C711C13D}" type="presParOf" srcId="{AC377099-4DAE-451C-ADE9-98036E2679B5}" destId="{8E3FB235-DF38-476B-9A0E-B1E583D50944}" srcOrd="3" destOrd="0" presId="urn:microsoft.com/office/officeart/2017/3/layout/DropPinTimeline"/>
    <dgm:cxn modelId="{A6BE8FE1-4ED7-4597-905B-8E49A5EAEEB1}" type="presParOf" srcId="{AC377099-4DAE-451C-ADE9-98036E2679B5}" destId="{9AA05CE5-209F-4AD9-BE2C-2A69F76DA8F4}" srcOrd="4" destOrd="0" presId="urn:microsoft.com/office/officeart/2017/3/layout/DropPinTimeline"/>
    <dgm:cxn modelId="{5D226B6F-7C70-4F89-B1AA-C499B81D25D1}" type="presParOf" srcId="{AC377099-4DAE-451C-ADE9-98036E2679B5}" destId="{17350C28-DA10-4F3B-9FA2-0FE7C12A4ABE}" srcOrd="5" destOrd="0" presId="urn:microsoft.com/office/officeart/2017/3/layout/DropPinTimeline"/>
    <dgm:cxn modelId="{33488402-9534-4BED-8C41-B4224C0021BA}" type="presParOf" srcId="{E6F74CED-5217-4282-85F1-1C12DC84731C}" destId="{6DA7B85E-9DC6-4F3B-A2BF-09CDEEDB43BC}" srcOrd="1" destOrd="0" presId="urn:microsoft.com/office/officeart/2017/3/layout/DropPinTimeline"/>
    <dgm:cxn modelId="{7FE41A16-DE05-40F7-ADE4-9C5C53DE2F9E}" type="presParOf" srcId="{E6F74CED-5217-4282-85F1-1C12DC84731C}" destId="{E19EF836-F4E7-47A4-9760-E961CD1EB563}" srcOrd="2" destOrd="0" presId="urn:microsoft.com/office/officeart/2017/3/layout/DropPinTimeline"/>
    <dgm:cxn modelId="{3D90B0CC-3532-4A2B-99B1-D51D59787453}" type="presParOf" srcId="{E19EF836-F4E7-47A4-9760-E961CD1EB563}" destId="{3B2C1DFA-2E22-48F4-BD8E-A66C735DFB1C}" srcOrd="0" destOrd="0" presId="urn:microsoft.com/office/officeart/2017/3/layout/DropPinTimeline"/>
    <dgm:cxn modelId="{88934AC7-7000-4043-A6C7-947A893CD99A}" type="presParOf" srcId="{E19EF836-F4E7-47A4-9760-E961CD1EB563}" destId="{7E10AF90-3BE9-4497-9E71-742B05225D9E}" srcOrd="1" destOrd="0" presId="urn:microsoft.com/office/officeart/2017/3/layout/DropPinTimeline"/>
    <dgm:cxn modelId="{2A918E3F-DE5E-4D37-A140-C9C776A0AB74}" type="presParOf" srcId="{7E10AF90-3BE9-4497-9E71-742B05225D9E}" destId="{034AE7A4-6C2C-49D5-A73F-BAC2101D3BC0}" srcOrd="0" destOrd="0" presId="urn:microsoft.com/office/officeart/2017/3/layout/DropPinTimeline"/>
    <dgm:cxn modelId="{CDA4DADA-3BD9-4028-B11A-54DD1CADB881}" type="presParOf" srcId="{7E10AF90-3BE9-4497-9E71-742B05225D9E}" destId="{6A87868C-B972-43C1-AFC4-202DF5CAE53E}" srcOrd="1" destOrd="0" presId="urn:microsoft.com/office/officeart/2017/3/layout/DropPinTimeline"/>
    <dgm:cxn modelId="{FF6C2B2C-4E3A-4A54-B053-A20FA2C334A4}" type="presParOf" srcId="{E19EF836-F4E7-47A4-9760-E961CD1EB563}" destId="{D440A2A1-3150-4F5C-B752-35ED6DFD4AA0}" srcOrd="2" destOrd="0" presId="urn:microsoft.com/office/officeart/2017/3/layout/DropPinTimeline"/>
    <dgm:cxn modelId="{3A470E69-93E8-445F-9537-D4892296D6E8}" type="presParOf" srcId="{E19EF836-F4E7-47A4-9760-E961CD1EB563}" destId="{4126ED4C-E2D9-444F-8F71-372CC62197C1}" srcOrd="3" destOrd="0" presId="urn:microsoft.com/office/officeart/2017/3/layout/DropPinTimeline"/>
    <dgm:cxn modelId="{4FCFE4B2-54DC-48E8-B366-ACE907139B09}" type="presParOf" srcId="{E19EF836-F4E7-47A4-9760-E961CD1EB563}" destId="{A5B03294-9085-4710-8106-B1E22137F264}" srcOrd="4" destOrd="0" presId="urn:microsoft.com/office/officeart/2017/3/layout/DropPinTimeline"/>
    <dgm:cxn modelId="{DCF60794-EE04-40DF-86E3-DC749082335D}" type="presParOf" srcId="{E19EF836-F4E7-47A4-9760-E961CD1EB563}" destId="{D081000B-2B69-4D8C-9A9D-541F17B0278C}" srcOrd="5" destOrd="0" presId="urn:microsoft.com/office/officeart/2017/3/layout/DropPinTimeline"/>
    <dgm:cxn modelId="{395DDAFD-C973-48E6-AB6C-70B4A57CE547}" type="presParOf" srcId="{E6F74CED-5217-4282-85F1-1C12DC84731C}" destId="{279ED18A-C887-4ED3-A8DA-1AEFE098B57A}" srcOrd="3" destOrd="0" presId="urn:microsoft.com/office/officeart/2017/3/layout/DropPinTimeline"/>
    <dgm:cxn modelId="{BDC3640B-2752-438D-9172-79650CC257A1}" type="presParOf" srcId="{E6F74CED-5217-4282-85F1-1C12DC84731C}" destId="{D512C7F9-87A6-4BA9-AFAC-03FF1578D945}" srcOrd="4" destOrd="0" presId="urn:microsoft.com/office/officeart/2017/3/layout/DropPinTimeline"/>
    <dgm:cxn modelId="{78453EE7-D61A-4C9E-ABA8-11CB0B6FA89E}" type="presParOf" srcId="{D512C7F9-87A6-4BA9-AFAC-03FF1578D945}" destId="{152AD014-AFD0-4700-A468-4D562874339A}" srcOrd="0" destOrd="0" presId="urn:microsoft.com/office/officeart/2017/3/layout/DropPinTimeline"/>
    <dgm:cxn modelId="{232FFB61-F239-49EC-B29E-A32618AD8024}" type="presParOf" srcId="{D512C7F9-87A6-4BA9-AFAC-03FF1578D945}" destId="{6CE2C4D8-4380-442D-A6C2-0B468BF3C74C}" srcOrd="1" destOrd="0" presId="urn:microsoft.com/office/officeart/2017/3/layout/DropPinTimeline"/>
    <dgm:cxn modelId="{B3A6EF77-DF11-4F1A-BBC5-96B78E7D8731}" type="presParOf" srcId="{6CE2C4D8-4380-442D-A6C2-0B468BF3C74C}" destId="{72C82E90-F103-439C-8371-CFFB0927B9DE}" srcOrd="0" destOrd="0" presId="urn:microsoft.com/office/officeart/2017/3/layout/DropPinTimeline"/>
    <dgm:cxn modelId="{A37EB8A5-9B73-4210-8056-FC11A8C398C6}" type="presParOf" srcId="{6CE2C4D8-4380-442D-A6C2-0B468BF3C74C}" destId="{5D519322-C1DD-47AE-92C0-13575134BC76}" srcOrd="1" destOrd="0" presId="urn:microsoft.com/office/officeart/2017/3/layout/DropPinTimeline"/>
    <dgm:cxn modelId="{445A54C3-7499-4B0A-AAB7-BC64E1A193D1}" type="presParOf" srcId="{D512C7F9-87A6-4BA9-AFAC-03FF1578D945}" destId="{96DDA0FE-83E2-423C-9F13-58A61EB68487}" srcOrd="2" destOrd="0" presId="urn:microsoft.com/office/officeart/2017/3/layout/DropPinTimeline"/>
    <dgm:cxn modelId="{2305F521-2412-4692-98B0-8B7E92AA6776}" type="presParOf" srcId="{D512C7F9-87A6-4BA9-AFAC-03FF1578D945}" destId="{2D6C7916-1130-46A8-833B-A6278CBD2192}" srcOrd="3" destOrd="0" presId="urn:microsoft.com/office/officeart/2017/3/layout/DropPinTimeline"/>
    <dgm:cxn modelId="{0DE56BFB-4AC1-415D-BC08-C6626F1FA121}" type="presParOf" srcId="{D512C7F9-87A6-4BA9-AFAC-03FF1578D945}" destId="{4D953791-5C2F-4A75-A8F4-6ED7EAB5E015}" srcOrd="4" destOrd="0" presId="urn:microsoft.com/office/officeart/2017/3/layout/DropPinTimeline"/>
    <dgm:cxn modelId="{E440A454-3E9B-4F45-8813-D7310ABB4DD5}" type="presParOf" srcId="{D512C7F9-87A6-4BA9-AFAC-03FF1578D945}" destId="{22A72E40-4DCC-4F48-AADD-29738FD37A2C}" srcOrd="5" destOrd="0" presId="urn:microsoft.com/office/officeart/2017/3/layout/DropPinTimeline"/>
    <dgm:cxn modelId="{12506F5B-675C-49B8-AC7C-CDEC5CD4ED41}" type="presParOf" srcId="{E6F74CED-5217-4282-85F1-1C12DC84731C}" destId="{E168BB9F-20D9-474F-9E39-4872B40634C6}" srcOrd="5" destOrd="0" presId="urn:microsoft.com/office/officeart/2017/3/layout/DropPinTimeline"/>
    <dgm:cxn modelId="{6D3287FF-8CB2-412B-B077-EEC3AABCE235}" type="presParOf" srcId="{E6F74CED-5217-4282-85F1-1C12DC84731C}" destId="{BC9CD76B-4D78-4991-A0E7-62418BDA5112}" srcOrd="6" destOrd="0" presId="urn:microsoft.com/office/officeart/2017/3/layout/DropPinTimeline"/>
    <dgm:cxn modelId="{5D1DF59E-2EA4-460C-BB24-7A1F897426E2}" type="presParOf" srcId="{BC9CD76B-4D78-4991-A0E7-62418BDA5112}" destId="{589F7B99-DEB1-4AD3-9FC5-8CC3AA1F0757}" srcOrd="0" destOrd="0" presId="urn:microsoft.com/office/officeart/2017/3/layout/DropPinTimeline"/>
    <dgm:cxn modelId="{16B96A8F-CF23-4F70-97DC-134D94705B3B}" type="presParOf" srcId="{BC9CD76B-4D78-4991-A0E7-62418BDA5112}" destId="{CBE9671D-D196-4E98-B8B3-77629C0F9B2E}" srcOrd="1" destOrd="0" presId="urn:microsoft.com/office/officeart/2017/3/layout/DropPinTimeline"/>
    <dgm:cxn modelId="{38ECD14A-2C3E-46E6-AC81-EB9C92FAFB3E}" type="presParOf" srcId="{CBE9671D-D196-4E98-B8B3-77629C0F9B2E}" destId="{1C360051-07E1-44EB-B302-134800403BA0}" srcOrd="0" destOrd="0" presId="urn:microsoft.com/office/officeart/2017/3/layout/DropPinTimeline"/>
    <dgm:cxn modelId="{23C0B277-0288-46F6-90A1-496018F51654}" type="presParOf" srcId="{CBE9671D-D196-4E98-B8B3-77629C0F9B2E}" destId="{FB195A63-5A7A-4F2B-8328-2D35B565E515}" srcOrd="1" destOrd="0" presId="urn:microsoft.com/office/officeart/2017/3/layout/DropPinTimeline"/>
    <dgm:cxn modelId="{C3CED6D0-863B-46DA-BB15-377CB99CB56D}" type="presParOf" srcId="{BC9CD76B-4D78-4991-A0E7-62418BDA5112}" destId="{E4AC8647-9865-4544-B76F-1725778F6853}" srcOrd="2" destOrd="0" presId="urn:microsoft.com/office/officeart/2017/3/layout/DropPinTimeline"/>
    <dgm:cxn modelId="{F6AC8E40-C3A8-47E8-9F49-747E993584E0}" type="presParOf" srcId="{BC9CD76B-4D78-4991-A0E7-62418BDA5112}" destId="{A388FCE2-0C59-4D9B-B13F-8FDC0264E92A}" srcOrd="3" destOrd="0" presId="urn:microsoft.com/office/officeart/2017/3/layout/DropPinTimeline"/>
    <dgm:cxn modelId="{C5494FEE-8676-4ED5-8DD4-BB0A2CFAC633}" type="presParOf" srcId="{BC9CD76B-4D78-4991-A0E7-62418BDA5112}" destId="{A20D99E8-41A8-4779-9A96-82D69BFC3034}" srcOrd="4" destOrd="0" presId="urn:microsoft.com/office/officeart/2017/3/layout/DropPinTimeline"/>
    <dgm:cxn modelId="{725DB4D0-3A7F-462D-B784-C1F78183B294}" type="presParOf" srcId="{BC9CD76B-4D78-4991-A0E7-62418BDA5112}" destId="{F0D15065-829B-4E82-BC90-B6BF45AE2E99}" srcOrd="5" destOrd="0" presId="urn:microsoft.com/office/officeart/2017/3/layout/DropPinTimeline"/>
    <dgm:cxn modelId="{45C2C28A-3626-4721-82F0-039684913FA2}" type="presParOf" srcId="{E6F74CED-5217-4282-85F1-1C12DC84731C}" destId="{9363363D-2B54-4C53-B7C4-E00881E105F2}" srcOrd="7" destOrd="0" presId="urn:microsoft.com/office/officeart/2017/3/layout/DropPinTimeline"/>
    <dgm:cxn modelId="{63563D70-6B98-4A9D-8E2A-93276A5089BA}" type="presParOf" srcId="{E6F74CED-5217-4282-85F1-1C12DC84731C}" destId="{F1E88265-2E84-4591-91F8-3AC3ACE58425}" srcOrd="8" destOrd="0" presId="urn:microsoft.com/office/officeart/2017/3/layout/DropPinTimeline"/>
    <dgm:cxn modelId="{F87613C7-2F7B-43D7-90F8-351C11BFEEFD}" type="presParOf" srcId="{F1E88265-2E84-4591-91F8-3AC3ACE58425}" destId="{10909D12-E4D3-49D0-ADB2-8CE52A00B20B}" srcOrd="0" destOrd="0" presId="urn:microsoft.com/office/officeart/2017/3/layout/DropPinTimeline"/>
    <dgm:cxn modelId="{4B3932AF-D937-4B30-85A9-D0BAC52A637E}" type="presParOf" srcId="{F1E88265-2E84-4591-91F8-3AC3ACE58425}" destId="{34F3E7F2-281A-4B74-A83E-EC7C1AA1F48C}" srcOrd="1" destOrd="0" presId="urn:microsoft.com/office/officeart/2017/3/layout/DropPinTimeline"/>
    <dgm:cxn modelId="{F81CEF22-99B5-404B-86C7-A198019C6F4E}" type="presParOf" srcId="{34F3E7F2-281A-4B74-A83E-EC7C1AA1F48C}" destId="{CFD30A05-B976-4069-812D-8CC76F5EDA4F}" srcOrd="0" destOrd="0" presId="urn:microsoft.com/office/officeart/2017/3/layout/DropPinTimeline"/>
    <dgm:cxn modelId="{AB9CC285-77B3-48DF-84E5-51D212D4FE22}" type="presParOf" srcId="{34F3E7F2-281A-4B74-A83E-EC7C1AA1F48C}" destId="{76A34560-C8F6-4028-BCD5-D04A1BE3EA7C}" srcOrd="1" destOrd="0" presId="urn:microsoft.com/office/officeart/2017/3/layout/DropPinTimeline"/>
    <dgm:cxn modelId="{A776CC40-8895-4E65-BD3E-EE0A1BEC0FCA}" type="presParOf" srcId="{F1E88265-2E84-4591-91F8-3AC3ACE58425}" destId="{14383F47-326A-4C2F-BF30-68ED392A0A96}" srcOrd="2" destOrd="0" presId="urn:microsoft.com/office/officeart/2017/3/layout/DropPinTimeline"/>
    <dgm:cxn modelId="{C2A402C6-AFFC-41AF-B758-41A7B7BE8D4C}" type="presParOf" srcId="{F1E88265-2E84-4591-91F8-3AC3ACE58425}" destId="{339FC2B3-23E5-4C69-9025-F85B5D921A03}" srcOrd="3" destOrd="0" presId="urn:microsoft.com/office/officeart/2017/3/layout/DropPinTimeline"/>
    <dgm:cxn modelId="{4DBB6CE3-00FA-4E8C-A1B2-AFECEFE73EE4}" type="presParOf" srcId="{F1E88265-2E84-4591-91F8-3AC3ACE58425}" destId="{46E78B71-A11F-4910-9308-007750ADBE91}" srcOrd="4" destOrd="0" presId="urn:microsoft.com/office/officeart/2017/3/layout/DropPinTimeline"/>
    <dgm:cxn modelId="{5680C741-2738-41B1-8DE6-6C5F62F787A9}" type="presParOf" srcId="{F1E88265-2E84-4591-91F8-3AC3ACE58425}" destId="{77EDAD49-BFA1-4AA8-B4F7-A04FF48714FF}" srcOrd="5" destOrd="0" presId="urn:microsoft.com/office/officeart/2017/3/layout/DropPinTimeline"/>
    <dgm:cxn modelId="{8367CA1F-1244-4A9F-9F67-4AB13502792D}" type="presParOf" srcId="{E6F74CED-5217-4282-85F1-1C12DC84731C}" destId="{64B0594D-987E-49F7-BAD6-15707516FA85}" srcOrd="9" destOrd="0" presId="urn:microsoft.com/office/officeart/2017/3/layout/DropPinTimeline"/>
    <dgm:cxn modelId="{FB37C404-37E4-4DD9-BEDD-42C8FCCA0E65}" type="presParOf" srcId="{E6F74CED-5217-4282-85F1-1C12DC84731C}" destId="{690F6E1B-9966-4CD2-B950-DACBB002079D}" srcOrd="10" destOrd="0" presId="urn:microsoft.com/office/officeart/2017/3/layout/DropPinTimeline"/>
    <dgm:cxn modelId="{B3CBC6A6-61ED-4AAC-90F6-CCFA636B041D}" type="presParOf" srcId="{690F6E1B-9966-4CD2-B950-DACBB002079D}" destId="{4B6AAF22-9CAA-42F4-BBBF-C0D7254B495D}" srcOrd="0" destOrd="0" presId="urn:microsoft.com/office/officeart/2017/3/layout/DropPinTimeline"/>
    <dgm:cxn modelId="{7A34D419-4CF3-486E-A727-83272997F773}" type="presParOf" srcId="{690F6E1B-9966-4CD2-B950-DACBB002079D}" destId="{2E613DE9-F4F0-4609-98F8-9E2ADA8F54BD}" srcOrd="1" destOrd="0" presId="urn:microsoft.com/office/officeart/2017/3/layout/DropPinTimeline"/>
    <dgm:cxn modelId="{908353D3-A25B-4B05-A228-D88C055AB0D1}" type="presParOf" srcId="{2E613DE9-F4F0-4609-98F8-9E2ADA8F54BD}" destId="{604771D5-F6A9-4D60-9F95-C6B2EA45AB57}" srcOrd="0" destOrd="0" presId="urn:microsoft.com/office/officeart/2017/3/layout/DropPinTimeline"/>
    <dgm:cxn modelId="{58D64899-E112-44E4-938F-25377B6DA5DB}" type="presParOf" srcId="{2E613DE9-F4F0-4609-98F8-9E2ADA8F54BD}" destId="{1D4878AF-4890-43C1-A042-04990EA02763}" srcOrd="1" destOrd="0" presId="urn:microsoft.com/office/officeart/2017/3/layout/DropPinTimeline"/>
    <dgm:cxn modelId="{7B8C1FBA-780E-4790-AF23-1700B606BF54}" type="presParOf" srcId="{690F6E1B-9966-4CD2-B950-DACBB002079D}" destId="{6922BD5C-E9E4-4D8F-876C-91427A353E3B}" srcOrd="2" destOrd="0" presId="urn:microsoft.com/office/officeart/2017/3/layout/DropPinTimeline"/>
    <dgm:cxn modelId="{7B143907-BFC3-4F28-B57F-542C49B39CFD}" type="presParOf" srcId="{690F6E1B-9966-4CD2-B950-DACBB002079D}" destId="{49270E7A-AF74-4F08-AC49-46C03C2C4FBD}" srcOrd="3" destOrd="0" presId="urn:microsoft.com/office/officeart/2017/3/layout/DropPinTimeline"/>
    <dgm:cxn modelId="{3F11AC66-416D-4363-BCC3-C4676DB15276}" type="presParOf" srcId="{690F6E1B-9966-4CD2-B950-DACBB002079D}" destId="{5816D9A6-B654-47B6-BCA1-41A3244C6AF6}" srcOrd="4" destOrd="0" presId="urn:microsoft.com/office/officeart/2017/3/layout/DropPinTimeline"/>
    <dgm:cxn modelId="{C98B276F-B9CE-470D-ACCB-5AA613F71C52}" type="presParOf" srcId="{690F6E1B-9966-4CD2-B950-DACBB002079D}" destId="{DD2501CA-CA8B-4808-AC68-D35009FA1306}" srcOrd="5" destOrd="0" presId="urn:microsoft.com/office/officeart/2017/3/layout/DropPinTimeline"/>
    <dgm:cxn modelId="{B154A7A8-C4DD-4941-8906-07789348A1CF}" type="presParOf" srcId="{E6F74CED-5217-4282-85F1-1C12DC84731C}" destId="{11398C76-905A-4C92-A3EE-E1C563BFB054}" srcOrd="11" destOrd="0" presId="urn:microsoft.com/office/officeart/2017/3/layout/DropPinTimeline"/>
    <dgm:cxn modelId="{6AD4355F-F1FF-48F9-9A90-A724A7F97496}" type="presParOf" srcId="{E6F74CED-5217-4282-85F1-1C12DC84731C}" destId="{2868C2A8-0279-470C-8586-A07159E1A34F}" srcOrd="12" destOrd="0" presId="urn:microsoft.com/office/officeart/2017/3/layout/DropPinTimeline"/>
    <dgm:cxn modelId="{0E290655-6D12-467C-A6C1-0566CD53F96A}" type="presParOf" srcId="{2868C2A8-0279-470C-8586-A07159E1A34F}" destId="{DA5DF853-9582-4BA0-B497-0DA315A3B064}" srcOrd="0" destOrd="0" presId="urn:microsoft.com/office/officeart/2017/3/layout/DropPinTimeline"/>
    <dgm:cxn modelId="{80607508-8FD6-4C92-A2C6-206F2083FD75}" type="presParOf" srcId="{2868C2A8-0279-470C-8586-A07159E1A34F}" destId="{61EA547C-CF5D-4AE7-8490-2B7DFF7E4ED9}" srcOrd="1" destOrd="0" presId="urn:microsoft.com/office/officeart/2017/3/layout/DropPinTimeline"/>
    <dgm:cxn modelId="{6CE6E5C4-FBD1-49DA-921B-F33DA4FE4710}" type="presParOf" srcId="{61EA547C-CF5D-4AE7-8490-2B7DFF7E4ED9}" destId="{DD7432AC-C09D-4949-AE16-1B323607DF2F}" srcOrd="0" destOrd="0" presId="urn:microsoft.com/office/officeart/2017/3/layout/DropPinTimeline"/>
    <dgm:cxn modelId="{ECE2EFCA-5B0D-4947-B959-4F6E10056FBB}" type="presParOf" srcId="{61EA547C-CF5D-4AE7-8490-2B7DFF7E4ED9}" destId="{95F0337B-1A21-4DD0-86F4-1AF72CEEFF29}" srcOrd="1" destOrd="0" presId="urn:microsoft.com/office/officeart/2017/3/layout/DropPinTimeline"/>
    <dgm:cxn modelId="{8FF311DD-18EE-48FA-A4AA-2DBA9093724F}" type="presParOf" srcId="{2868C2A8-0279-470C-8586-A07159E1A34F}" destId="{4BEA5F27-2BC8-43A9-9961-1216485701EB}" srcOrd="2" destOrd="0" presId="urn:microsoft.com/office/officeart/2017/3/layout/DropPinTimeline"/>
    <dgm:cxn modelId="{8CB31E1D-E264-4BE4-A39B-87E09AFE5765}" type="presParOf" srcId="{2868C2A8-0279-470C-8586-A07159E1A34F}" destId="{B884690C-0FC6-4FF6-B9EF-64058A640AC5}" srcOrd="3" destOrd="0" presId="urn:microsoft.com/office/officeart/2017/3/layout/DropPinTimeline"/>
    <dgm:cxn modelId="{7FC6F770-DE95-4078-8728-AECAFD326D5E}" type="presParOf" srcId="{2868C2A8-0279-470C-8586-A07159E1A34F}" destId="{5DF9287C-FBF1-4F05-8370-8BD4B6869BAD}" srcOrd="4" destOrd="0" presId="urn:microsoft.com/office/officeart/2017/3/layout/DropPinTimeline"/>
    <dgm:cxn modelId="{FF678A76-80F4-4DF7-BA4E-C5166EBE86FE}" type="presParOf" srcId="{2868C2A8-0279-470C-8586-A07159E1A34F}" destId="{AF40FDE8-8EE3-4561-93DC-1892029F981F}" srcOrd="5" destOrd="0" presId="urn:microsoft.com/office/officeart/2017/3/layout/DropPinTimeline"/>
  </dgm:cxnLst>
  <dgm:bg/>
  <dgm:whole>
    <a:ln>
      <a:solidFill>
        <a:srgbClr val="E52576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ACCBB-6709-4071-B389-3BB226B3A586}">
      <dsp:nvSpPr>
        <dsp:cNvPr id="0" name=""/>
        <dsp:cNvSpPr/>
      </dsp:nvSpPr>
      <dsp:spPr>
        <a:xfrm>
          <a:off x="0" y="1552688"/>
          <a:ext cx="1146299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6E8D6-BD44-4400-BC14-1BC75CB979A3}">
      <dsp:nvSpPr>
        <dsp:cNvPr id="0" name=""/>
        <dsp:cNvSpPr/>
      </dsp:nvSpPr>
      <dsp:spPr>
        <a:xfrm rot="8100000">
          <a:off x="50375" y="357833"/>
          <a:ext cx="228366" cy="228366"/>
        </a:xfrm>
        <a:prstGeom prst="teardrop">
          <a:avLst>
            <a:gd name="adj" fmla="val 115000"/>
          </a:avLst>
        </a:prstGeom>
        <a:solidFill>
          <a:schemeClr val="accent2"/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FC7CF-F58D-48D5-8BCC-38D6EE87890B}">
      <dsp:nvSpPr>
        <dsp:cNvPr id="0" name=""/>
        <dsp:cNvSpPr/>
      </dsp:nvSpPr>
      <dsp:spPr>
        <a:xfrm>
          <a:off x="75744" y="383203"/>
          <a:ext cx="177627" cy="177627"/>
        </a:xfrm>
        <a:prstGeom prst="ellipse">
          <a:avLst/>
        </a:prstGeom>
        <a:solidFill>
          <a:schemeClr val="accent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43A46-815A-49BF-9455-C0385022444F}">
      <dsp:nvSpPr>
        <dsp:cNvPr id="0" name=""/>
        <dsp:cNvSpPr/>
      </dsp:nvSpPr>
      <dsp:spPr>
        <a:xfrm>
          <a:off x="500066" y="633496"/>
          <a:ext cx="2033766" cy="91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rtlCol="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Cllr Butler-Thalassis PH briefing</a:t>
          </a:r>
        </a:p>
      </dsp:txBody>
      <dsp:txXfrm>
        <a:off x="500066" y="633496"/>
        <a:ext cx="2033766" cy="919191"/>
      </dsp:txXfrm>
    </dsp:sp>
    <dsp:sp modelId="{8E3FB235-DF38-476B-9A0E-B1E583D50944}">
      <dsp:nvSpPr>
        <dsp:cNvPr id="0" name=""/>
        <dsp:cNvSpPr/>
      </dsp:nvSpPr>
      <dsp:spPr>
        <a:xfrm>
          <a:off x="500066" y="310537"/>
          <a:ext cx="2033766" cy="32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rtlCol="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b="1" kern="120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Aug 2025</a:t>
          </a:r>
        </a:p>
      </dsp:txBody>
      <dsp:txXfrm>
        <a:off x="500066" y="310537"/>
        <a:ext cx="2033766" cy="322959"/>
      </dsp:txXfrm>
    </dsp:sp>
    <dsp:sp modelId="{9AA05CE5-209F-4AD9-BE2C-2A69F76DA8F4}">
      <dsp:nvSpPr>
        <dsp:cNvPr id="0" name=""/>
        <dsp:cNvSpPr/>
      </dsp:nvSpPr>
      <dsp:spPr>
        <a:xfrm>
          <a:off x="164558" y="633496"/>
          <a:ext cx="0" cy="919191"/>
        </a:xfrm>
        <a:prstGeom prst="line">
          <a:avLst/>
        </a:prstGeom>
        <a:noFill/>
        <a:ln w="12700" cap="flat" cmpd="sng" algn="ctr">
          <a:solidFill>
            <a:schemeClr val="accent2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94ECD-6415-4250-B4AD-F67BF5BECFB8}">
      <dsp:nvSpPr>
        <dsp:cNvPr id="0" name=""/>
        <dsp:cNvSpPr/>
      </dsp:nvSpPr>
      <dsp:spPr>
        <a:xfrm>
          <a:off x="135083" y="1523621"/>
          <a:ext cx="58132" cy="58132"/>
        </a:xfrm>
        <a:prstGeom prst="ellipse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AE7A4-6C2C-49D5-A73F-BAC2101D3BC0}">
      <dsp:nvSpPr>
        <dsp:cNvPr id="0" name=""/>
        <dsp:cNvSpPr/>
      </dsp:nvSpPr>
      <dsp:spPr>
        <a:xfrm rot="18900000">
          <a:off x="1481570" y="2519175"/>
          <a:ext cx="228366" cy="228366"/>
        </a:xfrm>
        <a:prstGeom prst="teardrop">
          <a:avLst>
            <a:gd name="adj" fmla="val 115000"/>
          </a:avLst>
        </a:prstGeom>
        <a:solidFill>
          <a:schemeClr val="accent2">
            <a:alpha val="90000"/>
            <a:hueOff val="0"/>
            <a:satOff val="0"/>
            <a:lumOff val="0"/>
            <a:alphaOff val="-6667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7868C-B972-43C1-AFC4-202DF5CAE53E}">
      <dsp:nvSpPr>
        <dsp:cNvPr id="0" name=""/>
        <dsp:cNvSpPr/>
      </dsp:nvSpPr>
      <dsp:spPr>
        <a:xfrm>
          <a:off x="1506939" y="2544545"/>
          <a:ext cx="177627" cy="177627"/>
        </a:xfrm>
        <a:prstGeom prst="ellipse">
          <a:avLst/>
        </a:prstGeom>
        <a:solidFill>
          <a:schemeClr val="accent1">
            <a:alpha val="90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0A2A1-3150-4F5C-B752-35ED6DFD4AA0}">
      <dsp:nvSpPr>
        <dsp:cNvPr id="0" name=""/>
        <dsp:cNvSpPr/>
      </dsp:nvSpPr>
      <dsp:spPr>
        <a:xfrm>
          <a:off x="1757232" y="1552688"/>
          <a:ext cx="2381822" cy="91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rtlCol="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b="0" kern="120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Procurement and legal support allocated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b="0" kern="120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Gathering data insights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100" b="0" kern="120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Development of 1</a:t>
          </a:r>
          <a:r>
            <a:rPr lang="en-GB" sz="1100" b="0" kern="1200" baseline="3000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st</a:t>
          </a:r>
          <a:r>
            <a:rPr lang="en-GB" sz="1100" b="0" kern="120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 draft spec</a:t>
          </a:r>
        </a:p>
      </dsp:txBody>
      <dsp:txXfrm>
        <a:off x="1757232" y="1552688"/>
        <a:ext cx="2381822" cy="919191"/>
      </dsp:txXfrm>
    </dsp:sp>
    <dsp:sp modelId="{4126ED4C-E2D9-444F-8F71-372CC62197C1}">
      <dsp:nvSpPr>
        <dsp:cNvPr id="0" name=""/>
        <dsp:cNvSpPr/>
      </dsp:nvSpPr>
      <dsp:spPr>
        <a:xfrm>
          <a:off x="1757232" y="2471879"/>
          <a:ext cx="2381822" cy="32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b="1" kern="120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Aug – Sept 2025</a:t>
          </a:r>
          <a:endParaRPr lang="en-GB" sz="1600" kern="1200" dirty="0">
            <a:ea typeface="+mn-ea"/>
            <a:cs typeface="+mn-cs"/>
          </a:endParaRPr>
        </a:p>
      </dsp:txBody>
      <dsp:txXfrm>
        <a:off x="1757232" y="2471879"/>
        <a:ext cx="2381822" cy="322959"/>
      </dsp:txXfrm>
    </dsp:sp>
    <dsp:sp modelId="{A5B03294-9085-4710-8106-B1E22137F264}">
      <dsp:nvSpPr>
        <dsp:cNvPr id="0" name=""/>
        <dsp:cNvSpPr/>
      </dsp:nvSpPr>
      <dsp:spPr>
        <a:xfrm>
          <a:off x="1595753" y="1552688"/>
          <a:ext cx="0" cy="919191"/>
        </a:xfrm>
        <a:prstGeom prst="line">
          <a:avLst/>
        </a:prstGeom>
        <a:noFill/>
        <a:ln w="12700" cap="flat" cmpd="sng" algn="ctr">
          <a:solidFill>
            <a:schemeClr val="accent2">
              <a:shade val="90000"/>
              <a:hueOff val="-59541"/>
              <a:satOff val="-1036"/>
              <a:lumOff val="439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C1DFA-2E22-48F4-BD8E-A66C735DFB1C}">
      <dsp:nvSpPr>
        <dsp:cNvPr id="0" name=""/>
        <dsp:cNvSpPr/>
      </dsp:nvSpPr>
      <dsp:spPr>
        <a:xfrm>
          <a:off x="1566278" y="1523621"/>
          <a:ext cx="58132" cy="58132"/>
        </a:xfrm>
        <a:prstGeom prst="ellipse">
          <a:avLst/>
        </a:prstGeom>
        <a:solidFill>
          <a:schemeClr val="accent2">
            <a:shade val="90000"/>
            <a:hueOff val="-59541"/>
            <a:satOff val="-1036"/>
            <a:lumOff val="4396"/>
            <a:alphaOff val="-625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82E90-F103-439C-8371-CFFB0927B9DE}">
      <dsp:nvSpPr>
        <dsp:cNvPr id="0" name=""/>
        <dsp:cNvSpPr/>
      </dsp:nvSpPr>
      <dsp:spPr>
        <a:xfrm rot="8100000">
          <a:off x="2912764" y="357833"/>
          <a:ext cx="228366" cy="228366"/>
        </a:xfrm>
        <a:prstGeom prst="teardrop">
          <a:avLst>
            <a:gd name="adj" fmla="val 115000"/>
          </a:avLst>
        </a:prstGeom>
        <a:solidFill>
          <a:schemeClr val="accent2"/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19322-C1DD-47AE-92C0-13575134BC76}">
      <dsp:nvSpPr>
        <dsp:cNvPr id="0" name=""/>
        <dsp:cNvSpPr/>
      </dsp:nvSpPr>
      <dsp:spPr>
        <a:xfrm>
          <a:off x="2938134" y="383203"/>
          <a:ext cx="177627" cy="177627"/>
        </a:xfrm>
        <a:prstGeom prst="ellipse">
          <a:avLst/>
        </a:prstGeom>
        <a:solidFill>
          <a:schemeClr val="accent6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DA0FE-83E2-423C-9F13-58A61EB68487}">
      <dsp:nvSpPr>
        <dsp:cNvPr id="0" name=""/>
        <dsp:cNvSpPr/>
      </dsp:nvSpPr>
      <dsp:spPr>
        <a:xfrm>
          <a:off x="3362455" y="633496"/>
          <a:ext cx="2033766" cy="91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rtlCol="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Community,</a:t>
          </a:r>
          <a:r>
            <a:rPr lang="en-GB" sz="1100" b="0" kern="1200" baseline="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 primary care, commissioning engagement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baseline="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Incorporating feedback in spec</a:t>
          </a:r>
        </a:p>
      </dsp:txBody>
      <dsp:txXfrm>
        <a:off x="3362455" y="633496"/>
        <a:ext cx="2033766" cy="919191"/>
      </dsp:txXfrm>
    </dsp:sp>
    <dsp:sp modelId="{2D6C7916-1130-46A8-833B-A6278CBD2192}">
      <dsp:nvSpPr>
        <dsp:cNvPr id="0" name=""/>
        <dsp:cNvSpPr/>
      </dsp:nvSpPr>
      <dsp:spPr>
        <a:xfrm>
          <a:off x="3362455" y="310537"/>
          <a:ext cx="2033766" cy="32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rtlCol="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b="1" kern="1200" noProof="0" dirty="0">
              <a:solidFill>
                <a:srgbClr val="000000"/>
              </a:solidFill>
              <a:latin typeface="Aptos"/>
              <a:ea typeface="+mn-ea"/>
              <a:cs typeface="+mn-cs"/>
            </a:rPr>
            <a:t>Oct 2025</a:t>
          </a:r>
        </a:p>
      </dsp:txBody>
      <dsp:txXfrm>
        <a:off x="3362455" y="310537"/>
        <a:ext cx="2033766" cy="322959"/>
      </dsp:txXfrm>
    </dsp:sp>
    <dsp:sp modelId="{4D953791-5C2F-4A75-A8F4-6ED7EAB5E015}">
      <dsp:nvSpPr>
        <dsp:cNvPr id="0" name=""/>
        <dsp:cNvSpPr/>
      </dsp:nvSpPr>
      <dsp:spPr>
        <a:xfrm>
          <a:off x="3026947" y="633496"/>
          <a:ext cx="0" cy="919191"/>
        </a:xfrm>
        <a:prstGeom prst="line">
          <a:avLst/>
        </a:prstGeom>
        <a:noFill/>
        <a:ln w="12700" cap="flat" cmpd="sng" algn="ctr">
          <a:solidFill>
            <a:schemeClr val="accent2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AD014-AFD0-4700-A468-4D562874339A}">
      <dsp:nvSpPr>
        <dsp:cNvPr id="0" name=""/>
        <dsp:cNvSpPr/>
      </dsp:nvSpPr>
      <dsp:spPr>
        <a:xfrm>
          <a:off x="2997473" y="1523621"/>
          <a:ext cx="58132" cy="58132"/>
        </a:xfrm>
        <a:prstGeom prst="ellipse">
          <a:avLst/>
        </a:prstGeom>
        <a:solidFill>
          <a:schemeClr val="accent2"/>
        </a:solidFill>
        <a:ln w="63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60051-07E1-44EB-B302-134800403BA0}">
      <dsp:nvSpPr>
        <dsp:cNvPr id="0" name=""/>
        <dsp:cNvSpPr/>
      </dsp:nvSpPr>
      <dsp:spPr>
        <a:xfrm rot="18900000">
          <a:off x="4343959" y="2519175"/>
          <a:ext cx="228366" cy="228366"/>
        </a:xfrm>
        <a:prstGeom prst="teardrop">
          <a:avLst>
            <a:gd name="adj" fmla="val 115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95A63-5A7A-4F2B-8328-2D35B565E515}">
      <dsp:nvSpPr>
        <dsp:cNvPr id="0" name=""/>
        <dsp:cNvSpPr/>
      </dsp:nvSpPr>
      <dsp:spPr>
        <a:xfrm>
          <a:off x="4369328" y="2544545"/>
          <a:ext cx="177627" cy="177627"/>
        </a:xfrm>
        <a:prstGeom prst="ellipse">
          <a:avLst/>
        </a:prstGeom>
        <a:solidFill>
          <a:srgbClr val="7030A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C8647-9865-4544-B76F-1725778F6853}">
      <dsp:nvSpPr>
        <dsp:cNvPr id="0" name=""/>
        <dsp:cNvSpPr/>
      </dsp:nvSpPr>
      <dsp:spPr>
        <a:xfrm>
          <a:off x="4619622" y="1552688"/>
          <a:ext cx="2381822" cy="91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dirty="0">
              <a:solidFill>
                <a:srgbClr val="000000"/>
              </a:solidFill>
              <a:latin typeface="Aptos"/>
              <a:ea typeface="+mn-ea"/>
              <a:cs typeface="+mn-cs"/>
            </a:rPr>
            <a:t>Open tender</a:t>
          </a:r>
        </a:p>
      </dsp:txBody>
      <dsp:txXfrm>
        <a:off x="4619622" y="1552688"/>
        <a:ext cx="2381822" cy="919191"/>
      </dsp:txXfrm>
    </dsp:sp>
    <dsp:sp modelId="{A388FCE2-0C59-4D9B-B13F-8FDC0264E92A}">
      <dsp:nvSpPr>
        <dsp:cNvPr id="0" name=""/>
        <dsp:cNvSpPr/>
      </dsp:nvSpPr>
      <dsp:spPr>
        <a:xfrm>
          <a:off x="4619622" y="2471879"/>
          <a:ext cx="2381822" cy="32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b="1" kern="1200" dirty="0">
              <a:solidFill>
                <a:srgbClr val="000000"/>
              </a:solidFill>
              <a:latin typeface="Aptos"/>
              <a:ea typeface="+mn-ea"/>
              <a:cs typeface="+mn-cs"/>
            </a:rPr>
            <a:t>December</a:t>
          </a:r>
        </a:p>
      </dsp:txBody>
      <dsp:txXfrm>
        <a:off x="4619622" y="2471879"/>
        <a:ext cx="2381822" cy="322959"/>
      </dsp:txXfrm>
    </dsp:sp>
    <dsp:sp modelId="{A20D99E8-41A8-4779-9A96-82D69BFC3034}">
      <dsp:nvSpPr>
        <dsp:cNvPr id="0" name=""/>
        <dsp:cNvSpPr/>
      </dsp:nvSpPr>
      <dsp:spPr>
        <a:xfrm>
          <a:off x="4458142" y="1552688"/>
          <a:ext cx="0" cy="919191"/>
        </a:xfrm>
        <a:prstGeom prst="line">
          <a:avLst/>
        </a:prstGeom>
        <a:noFill/>
        <a:ln w="12700" cap="flat" cmpd="sng" algn="ctr">
          <a:solidFill>
            <a:schemeClr val="accent2">
              <a:shade val="90000"/>
              <a:hueOff val="-402277"/>
              <a:satOff val="286"/>
              <a:lumOff val="2248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F7B99-DEB1-4AD3-9FC5-8CC3AA1F0757}">
      <dsp:nvSpPr>
        <dsp:cNvPr id="0" name=""/>
        <dsp:cNvSpPr/>
      </dsp:nvSpPr>
      <dsp:spPr>
        <a:xfrm>
          <a:off x="4428667" y="1523621"/>
          <a:ext cx="58132" cy="58132"/>
        </a:xfrm>
        <a:prstGeom prst="ellipse">
          <a:avLst/>
        </a:prstGeom>
        <a:solidFill>
          <a:schemeClr val="accent2">
            <a:shade val="90000"/>
            <a:hueOff val="-402277"/>
            <a:satOff val="286"/>
            <a:lumOff val="22480"/>
            <a:alphaOff val="-35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30A05-B976-4069-812D-8CC76F5EDA4F}">
      <dsp:nvSpPr>
        <dsp:cNvPr id="0" name=""/>
        <dsp:cNvSpPr/>
      </dsp:nvSpPr>
      <dsp:spPr>
        <a:xfrm rot="8100000">
          <a:off x="5775154" y="357833"/>
          <a:ext cx="228366" cy="228366"/>
        </a:xfrm>
        <a:prstGeom prst="teardrop">
          <a:avLst>
            <a:gd name="adj" fmla="val 115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34560-C8F6-4028-BCD5-D04A1BE3EA7C}">
      <dsp:nvSpPr>
        <dsp:cNvPr id="0" name=""/>
        <dsp:cNvSpPr/>
      </dsp:nvSpPr>
      <dsp:spPr>
        <a:xfrm>
          <a:off x="5800523" y="383203"/>
          <a:ext cx="177627" cy="177627"/>
        </a:xfrm>
        <a:prstGeom prst="ellipse">
          <a:avLst/>
        </a:prstGeom>
        <a:solidFill>
          <a:srgbClr val="7030A0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83F47-326A-4C2F-BF30-68ED392A0A96}">
      <dsp:nvSpPr>
        <dsp:cNvPr id="0" name=""/>
        <dsp:cNvSpPr/>
      </dsp:nvSpPr>
      <dsp:spPr>
        <a:xfrm>
          <a:off x="6050816" y="633496"/>
          <a:ext cx="2381822" cy="91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dirty="0">
              <a:solidFill>
                <a:srgbClr val="000000"/>
              </a:solidFill>
              <a:latin typeface="Aptos"/>
              <a:ea typeface="+mn-ea"/>
              <a:cs typeface="+mn-cs"/>
            </a:rPr>
            <a:t>Tender closing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dirty="0">
              <a:solidFill>
                <a:srgbClr val="000000"/>
              </a:solidFill>
              <a:latin typeface="Aptos"/>
              <a:ea typeface="+mn-ea"/>
              <a:cs typeface="+mn-cs"/>
            </a:rPr>
            <a:t>Evaluation </a:t>
          </a:r>
        </a:p>
      </dsp:txBody>
      <dsp:txXfrm>
        <a:off x="6050816" y="633496"/>
        <a:ext cx="2381822" cy="919191"/>
      </dsp:txXfrm>
    </dsp:sp>
    <dsp:sp modelId="{339FC2B3-23E5-4C69-9025-F85B5D921A03}">
      <dsp:nvSpPr>
        <dsp:cNvPr id="0" name=""/>
        <dsp:cNvSpPr/>
      </dsp:nvSpPr>
      <dsp:spPr>
        <a:xfrm>
          <a:off x="6050816" y="310537"/>
          <a:ext cx="2381822" cy="32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b="1" kern="1200" dirty="0">
              <a:solidFill>
                <a:srgbClr val="000000"/>
              </a:solidFill>
              <a:latin typeface="Aptos"/>
              <a:ea typeface="+mn-ea"/>
              <a:cs typeface="+mn-cs"/>
            </a:rPr>
            <a:t>January 2026</a:t>
          </a:r>
        </a:p>
      </dsp:txBody>
      <dsp:txXfrm>
        <a:off x="6050816" y="310537"/>
        <a:ext cx="2381822" cy="322959"/>
      </dsp:txXfrm>
    </dsp:sp>
    <dsp:sp modelId="{46E78B71-A11F-4910-9308-007750ADBE91}">
      <dsp:nvSpPr>
        <dsp:cNvPr id="0" name=""/>
        <dsp:cNvSpPr/>
      </dsp:nvSpPr>
      <dsp:spPr>
        <a:xfrm>
          <a:off x="5889337" y="633496"/>
          <a:ext cx="0" cy="919191"/>
        </a:xfrm>
        <a:prstGeom prst="line">
          <a:avLst/>
        </a:prstGeom>
        <a:noFill/>
        <a:ln w="12700" cap="flat" cmpd="sng" algn="ctr">
          <a:solidFill>
            <a:schemeClr val="accent2">
              <a:shade val="90000"/>
              <a:hueOff val="-459745"/>
              <a:satOff val="327"/>
              <a:lumOff val="2569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09D12-E4D3-49D0-ADB2-8CE52A00B20B}">
      <dsp:nvSpPr>
        <dsp:cNvPr id="0" name=""/>
        <dsp:cNvSpPr/>
      </dsp:nvSpPr>
      <dsp:spPr>
        <a:xfrm>
          <a:off x="5859862" y="1523621"/>
          <a:ext cx="58132" cy="58132"/>
        </a:xfrm>
        <a:prstGeom prst="ellipse">
          <a:avLst/>
        </a:prstGeom>
        <a:solidFill>
          <a:schemeClr val="accent2">
            <a:shade val="90000"/>
            <a:hueOff val="-459745"/>
            <a:satOff val="327"/>
            <a:lumOff val="25691"/>
            <a:alphaOff val="-4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771D5-F6A9-4D60-9F95-C6B2EA45AB57}">
      <dsp:nvSpPr>
        <dsp:cNvPr id="0" name=""/>
        <dsp:cNvSpPr/>
      </dsp:nvSpPr>
      <dsp:spPr>
        <a:xfrm rot="18900000">
          <a:off x="7206348" y="2519175"/>
          <a:ext cx="228366" cy="228366"/>
        </a:xfrm>
        <a:prstGeom prst="teardrop">
          <a:avLst>
            <a:gd name="adj" fmla="val 115000"/>
          </a:avLst>
        </a:prstGeom>
        <a:solidFill>
          <a:schemeClr val="accent2">
            <a:alpha val="90000"/>
            <a:hueOff val="0"/>
            <a:satOff val="0"/>
            <a:lumOff val="0"/>
            <a:alphaOff val="-33333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878AF-4890-43C1-A042-04990EA02763}">
      <dsp:nvSpPr>
        <dsp:cNvPr id="0" name=""/>
        <dsp:cNvSpPr/>
      </dsp:nvSpPr>
      <dsp:spPr>
        <a:xfrm>
          <a:off x="7231718" y="2544545"/>
          <a:ext cx="177627" cy="177627"/>
        </a:xfrm>
        <a:prstGeom prst="ellipse">
          <a:avLst/>
        </a:prstGeom>
        <a:solidFill>
          <a:schemeClr val="accent6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2BD5C-E9E4-4D8F-876C-91427A353E3B}">
      <dsp:nvSpPr>
        <dsp:cNvPr id="0" name=""/>
        <dsp:cNvSpPr/>
      </dsp:nvSpPr>
      <dsp:spPr>
        <a:xfrm>
          <a:off x="7482011" y="1552688"/>
          <a:ext cx="2381822" cy="91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dirty="0">
              <a:solidFill>
                <a:srgbClr val="000000"/>
              </a:solidFill>
              <a:latin typeface="Aptos"/>
              <a:ea typeface="+mn-ea"/>
              <a:cs typeface="+mn-cs"/>
            </a:rPr>
            <a:t>Awarding contract </a:t>
          </a:r>
        </a:p>
      </dsp:txBody>
      <dsp:txXfrm>
        <a:off x="7482011" y="1552688"/>
        <a:ext cx="2381822" cy="919191"/>
      </dsp:txXfrm>
    </dsp:sp>
    <dsp:sp modelId="{49270E7A-AF74-4F08-AC49-46C03C2C4FBD}">
      <dsp:nvSpPr>
        <dsp:cNvPr id="0" name=""/>
        <dsp:cNvSpPr/>
      </dsp:nvSpPr>
      <dsp:spPr>
        <a:xfrm>
          <a:off x="7482011" y="2471879"/>
          <a:ext cx="2381822" cy="32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b="1" kern="1200" dirty="0">
              <a:solidFill>
                <a:srgbClr val="000000"/>
              </a:solidFill>
              <a:latin typeface="Aptos"/>
              <a:ea typeface="+mn-ea"/>
              <a:cs typeface="+mn-cs"/>
            </a:rPr>
            <a:t>March 2026</a:t>
          </a:r>
        </a:p>
      </dsp:txBody>
      <dsp:txXfrm>
        <a:off x="7482011" y="2471879"/>
        <a:ext cx="2381822" cy="322959"/>
      </dsp:txXfrm>
    </dsp:sp>
    <dsp:sp modelId="{5816D9A6-B654-47B6-BCA1-41A3244C6AF6}">
      <dsp:nvSpPr>
        <dsp:cNvPr id="0" name=""/>
        <dsp:cNvSpPr/>
      </dsp:nvSpPr>
      <dsp:spPr>
        <a:xfrm>
          <a:off x="7320531" y="1552688"/>
          <a:ext cx="0" cy="919191"/>
        </a:xfrm>
        <a:prstGeom prst="line">
          <a:avLst/>
        </a:prstGeom>
        <a:noFill/>
        <a:ln w="12700" cap="flat" cmpd="sng" algn="ctr">
          <a:solidFill>
            <a:schemeClr val="accent2">
              <a:shade val="90000"/>
              <a:hueOff val="-517213"/>
              <a:satOff val="368"/>
              <a:lumOff val="2890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AAF22-9CAA-42F4-BBBF-C0D7254B495D}">
      <dsp:nvSpPr>
        <dsp:cNvPr id="0" name=""/>
        <dsp:cNvSpPr/>
      </dsp:nvSpPr>
      <dsp:spPr>
        <a:xfrm>
          <a:off x="7291057" y="1523621"/>
          <a:ext cx="58132" cy="58132"/>
        </a:xfrm>
        <a:prstGeom prst="ellipse">
          <a:avLst/>
        </a:prstGeom>
        <a:solidFill>
          <a:schemeClr val="accent2">
            <a:shade val="90000"/>
            <a:hueOff val="-517213"/>
            <a:satOff val="368"/>
            <a:lumOff val="28903"/>
            <a:alphaOff val="-45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432AC-C09D-4949-AE16-1B323607DF2F}">
      <dsp:nvSpPr>
        <dsp:cNvPr id="0" name=""/>
        <dsp:cNvSpPr/>
      </dsp:nvSpPr>
      <dsp:spPr>
        <a:xfrm rot="8100000">
          <a:off x="8637543" y="357833"/>
          <a:ext cx="228366" cy="228366"/>
        </a:xfrm>
        <a:prstGeom prst="teardrop">
          <a:avLst>
            <a:gd name="adj" fmla="val 115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0337B-1A21-4DD0-86F4-1AF72CEEFF29}">
      <dsp:nvSpPr>
        <dsp:cNvPr id="0" name=""/>
        <dsp:cNvSpPr/>
      </dsp:nvSpPr>
      <dsp:spPr>
        <a:xfrm>
          <a:off x="8662912" y="383203"/>
          <a:ext cx="177627" cy="177627"/>
        </a:xfrm>
        <a:prstGeom prst="ellipse">
          <a:avLst/>
        </a:prstGeom>
        <a:solidFill>
          <a:schemeClr val="accent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A5F27-2BC8-43A9-9961-1216485701EB}">
      <dsp:nvSpPr>
        <dsp:cNvPr id="0" name=""/>
        <dsp:cNvSpPr/>
      </dsp:nvSpPr>
      <dsp:spPr>
        <a:xfrm>
          <a:off x="8913206" y="633496"/>
          <a:ext cx="2381822" cy="91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dirty="0">
              <a:solidFill>
                <a:srgbClr val="000000"/>
              </a:solidFill>
              <a:latin typeface="Aptos"/>
              <a:ea typeface="+mn-ea"/>
              <a:cs typeface="+mn-cs"/>
            </a:rPr>
            <a:t>Co-designing service delivery &amp; monitoring</a:t>
          </a:r>
        </a:p>
      </dsp:txBody>
      <dsp:txXfrm>
        <a:off x="8913206" y="633496"/>
        <a:ext cx="2381822" cy="919191"/>
      </dsp:txXfrm>
    </dsp:sp>
    <dsp:sp modelId="{B884690C-0FC6-4FF6-B9EF-64058A640AC5}">
      <dsp:nvSpPr>
        <dsp:cNvPr id="0" name=""/>
        <dsp:cNvSpPr/>
      </dsp:nvSpPr>
      <dsp:spPr>
        <a:xfrm>
          <a:off x="8913206" y="310537"/>
          <a:ext cx="2381822" cy="32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b="1" kern="1200" dirty="0">
              <a:solidFill>
                <a:srgbClr val="000000"/>
              </a:solidFill>
              <a:latin typeface="Aptos"/>
              <a:ea typeface="+mn-ea"/>
              <a:cs typeface="+mn-cs"/>
            </a:rPr>
            <a:t>March – Dec 2026 </a:t>
          </a:r>
        </a:p>
      </dsp:txBody>
      <dsp:txXfrm>
        <a:off x="8913206" y="310537"/>
        <a:ext cx="2381822" cy="322959"/>
      </dsp:txXfrm>
    </dsp:sp>
    <dsp:sp modelId="{5DF9287C-FBF1-4F05-8370-8BD4B6869BAD}">
      <dsp:nvSpPr>
        <dsp:cNvPr id="0" name=""/>
        <dsp:cNvSpPr/>
      </dsp:nvSpPr>
      <dsp:spPr>
        <a:xfrm>
          <a:off x="8751726" y="633496"/>
          <a:ext cx="0" cy="919191"/>
        </a:xfrm>
        <a:prstGeom prst="line">
          <a:avLst/>
        </a:prstGeom>
        <a:noFill/>
        <a:ln w="12700" cap="flat" cmpd="sng" algn="ctr">
          <a:solidFill>
            <a:schemeClr val="accent2">
              <a:shade val="90000"/>
              <a:hueOff val="-574681"/>
              <a:satOff val="409"/>
              <a:lumOff val="3211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DF853-9582-4BA0-B497-0DA315A3B064}">
      <dsp:nvSpPr>
        <dsp:cNvPr id="0" name=""/>
        <dsp:cNvSpPr/>
      </dsp:nvSpPr>
      <dsp:spPr>
        <a:xfrm>
          <a:off x="8722251" y="1523621"/>
          <a:ext cx="58132" cy="58132"/>
        </a:xfrm>
        <a:prstGeom prst="ellipse">
          <a:avLst/>
        </a:prstGeom>
        <a:solidFill>
          <a:schemeClr val="accent2">
            <a:shade val="90000"/>
            <a:hueOff val="-574681"/>
            <a:satOff val="409"/>
            <a:lumOff val="32114"/>
            <a:alphaOff val="-5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3T22:29:12.7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6350 8062 3647 0 0,'0'-2'2752'0'0,"3"-4"-128"0"0,3-3-416 0 0,1-2-960 0 0,2-1 128 0 0,-1-2-192 0 0,-2-1-192 0 0,2 3-512 0 0,-2 0-192 0 0,-1 1 128 0 0,1-1-192 0 0,-1-1-160 0 0,2-2-64 0 0,3-2 0 0 0,1-2-960 0 0,0-1 480 0 0,0 1-704 0 0,1-1-288 0 0,1-2 96 0 0,1-2 224 0 0,-1 3 1152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3T22:29:12.7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16351 7803 3199 0 0,'6'0'3200'0'0,"6"-2"-3904"0"0,5-4 1248 0 0,4-3 128 0 0,-1-2 320 0 0,-2-1-32 0 0,0-2 0 0 0,-2-1-192 0 0,0 0-256 0 0,0 1-96 0 0,-1-1-96 0 0,3 1-32 0 0,1-3-64 0 0,0 0 0 0 0,2-1 64 0 0,-2 2-32 0 0,0-2-64 0 0,1-1-96 0 0,-2-1 352 0 0,3-2-224 0 0,-1 0-96 0 0,-3 1-64 0 0,-1 5-128 0 0,-5 2-32 0 0,-3 1-32 0 0,-1 4 32 0 0,-1-1-2464 0 0,1 1-2080 0 0,-1 0 4640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3T22:29:12.73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17026 6979 1343 0 0,'3'-3'5440'0'0,"0"-2"-5792"0"0,3-4-448 0 0,3-2-384 0 0,3-2 320 0 0,1-1 1216 0 0,2 0 800 0 0,1-1 96 0 0,-2 1-576 0 0,-2 1-32 0 0,-1 2 32 0 0,-2 0-128 0 0,2-1 448 0 0,1-3-160 0 0,1-1-256 0 0,2-1-224 0 0,0-1-352 0 0,-2-1 0 0 0,2-2-2016 0 0,1-2-416 0 0,0 1 288 0 0,1 1-544 0 0,-3 5 2688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3T22:29:12.73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20320 6510 1343 0 0,'8'-2'5600'0'0,"5"-4"-3584"0"0,4 0-1440 0 0,1-2 1760 0 0,5 3-1888 0 0,8 7-384 0 0,5 8 992 0 0,6 10-96 0 0,0 8-864 0 0,-3 9-480 0 0,-7 8-1120 0 0,-5 6-2336 0 0,-8-6 3840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3T22:29:12.7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20876 7025 5951 0 0,'8'0'928'0'0,"8"4"2240"0"0,6 10-640 0 0,6 11-736 0 0,2 12-1152 0 0,0 5-736 0 0,-6 7-96 0 0,-4 4-576 0 0,-6 2-256 0 0,-2-1-256 0 0,-3-9 1280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3T22:29:12.7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21233 7673 3199 0 0,'8'5'9248'0'0,"5"11"-7776"0"0,4 12-1472 0 0,3 9 352 0 0,2 8 192 0 0,-1 5 416 0 0,-1 2-608 0 0,-3 1-512 0 0,-6-8 160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3T22:29:12.7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24725 8547 895 0 0,'0'7'5888'0'0,"8"7"800"0"0,8 2-5952 0 0,10-3-192 0 0,5-3 32 0 0,3-3 320 0 0,3-3-672 0 0,2-4 32 0 0,-1-6 96 0 0,0 0 0 0 0,1-5 96 0 0,0-3-32 0 0,3-3-64 0 0,-2-2-160 0 0,-4 0-64 0 0,-5 2 96 0 0,2-5-128 0 0,-2 0-96 0 0,0-2 0 0 0,2-3-1472 0 0,6-7-2528 0 0,-1 0-1632 0 0,-6 5 5632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3T22:29:12.7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25717 8085 1823 0 0,'3'-3'608'0'0,"3"-2"1536"0"0,4-4-1088 0 0,2-2-32 0 0,3-2-352 0 0,3-1 0 0 0,2 0 160 0 0,-1-1 192 0 0,3-2-288 0 0,0-3-416 0 0,2-3 128 0 0,1-3 224 0 0,0 2-320 0 0,-2 1-32 0 0,1 1 352 0 0,-1 1-320 0 0,-3 0 96 0 0,0 0-256 0 0,-3 2 32 0 0,0 2-224 0 0,-1 1 0 0 0,-1 1 0 0 0,3-4-1184 0 0,1-1 608 0 0,0 0-1120 0 0,0 1 512 0 0,-5 4 1184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3T22:29:12.7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26419 7285 6431 0 0,'2'-2'1664'0'0,"2"-4"-1664"0"0,2-2 96 0 0,3-3-96 0 0,0-2 256 0 0,1-4 128 0 0,1-3 1248 0 0,2-3-640 0 0,-1 0-288 0 0,0 1 96 0 0,2-3 160 0 0,3-1 224 0 0,1-2-512 0 0,-1 0-800 0 0,1-1-1888 0 0,-2 2 960 0 0,-2 4-32 0 0,-1 3-2080 0 0,-3 5 3168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3T22:29:12.7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6667 7479 895 0 0,'0'-3'864'0'0,"0"-2"1824"0"0,0-4-1248 0 0,0-2-64 0 0,3-2-288 0 0,1-1-544 0 0,2 2-256 0 0,0 1-32 0 0,2-1 512 0 0,2 0-544 0 0,3-1 384 0 0,0-3-192 0 0,2 0-96 0 0,1-1-192 0 0,0 0-32 0 0,-3 1-96 0 0,0 1-96 0 0,0-2-544 0 0,0-1-288 0 0,1-2-640 0 0,-2 3 1568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3T22:29:12.7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7117 6853 895 0 0,'0'2'96'0'0,"0"1"-96"0"0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3T22:29:12.7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7104 6880 1823 0 0,'0'-2'3136'0'0,"3"-2"-3040"0"0,3-1 160 0 0,4-3 512 0 0,2-2 576 0 0,0-3 64 0 0,0 2-928 0 0,-2 1 416 0 0,0-2 352 0 0,1 0-736 0 0,-1-1-288 0 0,2 0-160 0 0,3-1 128 0 0,1 0 0 0 0,0-3 32 0 0,1 0-32 0 0,0 0-96 0 0,-1 0 576 0 0,0 3 64 0 0,-3 5-736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3T22:29:12.72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10505 6615 447 0 0,'0'2'0'0'0,"-3"1"1632"0"0,2 0-448 0 0,1-3-608 0 0,3-1-416 0 0,2 1 448 0 0,7 9 4384 0 0,10 11-2432 0 0,9 11-384 0 0,10 6-1568 0 0,9 5-608 0 0,4 4 0 0 0,-2 2 0 0 0,-4 2-1440 0 0,-11-7 1440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3T22:29:12.7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10980 7157 1343 0 0,'6'7'3200'0'0,"3"12"32"0"0,7 13-2528 0 0,8 9-128 0 0,6 9-96 0 0,-3-5-480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3T22:29:12.7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11245 7633 3903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3T22:29:12.72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11245 7620 895 0 0,'2'10'8704'0'0,"5"10"-7104"0"0,2 11-544 0 0,6 10 1184 0 0,6 8-896 0 0,1 2-576 0 0,1 3-640 0 0,-2-1-1952 0 0,-4-10 1824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4-23T22:29:12.7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15557 8392 2271 0 0,'3'0'576'0'0,"6"-2"-1696"0"0,7-4 4320 0 0,6 0-960 0 0,5-2-1504 0 0,5 1 544 0 0,3-2-704 0 0,1 0-160 0 0,-3-2-128 0 0,-2-2 0 0 0,-3 0 288 0 0,-1-1-192 0 0,-1 0 32 0 0,-1-1 160 0 0,-2 1 224 0 0,0-3-192 0 0,-1 0-352 0 0,-2-1-128 0 0,-1-1-672 0 0,1 0-384 0 0,0 1-800 0 0,-1 1 864 0 0,0 1-1920 0 0,-5 3 2784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2D30E-F85C-4E58-B1F9-E545987B87F9}" type="datetimeFigureOut">
              <a:t>12/11/2025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8CCA7-136E-4CE2-903B-BC17A76F52E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42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9F5E-7C34-5368-793A-A4A35D89B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FC74A2-526E-FFC7-0EF3-DF7734769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DFDA0E-7FEE-5EE8-4263-B15FCCC6A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AC8DF-CA52-BA2E-FBF7-A465512F22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33B2-37B8-E94E-8113-BA9915D265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776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71419-805A-4AF9-28D5-3F675A44C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55303F-458A-322E-1935-8B4F75F963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C6AF55-542E-53D7-9376-F07260EE4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93EDA-6FF9-81DE-C50E-50BA6E3D8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33B2-37B8-E94E-8113-BA9915D265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779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E0DD6-8376-5092-DE46-CEB2A1968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54939C-5301-74D1-B54B-FE650F0445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9F58B8-EE52-3BA2-3209-882665DD6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FED5F-EA58-62D6-FC71-359E2E4C4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33B2-37B8-E94E-8113-BA9915D265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384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2F36A-4EFE-CFBB-BC57-0A581DC03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326592-7FDE-6A81-DA9C-194CD3D169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8A14CB-B823-FA8B-10E8-1D4F2247F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B491D-2374-5EAB-8707-CA2DE9839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33B2-37B8-E94E-8113-BA9915D265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236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F08A2-0D49-6840-9122-EF093F83470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97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33B2-37B8-E94E-8113-BA9915D2653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909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33B2-37B8-E94E-8113-BA9915D2653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301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33B2-37B8-E94E-8113-BA9915D2653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192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8CCA7-136E-4CE2-903B-BC17A76F52E0}" type="slidenum"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03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DDB58-ECE1-4BD4-8D87-E5D613A8632D}" type="slidenum">
              <a:rPr lang="en-GB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26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33B2-37B8-E94E-8113-BA9915D265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53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0E8A9-BF85-E560-44FB-3A9D1EAD9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3343D2-8F99-6CD3-820B-BAE5C29E4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3E14DF-D1D4-2A66-31CE-C79063356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57FD5-0005-1F11-95B1-BC22DD3A73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33B2-37B8-E94E-8113-BA9915D265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7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7DA06-189D-9306-8750-E9E115630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24DEC6-8F47-D9AB-A78C-5CF95B177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09303E-71B1-0B63-21DC-B7EDE4C24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B3CE2-04E9-91E8-B83B-DAA1B985D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33B2-37B8-E94E-8113-BA9915D265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1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72290-2F73-0443-09B4-96F69ABA4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C228BC-1D91-2778-8534-4A8CF9C4EB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833227-46AD-4740-49DD-EBF5EBB65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8F3F8-18D1-8D47-B704-32E07AB7C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33B2-37B8-E94E-8113-BA9915D265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65135-BB16-E4CB-C7EB-60EAE80BE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6079F2-5252-E215-C855-69DCC0413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EEF0D7-7EE9-D578-282D-784AE105D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A1B08-98CB-64B9-E2C8-F18AD6C8F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33B2-37B8-E94E-8113-BA9915D265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106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53D5C-45F7-E72E-97E5-103A3C78F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739211-921E-1A73-EA4E-60D977CA4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3DFD08-48AE-B135-B428-7D8F8955A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ACAE5-31EA-1D6A-1669-A8D5A2B06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33B2-37B8-E94E-8113-BA9915D265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450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46C3B-A643-804F-409A-A67C2296F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FB49E8-26EF-7293-3C97-81C658B12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07875C-2621-2228-49E0-AD0C19D70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52BC3-B80D-41E2-A176-DFC859A3F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33B2-37B8-E94E-8113-BA9915D265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250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2DB39-0D13-C7C9-E164-20B3C1F79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2D04F7-16CC-2607-4711-AFFCAE011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8F1204-30BA-3852-E55C-96E397C19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72F5F-7079-FE51-7A7E-41FB3FA69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733B2-37B8-E94E-8113-BA9915D265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22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1FD5-A676-E546-C9B6-E4ABF0D03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C0042F-C199-3C83-4644-6FA04D67E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564DC-9209-F0B1-C89D-0FE679E4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11B6-B9C8-4438-8DC5-99D040FC4B00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AA1B8-CEB7-2844-2395-099BBCB4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2E2FD-4F16-EDC4-1D2F-5CCABEC9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3BC0-66EB-44DB-96EF-B03ED0D4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839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7B87-0306-3913-94E4-048805D2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8B6A9-34C7-18DF-694F-86122F893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EABDC-3CD0-7F73-3AA5-86EC4F15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11B6-B9C8-4438-8DC5-99D040FC4B00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8ACB7-3458-262C-6B38-4C732587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92490-F2E6-EB79-4B22-299D608D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3BC0-66EB-44DB-96EF-B03ED0D4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07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F263-13F5-2A99-CE1C-5ACFF818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CB5BA-3B4E-C3F2-2EB9-6E9591D28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B0D53-3FBE-48FD-E7DC-459E2E5A4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11B6-B9C8-4438-8DC5-99D040FC4B00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765DD-D479-98DD-A953-3872EE90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693F8-AB91-0E6A-E5BC-E331EEAA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3BC0-66EB-44DB-96EF-B03ED0D4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212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C91BE-E7E2-0C37-7496-3EE51ACA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6F39A-FCF9-F7E1-3116-A2726D5D9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225AE-BA59-DA0B-8DAD-B7B3976A3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E737D-C49D-A8DB-EF38-74AC3FCD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11B6-B9C8-4438-8DC5-99D040FC4B00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E617E-1D45-1C81-456B-291FE187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7BE4B-D7F0-2A62-4017-CCDB14B5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3BC0-66EB-44DB-96EF-B03ED0D4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05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848C9-7276-D22E-F445-5147C547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44442-FC1A-06AD-C928-A6EF6A595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9E785-40B3-B8B8-BCD7-F2BBEBC90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FF020-5BDD-F9AC-9B9B-1C6899E67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8A7F4B-BA3B-2602-8A66-FD50FC673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1D78F1-0A58-3107-9183-A41E0B16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11B6-B9C8-4438-8DC5-99D040FC4B00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97AD59-4668-3361-E846-BE9CB665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78EA82-E377-19A7-0796-5D13462E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3BC0-66EB-44DB-96EF-B03ED0D4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20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62DB-EF5B-9C83-99C4-35BA4FB0A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02779-1473-DF86-2FEB-53DC2739D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11B6-B9C8-4438-8DC5-99D040FC4B00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648B9-932B-8667-2E03-89F78753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E8BDC-512C-0250-BD58-6A0A82F8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3BC0-66EB-44DB-96EF-B03ED0D4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202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F27-038D-4C68-CC86-018635E8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11B6-B9C8-4438-8DC5-99D040FC4B00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A3DC48-CFAC-92A4-33CD-83F903050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D8C33-85FB-A807-4FC4-36B4C6E0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3BC0-66EB-44DB-96EF-B03ED0D4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058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AF81-C26E-FF97-7459-4FFF60BC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4C51B-FAE7-2E5C-7FC2-E5D422D9C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CF783-0C13-AD58-FAEB-BF3D577A6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91A21-3DAB-9D8C-F417-9397681E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11B6-B9C8-4438-8DC5-99D040FC4B00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A5AA4-5A99-8486-A420-C3527AB82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D0705-F457-D397-396F-AB6EA8F3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3BC0-66EB-44DB-96EF-B03ED0D4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1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E09-42AA-627E-75C9-9FA2EC76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EE34F-8E7C-1916-2EF7-19AE03494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C5494-6E2C-C4BB-10B0-E4040EE3B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9663D-CBFB-E2B2-3F30-4545EDE0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11B6-B9C8-4438-8DC5-99D040FC4B00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DD2A9-E287-D771-3031-11D9CC89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7980E-7EFA-DD49-19FE-697E9796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3BC0-66EB-44DB-96EF-B03ED0D4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359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ED84E-EA5C-3702-93AF-64DADB20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DDCB2-977F-A457-1ED8-65EF785CF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BA71E-956C-05C1-36F4-FBB180504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11B6-B9C8-4438-8DC5-99D040FC4B00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C9E85-6277-35F8-B0DC-D794B240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CCDCD-22E9-076C-50CA-D12B27EF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3BC0-66EB-44DB-96EF-B03ED0D4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02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8E549F-F872-2808-F9CB-B68EAA2E6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388BA-8385-9484-99E4-B968B41EF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2D91F-C2C1-1424-EDC9-C49C8568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11B6-B9C8-4438-8DC5-99D040FC4B00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79564-B091-A6A5-FBAC-0BF026E5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D0C06-F3F6-5789-BE40-57F60B2A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3BC0-66EB-44DB-96EF-B03ED0D4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8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EFC86-2180-1D87-ABC8-D64D11B3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0F76F-C0D4-7625-8F43-40D6D0AC0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3F70D-C1DC-3608-F198-39037913E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D311B6-B9C8-4438-8DC5-99D040FC4B00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574F2-578A-4F50-5540-4D0DA4ACE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A4CB9-4759-623C-345C-8B98DD6B3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6A3BC0-66EB-44DB-96EF-B03ED0D4F9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1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36725/6.4882_DCMS_Loneliness_Strategy_web_Update_V2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ntalhealth.org.uk/sites/default/files/2022-06/MHAW22-Loneliness-UK-Report.pdf" TargetMode="External"/><Relationship Id="rId4" Type="http://schemas.openxmlformats.org/officeDocument/2006/relationships/hyperlink" Target="https://link.springer.com/article/10.1186/s41256-020-00154-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2.png"/><Relationship Id="rId21" Type="http://schemas.openxmlformats.org/officeDocument/2006/relationships/image" Target="../media/image11.png"/><Relationship Id="rId34" Type="http://schemas.openxmlformats.org/officeDocument/2006/relationships/customXml" Target="../ink/ink17.xml"/><Relationship Id="rId7" Type="http://schemas.openxmlformats.org/officeDocument/2006/relationships/image" Target="../media/image4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5.png"/><Relationship Id="rId41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0.png"/><Relationship Id="rId40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4.xml"/><Relationship Id="rId36" Type="http://schemas.openxmlformats.org/officeDocument/2006/relationships/image" Target="../media/image19.png"/><Relationship Id="rId10" Type="http://schemas.openxmlformats.org/officeDocument/2006/relationships/customXml" Target="../ink/ink5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png"/><Relationship Id="rId30" Type="http://schemas.openxmlformats.org/officeDocument/2006/relationships/customXml" Target="../ink/ink15.xml"/><Relationship Id="rId35" Type="http://schemas.openxmlformats.org/officeDocument/2006/relationships/image" Target="../media/image18.png"/><Relationship Id="rId8" Type="http://schemas.openxmlformats.org/officeDocument/2006/relationships/customXml" Target="../ink/ink4.xml"/><Relationship Id="rId3" Type="http://schemas.openxmlformats.org/officeDocument/2006/relationships/image" Target="../media/image2.png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CE590-D308-F88E-E104-A81B1DDC2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A11D-AFFF-9123-0B01-13195F82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20" y="117412"/>
            <a:ext cx="10515600" cy="1325563"/>
          </a:xfrm>
        </p:spPr>
        <p:txBody>
          <a:bodyPr/>
          <a:lstStyle/>
          <a:p>
            <a:r>
              <a:rPr lang="en-GB" b="1" dirty="0"/>
              <a:t>Healthworks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22885-B4EA-77F9-C93A-03C903D7A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264" y="1218941"/>
            <a:ext cx="11210787" cy="2013764"/>
          </a:xfrm>
          <a:ln w="7620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171450" indent="-171450"/>
            <a:r>
              <a:rPr lang="en-GB" sz="1400" b="1" dirty="0"/>
              <a:t>Westminster HealthWorks </a:t>
            </a:r>
            <a:r>
              <a:rPr lang="en-GB" sz="1400" dirty="0"/>
              <a:t>is a borough-wide, community-led public health </a:t>
            </a:r>
            <a:r>
              <a:rPr lang="en-GB" sz="1400" dirty="0" err="1"/>
              <a:t>inititative</a:t>
            </a:r>
            <a:r>
              <a:rPr lang="en-GB" sz="1400" dirty="0"/>
              <a:t>. The service will aim to reduce health inequalities by delivering culturally responsive, preventative health interventions that improve heart, lung, and mental health outcomes for adults aged 16 and over.</a:t>
            </a:r>
          </a:p>
          <a:p>
            <a:r>
              <a:rPr lang="en-GB" sz="1400" b="1" dirty="0"/>
              <a:t>Service aims: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1200" dirty="0"/>
              <a:t>Local communities to lead and deliver public health interventions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sz="1200" dirty="0">
                <a:ea typeface="+mn-lt"/>
                <a:cs typeface="+mn-lt"/>
              </a:rPr>
              <a:t>Improve connections between community organisations, public health and primary care services </a:t>
            </a:r>
          </a:p>
          <a:p>
            <a:pPr marL="171450" indent="-171450"/>
            <a:r>
              <a:rPr lang="en-GB" sz="1400" b="1" dirty="0"/>
              <a:t>Competitive tender</a:t>
            </a:r>
            <a:r>
              <a:rPr lang="en-GB" sz="1400" dirty="0"/>
              <a:t> - £1,47m for 3 years (</a:t>
            </a:r>
            <a:r>
              <a:rPr lang="en-GB" sz="1400" dirty="0">
                <a:ea typeface="+mn-lt"/>
                <a:cs typeface="+mn-lt"/>
              </a:rPr>
              <a:t>Commission one lead provider to coordinate and subcontract partner local organisations)</a:t>
            </a:r>
          </a:p>
        </p:txBody>
      </p:sp>
      <p:graphicFrame>
        <p:nvGraphicFramePr>
          <p:cNvPr id="4" name="Content Placeholder 3" descr="SmartArt graphic">
            <a:extLst>
              <a:ext uri="{FF2B5EF4-FFF2-40B4-BE49-F238E27FC236}">
                <a16:creationId xmlns:a16="http://schemas.microsoft.com/office/drawing/2014/main" id="{364D30CB-C02F-4FE1-9E72-11B75FF74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036182"/>
              </p:ext>
            </p:extLst>
          </p:nvPr>
        </p:nvGraphicFramePr>
        <p:xfrm>
          <a:off x="533123" y="3647090"/>
          <a:ext cx="11462992" cy="3105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274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257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E7B20C-AEA8-4251-8397-CDE541B26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6D234-2CB7-CA1C-F22D-6156A1727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47" y="250595"/>
            <a:ext cx="10515600" cy="341203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b="1">
                <a:solidFill>
                  <a:srgbClr val="B7E1F5"/>
                </a:solidFill>
                <a:latin typeface="Calibri"/>
                <a:ea typeface="Calibri"/>
                <a:cs typeface="Calibri"/>
              </a:rPr>
              <a:t>LONELINESS INCREASES YOUR RISK OF DEVELOPING DEMENTIA BY UP TO ... </a:t>
            </a:r>
            <a:endParaRPr lang="en-GB" sz="4800" b="1">
              <a:latin typeface="Calibri"/>
              <a:ea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184F5C-86AA-88DB-DA96-8C82C0F53E70}"/>
              </a:ext>
            </a:extLst>
          </p:cNvPr>
          <p:cNvSpPr txBox="1">
            <a:spLocks/>
          </p:cNvSpPr>
          <p:nvPr/>
        </p:nvSpPr>
        <p:spPr>
          <a:xfrm>
            <a:off x="1329642" y="2476792"/>
            <a:ext cx="10515600" cy="341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700" b="1">
                <a:latin typeface="Calibri"/>
                <a:ea typeface="Calibri"/>
                <a:cs typeface="Calibri"/>
              </a:rPr>
              <a:t>a. 5%</a:t>
            </a:r>
            <a:br>
              <a:rPr lang="en-GB" sz="3700" b="1">
                <a:latin typeface="Calibri"/>
                <a:ea typeface="Calibri"/>
                <a:cs typeface="Calibri"/>
              </a:rPr>
            </a:br>
            <a:r>
              <a:rPr lang="en-GB" sz="3700" b="1">
                <a:latin typeface="Calibri"/>
                <a:ea typeface="Calibri"/>
                <a:cs typeface="Calibri"/>
              </a:rPr>
              <a:t>b. 20%</a:t>
            </a:r>
            <a:br>
              <a:rPr lang="en-GB" sz="3700" b="1">
                <a:latin typeface="Calibri"/>
                <a:ea typeface="Calibri"/>
                <a:cs typeface="Calibri"/>
              </a:rPr>
            </a:br>
            <a:r>
              <a:rPr lang="en-GB" sz="3700" b="1">
                <a:latin typeface="Calibri"/>
                <a:ea typeface="Calibri"/>
                <a:cs typeface="Calibri"/>
              </a:rPr>
              <a:t>c. 35%</a:t>
            </a:r>
            <a:br>
              <a:rPr lang="en-GB" sz="3700" b="1">
                <a:latin typeface="Calibri"/>
                <a:ea typeface="Calibri"/>
                <a:cs typeface="Calibri"/>
              </a:rPr>
            </a:br>
            <a:r>
              <a:rPr lang="en-GB" sz="3700" b="1">
                <a:solidFill>
                  <a:srgbClr val="B7E1F5"/>
                </a:solidFill>
                <a:latin typeface="Calibri"/>
                <a:ea typeface="Calibri"/>
                <a:cs typeface="Calibri"/>
              </a:rPr>
              <a:t>d. 50%</a:t>
            </a:r>
            <a:endParaRPr lang="en-US" sz="3700">
              <a:solidFill>
                <a:srgbClr val="B7E1F5"/>
              </a:solidFill>
            </a:endParaRPr>
          </a:p>
        </p:txBody>
      </p:sp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51233F5C-979E-A297-BAFB-FC27E3741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417" y="5855431"/>
            <a:ext cx="1407368" cy="8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24BC6-F34E-2107-3D59-5A4BC591A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04176-91C7-1E82-6A82-F504E7FA5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64" y="274590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rgbClr val="E52576"/>
                </a:solidFill>
              </a:rPr>
              <a:t>Consequences of Loneliness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A4D170-0966-801B-9F05-9B53F7E7DB68}"/>
              </a:ext>
            </a:extLst>
          </p:cNvPr>
          <p:cNvGrpSpPr/>
          <p:nvPr/>
        </p:nvGrpSpPr>
        <p:grpSpPr>
          <a:xfrm>
            <a:off x="681644" y="1888425"/>
            <a:ext cx="1763429" cy="2086621"/>
            <a:chOff x="434762" y="1263245"/>
            <a:chExt cx="1763429" cy="208662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6C38C3-3FD7-C73C-3EC8-768286243EDB}"/>
                </a:ext>
              </a:extLst>
            </p:cNvPr>
            <p:cNvSpPr txBox="1"/>
            <p:nvPr/>
          </p:nvSpPr>
          <p:spPr>
            <a:xfrm>
              <a:off x="506407" y="2395759"/>
              <a:ext cx="1624134" cy="95410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1400" b="1">
                  <a:latin typeface="Calibri"/>
                  <a:ea typeface="Calibri"/>
                  <a:cs typeface="Calibri"/>
                </a:rPr>
                <a:t>Equivalent to smoking </a:t>
              </a:r>
              <a:endParaRPr lang="en-US" sz="2400" b="1">
                <a:latin typeface="Aptos" panose="02110004020202020204"/>
                <a:ea typeface="Calibri"/>
                <a:cs typeface="Calibri"/>
              </a:endParaRPr>
            </a:p>
            <a:p>
              <a:pPr algn="ctr"/>
              <a:r>
                <a:rPr lang="en-GB" sz="1400" b="1">
                  <a:solidFill>
                    <a:srgbClr val="E52576"/>
                  </a:solidFill>
                  <a:latin typeface="Calibri"/>
                  <a:ea typeface="Calibri"/>
                  <a:cs typeface="Calibri"/>
                </a:rPr>
                <a:t>15 cigarettes a day</a:t>
              </a:r>
              <a:endParaRPr lang="en-US" sz="2400" b="1">
                <a:solidFill>
                  <a:srgbClr val="E52576"/>
                </a:solidFill>
              </a:endParaRPr>
            </a:p>
            <a:p>
              <a:pPr marL="285750" indent="-285750" algn="ctr">
                <a:buFont typeface="Symbol"/>
                <a:buChar char="•"/>
              </a:pPr>
              <a:endParaRPr lang="en-GB" sz="1400" b="1">
                <a:solidFill>
                  <a:srgbClr val="0070C0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545EF5-F0F5-FA63-9AA8-AB4B7F3DC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570" t="10816" r="47843" b="35595"/>
            <a:stretch/>
          </p:blipFill>
          <p:spPr>
            <a:xfrm>
              <a:off x="434762" y="1263245"/>
              <a:ext cx="1763429" cy="113490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E5BE83-29E6-7F79-FDB5-52435A628879}"/>
              </a:ext>
            </a:extLst>
          </p:cNvPr>
          <p:cNvGrpSpPr/>
          <p:nvPr/>
        </p:nvGrpSpPr>
        <p:grpSpPr>
          <a:xfrm>
            <a:off x="3728303" y="1811244"/>
            <a:ext cx="1905541" cy="1877511"/>
            <a:chOff x="2535676" y="1337383"/>
            <a:chExt cx="1905541" cy="1877511"/>
          </a:xfrm>
        </p:grpSpPr>
        <p:pic>
          <p:nvPicPr>
            <p:cNvPr id="6" name="Picture 5" descr="A purple ribbon with a person holding it&#10;&#10;AI-generated content may be incorrect.">
              <a:extLst>
                <a:ext uri="{FF2B5EF4-FFF2-40B4-BE49-F238E27FC236}">
                  <a16:creationId xmlns:a16="http://schemas.microsoft.com/office/drawing/2014/main" id="{F62B2687-4815-2BCF-90BC-FD3504FB6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2757" t="19540" r="30009" b="13475"/>
            <a:stretch/>
          </p:blipFill>
          <p:spPr>
            <a:xfrm>
              <a:off x="2926404" y="1337383"/>
              <a:ext cx="1124107" cy="112426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5BF02D-369E-689A-E507-2ACE6599BE0E}"/>
                </a:ext>
              </a:extLst>
            </p:cNvPr>
            <p:cNvSpPr txBox="1"/>
            <p:nvPr/>
          </p:nvSpPr>
          <p:spPr>
            <a:xfrm>
              <a:off x="2535676" y="2476230"/>
              <a:ext cx="1905541" cy="7386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>
                  <a:solidFill>
                    <a:srgbClr val="000000"/>
                  </a:solidFill>
                  <a:latin typeface="Calibri"/>
                  <a:cs typeface="Arial"/>
                </a:rPr>
                <a:t>Up to </a:t>
              </a:r>
              <a:r>
                <a:rPr lang="en-GB" sz="1400" b="1">
                  <a:solidFill>
                    <a:srgbClr val="E52576"/>
                  </a:solidFill>
                  <a:latin typeface="Calibri"/>
                  <a:cs typeface="Arial"/>
                </a:rPr>
                <a:t>50% increase</a:t>
              </a:r>
              <a:r>
                <a:rPr lang="en-GB" sz="1400" b="1">
                  <a:solidFill>
                    <a:srgbClr val="000000"/>
                  </a:solidFill>
                  <a:latin typeface="Calibri"/>
                  <a:cs typeface="Arial"/>
                </a:rPr>
                <a:t> in </a:t>
              </a:r>
              <a:endParaRPr lang="en-GB" sz="3200" b="1">
                <a:solidFill>
                  <a:srgbClr val="000000"/>
                </a:solidFill>
                <a:latin typeface="Aptos" panose="02110004020202020204"/>
                <a:cs typeface="Segoe UI"/>
              </a:endParaRPr>
            </a:p>
            <a:p>
              <a:pPr algn="ctr"/>
              <a:r>
                <a:rPr lang="en-GB" sz="1400" b="1">
                  <a:solidFill>
                    <a:srgbClr val="000000"/>
                  </a:solidFill>
                  <a:latin typeface="Calibri"/>
                  <a:cs typeface="Arial"/>
                </a:rPr>
                <a:t>risk of developing</a:t>
              </a:r>
              <a:r>
                <a:rPr lang="en-GB" sz="1400" b="1">
                  <a:solidFill>
                    <a:srgbClr val="E52576"/>
                  </a:solidFill>
                  <a:latin typeface="Calibri"/>
                  <a:cs typeface="Arial"/>
                </a:rPr>
                <a:t> dementia</a:t>
              </a:r>
              <a:r>
                <a:rPr lang="en-US" sz="1400" b="1">
                  <a:solidFill>
                    <a:srgbClr val="E52576"/>
                  </a:solidFill>
                  <a:latin typeface="Calibri"/>
                  <a:cs typeface="Arial"/>
                </a:rPr>
                <a:t>​</a:t>
              </a:r>
              <a:endParaRPr lang="en-GB" sz="3200" b="1">
                <a:solidFill>
                  <a:srgbClr val="E52576"/>
                </a:solidFill>
                <a:cs typeface="Segoe U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55FF33-AC98-B6BA-44C6-8FEBEB3AFFA1}"/>
              </a:ext>
            </a:extLst>
          </p:cNvPr>
          <p:cNvGrpSpPr/>
          <p:nvPr/>
        </p:nvGrpSpPr>
        <p:grpSpPr>
          <a:xfrm>
            <a:off x="195766" y="4300502"/>
            <a:ext cx="2743200" cy="1377549"/>
            <a:chOff x="9155889" y="1611819"/>
            <a:chExt cx="2743200" cy="1377549"/>
          </a:xfrm>
        </p:grpSpPr>
        <p:pic>
          <p:nvPicPr>
            <p:cNvPr id="5" name="Picture 4" descr="A heart with a pulse line&#10;&#10;AI-generated content may be incorrect.">
              <a:extLst>
                <a:ext uri="{FF2B5EF4-FFF2-40B4-BE49-F238E27FC236}">
                  <a16:creationId xmlns:a16="http://schemas.microsoft.com/office/drawing/2014/main" id="{7870BF1A-B60A-93BB-3086-D5A7A1757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8617" t="17963" r="28486" b="14697"/>
            <a:stretch/>
          </p:blipFill>
          <p:spPr>
            <a:xfrm>
              <a:off x="9925849" y="1611819"/>
              <a:ext cx="1213688" cy="107005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C13DE2-1E16-9923-2C7B-696179380A93}"/>
                </a:ext>
              </a:extLst>
            </p:cNvPr>
            <p:cNvSpPr txBox="1"/>
            <p:nvPr/>
          </p:nvSpPr>
          <p:spPr>
            <a:xfrm>
              <a:off x="9155889" y="2681591"/>
              <a:ext cx="2743200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>
                  <a:solidFill>
                    <a:srgbClr val="E52576"/>
                  </a:solidFill>
                  <a:latin typeface="Calibri"/>
                  <a:cs typeface="Arial"/>
                </a:rPr>
                <a:t>25% increase</a:t>
              </a:r>
              <a:r>
                <a:rPr lang="en-GB" sz="1400" b="1">
                  <a:solidFill>
                    <a:srgbClr val="000000"/>
                  </a:solidFill>
                  <a:latin typeface="Calibri"/>
                  <a:cs typeface="Arial"/>
                </a:rPr>
                <a:t> in risk of </a:t>
              </a:r>
              <a:r>
                <a:rPr lang="en-GB" sz="1400" b="1">
                  <a:solidFill>
                    <a:srgbClr val="E52576"/>
                  </a:solidFill>
                  <a:latin typeface="Calibri"/>
                  <a:cs typeface="Arial"/>
                </a:rPr>
                <a:t>early death</a:t>
              </a:r>
              <a:r>
                <a:rPr lang="en-US" sz="1400" b="1">
                  <a:solidFill>
                    <a:srgbClr val="E52576"/>
                  </a:solidFill>
                  <a:latin typeface="Calibri"/>
                  <a:cs typeface="Arial"/>
                </a:rPr>
                <a:t>​​</a:t>
              </a:r>
              <a:endParaRPr lang="en-US" sz="3200" b="1">
                <a:solidFill>
                  <a:srgbClr val="E52576"/>
                </a:solidFill>
                <a:cs typeface="Segoe U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9EA6B6-9D7C-C4D8-07E4-D19F6F4D565A}"/>
              </a:ext>
            </a:extLst>
          </p:cNvPr>
          <p:cNvGrpSpPr/>
          <p:nvPr/>
        </p:nvGrpSpPr>
        <p:grpSpPr>
          <a:xfrm>
            <a:off x="3306904" y="3851785"/>
            <a:ext cx="2743200" cy="2448872"/>
            <a:chOff x="5740401" y="1464553"/>
            <a:chExt cx="2743200" cy="2448872"/>
          </a:xfrm>
        </p:grpSpPr>
        <p:pic>
          <p:nvPicPr>
            <p:cNvPr id="4" name="Picture 3" descr="A doctor examining an old person&#10;&#10;AI-generated content may be incorrect.">
              <a:extLst>
                <a:ext uri="{FF2B5EF4-FFF2-40B4-BE49-F238E27FC236}">
                  <a16:creationId xmlns:a16="http://schemas.microsoft.com/office/drawing/2014/main" id="{3EEBA8F4-502D-C102-FAF5-2EBBAE2CA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9314" r="36694" b="144"/>
            <a:stretch/>
          </p:blipFill>
          <p:spPr>
            <a:xfrm>
              <a:off x="6539149" y="1464553"/>
              <a:ext cx="913329" cy="144412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E72C6D-1A39-5C6F-4D87-54A32920EEB0}"/>
                </a:ext>
              </a:extLst>
            </p:cNvPr>
            <p:cNvSpPr txBox="1"/>
            <p:nvPr/>
          </p:nvSpPr>
          <p:spPr>
            <a:xfrm>
              <a:off x="5740401" y="2897762"/>
              <a:ext cx="2743200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1400" b="1">
                  <a:solidFill>
                    <a:srgbClr val="000000"/>
                  </a:solidFill>
                  <a:latin typeface="Calibri"/>
                  <a:cs typeface="Arial"/>
                </a:rPr>
                <a:t>Up to </a:t>
              </a:r>
              <a:r>
                <a:rPr lang="en-GB" sz="1400" b="1">
                  <a:solidFill>
                    <a:srgbClr val="E52576"/>
                  </a:solidFill>
                  <a:latin typeface="Calibri"/>
                  <a:cs typeface="Arial"/>
                </a:rPr>
                <a:t>30% increase</a:t>
              </a:r>
              <a:r>
                <a:rPr lang="en-GB" sz="1400" b="1">
                  <a:solidFill>
                    <a:srgbClr val="000000"/>
                  </a:solidFill>
                  <a:latin typeface="Calibri"/>
                  <a:cs typeface="Arial"/>
                </a:rPr>
                <a:t> in risk of </a:t>
              </a:r>
              <a:endParaRPr lang="en-US" sz="2400" b="1">
                <a:solidFill>
                  <a:srgbClr val="000000"/>
                </a:solidFill>
                <a:latin typeface="Aptos" panose="02110004020202020204"/>
                <a:cs typeface="Segoe UI"/>
              </a:endParaRPr>
            </a:p>
            <a:p>
              <a:pPr algn="ctr"/>
              <a:r>
                <a:rPr lang="en-GB" sz="1400" b="1">
                  <a:solidFill>
                    <a:srgbClr val="E52576"/>
                  </a:solidFill>
                  <a:latin typeface="Calibri"/>
                  <a:cs typeface="Arial"/>
                </a:rPr>
                <a:t>stroke</a:t>
              </a:r>
              <a:r>
                <a:rPr lang="en-GB" sz="1400" b="1">
                  <a:solidFill>
                    <a:srgbClr val="000000"/>
                  </a:solidFill>
                  <a:latin typeface="Calibri"/>
                  <a:cs typeface="Arial"/>
                </a:rPr>
                <a:t> and </a:t>
              </a:r>
              <a:r>
                <a:rPr lang="en-GB" sz="1400" b="1">
                  <a:solidFill>
                    <a:srgbClr val="E52576"/>
                  </a:solidFill>
                  <a:latin typeface="Calibri"/>
                  <a:cs typeface="Arial"/>
                </a:rPr>
                <a:t>cardiovascular disease</a:t>
              </a:r>
              <a:r>
                <a:rPr lang="en-US" sz="1400" b="1">
                  <a:solidFill>
                    <a:srgbClr val="E52576"/>
                  </a:solidFill>
                  <a:latin typeface="Calibri"/>
                  <a:cs typeface="Arial"/>
                </a:rPr>
                <a:t>​​​</a:t>
              </a:r>
              <a:endParaRPr lang="en-US" sz="2400" b="1">
                <a:solidFill>
                  <a:srgbClr val="E52576"/>
                </a:solidFill>
                <a:cs typeface="Segoe UI"/>
              </a:endParaRPr>
            </a:p>
            <a:p>
              <a:pPr algn="ctr"/>
              <a:r>
                <a:rPr lang="en-GB" sz="3200" b="1">
                  <a:solidFill>
                    <a:srgbClr val="000000"/>
                  </a:solidFill>
                  <a:cs typeface="Segoe UI"/>
                </a:rPr>
                <a:t>​</a:t>
              </a:r>
              <a:r>
                <a:rPr lang="en-US" sz="3200" b="1">
                  <a:solidFill>
                    <a:srgbClr val="000000"/>
                  </a:solidFill>
                  <a:cs typeface="Segoe UI"/>
                </a:rPr>
                <a:t>​</a:t>
              </a:r>
              <a:endParaRPr lang="en-US" sz="2400"/>
            </a:p>
          </p:txBody>
        </p:sp>
      </p:grpSp>
      <p:pic>
        <p:nvPicPr>
          <p:cNvPr id="17" name="Picture 16" descr="A diagram of a group of people&#10;&#10;Description automatically generated">
            <a:extLst>
              <a:ext uri="{FF2B5EF4-FFF2-40B4-BE49-F238E27FC236}">
                <a16:creationId xmlns:a16="http://schemas.microsoft.com/office/drawing/2014/main" id="{AA1B7003-D18D-115A-F1B2-B3E18CF885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77" y="2002630"/>
            <a:ext cx="4859175" cy="394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931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2A0FD-3E6F-6989-A996-EBE344874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23866-24A4-7844-052B-7C5A9052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017" y="467385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rgbClr val="E52576"/>
                </a:solidFill>
              </a:rPr>
              <a:t>How common is loneliness in London?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4EC5E7-29F5-A294-DEE9-CC2EFCEB655F}"/>
              </a:ext>
            </a:extLst>
          </p:cNvPr>
          <p:cNvSpPr txBox="1"/>
          <p:nvPr/>
        </p:nvSpPr>
        <p:spPr>
          <a:xfrm>
            <a:off x="843734" y="1710017"/>
            <a:ext cx="10677691" cy="43876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800" dirty="0"/>
              <a:t>Londoners are more at risk of loneliness than the rest of the UK 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800" b="1" dirty="0">
                <a:solidFill>
                  <a:srgbClr val="E52576"/>
                </a:solidFill>
              </a:rPr>
              <a:t>~700,000 people</a:t>
            </a:r>
            <a:r>
              <a:rPr lang="en-GB" sz="2800" dirty="0"/>
              <a:t> in London feel lonely 'most' or 'all' of the time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800" b="1" dirty="0">
                <a:solidFill>
                  <a:srgbClr val="E52576"/>
                </a:solidFill>
              </a:rPr>
              <a:t>8% of Londoners</a:t>
            </a:r>
            <a:r>
              <a:rPr lang="en-GB" sz="2800" dirty="0"/>
              <a:t> experience severe loneliness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800" dirty="0"/>
              <a:t>Loneliness impacts some groups more than others</a:t>
            </a:r>
            <a:endParaRPr lang="en-GB" sz="2800" baseline="30000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GB" sz="2800" b="1" dirty="0">
                <a:solidFill>
                  <a:srgbClr val="E52576"/>
                </a:solidFill>
              </a:rPr>
              <a:t>Young people (16 to 34 years old)</a:t>
            </a:r>
            <a:r>
              <a:rPr lang="en-GB" sz="2800" dirty="0"/>
              <a:t> have over </a:t>
            </a:r>
            <a:r>
              <a:rPr lang="en-GB" sz="2800" b="1" dirty="0">
                <a:solidFill>
                  <a:srgbClr val="E52576"/>
                </a:solidFill>
              </a:rPr>
              <a:t>5x greater odds of chronic loneliness</a:t>
            </a:r>
            <a:r>
              <a:rPr lang="en-GB" sz="2800" dirty="0"/>
              <a:t> than those aged 65 or older.</a:t>
            </a:r>
            <a:endParaRPr lang="en-GB" sz="2800" baseline="30000">
              <a:latin typeface="Aptos" panose="020B0004020202020204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endParaRPr lang="en-GB" sz="3000" baseline="30000">
              <a:latin typeface="Aptos" panose="020B00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DF9FC-AB6A-A032-03DD-369B5ECA5334}"/>
              </a:ext>
            </a:extLst>
          </p:cNvPr>
          <p:cNvSpPr txBox="1"/>
          <p:nvPr/>
        </p:nvSpPr>
        <p:spPr>
          <a:xfrm>
            <a:off x="280930" y="6459557"/>
            <a:ext cx="66358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/>
              <a:t>From: Reconceptualising Loneliness in London (May 22),  Belonging Forum (2024)</a:t>
            </a:r>
          </a:p>
          <a:p>
            <a:r>
              <a:rPr lang="en-GB" sz="1400"/>
              <a:t>​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34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257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571FB0-83F2-CC35-38EF-418956F90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40B21-B45F-4F4E-1FE7-8C5C0943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47" y="1552747"/>
            <a:ext cx="10515600" cy="341203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5300" b="1">
                <a:solidFill>
                  <a:srgbClr val="B7E1F5"/>
                </a:solidFill>
                <a:latin typeface="Calibri"/>
                <a:ea typeface="Calibri"/>
                <a:cs typeface="Calibri"/>
              </a:rPr>
              <a:t>Can you think of other things that might increase the risk of chronic loneliness?</a:t>
            </a:r>
          </a:p>
        </p:txBody>
      </p:sp>
      <p:pic>
        <p:nvPicPr>
          <p:cNvPr id="10" name="Picture 9" descr="A black and white text&#10;&#10;Description automatically generated">
            <a:extLst>
              <a:ext uri="{FF2B5EF4-FFF2-40B4-BE49-F238E27FC236}">
                <a16:creationId xmlns:a16="http://schemas.microsoft.com/office/drawing/2014/main" id="{54382081-B9AB-5F6D-F14B-579D1507FE7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33" y="6045680"/>
            <a:ext cx="1853936" cy="468248"/>
          </a:xfrm>
          <a:prstGeom prst="rect">
            <a:avLst/>
          </a:prstGeom>
        </p:spPr>
      </p:pic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791E15B6-AF26-DFFC-7515-ABF68C256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417" y="5855431"/>
            <a:ext cx="1407368" cy="8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73905C1-5871-ECA8-9044-C23E449E0F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998649"/>
              </p:ext>
            </p:extLst>
          </p:nvPr>
        </p:nvGraphicFramePr>
        <p:xfrm>
          <a:off x="-853296" y="270177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5F5BA21-6EB7-F5C2-F963-14C1A7569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700719"/>
              </p:ext>
            </p:extLst>
          </p:nvPr>
        </p:nvGraphicFramePr>
        <p:xfrm>
          <a:off x="6075119" y="270177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12F4E01-086D-B61E-39E8-C74764711E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824353"/>
              </p:ext>
            </p:extLst>
          </p:nvPr>
        </p:nvGraphicFramePr>
        <p:xfrm>
          <a:off x="3714307" y="270177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CE48637-CBBF-37F2-12C0-B2BDE2AED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446921"/>
              </p:ext>
            </p:extLst>
          </p:nvPr>
        </p:nvGraphicFramePr>
        <p:xfrm>
          <a:off x="8362044" y="27017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F7566E3-CD9F-A39C-9294-7D1A599942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555321"/>
              </p:ext>
            </p:extLst>
          </p:nvPr>
        </p:nvGraphicFramePr>
        <p:xfrm>
          <a:off x="1431007" y="27369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D165597-B0C6-09F4-4BA1-26351F2A68E4}"/>
              </a:ext>
            </a:extLst>
          </p:cNvPr>
          <p:cNvSpPr txBox="1"/>
          <p:nvPr/>
        </p:nvSpPr>
        <p:spPr>
          <a:xfrm>
            <a:off x="1044684" y="2365201"/>
            <a:ext cx="97054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E52576"/>
                </a:solidFill>
              </a:rPr>
              <a:t>83%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3CE77-68F5-4E57-CAF9-5985BE44FDE3}"/>
              </a:ext>
            </a:extLst>
          </p:cNvPr>
          <p:cNvSpPr txBox="1"/>
          <p:nvPr/>
        </p:nvSpPr>
        <p:spPr>
          <a:xfrm>
            <a:off x="3387949" y="2365200"/>
            <a:ext cx="97054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E52576"/>
                </a:solidFill>
              </a:rPr>
              <a:t>50%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836D4-6C53-E589-FD07-C869E61A76B5}"/>
              </a:ext>
            </a:extLst>
          </p:cNvPr>
          <p:cNvSpPr txBox="1"/>
          <p:nvPr/>
        </p:nvSpPr>
        <p:spPr>
          <a:xfrm>
            <a:off x="5591156" y="2365200"/>
            <a:ext cx="97054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E52576"/>
                </a:solidFill>
              </a:rPr>
              <a:t>41%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B64BE-08AB-94F9-58FE-18E772F8D333}"/>
              </a:ext>
            </a:extLst>
          </p:cNvPr>
          <p:cNvSpPr txBox="1"/>
          <p:nvPr/>
        </p:nvSpPr>
        <p:spPr>
          <a:xfrm>
            <a:off x="8004722" y="2365200"/>
            <a:ext cx="97054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E52576"/>
                </a:solidFill>
              </a:rPr>
              <a:t>59%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CB19CF-3892-D357-75F6-CCB9E96BB4C1}"/>
              </a:ext>
            </a:extLst>
          </p:cNvPr>
          <p:cNvSpPr txBox="1"/>
          <p:nvPr/>
        </p:nvSpPr>
        <p:spPr>
          <a:xfrm>
            <a:off x="175704" y="5481860"/>
            <a:ext cx="1047214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/>
              <a:t>From: Reconceptualising Loneliness in London, May 22.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B41753-AF12-5F3E-E89F-711E5D702520}"/>
              </a:ext>
            </a:extLst>
          </p:cNvPr>
          <p:cNvSpPr txBox="1"/>
          <p:nvPr/>
        </p:nvSpPr>
        <p:spPr>
          <a:xfrm>
            <a:off x="10296506" y="2365199"/>
            <a:ext cx="97054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E52576"/>
                </a:solidFill>
              </a:rPr>
              <a:t>60%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31DBA-BBEE-C701-201E-BDAEFA80756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E52576"/>
                </a:solidFill>
              </a:rPr>
              <a:t>Loneliness – Who is at risk in London?</a:t>
            </a:r>
          </a:p>
        </p:txBody>
      </p:sp>
    </p:spTree>
    <p:extLst>
      <p:ext uri="{BB962C8B-B14F-4D97-AF65-F5344CB8AC3E}">
        <p14:creationId xmlns:p14="http://schemas.microsoft.com/office/powerpoint/2010/main" val="3060605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A1511-5C6E-0142-9175-A736EA2AB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 Who is at risk (continued)?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D201C23-1DBC-4F1A-81F6-DC14649608FA}"/>
              </a:ext>
            </a:extLst>
          </p:cNvPr>
          <p:cNvGraphicFramePr>
            <a:graphicFrameLocks/>
          </p:cNvGraphicFramePr>
          <p:nvPr/>
        </p:nvGraphicFramePr>
        <p:xfrm>
          <a:off x="457200" y="1885952"/>
          <a:ext cx="7586663" cy="460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550540-40DC-4DA9-101A-0E0EC1F8EBA0}"/>
              </a:ext>
            </a:extLst>
          </p:cNvPr>
          <p:cNvSpPr txBox="1"/>
          <p:nvPr/>
        </p:nvSpPr>
        <p:spPr>
          <a:xfrm>
            <a:off x="8237344" y="2249543"/>
            <a:ext cx="368855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E52576"/>
                </a:solidFill>
              </a:rPr>
              <a:t>Who is at risk in London?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6145A-737E-770B-5702-749602BF52F7}"/>
              </a:ext>
            </a:extLst>
          </p:cNvPr>
          <p:cNvSpPr txBox="1"/>
          <p:nvPr/>
        </p:nvSpPr>
        <p:spPr>
          <a:xfrm>
            <a:off x="2382" y="6581001"/>
            <a:ext cx="6093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/>
              <a:t>[1] Reconceptualising Loneliness in London, May 22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80FF09-A97F-F7A6-E0F9-0150481BD8CB}"/>
              </a:ext>
            </a:extLst>
          </p:cNvPr>
          <p:cNvGrpSpPr/>
          <p:nvPr/>
        </p:nvGrpSpPr>
        <p:grpSpPr>
          <a:xfrm>
            <a:off x="8236674" y="2772247"/>
            <a:ext cx="3495940" cy="3056933"/>
            <a:chOff x="8236674" y="2428118"/>
            <a:chExt cx="3495940" cy="30569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EB0F4CA-C851-8836-B0BD-16779581C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237344" y="2428118"/>
              <a:ext cx="3187893" cy="17716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452CCC0-9FC8-8B54-F049-797E84B69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-97" r="-177" b="47843"/>
            <a:stretch/>
          </p:blipFill>
          <p:spPr>
            <a:xfrm>
              <a:off x="8236674" y="4193299"/>
              <a:ext cx="3488101" cy="818478"/>
            </a:xfrm>
            <a:prstGeom prst="rect">
              <a:avLst/>
            </a:prstGeom>
          </p:spPr>
        </p:pic>
        <p:pic>
          <p:nvPicPr>
            <p:cNvPr id="7" name="Picture 6" descr="A close-up of purple text&#10;&#10;AI-generated content may be incorrect.">
              <a:extLst>
                <a:ext uri="{FF2B5EF4-FFF2-40B4-BE49-F238E27FC236}">
                  <a16:creationId xmlns:a16="http://schemas.microsoft.com/office/drawing/2014/main" id="{68DE6B61-9671-C33E-9D53-F17F0A82B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-216" t="62893" r="-128"/>
            <a:stretch/>
          </p:blipFill>
          <p:spPr>
            <a:xfrm>
              <a:off x="8238713" y="4903824"/>
              <a:ext cx="3493901" cy="581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9919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963307F9-6D07-06AB-FCB6-EA4ABBA9B397}"/>
              </a:ext>
            </a:extLst>
          </p:cNvPr>
          <p:cNvSpPr/>
          <p:nvPr/>
        </p:nvSpPr>
        <p:spPr>
          <a:xfrm>
            <a:off x="0" y="6103293"/>
            <a:ext cx="12192000" cy="779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EE9A9-9B38-2D3E-42DF-D5C2875D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94" y="137995"/>
            <a:ext cx="11456129" cy="1325563"/>
          </a:xfrm>
        </p:spPr>
        <p:txBody>
          <a:bodyPr/>
          <a:lstStyle/>
          <a:p>
            <a:r>
              <a:rPr lang="en-GB" b="1">
                <a:solidFill>
                  <a:srgbClr val="E52576"/>
                </a:solidFill>
              </a:rPr>
              <a:t>Our life course approach to tackling loneliness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D92CD1BE-4B75-9FEE-C58F-CFB863BC72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74601" y="1815296"/>
            <a:ext cx="4172207" cy="493386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A722F07-C7BD-810D-DCF4-3E947168387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2419" b="7717"/>
          <a:stretch/>
        </p:blipFill>
        <p:spPr>
          <a:xfrm>
            <a:off x="5711202" y="1902722"/>
            <a:ext cx="4456386" cy="490547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A671F99D-8A67-C537-0397-4AF0E41E6E17}"/>
              </a:ext>
            </a:extLst>
          </p:cNvPr>
          <p:cNvSpPr txBox="1"/>
          <p:nvPr/>
        </p:nvSpPr>
        <p:spPr>
          <a:xfrm>
            <a:off x="2446936" y="2700934"/>
            <a:ext cx="1460682" cy="261610"/>
          </a:xfrm>
          <a:prstGeom prst="rect">
            <a:avLst/>
          </a:prstGeom>
          <a:solidFill>
            <a:srgbClr val="2683C6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chemeClr val="bg1"/>
                </a:solidFill>
              </a:rPr>
              <a:t>Maternity Services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1AC36D0-BA7F-5A71-F542-BD2F762B82BC}"/>
              </a:ext>
            </a:extLst>
          </p:cNvPr>
          <p:cNvSpPr txBox="1"/>
          <p:nvPr/>
        </p:nvSpPr>
        <p:spPr>
          <a:xfrm>
            <a:off x="3012544" y="5053928"/>
            <a:ext cx="1143526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chemeClr val="bg1"/>
                </a:solidFill>
              </a:rPr>
              <a:t>Education and Child Services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0336039-33A8-F9D5-34DC-8A05D2851A92}"/>
              </a:ext>
            </a:extLst>
          </p:cNvPr>
          <p:cNvSpPr txBox="1"/>
          <p:nvPr/>
        </p:nvSpPr>
        <p:spPr>
          <a:xfrm>
            <a:off x="4651599" y="6215669"/>
            <a:ext cx="965010" cy="26161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100" b="1">
                <a:solidFill>
                  <a:schemeClr val="bg1"/>
                </a:solidFill>
              </a:rPr>
              <a:t>Universities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821C141-2773-5CB7-7E12-39C12A7D47E7}"/>
              </a:ext>
            </a:extLst>
          </p:cNvPr>
          <p:cNvSpPr txBox="1"/>
          <p:nvPr/>
        </p:nvSpPr>
        <p:spPr>
          <a:xfrm>
            <a:off x="5182332" y="4838484"/>
            <a:ext cx="1022916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</a:rPr>
              <a:t>Employment Services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FC339AC-40F7-8A98-1B0C-77AEA227FA05}"/>
              </a:ext>
            </a:extLst>
          </p:cNvPr>
          <p:cNvSpPr txBox="1"/>
          <p:nvPr/>
        </p:nvSpPr>
        <p:spPr>
          <a:xfrm>
            <a:off x="9387381" y="2914024"/>
            <a:ext cx="1022916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</a:rPr>
              <a:t>Adult Social Care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6B10EF3-B7E2-6104-14F7-FC512CF33D8C}"/>
              </a:ext>
            </a:extLst>
          </p:cNvPr>
          <p:cNvSpPr txBox="1"/>
          <p:nvPr/>
        </p:nvSpPr>
        <p:spPr>
          <a:xfrm>
            <a:off x="5182332" y="3658556"/>
            <a:ext cx="1022916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</a:rPr>
              <a:t>Housing Services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57B05D7-B9CF-DA70-C357-236184C73192}"/>
              </a:ext>
            </a:extLst>
          </p:cNvPr>
          <p:cNvSpPr txBox="1"/>
          <p:nvPr/>
        </p:nvSpPr>
        <p:spPr>
          <a:xfrm>
            <a:off x="7906453" y="3689936"/>
            <a:ext cx="1216723" cy="261610"/>
          </a:xfrm>
          <a:prstGeom prst="rect">
            <a:avLst/>
          </a:prstGeom>
          <a:solidFill>
            <a:srgbClr val="2683C6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</a:rPr>
              <a:t>Primary Care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279DB12-6A24-FB25-08FD-B5FEF5CE7C21}"/>
              </a:ext>
            </a:extLst>
          </p:cNvPr>
          <p:cNvSpPr txBox="1"/>
          <p:nvPr/>
        </p:nvSpPr>
        <p:spPr>
          <a:xfrm>
            <a:off x="9687995" y="5025776"/>
            <a:ext cx="965010" cy="43088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</a:rPr>
              <a:t>Community Groups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7F146C6-341B-400A-A7BD-9994D0A9E213}"/>
              </a:ext>
            </a:extLst>
          </p:cNvPr>
          <p:cNvSpPr txBox="1"/>
          <p:nvPr/>
        </p:nvSpPr>
        <p:spPr>
          <a:xfrm>
            <a:off x="9938957" y="3792928"/>
            <a:ext cx="1216723" cy="261610"/>
          </a:xfrm>
          <a:prstGeom prst="rect">
            <a:avLst/>
          </a:prstGeom>
          <a:solidFill>
            <a:srgbClr val="2683C6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</a:rPr>
              <a:t>Secondary Care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A82985E-6980-0915-30E7-AECD20D69E82}"/>
              </a:ext>
            </a:extLst>
          </p:cNvPr>
          <p:cNvSpPr txBox="1"/>
          <p:nvPr/>
        </p:nvSpPr>
        <p:spPr>
          <a:xfrm>
            <a:off x="8665079" y="2146763"/>
            <a:ext cx="1022916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</a:rPr>
              <a:t>Registry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FC3ABB9-6604-F49E-628F-96C37D4B8F1C}"/>
              </a:ext>
            </a:extLst>
          </p:cNvPr>
          <p:cNvSpPr txBox="1"/>
          <p:nvPr/>
        </p:nvSpPr>
        <p:spPr>
          <a:xfrm>
            <a:off x="5156297" y="3031868"/>
            <a:ext cx="1022916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</a:rPr>
              <a:t>Council Tax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E8A319C-FAB9-BBDA-2D35-200BBA162A02}"/>
              </a:ext>
            </a:extLst>
          </p:cNvPr>
          <p:cNvSpPr txBox="1"/>
          <p:nvPr/>
        </p:nvSpPr>
        <p:spPr>
          <a:xfrm>
            <a:off x="4895421" y="1930785"/>
            <a:ext cx="965010" cy="26161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</a:rPr>
              <a:t>VCS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46C00D8-4DD4-F87A-9D94-BE7601CECF60}"/>
              </a:ext>
            </a:extLst>
          </p:cNvPr>
          <p:cNvSpPr txBox="1"/>
          <p:nvPr/>
        </p:nvSpPr>
        <p:spPr>
          <a:xfrm>
            <a:off x="5643975" y="4411512"/>
            <a:ext cx="965010" cy="26161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</a:rPr>
              <a:t>Employers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485F75A-2DFB-218F-7483-2AFD39E5C313}"/>
              </a:ext>
            </a:extLst>
          </p:cNvPr>
          <p:cNvSpPr txBox="1"/>
          <p:nvPr/>
        </p:nvSpPr>
        <p:spPr>
          <a:xfrm>
            <a:off x="10983369" y="5484815"/>
            <a:ext cx="1022916" cy="2616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</a:rPr>
              <a:t>Council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46D2989-2932-BB44-DF6E-4FF89A10D004}"/>
              </a:ext>
            </a:extLst>
          </p:cNvPr>
          <p:cNvSpPr txBox="1"/>
          <p:nvPr/>
        </p:nvSpPr>
        <p:spPr>
          <a:xfrm>
            <a:off x="10983369" y="5952216"/>
            <a:ext cx="1022916" cy="261610"/>
          </a:xfrm>
          <a:prstGeom prst="rect">
            <a:avLst/>
          </a:prstGeom>
          <a:solidFill>
            <a:srgbClr val="2683C6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</a:rPr>
              <a:t>Health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22FEBD4-3826-5A82-6A42-E984F31D254D}"/>
              </a:ext>
            </a:extLst>
          </p:cNvPr>
          <p:cNvSpPr txBox="1"/>
          <p:nvPr/>
        </p:nvSpPr>
        <p:spPr>
          <a:xfrm>
            <a:off x="10983368" y="6388422"/>
            <a:ext cx="1022915" cy="26161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</a:rPr>
              <a:t>External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111BA5-109B-8E4E-0F1C-EAF8BDF97F4A}"/>
              </a:ext>
            </a:extLst>
          </p:cNvPr>
          <p:cNvSpPr txBox="1"/>
          <p:nvPr/>
        </p:nvSpPr>
        <p:spPr>
          <a:xfrm>
            <a:off x="-13855" y="6593149"/>
            <a:ext cx="7815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Image Credit: London Borough of Bromley’s Tackling Loneliness Strategy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746D5-6653-E345-6610-B57C4082477D}"/>
              </a:ext>
            </a:extLst>
          </p:cNvPr>
          <p:cNvSpPr txBox="1"/>
          <p:nvPr/>
        </p:nvSpPr>
        <p:spPr>
          <a:xfrm>
            <a:off x="9898839" y="2356310"/>
            <a:ext cx="1205883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</a:rPr>
              <a:t>Digital Inclusion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70B971-5F06-E4D0-D592-4268FB464396}"/>
              </a:ext>
            </a:extLst>
          </p:cNvPr>
          <p:cNvSpPr txBox="1"/>
          <p:nvPr/>
        </p:nvSpPr>
        <p:spPr>
          <a:xfrm>
            <a:off x="6609354" y="1342482"/>
            <a:ext cx="1205883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</a:rPr>
              <a:t>Mental Health Outreach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CA0EB-8A6C-326F-BAC9-3E7F4AF15FF3}"/>
              </a:ext>
            </a:extLst>
          </p:cNvPr>
          <p:cNvSpPr txBox="1"/>
          <p:nvPr/>
        </p:nvSpPr>
        <p:spPr>
          <a:xfrm>
            <a:off x="7363541" y="2452601"/>
            <a:ext cx="882960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</a:rPr>
              <a:t>Leisure</a:t>
            </a:r>
          </a:p>
          <a:p>
            <a:pPr algn="ctr"/>
            <a:r>
              <a:rPr lang="en-GB" sz="1100" b="1">
                <a:solidFill>
                  <a:schemeClr val="bg1"/>
                </a:solidFill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96942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85" grpId="0" animBg="1"/>
      <p:bldP spid="86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C7301A-A577-CC16-0C27-38BE7A88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35" y="96700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rgbClr val="E52576"/>
                </a:solidFill>
              </a:rPr>
              <a:t>Tackling Loneliness Action Plan 2025-2026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7FF3C-4E11-12F9-022A-193BDE8A7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04" y="3309764"/>
            <a:ext cx="3586026" cy="9700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GB" b="1">
                <a:solidFill>
                  <a:srgbClr val="E52576"/>
                </a:solidFill>
                <a:latin typeface="Aptos"/>
              </a:rPr>
              <a:t>Objective 1 </a:t>
            </a:r>
            <a:endParaRPr lang="en-US">
              <a:latin typeface="Aptos"/>
            </a:endParaRPr>
          </a:p>
          <a:p>
            <a:pPr marL="0" indent="0" algn="ctr">
              <a:buNone/>
            </a:pPr>
            <a:r>
              <a:rPr lang="en-GB" b="1">
                <a:solidFill>
                  <a:srgbClr val="E52576"/>
                </a:solidFill>
                <a:latin typeface="Aptos"/>
              </a:rPr>
              <a:t>Build Awareness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8544BB-AD68-4D94-9719-91D03074634D}"/>
              </a:ext>
            </a:extLst>
          </p:cNvPr>
          <p:cNvSpPr txBox="1">
            <a:spLocks/>
          </p:cNvSpPr>
          <p:nvPr/>
        </p:nvSpPr>
        <p:spPr>
          <a:xfrm>
            <a:off x="4155866" y="3270932"/>
            <a:ext cx="3577630" cy="105157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None/>
            </a:pPr>
            <a:r>
              <a:rPr lang="en-GB" sz="2800" b="1">
                <a:solidFill>
                  <a:srgbClr val="E52576"/>
                </a:solidFill>
                <a:latin typeface="Aptos"/>
              </a:rPr>
              <a:t>Objective  2 </a:t>
            </a:r>
            <a:endParaRPr lang="en-US" sz="2800"/>
          </a:p>
          <a:p>
            <a:pPr marL="0" indent="0" algn="ctr">
              <a:spcBef>
                <a:spcPts val="1000"/>
              </a:spcBef>
              <a:buNone/>
            </a:pPr>
            <a:r>
              <a:rPr lang="en-GB" sz="2800" b="1">
                <a:solidFill>
                  <a:srgbClr val="E52576"/>
                </a:solidFill>
                <a:latin typeface="Aptos"/>
              </a:rPr>
              <a:t>Connect Sectors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383540" lvl="1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383540" lvl="1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AE56B5-17B8-4FC0-7562-75C62F64876A}"/>
              </a:ext>
            </a:extLst>
          </p:cNvPr>
          <p:cNvSpPr txBox="1">
            <a:spLocks/>
          </p:cNvSpPr>
          <p:nvPr/>
        </p:nvSpPr>
        <p:spPr>
          <a:xfrm>
            <a:off x="8163474" y="3136472"/>
            <a:ext cx="3328104" cy="132015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GB" sz="2800" b="1">
                <a:solidFill>
                  <a:srgbClr val="E52576"/>
                </a:solidFill>
                <a:latin typeface="Aptos"/>
              </a:rPr>
              <a:t>Objective 3 </a:t>
            </a:r>
            <a:endParaRPr lang="en-US" sz="2800"/>
          </a:p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GB" sz="2800" b="1">
                <a:solidFill>
                  <a:srgbClr val="E52576"/>
                </a:solidFill>
                <a:latin typeface="Aptos"/>
              </a:rPr>
              <a:t>Evidence-Based 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0ACE49-9B18-F5FA-10F8-381481B0C79F}"/>
              </a:ext>
            </a:extLst>
          </p:cNvPr>
          <p:cNvSpPr txBox="1"/>
          <p:nvPr/>
        </p:nvSpPr>
        <p:spPr>
          <a:xfrm>
            <a:off x="535846" y="4726447"/>
            <a:ext cx="3266342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ctr">
              <a:buNone/>
            </a:pPr>
            <a:r>
              <a:rPr lang="en-GB" sz="2000" i="1">
                <a:latin typeface="Aptos" panose="020B0004020202020204" pitchFamily="34" charset="0"/>
              </a:rPr>
              <a:t>Reduce stigma, enable individuals to identify loneliness in themselves and others and to navigate to local help. </a:t>
            </a:r>
            <a:endParaRPr lang="en-GB" sz="2000"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219F2-4E24-233B-1B96-C050B79AC186}"/>
              </a:ext>
            </a:extLst>
          </p:cNvPr>
          <p:cNvSpPr txBox="1"/>
          <p:nvPr/>
        </p:nvSpPr>
        <p:spPr>
          <a:xfrm>
            <a:off x="4247826" y="4724452"/>
            <a:ext cx="3354265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GB" sz="2000" i="1"/>
              <a:t>Connect existing assets and front-line services to address loneliness across whole life course</a:t>
            </a:r>
            <a:endParaRPr lang="en-GB" sz="1800" i="1">
              <a:latin typeface="Aptos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005392-9B0C-3404-24BB-EBF3C0D5B227}"/>
              </a:ext>
            </a:extLst>
          </p:cNvPr>
          <p:cNvSpPr txBox="1"/>
          <p:nvPr/>
        </p:nvSpPr>
        <p:spPr>
          <a:xfrm>
            <a:off x="7734674" y="4722827"/>
            <a:ext cx="3666803" cy="20364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algn="ctr"/>
            <a:r>
              <a:rPr lang="en-GB" sz="2000" i="1"/>
              <a:t>Use data-driven insights from academic collaboration to map loneliness and inform targeted interventions</a:t>
            </a:r>
            <a:endParaRPr lang="en-GB"/>
          </a:p>
          <a:p>
            <a:pPr marL="0" indent="0">
              <a:spcBef>
                <a:spcPts val="1000"/>
              </a:spcBef>
              <a:buNone/>
            </a:pPr>
            <a:endParaRPr lang="en-GB" i="1">
              <a:latin typeface="Aptos" panose="020B0004020202020204" pitchFamily="34" charset="0"/>
            </a:endParaRPr>
          </a:p>
        </p:txBody>
      </p:sp>
      <p:pic>
        <p:nvPicPr>
          <p:cNvPr id="24" name="Graphic 23" descr="Megaphone1 with solid fill">
            <a:extLst>
              <a:ext uri="{FF2B5EF4-FFF2-40B4-BE49-F238E27FC236}">
                <a16:creationId xmlns:a16="http://schemas.microsoft.com/office/drawing/2014/main" id="{E5E389D1-C774-E90A-4B70-C57F3ABF0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3174" y="1416711"/>
            <a:ext cx="1774550" cy="1774550"/>
          </a:xfrm>
          <a:prstGeom prst="rect">
            <a:avLst/>
          </a:prstGeom>
        </p:spPr>
      </p:pic>
      <p:pic>
        <p:nvPicPr>
          <p:cNvPr id="34" name="Graphic 33" descr="Connections with solid fill">
            <a:extLst>
              <a:ext uri="{FF2B5EF4-FFF2-40B4-BE49-F238E27FC236}">
                <a16:creationId xmlns:a16="http://schemas.microsoft.com/office/drawing/2014/main" id="{0AA0A8EB-DDD2-D71A-71F6-E14C7888B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91092" y="1594396"/>
            <a:ext cx="1469925" cy="1469925"/>
          </a:xfrm>
          <a:prstGeom prst="rect">
            <a:avLst/>
          </a:prstGeom>
        </p:spPr>
      </p:pic>
      <p:pic>
        <p:nvPicPr>
          <p:cNvPr id="36" name="Graphic 35" descr="Magnifying glass with solid fill">
            <a:extLst>
              <a:ext uri="{FF2B5EF4-FFF2-40B4-BE49-F238E27FC236}">
                <a16:creationId xmlns:a16="http://schemas.microsoft.com/office/drawing/2014/main" id="{FA2CA144-B201-6EE0-3E04-4B70A79109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48037" y="1716764"/>
            <a:ext cx="1380040" cy="13476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5D51FA-F3EA-B7A5-6F26-33ABE50E955B}"/>
              </a:ext>
            </a:extLst>
          </p:cNvPr>
          <p:cNvSpPr/>
          <p:nvPr/>
        </p:nvSpPr>
        <p:spPr>
          <a:xfrm>
            <a:off x="537950" y="1419504"/>
            <a:ext cx="3321058" cy="4934001"/>
          </a:xfrm>
          <a:prstGeom prst="rect">
            <a:avLst/>
          </a:prstGeom>
          <a:noFill/>
          <a:ln>
            <a:solidFill>
              <a:srgbClr val="E525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9273F8-7884-21F0-1A38-0F6759DA896E}"/>
              </a:ext>
            </a:extLst>
          </p:cNvPr>
          <p:cNvSpPr/>
          <p:nvPr/>
        </p:nvSpPr>
        <p:spPr>
          <a:xfrm>
            <a:off x="4120971" y="1419503"/>
            <a:ext cx="3612887" cy="4934001"/>
          </a:xfrm>
          <a:prstGeom prst="rect">
            <a:avLst/>
          </a:prstGeom>
          <a:noFill/>
          <a:ln>
            <a:solidFill>
              <a:srgbClr val="E525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001BC6-7861-E1F6-0085-A36A05FE4EF8}"/>
              </a:ext>
            </a:extLst>
          </p:cNvPr>
          <p:cNvSpPr/>
          <p:nvPr/>
        </p:nvSpPr>
        <p:spPr>
          <a:xfrm>
            <a:off x="8022843" y="1419502"/>
            <a:ext cx="3602078" cy="4934001"/>
          </a:xfrm>
          <a:prstGeom prst="rect">
            <a:avLst/>
          </a:prstGeom>
          <a:noFill/>
          <a:ln>
            <a:solidFill>
              <a:srgbClr val="E525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37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593C0-F43F-7511-1B14-CFA952BBC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55" y="1114097"/>
            <a:ext cx="6381103" cy="531495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GB" sz="1500" b="1" dirty="0"/>
              <a:t>About the training</a:t>
            </a:r>
          </a:p>
          <a:p>
            <a:r>
              <a:rPr lang="en-GB" sz="1500" dirty="0"/>
              <a:t>A</a:t>
            </a:r>
            <a:r>
              <a:rPr lang="en-GB" sz="1500" dirty="0">
                <a:ea typeface="+mn-lt"/>
                <a:cs typeface="+mn-lt"/>
              </a:rPr>
              <a:t> free 90-minute training session by Mind, offered in Westminster and Kensington &amp; Chelsea, to help build a more connected and supportive community.</a:t>
            </a:r>
            <a:endParaRPr lang="en-GB" sz="1500" dirty="0"/>
          </a:p>
          <a:p>
            <a:pPr>
              <a:buNone/>
            </a:pPr>
            <a:endParaRPr lang="en-GB" sz="1500" b="1" dirty="0"/>
          </a:p>
          <a:p>
            <a:pPr>
              <a:buNone/>
            </a:pPr>
            <a:r>
              <a:rPr lang="en-GB" sz="1500" b="1" dirty="0"/>
              <a:t>Who is it for?</a:t>
            </a:r>
          </a:p>
          <a:p>
            <a:pPr>
              <a:buFont typeface="Arial"/>
              <a:buChar char="•"/>
            </a:pPr>
            <a:r>
              <a:rPr lang="en-GB" sz="1500" dirty="0"/>
              <a:t>Council staff, Volunteers, Community leaders, Anyone who wants to support people experiencing loneliness</a:t>
            </a:r>
            <a:endParaRPr lang="en-GB" sz="1500" b="1" dirty="0"/>
          </a:p>
          <a:p>
            <a:pPr marL="0" indent="0">
              <a:buNone/>
            </a:pPr>
            <a:endParaRPr lang="en-GB" sz="1500" b="1" dirty="0"/>
          </a:p>
          <a:p>
            <a:pPr marL="0" indent="0">
              <a:buNone/>
            </a:pPr>
            <a:r>
              <a:rPr lang="en-GB" sz="1500" b="1" dirty="0"/>
              <a:t>What you’ll learn:</a:t>
            </a:r>
            <a:endParaRPr lang="en-GB" sz="1500" dirty="0"/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/>
            </a:pPr>
            <a:r>
              <a:rPr lang="en-GB" sz="1500" dirty="0"/>
              <a:t>How to spot signs of loneliness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/>
            </a:pPr>
            <a:r>
              <a:rPr lang="en-GB" sz="1500" dirty="0"/>
              <a:t>Who is most at risk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/>
            </a:pPr>
            <a:r>
              <a:rPr lang="en-GB" sz="1500" dirty="0"/>
              <a:t>Practical ways to offer support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/>
            </a:pPr>
            <a:r>
              <a:rPr lang="en-GB" sz="1500" dirty="0"/>
              <a:t>How to signpost to local services</a:t>
            </a:r>
          </a:p>
          <a:p>
            <a:pPr marL="0" indent="0">
              <a:buNone/>
            </a:pPr>
            <a:endParaRPr lang="en-GB" sz="1500" b="1" dirty="0"/>
          </a:p>
          <a:p>
            <a:pPr marL="0" indent="0">
              <a:buNone/>
            </a:pPr>
            <a:r>
              <a:rPr lang="en-GB" sz="1500" b="1" dirty="0"/>
              <a:t>Dates: 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GB" sz="1500" dirty="0"/>
              <a:t>Thursday, 12th February 2026, 9:30-11:00</a:t>
            </a:r>
          </a:p>
          <a:p>
            <a:pPr marL="0" fontAlgn="base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GB" sz="1500" dirty="0"/>
              <a:t>Monday 13th April 2026, 11:30-13:00</a:t>
            </a:r>
          </a:p>
          <a:p>
            <a:pPr marL="0" fontAlgn="base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GB" sz="1500" dirty="0"/>
              <a:t>Thursday 14th May 2026, 09:00–10:30</a:t>
            </a:r>
          </a:p>
          <a:p>
            <a:pPr marL="0" fontAlgn="base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GB" sz="1500" dirty="0"/>
              <a:t>Wednesday 10th June 2026, 15:00–16:30</a:t>
            </a:r>
          </a:p>
          <a:p>
            <a:pPr marL="0" fontAlgn="base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GB" sz="1500" dirty="0"/>
              <a:t>July Tuesday 7th July 2026, 13:00–14:30</a:t>
            </a:r>
          </a:p>
          <a:p>
            <a:pPr>
              <a:buFont typeface="Arial"/>
            </a:pPr>
            <a:endParaRPr lang="en-GB" sz="1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31BDC4-2C91-1C9A-2B2C-AEC577292DF2}"/>
              </a:ext>
            </a:extLst>
          </p:cNvPr>
          <p:cNvSpPr txBox="1">
            <a:spLocks/>
          </p:cNvSpPr>
          <p:nvPr/>
        </p:nvSpPr>
        <p:spPr>
          <a:xfrm>
            <a:off x="193330" y="-93759"/>
            <a:ext cx="59951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E52576"/>
                </a:solidFill>
                <a:ea typeface="+mj-lt"/>
                <a:cs typeface="+mj-lt"/>
              </a:rPr>
              <a:t>Loneliness Awareness &amp; Support Training</a:t>
            </a:r>
            <a:endParaRPr lang="en-US" sz="2400" b="1">
              <a:ea typeface="+mj-lt"/>
              <a:cs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401B3-CD16-0244-B11C-A7FC8FC03913}"/>
              </a:ext>
            </a:extLst>
          </p:cNvPr>
          <p:cNvSpPr txBox="1">
            <a:spLocks/>
          </p:cNvSpPr>
          <p:nvPr/>
        </p:nvSpPr>
        <p:spPr>
          <a:xfrm>
            <a:off x="8151437" y="155466"/>
            <a:ext cx="2557570" cy="827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E52576"/>
                </a:solidFill>
                <a:ea typeface="+mj-lt"/>
                <a:cs typeface="+mj-lt"/>
              </a:rPr>
              <a:t>Loneliness Study</a:t>
            </a:r>
          </a:p>
        </p:txBody>
      </p:sp>
      <p:pic>
        <p:nvPicPr>
          <p:cNvPr id="4" name="Picture 3" descr="A poster of a group of people&#10;&#10;AI-generated content may be incorrect.">
            <a:extLst>
              <a:ext uri="{FF2B5EF4-FFF2-40B4-BE49-F238E27FC236}">
                <a16:creationId xmlns:a16="http://schemas.microsoft.com/office/drawing/2014/main" id="{C0F3DE35-A5A0-E7BB-A4C1-90C1F6470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790" y="1231804"/>
            <a:ext cx="3752494" cy="518503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02DD11-A3DA-A0E6-F966-6E5F387BF64D}"/>
              </a:ext>
            </a:extLst>
          </p:cNvPr>
          <p:cNvCxnSpPr/>
          <p:nvPr/>
        </p:nvCxnSpPr>
        <p:spPr>
          <a:xfrm>
            <a:off x="6752683" y="656682"/>
            <a:ext cx="12390" cy="5761463"/>
          </a:xfrm>
          <a:prstGeom prst="straightConnector1">
            <a:avLst/>
          </a:prstGeom>
          <a:ln w="57150">
            <a:solidFill>
              <a:srgbClr val="E525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927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2F4BD-3EC1-68F5-2CB5-EBCBD15B7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EB5E-5A3B-DCFE-D660-34CCDAA2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52" y="357269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rgbClr val="E52576"/>
                </a:solidFill>
                <a:latin typeface="Aptos Display"/>
                <a:ea typeface="+mn-ea"/>
                <a:cs typeface="+mn-cs"/>
              </a:rPr>
              <a:t>Wellbeing</a:t>
            </a:r>
            <a:r>
              <a:rPr lang="en-GB" b="1">
                <a:solidFill>
                  <a:srgbClr val="E52576"/>
                </a:solidFill>
              </a:rPr>
              <a:t> Hub </a:t>
            </a:r>
          </a:p>
        </p:txBody>
      </p:sp>
      <p:pic>
        <p:nvPicPr>
          <p:cNvPr id="11" name="Picture 10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0D7CD09-4CB1-31D4-4991-5602831F1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591" y="5855431"/>
            <a:ext cx="1407368" cy="8465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173ED7-9097-4C49-A36E-831D076E311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3000"/>
          </a:blip>
          <a:srcRect l="20745" t="12744" r="21809" b="2554"/>
          <a:stretch/>
        </p:blipFill>
        <p:spPr>
          <a:xfrm>
            <a:off x="4155279" y="1677500"/>
            <a:ext cx="5037834" cy="4787468"/>
          </a:xfrm>
          <a:prstGeom prst="rect">
            <a:avLst/>
          </a:prstGeom>
          <a:ln w="6350">
            <a:solidFill>
              <a:srgbClr val="E525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66C332-7848-4CC8-0540-9828BB1940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59" t="1330" r="-12" b="4521"/>
          <a:stretch/>
        </p:blipFill>
        <p:spPr>
          <a:xfrm>
            <a:off x="9649192" y="2614806"/>
            <a:ext cx="2294574" cy="2302244"/>
          </a:xfrm>
          <a:prstGeom prst="rect">
            <a:avLst/>
          </a:prstGeom>
          <a:ln w="57150">
            <a:solidFill>
              <a:srgbClr val="E525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F0288E-A579-F360-030B-8C18CDBAC37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9000"/>
          </a:blip>
          <a:stretch>
            <a:fillRect/>
          </a:stretch>
        </p:blipFill>
        <p:spPr>
          <a:xfrm>
            <a:off x="561735" y="1648407"/>
            <a:ext cx="2974225" cy="4789715"/>
          </a:xfrm>
          <a:prstGeom prst="rect">
            <a:avLst/>
          </a:prstGeom>
          <a:ln>
            <a:solidFill>
              <a:srgbClr val="E525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A5EE92-98D1-E7C2-FCF2-6EA0DD23A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9896" y="376140"/>
            <a:ext cx="1533720" cy="1518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21D0BDC-2253-7FDF-EABE-BB36462F3A99}"/>
              </a:ext>
            </a:extLst>
          </p:cNvPr>
          <p:cNvSpPr txBox="1"/>
          <p:nvPr/>
        </p:nvSpPr>
        <p:spPr>
          <a:xfrm>
            <a:off x="7960792" y="764791"/>
            <a:ext cx="16950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E52576"/>
                </a:solidFill>
              </a:rPr>
              <a:t>Scan QR code</a:t>
            </a:r>
          </a:p>
        </p:txBody>
      </p:sp>
      <p:pic>
        <p:nvPicPr>
          <p:cNvPr id="20" name="Graphic 19" descr="Arrow: Slight curve with solid fill">
            <a:extLst>
              <a:ext uri="{FF2B5EF4-FFF2-40B4-BE49-F238E27FC236}">
                <a16:creationId xmlns:a16="http://schemas.microsoft.com/office/drawing/2014/main" id="{BC48B975-A010-5938-4AA2-66F289446F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63724" y="666262"/>
            <a:ext cx="699477" cy="71901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11ED3A9-157E-FCBA-B3B8-DA7D24CE8F87}"/>
              </a:ext>
            </a:extLst>
          </p:cNvPr>
          <p:cNvSpPr/>
          <p:nvPr/>
        </p:nvSpPr>
        <p:spPr>
          <a:xfrm>
            <a:off x="5913641" y="3269435"/>
            <a:ext cx="1563076" cy="1537025"/>
          </a:xfrm>
          <a:prstGeom prst="rect">
            <a:avLst/>
          </a:prstGeom>
          <a:noFill/>
          <a:ln w="57150">
            <a:solidFill>
              <a:srgbClr val="E525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B3CE010-8CAD-BA7D-A2E3-6014242261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745" t="12744" r="21809" b="2554"/>
          <a:stretch/>
        </p:blipFill>
        <p:spPr>
          <a:xfrm>
            <a:off x="840387" y="4316122"/>
            <a:ext cx="2324182" cy="2198224"/>
          </a:xfrm>
          <a:prstGeom prst="rect">
            <a:avLst/>
          </a:prstGeom>
          <a:ln w="6350">
            <a:solidFill>
              <a:srgbClr val="E525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38997E1-CBF4-A834-F0CF-B52838FAE9B8}"/>
              </a:ext>
            </a:extLst>
          </p:cNvPr>
          <p:cNvSpPr/>
          <p:nvPr/>
        </p:nvSpPr>
        <p:spPr>
          <a:xfrm>
            <a:off x="840154" y="4317999"/>
            <a:ext cx="2318563" cy="2168768"/>
          </a:xfrm>
          <a:prstGeom prst="rect">
            <a:avLst/>
          </a:prstGeom>
          <a:noFill/>
          <a:ln w="57150">
            <a:solidFill>
              <a:srgbClr val="E525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C0B57D8-3BAB-5C90-277A-6DCF7A1F5CDA}"/>
              </a:ext>
            </a:extLst>
          </p:cNvPr>
          <p:cNvCxnSpPr/>
          <p:nvPr/>
        </p:nvCxnSpPr>
        <p:spPr>
          <a:xfrm flipV="1">
            <a:off x="3197793" y="1738923"/>
            <a:ext cx="937848" cy="2585590"/>
          </a:xfrm>
          <a:prstGeom prst="straightConnector1">
            <a:avLst/>
          </a:prstGeom>
          <a:ln>
            <a:solidFill>
              <a:srgbClr val="E5257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C7EA9F3-340F-C3B6-9DCA-F379612D3BCF}"/>
              </a:ext>
            </a:extLst>
          </p:cNvPr>
          <p:cNvCxnSpPr>
            <a:cxnSpLocks/>
          </p:cNvCxnSpPr>
          <p:nvPr/>
        </p:nvCxnSpPr>
        <p:spPr>
          <a:xfrm flipV="1">
            <a:off x="3132665" y="6454205"/>
            <a:ext cx="1022516" cy="32564"/>
          </a:xfrm>
          <a:prstGeom prst="straightConnector1">
            <a:avLst/>
          </a:prstGeom>
          <a:ln>
            <a:solidFill>
              <a:srgbClr val="E5257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E737AA7-6866-C1D0-729B-24C3D6649E16}"/>
              </a:ext>
            </a:extLst>
          </p:cNvPr>
          <p:cNvCxnSpPr>
            <a:cxnSpLocks/>
          </p:cNvCxnSpPr>
          <p:nvPr/>
        </p:nvCxnSpPr>
        <p:spPr>
          <a:xfrm>
            <a:off x="7476716" y="4845538"/>
            <a:ext cx="2149233" cy="110718"/>
          </a:xfrm>
          <a:prstGeom prst="straightConnector1">
            <a:avLst/>
          </a:prstGeom>
          <a:ln>
            <a:solidFill>
              <a:srgbClr val="E5257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644B727-4DE2-9294-60F6-CDF6B94C3494}"/>
              </a:ext>
            </a:extLst>
          </p:cNvPr>
          <p:cNvCxnSpPr>
            <a:cxnSpLocks/>
          </p:cNvCxnSpPr>
          <p:nvPr/>
        </p:nvCxnSpPr>
        <p:spPr>
          <a:xfrm flipV="1">
            <a:off x="7489742" y="2585589"/>
            <a:ext cx="2110155" cy="722924"/>
          </a:xfrm>
          <a:prstGeom prst="straightConnector1">
            <a:avLst/>
          </a:prstGeom>
          <a:ln>
            <a:solidFill>
              <a:srgbClr val="E5257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8B128975-CBDA-07D6-DED4-3BE8AE80D2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59" t="1330" r="-12" b="4521"/>
          <a:stretch/>
        </p:blipFill>
        <p:spPr>
          <a:xfrm>
            <a:off x="5910833" y="3272601"/>
            <a:ext cx="1552113" cy="1540244"/>
          </a:xfrm>
          <a:prstGeom prst="rect">
            <a:avLst/>
          </a:prstGeom>
          <a:ln w="57150">
            <a:solidFill>
              <a:srgbClr val="E525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77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25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9993-C487-B3DE-0242-FCEE5BD5A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150772"/>
            <a:ext cx="10515600" cy="2794715"/>
          </a:xfrm>
        </p:spPr>
        <p:txBody>
          <a:bodyPr>
            <a:normAutofit/>
          </a:bodyPr>
          <a:lstStyle/>
          <a:p>
            <a:r>
              <a:rPr lang="en-GB" sz="7200" b="1" dirty="0">
                <a:solidFill>
                  <a:schemeClr val="bg1"/>
                </a:solidFill>
              </a:rPr>
              <a:t>Tackling Loneliness </a:t>
            </a:r>
            <a:br>
              <a:rPr lang="en-GB" b="1" dirty="0"/>
            </a:br>
            <a:r>
              <a:rPr lang="en-GB" sz="4000" b="1" i="1" dirty="0">
                <a:solidFill>
                  <a:schemeClr val="bg1"/>
                </a:solidFill>
              </a:rPr>
              <a:t>We found a way to connect</a:t>
            </a:r>
            <a:r>
              <a:rPr lang="en-GB" sz="4000" i="1" dirty="0">
                <a:solidFill>
                  <a:srgbClr val="B7E1F5"/>
                </a:solidFill>
              </a:rPr>
              <a:t> in Westminster and Kensington and Chelsea</a:t>
            </a:r>
          </a:p>
        </p:txBody>
      </p:sp>
      <p:pic>
        <p:nvPicPr>
          <p:cNvPr id="5" name="Picture 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2952929B-B3AF-3EB3-6E2C-DD2666D7C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417" y="5855431"/>
            <a:ext cx="1407368" cy="8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6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257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160F14-010E-E104-DCB0-4B5373AD6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0D1F-A0C9-68ED-F1E5-A45574A2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57" y="1716721"/>
            <a:ext cx="10515600" cy="2794715"/>
          </a:xfrm>
        </p:spPr>
        <p:txBody>
          <a:bodyPr>
            <a:normAutofit/>
          </a:bodyPr>
          <a:lstStyle/>
          <a:p>
            <a:pPr algn="ctr"/>
            <a:r>
              <a:rPr lang="en-GB" sz="5400" b="1">
                <a:solidFill>
                  <a:srgbClr val="B7E1F5"/>
                </a:solidFill>
              </a:rPr>
              <a:t>What is the difference between feeling lonely and being socially isolated?</a:t>
            </a:r>
            <a:endParaRPr lang="en-US" sz="5400"/>
          </a:p>
        </p:txBody>
      </p:sp>
      <p:pic>
        <p:nvPicPr>
          <p:cNvPr id="5" name="Picture 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A6A0BF42-80B5-4DAC-984F-D915E43CD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417" y="5855431"/>
            <a:ext cx="1407368" cy="8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7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19C3D-EAC4-E1BA-FC77-D1C637464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95D2-D001-23FB-C3E7-755693CA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20" y="244412"/>
            <a:ext cx="10515600" cy="1325563"/>
          </a:xfrm>
        </p:spPr>
        <p:txBody>
          <a:bodyPr/>
          <a:lstStyle/>
          <a:p>
            <a:r>
              <a:rPr lang="en-GB" b="1"/>
              <a:t>What is loneliness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331CD-76E9-127B-978D-22F1F2842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19" y="1446666"/>
            <a:ext cx="11187870" cy="33100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800" b="1" i="0">
                <a:solidFill>
                  <a:srgbClr val="E52576"/>
                </a:solidFill>
                <a:effectLst/>
                <a:latin typeface="Aptos"/>
              </a:rPr>
              <a:t>Loneliness </a:t>
            </a:r>
            <a:r>
              <a:rPr lang="en-GB" sz="1800" i="0">
                <a:effectLst/>
                <a:latin typeface="Aptos"/>
              </a:rPr>
              <a:t>is:</a:t>
            </a:r>
          </a:p>
          <a:p>
            <a:pPr marL="0" indent="0">
              <a:buNone/>
            </a:pPr>
            <a:r>
              <a:rPr lang="en-GB" sz="1800" b="1">
                <a:solidFill>
                  <a:srgbClr val="E52576"/>
                </a:solidFill>
                <a:latin typeface="Aptos"/>
              </a:rPr>
              <a:t>“</a:t>
            </a:r>
            <a:r>
              <a:rPr lang="en-GB" sz="1800">
                <a:latin typeface="Aptos"/>
              </a:rPr>
              <a:t>A</a:t>
            </a:r>
            <a:r>
              <a:rPr lang="en-GB" sz="1800" i="0">
                <a:effectLst/>
                <a:latin typeface="Aptos"/>
              </a:rPr>
              <a:t> subjective, unwelcome feeling of lack or loss of companionship. It happens when there is a mismatch between the quantity and quality of the social relationships that we have, and those that we want.</a:t>
            </a:r>
            <a:r>
              <a:rPr lang="en-GB" sz="180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/>
              </a:rPr>
              <a:t> </a:t>
            </a:r>
            <a:r>
              <a:rPr lang="en-GB" sz="1800" b="1" i="0">
                <a:solidFill>
                  <a:srgbClr val="E52576"/>
                </a:solidFill>
                <a:effectLst/>
                <a:latin typeface="Aptos"/>
              </a:rPr>
              <a:t>”</a:t>
            </a:r>
            <a:r>
              <a:rPr lang="en-GB" sz="1800" i="0" baseline="30000">
                <a:effectLst/>
                <a:latin typeface="Aptos"/>
              </a:rPr>
              <a:t>[1]</a:t>
            </a:r>
            <a:endParaRPr lang="en-GB" sz="1800" baseline="30000">
              <a:latin typeface="Aptos"/>
            </a:endParaRPr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r>
              <a:rPr lang="en-GB" sz="1800" b="1">
                <a:solidFill>
                  <a:srgbClr val="92D050"/>
                </a:solidFill>
                <a:latin typeface="Aptos"/>
              </a:rPr>
              <a:t>Social Isolation</a:t>
            </a:r>
            <a:r>
              <a:rPr lang="en-GB" sz="1800">
                <a:solidFill>
                  <a:srgbClr val="92D050"/>
                </a:solidFill>
              </a:rPr>
              <a:t> </a:t>
            </a:r>
            <a:r>
              <a:rPr lang="en-GB" sz="1800"/>
              <a:t>is </a:t>
            </a:r>
          </a:p>
          <a:p>
            <a:pPr marL="0" indent="0">
              <a:buNone/>
            </a:pPr>
            <a:r>
              <a:rPr lang="en-GB" sz="3200">
                <a:solidFill>
                  <a:srgbClr val="92D050"/>
                </a:solidFill>
                <a:latin typeface="Aptos"/>
              </a:rPr>
              <a:t>“</a:t>
            </a:r>
            <a:r>
              <a:rPr lang="en-GB" sz="1800">
                <a:latin typeface="Aptos"/>
              </a:rPr>
              <a:t>[The] level and frequency of one’s social interactions</a:t>
            </a:r>
            <a:r>
              <a:rPr lang="en-GB" sz="4000">
                <a:solidFill>
                  <a:srgbClr val="92D050"/>
                </a:solidFill>
                <a:latin typeface="Aptos"/>
              </a:rPr>
              <a:t>”</a:t>
            </a:r>
            <a:r>
              <a:rPr lang="en-GB" sz="1800" baseline="30000">
                <a:latin typeface="Aptos"/>
              </a:rPr>
              <a:t>[</a:t>
            </a:r>
            <a:r>
              <a:rPr lang="en-GB" sz="1800" i="0" baseline="30000">
                <a:effectLst/>
                <a:latin typeface="Aptos"/>
              </a:rPr>
              <a:t>2]</a:t>
            </a:r>
            <a:endParaRPr lang="en-GB" sz="1800">
              <a:latin typeface="Aptos"/>
            </a:endParaRPr>
          </a:p>
          <a:p>
            <a:pPr marL="0" indent="0">
              <a:buNone/>
            </a:pPr>
            <a:r>
              <a:rPr lang="en-GB" sz="3200">
                <a:solidFill>
                  <a:srgbClr val="92D050"/>
                </a:solidFill>
                <a:latin typeface="Aptos"/>
              </a:rPr>
              <a:t>“</a:t>
            </a:r>
            <a:r>
              <a:rPr lang="en-GB" sz="1800">
                <a:latin typeface="Aptos"/>
              </a:rPr>
              <a:t>having few social relationships or infrequent social contact with others</a:t>
            </a:r>
            <a:r>
              <a:rPr lang="en-GB" sz="1800" i="0">
                <a:effectLst/>
                <a:latin typeface="Aptos"/>
              </a:rPr>
              <a:t> </a:t>
            </a:r>
            <a:r>
              <a:rPr lang="en-GB" sz="4400" i="0">
                <a:solidFill>
                  <a:srgbClr val="92D050"/>
                </a:solidFill>
                <a:effectLst/>
                <a:latin typeface="Aptos"/>
              </a:rPr>
              <a:t>”</a:t>
            </a:r>
            <a:r>
              <a:rPr lang="en-GB" sz="2000" i="0" baseline="30000">
                <a:effectLst/>
                <a:latin typeface="Aptos"/>
              </a:rPr>
              <a:t> [3]</a:t>
            </a:r>
            <a:endParaRPr lang="en-GB" sz="2000">
              <a:latin typeface="Apto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26417-AAA5-7EB2-2D5F-BD30665103C6}"/>
              </a:ext>
            </a:extLst>
          </p:cNvPr>
          <p:cNvSpPr txBox="1"/>
          <p:nvPr/>
        </p:nvSpPr>
        <p:spPr>
          <a:xfrm>
            <a:off x="0" y="6077376"/>
            <a:ext cx="11826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>
                <a:solidFill>
                  <a:srgbClr val="515456"/>
                </a:solidFill>
                <a:effectLst/>
                <a:latin typeface="Helvetica Neue" panose="02000503000000020004" pitchFamily="2" charset="0"/>
              </a:rPr>
              <a:t>[1] Department for Digital, Culture, Media &amp; Sport, </a:t>
            </a:r>
            <a:r>
              <a:rPr lang="en-GB" sz="1200" b="0" i="1">
                <a:solidFill>
                  <a:srgbClr val="8DC63F"/>
                </a:solidFill>
                <a:effectLst/>
                <a:latin typeface="Helvetica Neue" panose="02000503000000020004" pitchFamily="2" charset="0"/>
                <a:hlinkClick r:id="rId3"/>
              </a:rPr>
              <a:t>A connected society: a strategy for tackling loneliness</a:t>
            </a:r>
            <a:r>
              <a:rPr lang="en-GB" sz="1200" b="0" i="0">
                <a:solidFill>
                  <a:srgbClr val="515456"/>
                </a:solidFill>
                <a:effectLst/>
                <a:latin typeface="Helvetica Neue" panose="02000503000000020004" pitchFamily="2" charset="0"/>
              </a:rPr>
              <a:t> (2018).</a:t>
            </a:r>
          </a:p>
          <a:p>
            <a:pPr algn="l"/>
            <a:r>
              <a:rPr lang="en-GB" sz="1200" b="0" i="0">
                <a:solidFill>
                  <a:srgbClr val="515456"/>
                </a:solidFill>
                <a:effectLst/>
                <a:latin typeface="Helvetica Neue" panose="02000503000000020004" pitchFamily="2" charset="0"/>
              </a:rPr>
              <a:t>[2] Wu, B. ‘</a:t>
            </a:r>
            <a:r>
              <a:rPr lang="en-GB" sz="1200" b="0" i="0">
                <a:solidFill>
                  <a:srgbClr val="8DC63F"/>
                </a:solidFill>
                <a:effectLst/>
                <a:latin typeface="Helvetica Neue" panose="02000503000000020004" pitchFamily="2" charset="0"/>
                <a:hlinkClick r:id="rId4"/>
              </a:rPr>
              <a:t>Social isolation and loneliness among older adults in the context of COVID-19: a global challenges</a:t>
            </a:r>
            <a:r>
              <a:rPr lang="en-GB" sz="1200" b="0" i="0">
                <a:solidFill>
                  <a:srgbClr val="515456"/>
                </a:solidFill>
                <a:effectLst/>
                <a:latin typeface="Helvetica Neue" panose="02000503000000020004" pitchFamily="2" charset="0"/>
              </a:rPr>
              <a:t>’, </a:t>
            </a:r>
            <a:r>
              <a:rPr lang="en-GB" sz="1200" b="0" i="1">
                <a:solidFill>
                  <a:srgbClr val="515456"/>
                </a:solidFill>
                <a:effectLst/>
                <a:latin typeface="Helvetica Neue" panose="02000503000000020004" pitchFamily="2" charset="0"/>
              </a:rPr>
              <a:t>Global Health Research and Policy</a:t>
            </a:r>
            <a:r>
              <a:rPr lang="en-GB" sz="1200" b="0" i="0">
                <a:solidFill>
                  <a:srgbClr val="515456"/>
                </a:solidFill>
                <a:effectLst/>
                <a:latin typeface="Helvetica Neue" panose="02000503000000020004" pitchFamily="2" charset="0"/>
              </a:rPr>
              <a:t> 5.27 (2020).</a:t>
            </a:r>
          </a:p>
          <a:p>
            <a:pPr algn="l"/>
            <a:r>
              <a:rPr lang="en-GB" sz="1200" b="0" i="0">
                <a:solidFill>
                  <a:srgbClr val="515456"/>
                </a:solidFill>
                <a:effectLst/>
                <a:latin typeface="Helvetica Neue" panose="02000503000000020004" pitchFamily="2" charset="0"/>
              </a:rPr>
              <a:t>[3] Mental Health Foundation. </a:t>
            </a:r>
            <a:r>
              <a:rPr lang="en-GB" sz="1200" b="0" i="1">
                <a:solidFill>
                  <a:srgbClr val="8DC63F"/>
                </a:solidFill>
                <a:effectLst/>
                <a:latin typeface="Helvetica Neue" panose="02000503000000020004" pitchFamily="2" charset="0"/>
                <a:hlinkClick r:id="rId5"/>
              </a:rPr>
              <a:t>All the lonely people</a:t>
            </a:r>
            <a:r>
              <a:rPr lang="en-GB" sz="1200" b="0" i="0">
                <a:solidFill>
                  <a:srgbClr val="515456"/>
                </a:solidFill>
                <a:effectLst/>
                <a:latin typeface="Helvetica Neue" panose="02000503000000020004" pitchFamily="2" charset="0"/>
              </a:rPr>
              <a:t> (2022), (p.11).</a:t>
            </a:r>
          </a:p>
          <a:p>
            <a:endParaRPr lang="en-GB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2D05E-4355-6464-D3D4-33EE21865BAE}"/>
              </a:ext>
            </a:extLst>
          </p:cNvPr>
          <p:cNvSpPr txBox="1"/>
          <p:nvPr/>
        </p:nvSpPr>
        <p:spPr>
          <a:xfrm>
            <a:off x="672220" y="4977581"/>
            <a:ext cx="11012031" cy="707886"/>
          </a:xfrm>
          <a:prstGeom prst="rect">
            <a:avLst/>
          </a:prstGeom>
          <a:solidFill>
            <a:srgbClr val="E5257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baseline="30000" dirty="0">
                <a:solidFill>
                  <a:srgbClr val="FFFFFF"/>
                </a:solidFill>
                <a:latin typeface="Aptos"/>
              </a:rPr>
              <a:t>Loneliness is an experience, not a diagnosis. Anyone can experience short-term and long-term loneliness triggered by</a:t>
            </a:r>
            <a:r>
              <a:rPr lang="en-GB" sz="2400" b="1" baseline="30000" dirty="0">
                <a:solidFill>
                  <a:srgbClr val="B7E1F5"/>
                </a:solidFill>
                <a:latin typeface="Aptos"/>
              </a:rPr>
              <a:t> life transitions.</a:t>
            </a:r>
            <a:r>
              <a:rPr lang="en-GB" sz="2400" b="1" baseline="30000" dirty="0">
                <a:solidFill>
                  <a:srgbClr val="FFFFFF"/>
                </a:solidFill>
                <a:latin typeface="Aptos"/>
              </a:rPr>
              <a:t> Loneliness can be adaptive; it can create a change in someone's life.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462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CE600-CFC8-BE18-BCFD-CCBF0B4E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1FFA-3E9D-B653-F55A-CD0B0D8A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20" y="244412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E52576"/>
                </a:solidFill>
                <a:ea typeface="+mj-lt"/>
                <a:cs typeface="+mj-lt"/>
              </a:rPr>
              <a:t>Loneliness might make anyone feel:</a:t>
            </a:r>
            <a:endParaRPr lang="en-US" b="1" dirty="0">
              <a:solidFill>
                <a:srgbClr val="E5257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77C81-6F48-2151-8955-A828650B2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19" y="1446666"/>
            <a:ext cx="11139643" cy="519095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en-GB" b="1" dirty="0">
                <a:latin typeface="Aptos"/>
              </a:rPr>
              <a:t>less confident</a:t>
            </a:r>
          </a:p>
          <a:p>
            <a:pPr>
              <a:buFont typeface="Arial"/>
              <a:buChar char="•"/>
            </a:pPr>
            <a:r>
              <a:rPr lang="en-GB" b="1" dirty="0">
                <a:latin typeface="Aptos"/>
              </a:rPr>
              <a:t>disconnected from others</a:t>
            </a:r>
          </a:p>
          <a:p>
            <a:pPr>
              <a:buFont typeface="Arial"/>
              <a:buChar char="•"/>
            </a:pPr>
            <a:r>
              <a:rPr lang="en-GB" b="1" dirty="0">
                <a:latin typeface="Aptos"/>
              </a:rPr>
              <a:t>tired</a:t>
            </a:r>
          </a:p>
          <a:p>
            <a:pPr>
              <a:buFont typeface="Arial"/>
              <a:buChar char="•"/>
            </a:pPr>
            <a:r>
              <a:rPr lang="en-GB" b="1" dirty="0">
                <a:latin typeface="Aptos"/>
              </a:rPr>
              <a:t>isolated </a:t>
            </a:r>
            <a:r>
              <a:rPr lang="en-GB" b="1" i="0" dirty="0">
                <a:effectLst/>
                <a:latin typeface="Aptos"/>
              </a:rPr>
              <a:t>and </a:t>
            </a:r>
            <a:r>
              <a:rPr lang="en-GB" b="1" dirty="0">
                <a:latin typeface="Aptos"/>
              </a:rPr>
              <a:t>alone</a:t>
            </a:r>
          </a:p>
          <a:p>
            <a:pPr>
              <a:buFont typeface="Arial"/>
              <a:buChar char="•"/>
            </a:pPr>
            <a:r>
              <a:rPr lang="en-GB" b="1" dirty="0">
                <a:latin typeface="Aptos"/>
              </a:rPr>
              <a:t>trapped</a:t>
            </a:r>
          </a:p>
          <a:p>
            <a:pPr>
              <a:buFont typeface="Arial"/>
              <a:buChar char="•"/>
            </a:pPr>
            <a:r>
              <a:rPr lang="en-GB" b="1" dirty="0">
                <a:latin typeface="Aptos"/>
              </a:rPr>
              <a:t>less focused or lacking purpose</a:t>
            </a:r>
          </a:p>
          <a:p>
            <a:pPr>
              <a:buFont typeface="Arial"/>
              <a:buChar char="•"/>
            </a:pPr>
            <a:r>
              <a:rPr lang="en-GB" b="1" dirty="0">
                <a:latin typeface="Aptos"/>
              </a:rPr>
              <a:t>frustrated</a:t>
            </a:r>
          </a:p>
          <a:p>
            <a:pPr marL="0" indent="0">
              <a:buNone/>
            </a:pPr>
            <a:endParaRPr lang="en-GB" b="1">
              <a:latin typeface="Aptos"/>
            </a:endParaRPr>
          </a:p>
          <a:p>
            <a:pPr marL="0" indent="0">
              <a:buNone/>
            </a:pPr>
            <a:r>
              <a:rPr lang="en-GB" dirty="0">
                <a:latin typeface="Aptos"/>
              </a:rPr>
              <a:t>and in the most extreme cases, loneliness can cause thoughts of suicide and self-harm.</a:t>
            </a:r>
            <a:endParaRPr lang="en-GB" dirty="0"/>
          </a:p>
          <a:p>
            <a:pPr marL="0" indent="0">
              <a:buNone/>
            </a:pPr>
            <a:endParaRPr lang="en-GB" sz="2000" b="1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20939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C62E-A32C-0AAC-5441-F0228793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42" y="149465"/>
            <a:ext cx="10515600" cy="1325563"/>
          </a:xfrm>
        </p:spPr>
        <p:txBody>
          <a:bodyPr/>
          <a:lstStyle/>
          <a:p>
            <a:r>
              <a:rPr lang="en-GB" b="1">
                <a:solidFill>
                  <a:srgbClr val="E52576"/>
                </a:solidFill>
              </a:rPr>
              <a:t>What can lead to severe loneliness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5C2A28-D66D-8AE7-0B77-CC729C520C1B}"/>
              </a:ext>
            </a:extLst>
          </p:cNvPr>
          <p:cNvGrpSpPr/>
          <p:nvPr/>
        </p:nvGrpSpPr>
        <p:grpSpPr>
          <a:xfrm>
            <a:off x="362928" y="1492406"/>
            <a:ext cx="11475884" cy="2266750"/>
            <a:chOff x="362928" y="1492407"/>
            <a:chExt cx="11778730" cy="25989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D7438C0-4751-8F0D-EC7B-1CAFFA197E12}"/>
                </a:ext>
              </a:extLst>
            </p:cNvPr>
            <p:cNvGrpSpPr/>
            <p:nvPr/>
          </p:nvGrpSpPr>
          <p:grpSpPr>
            <a:xfrm>
              <a:off x="362928" y="2769182"/>
              <a:ext cx="11778730" cy="1322129"/>
              <a:chOff x="362928" y="2769182"/>
              <a:chExt cx="11778730" cy="1322129"/>
            </a:xfrm>
          </p:grpSpPr>
          <p:sp>
            <p:nvSpPr>
              <p:cNvPr id="13" name="TextBox 2">
                <a:extLst>
                  <a:ext uri="{FF2B5EF4-FFF2-40B4-BE49-F238E27FC236}">
                    <a16:creationId xmlns:a16="http://schemas.microsoft.com/office/drawing/2014/main" id="{14FA97C8-E932-3F27-C673-3221AD351021}"/>
                  </a:ext>
                </a:extLst>
              </p:cNvPr>
              <p:cNvSpPr txBox="1"/>
              <p:nvPr/>
            </p:nvSpPr>
            <p:spPr>
              <a:xfrm>
                <a:off x="2103100" y="2779992"/>
                <a:ext cx="2034857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GB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 b="1">
                    <a:solidFill>
                      <a:srgbClr val="E52576"/>
                    </a:solidFill>
                  </a:rPr>
                  <a:t>Going to university</a:t>
                </a:r>
              </a:p>
            </p:txBody>
          </p:sp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0819AFA6-25E7-3ECA-C270-8E08EF030A8C}"/>
                  </a:ext>
                </a:extLst>
              </p:cNvPr>
              <p:cNvSpPr txBox="1"/>
              <p:nvPr/>
            </p:nvSpPr>
            <p:spPr>
              <a:xfrm>
                <a:off x="6199525" y="2779992"/>
                <a:ext cx="2164559" cy="67046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GB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 b="1">
                    <a:solidFill>
                      <a:srgbClr val="E52576"/>
                    </a:solidFill>
                  </a:rPr>
                  <a:t>Children leaving home</a:t>
                </a:r>
              </a:p>
            </p:txBody>
          </p:sp>
          <p:sp>
            <p:nvSpPr>
              <p:cNvPr id="15" name="TextBox 10">
                <a:extLst>
                  <a:ext uri="{FF2B5EF4-FFF2-40B4-BE49-F238E27FC236}">
                    <a16:creationId xmlns:a16="http://schemas.microsoft.com/office/drawing/2014/main" id="{AACAED5D-EB05-DF4F-2B6E-ECC27DE593F6}"/>
                  </a:ext>
                </a:extLst>
              </p:cNvPr>
              <p:cNvSpPr txBox="1"/>
              <p:nvPr/>
            </p:nvSpPr>
            <p:spPr>
              <a:xfrm>
                <a:off x="10674247" y="2769182"/>
                <a:ext cx="1467411" cy="34936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GB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 b="1">
                    <a:solidFill>
                      <a:srgbClr val="E52576"/>
                    </a:solidFill>
                  </a:rPr>
                  <a:t>Bereavement</a:t>
                </a:r>
              </a:p>
            </p:txBody>
          </p:sp>
          <p:sp>
            <p:nvSpPr>
              <p:cNvPr id="16" name="TextBox 11">
                <a:extLst>
                  <a:ext uri="{FF2B5EF4-FFF2-40B4-BE49-F238E27FC236}">
                    <a16:creationId xmlns:a16="http://schemas.microsoft.com/office/drawing/2014/main" id="{9E800AD0-238D-0306-D783-32ED5CC8E5A1}"/>
                  </a:ext>
                </a:extLst>
              </p:cNvPr>
              <p:cNvSpPr txBox="1"/>
              <p:nvPr/>
            </p:nvSpPr>
            <p:spPr>
              <a:xfrm>
                <a:off x="4140502" y="3752755"/>
                <a:ext cx="2056474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GB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 b="1">
                    <a:solidFill>
                      <a:srgbClr val="E52576"/>
                    </a:solidFill>
                  </a:rPr>
                  <a:t>Becoming a parent</a:t>
                </a:r>
              </a:p>
            </p:txBody>
          </p:sp>
          <p:sp>
            <p:nvSpPr>
              <p:cNvPr id="17" name="TextBox 12">
                <a:extLst>
                  <a:ext uri="{FF2B5EF4-FFF2-40B4-BE49-F238E27FC236}">
                    <a16:creationId xmlns:a16="http://schemas.microsoft.com/office/drawing/2014/main" id="{674DB911-F844-B531-D8E9-02B7FAC6A634}"/>
                  </a:ext>
                </a:extLst>
              </p:cNvPr>
              <p:cNvSpPr txBox="1"/>
              <p:nvPr/>
            </p:nvSpPr>
            <p:spPr>
              <a:xfrm>
                <a:off x="362928" y="3752757"/>
                <a:ext cx="1964602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GB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 b="1">
                    <a:solidFill>
                      <a:srgbClr val="E52576"/>
                    </a:solidFill>
                  </a:rPr>
                  <a:t>Changing school</a:t>
                </a:r>
              </a:p>
            </p:txBody>
          </p:sp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95478621-5E43-A367-ED2F-1512C8B7DB6F}"/>
                  </a:ext>
                </a:extLst>
              </p:cNvPr>
              <p:cNvSpPr txBox="1"/>
              <p:nvPr/>
            </p:nvSpPr>
            <p:spPr>
              <a:xfrm>
                <a:off x="8680077" y="3752757"/>
                <a:ext cx="1537666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GB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600" b="1">
                    <a:solidFill>
                      <a:srgbClr val="E52576"/>
                    </a:solidFill>
                  </a:rPr>
                  <a:t>Retirement</a:t>
                </a: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8FC0745D-CF74-C838-ABDD-A219D069BEBE}"/>
                      </a:ext>
                    </a:extLst>
                  </p14:cNvPr>
                  <p14:cNvContentPartPr/>
                  <p14:nvPr/>
                </p14:nvContentPartPr>
                <p14:xfrm>
                  <a:off x="2124406" y="3641541"/>
                  <a:ext cx="63068" cy="12651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FC0745D-CF74-C838-ABDD-A219D069BEBE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106072" y="3620937"/>
                    <a:ext cx="99369" cy="1673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3C6EFF8C-8CD7-8C6A-7924-CB876A07E378}"/>
                      </a:ext>
                    </a:extLst>
                  </p14:cNvPr>
                  <p14:cNvContentPartPr/>
                  <p14:nvPr/>
                </p14:nvContentPartPr>
                <p14:xfrm>
                  <a:off x="2264010" y="3395156"/>
                  <a:ext cx="69250" cy="116956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3C6EFF8C-8CD7-8C6A-7924-CB876A07E378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245690" y="3374637"/>
                    <a:ext cx="105524" cy="1575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07335F2B-87C5-CA9F-730B-2AB2755CC7E1}"/>
                      </a:ext>
                    </a:extLst>
                  </p14:cNvPr>
                  <p14:cNvContentPartPr/>
                  <p14:nvPr/>
                </p14:nvContentPartPr>
                <p14:xfrm>
                  <a:off x="2461780" y="3244539"/>
                  <a:ext cx="11633" cy="11633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07335F2B-87C5-CA9F-730B-2AB2755CC7E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880130" y="3147597"/>
                    <a:ext cx="1163300" cy="2035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00C64899-0EE6-AACC-7317-D09440CEA73C}"/>
                      </a:ext>
                    </a:extLst>
                  </p14:cNvPr>
                  <p14:cNvContentPartPr/>
                  <p14:nvPr/>
                </p14:nvContentPartPr>
                <p14:xfrm>
                  <a:off x="2455963" y="3154511"/>
                  <a:ext cx="86599" cy="95845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00C64899-0EE6-AACC-7317-D09440CEA73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437538" y="3133943"/>
                    <a:ext cx="123081" cy="136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C1A776A3-D5FD-B3A4-8F89-5494B30A0964}"/>
                      </a:ext>
                    </a:extLst>
                  </p14:cNvPr>
                  <p14:cNvContentPartPr/>
                  <p14:nvPr/>
                </p14:nvContentPartPr>
                <p14:xfrm>
                  <a:off x="3949565" y="3139837"/>
                  <a:ext cx="131184" cy="137577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C1A776A3-D5FD-B3A4-8F89-5494B30A0964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931140" y="3119242"/>
                    <a:ext cx="167665" cy="1783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4E4167B4-1631-C9A8-EF40-B0A2B1B8CDE6}"/>
                      </a:ext>
                    </a:extLst>
                  </p14:cNvPr>
                  <p14:cNvContentPartPr/>
                  <p14:nvPr/>
                </p14:nvContentPartPr>
                <p14:xfrm>
                  <a:off x="4160284" y="3378326"/>
                  <a:ext cx="41184" cy="8009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4E4167B4-1631-C9A8-EF40-B0A2B1B8CDE6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142061" y="3357790"/>
                    <a:ext cx="77266" cy="1207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45708434-608A-30A5-3D7B-B82B96D36A3B}"/>
                      </a:ext>
                    </a:extLst>
                  </p14:cNvPr>
                  <p14:cNvContentPartPr/>
                  <p14:nvPr/>
                </p14:nvContentPartPr>
                <p14:xfrm>
                  <a:off x="4276620" y="3587730"/>
                  <a:ext cx="11633" cy="11633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45708434-608A-30A5-3D7B-B82B96D36A3B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694970" y="3006080"/>
                    <a:ext cx="1163300" cy="11633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441D41CE-1FD9-0951-1E9A-6B934DD56BDB}"/>
                      </a:ext>
                    </a:extLst>
                  </p14:cNvPr>
                  <p14:cNvContentPartPr/>
                  <p14:nvPr/>
                </p14:nvContentPartPr>
                <p14:xfrm>
                  <a:off x="4276620" y="3581913"/>
                  <a:ext cx="50592" cy="145331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441D41CE-1FD9-0951-1E9A-6B934DD56BDB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258290" y="3561328"/>
                    <a:ext cx="86886" cy="1860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2B3C1BF4-2493-33C7-9FCA-B0A00B734B3D}"/>
                      </a:ext>
                    </a:extLst>
                  </p14:cNvPr>
                  <p14:cNvContentPartPr/>
                  <p14:nvPr/>
                </p14:nvContentPartPr>
                <p14:xfrm>
                  <a:off x="6172895" y="3791780"/>
                  <a:ext cx="202768" cy="12169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2B3C1BF4-2493-33C7-9FCA-B0A00B734B3D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154462" y="3771224"/>
                    <a:ext cx="239266" cy="1623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08FFE1D-AE82-3424-3BC6-31FDE9719A0F}"/>
                      </a:ext>
                    </a:extLst>
                  </p14:cNvPr>
                  <p14:cNvContentPartPr/>
                  <p14:nvPr/>
                </p14:nvContentPartPr>
                <p14:xfrm>
                  <a:off x="6521902" y="3487989"/>
                  <a:ext cx="165079" cy="163725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08FFE1D-AE82-3424-3BC6-31FDE9719A0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503478" y="3467421"/>
                    <a:ext cx="201559" cy="2044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CABAB193-81C3-B19A-C8CC-38D4444307AB}"/>
                      </a:ext>
                    </a:extLst>
                  </p14:cNvPr>
                  <p14:cNvContentPartPr/>
                  <p14:nvPr/>
                </p14:nvContentPartPr>
                <p14:xfrm>
                  <a:off x="6818559" y="3153550"/>
                  <a:ext cx="103546" cy="137523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CABAB193-81C3-B19A-C8CC-38D4444307AB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800134" y="3132963"/>
                    <a:ext cx="140027" cy="1782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7B8C6977-3A03-6876-2A88-8D6E7BC56853}"/>
                      </a:ext>
                    </a:extLst>
                  </p14:cNvPr>
                  <p14:cNvContentPartPr/>
                  <p14:nvPr/>
                </p14:nvContentPartPr>
                <p14:xfrm>
                  <a:off x="8266941" y="3082131"/>
                  <a:ext cx="128088" cy="98308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7B8C6977-3A03-6876-2A88-8D6E7BC56853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248538" y="3061564"/>
                    <a:ext cx="164527" cy="1390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AD71FBE5-28E2-F8EF-AF57-2324FAC2D2CA}"/>
                      </a:ext>
                    </a:extLst>
                  </p14:cNvPr>
                  <p14:cNvContentPartPr/>
                  <p14:nvPr/>
                </p14:nvContentPartPr>
                <p14:xfrm>
                  <a:off x="8511246" y="3320158"/>
                  <a:ext cx="78807" cy="156219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AD71FBE5-28E2-F8EF-AF57-2324FAC2D2CA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492833" y="3299549"/>
                    <a:ext cx="115264" cy="1970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7E21CA0-26A6-6AA0-C881-548C662327E0}"/>
                      </a:ext>
                    </a:extLst>
                  </p14:cNvPr>
                  <p14:cNvContentPartPr/>
                  <p14:nvPr/>
                </p14:nvContentPartPr>
                <p14:xfrm>
                  <a:off x="8668300" y="3605181"/>
                  <a:ext cx="55140" cy="136836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7E21CA0-26A6-6AA0-C881-548C662327E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649920" y="3584573"/>
                    <a:ext cx="91532" cy="17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24367873-9387-3C3D-D13E-0375C7EFEE39}"/>
                      </a:ext>
                    </a:extLst>
                  </p14:cNvPr>
                  <p14:cNvContentPartPr/>
                  <p14:nvPr/>
                </p14:nvContentPartPr>
                <p14:xfrm>
                  <a:off x="10203932" y="3888458"/>
                  <a:ext cx="269997" cy="124209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24367873-9387-3C3D-D13E-0375C7EFEE3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0185490" y="3867894"/>
                    <a:ext cx="306513" cy="1649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1DF9807-DC83-9975-E4B4-5041ADD56552}"/>
                      </a:ext>
                    </a:extLst>
                  </p14:cNvPr>
                  <p14:cNvContentPartPr/>
                  <p14:nvPr/>
                </p14:nvContentPartPr>
                <p14:xfrm>
                  <a:off x="10640193" y="3583446"/>
                  <a:ext cx="179170" cy="190422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1DF9807-DC83-9975-E4B4-5041ADD5655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0621760" y="3562882"/>
                    <a:ext cx="215668" cy="2311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DA4755A-5F8C-B332-9E11-54065467D270}"/>
                      </a:ext>
                    </a:extLst>
                  </p14:cNvPr>
                  <p14:cNvContentPartPr/>
                  <p14:nvPr/>
                </p14:nvContentPartPr>
                <p14:xfrm>
                  <a:off x="10948483" y="3273771"/>
                  <a:ext cx="83164" cy="151089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DA4755A-5F8C-B332-9E11-54065467D27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10930084" y="3253187"/>
                    <a:ext cx="119594" cy="191846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7" name="Picture 6" descr="A pink house with green awning and plants&#10;&#10;AI-generated content may be incorrect.">
              <a:extLst>
                <a:ext uri="{FF2B5EF4-FFF2-40B4-BE49-F238E27FC236}">
                  <a16:creationId xmlns:a16="http://schemas.microsoft.com/office/drawing/2014/main" id="{A8580102-ACF7-EC66-8F10-D96D3A489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rcRect l="27227" t="8338" r="27803" b="10023"/>
            <a:stretch/>
          </p:blipFill>
          <p:spPr>
            <a:xfrm>
              <a:off x="6837075" y="1765565"/>
              <a:ext cx="1036522" cy="1061700"/>
            </a:xfrm>
            <a:prstGeom prst="rect">
              <a:avLst/>
            </a:prstGeom>
          </p:spPr>
        </p:pic>
        <p:pic>
          <p:nvPicPr>
            <p:cNvPr id="8" name="Picture 7" descr="A stack of books and an apple on top of a jar of pencils&#10;&#10;AI-generated content may be incorrect.">
              <a:extLst>
                <a:ext uri="{FF2B5EF4-FFF2-40B4-BE49-F238E27FC236}">
                  <a16:creationId xmlns:a16="http://schemas.microsoft.com/office/drawing/2014/main" id="{611D9E49-AF28-E37C-82E3-CA39EC440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rcRect l="27482" r="25886"/>
            <a:stretch/>
          </p:blipFill>
          <p:spPr>
            <a:xfrm flipH="1">
              <a:off x="912904" y="2767812"/>
              <a:ext cx="853877" cy="1016001"/>
            </a:xfrm>
            <a:prstGeom prst="rect">
              <a:avLst/>
            </a:prstGeom>
          </p:spPr>
        </p:pic>
        <p:pic>
          <p:nvPicPr>
            <p:cNvPr id="9" name="Picture 8" descr="A person in a graduation gown holding a certificate&#10;&#10;AI-generated content may be incorrect.">
              <a:extLst>
                <a:ext uri="{FF2B5EF4-FFF2-40B4-BE49-F238E27FC236}">
                  <a16:creationId xmlns:a16="http://schemas.microsoft.com/office/drawing/2014/main" id="{B73409CF-B4C5-6FDC-01A0-497945610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rcRect l="28045" r="30736" b="251"/>
            <a:stretch/>
          </p:blipFill>
          <p:spPr>
            <a:xfrm>
              <a:off x="2690906" y="1605895"/>
              <a:ext cx="864686" cy="1188952"/>
            </a:xfrm>
            <a:prstGeom prst="rect">
              <a:avLst/>
            </a:prstGeom>
          </p:spPr>
        </p:pic>
        <p:pic>
          <p:nvPicPr>
            <p:cNvPr id="10" name="Picture 9" descr="A cartoon of a person carrying a baby&#10;&#10;AI-generated content may be incorrect.">
              <a:extLst>
                <a:ext uri="{FF2B5EF4-FFF2-40B4-BE49-F238E27FC236}">
                  <a16:creationId xmlns:a16="http://schemas.microsoft.com/office/drawing/2014/main" id="{D63D1F27-BF85-DBAB-9342-824CBBFE9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rcRect l="31612" r="32885"/>
            <a:stretch/>
          </p:blipFill>
          <p:spPr>
            <a:xfrm>
              <a:off x="4705975" y="2330065"/>
              <a:ext cx="895915" cy="1421319"/>
            </a:xfrm>
            <a:prstGeom prst="rect">
              <a:avLst/>
            </a:prstGeom>
          </p:spPr>
        </p:pic>
        <p:pic>
          <p:nvPicPr>
            <p:cNvPr id="11" name="Picture 10" descr="A person sitting on a bench&#10;&#10;AI-generated content may be incorrect.">
              <a:extLst>
                <a:ext uri="{FF2B5EF4-FFF2-40B4-BE49-F238E27FC236}">
                  <a16:creationId xmlns:a16="http://schemas.microsoft.com/office/drawing/2014/main" id="{09662D25-89CB-F961-33CB-00CA0CCD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rcRect l="26652" r="24852" b="402"/>
            <a:stretch/>
          </p:blipFill>
          <p:spPr>
            <a:xfrm>
              <a:off x="10704700" y="1492407"/>
              <a:ext cx="1228353" cy="1356491"/>
            </a:xfrm>
            <a:prstGeom prst="rect">
              <a:avLst/>
            </a:prstGeom>
          </p:spPr>
        </p:pic>
        <p:pic>
          <p:nvPicPr>
            <p:cNvPr id="12" name="Picture 11" descr="A person and person sitting in chairs&#10;&#10;AI-generated content may be incorrect.">
              <a:extLst>
                <a:ext uri="{FF2B5EF4-FFF2-40B4-BE49-F238E27FC236}">
                  <a16:creationId xmlns:a16="http://schemas.microsoft.com/office/drawing/2014/main" id="{21A49F20-128F-8080-B00D-9F5080684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rcRect l="19528" t="18893" r="16738" b="13740"/>
            <a:stretch/>
          </p:blipFill>
          <p:spPr>
            <a:xfrm>
              <a:off x="8765287" y="2931823"/>
              <a:ext cx="1329457" cy="853875"/>
            </a:xfrm>
            <a:prstGeom prst="rect">
              <a:avLst/>
            </a:prstGeom>
          </p:spPr>
        </p:pic>
      </p:grpSp>
      <p:sp>
        <p:nvSpPr>
          <p:cNvPr id="5" name="TextBox 73">
            <a:extLst>
              <a:ext uri="{FF2B5EF4-FFF2-40B4-BE49-F238E27FC236}">
                <a16:creationId xmlns:a16="http://schemas.microsoft.com/office/drawing/2014/main" id="{8027F0E4-9B27-7DC8-EED2-FE2874F57CB0}"/>
              </a:ext>
            </a:extLst>
          </p:cNvPr>
          <p:cNvSpPr txBox="1"/>
          <p:nvPr/>
        </p:nvSpPr>
        <p:spPr>
          <a:xfrm>
            <a:off x="175847" y="4054230"/>
            <a:ext cx="11830536" cy="23083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2">
                <a:lumMod val="25000"/>
                <a:lumOff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Life transitions</a:t>
            </a:r>
            <a:r>
              <a:rPr lang="en-GB"/>
              <a:t> can disrupt </a:t>
            </a:r>
            <a:r>
              <a:rPr lang="en-GB" b="1">
                <a:solidFill>
                  <a:srgbClr val="E52576"/>
                </a:solidFill>
              </a:rPr>
              <a:t>social connections, psychological stability </a:t>
            </a:r>
            <a:r>
              <a:rPr lang="en-GB"/>
              <a:t>and reduce availability of a</a:t>
            </a:r>
            <a:r>
              <a:rPr lang="en-GB" b="1">
                <a:solidFill>
                  <a:srgbClr val="E52576"/>
                </a:solidFill>
              </a:rPr>
              <a:t> supportive network </a:t>
            </a:r>
            <a:r>
              <a:rPr lang="en-GB"/>
              <a:t>of friends and family. </a:t>
            </a:r>
            <a:endParaRPr lang="en-US"/>
          </a:p>
          <a:p>
            <a:endParaRPr lang="en-GB">
              <a:solidFill>
                <a:srgbClr val="000000"/>
              </a:solidFill>
            </a:endParaRPr>
          </a:p>
          <a:p>
            <a:r>
              <a:rPr lang="en-GB" b="1">
                <a:solidFill>
                  <a:srgbClr val="E52576"/>
                </a:solidFill>
              </a:rPr>
              <a:t>Transience</a:t>
            </a:r>
            <a:r>
              <a:rPr lang="en-GB">
                <a:solidFill>
                  <a:srgbClr val="E52576"/>
                </a:solidFill>
              </a:rPr>
              <a:t> </a:t>
            </a:r>
            <a:r>
              <a:rPr lang="en-GB">
                <a:solidFill>
                  <a:srgbClr val="000000"/>
                </a:solidFill>
              </a:rPr>
              <a:t>(not being in a place for long), </a:t>
            </a:r>
            <a:r>
              <a:rPr lang="en-GB" b="1">
                <a:solidFill>
                  <a:srgbClr val="E52576"/>
                </a:solidFill>
              </a:rPr>
              <a:t>transition</a:t>
            </a:r>
            <a:r>
              <a:rPr lang="en-GB">
                <a:solidFill>
                  <a:srgbClr val="000000"/>
                </a:solidFill>
              </a:rPr>
              <a:t> (changes of circumstance), and </a:t>
            </a:r>
            <a:r>
              <a:rPr lang="en-GB" b="1">
                <a:solidFill>
                  <a:srgbClr val="E52576"/>
                </a:solidFill>
              </a:rPr>
              <a:t>low sense of belonging </a:t>
            </a:r>
            <a:r>
              <a:rPr lang="en-GB" b="1">
                <a:solidFill>
                  <a:srgbClr val="000000"/>
                </a:solidFill>
              </a:rPr>
              <a:t>= higher risk of loneliness</a:t>
            </a:r>
          </a:p>
          <a:p>
            <a:endParaRPr lang="en-GB" b="1">
              <a:solidFill>
                <a:srgbClr val="E52576"/>
              </a:solidFill>
            </a:endParaRPr>
          </a:p>
          <a:p>
            <a:r>
              <a:rPr lang="en-GB" b="1"/>
              <a:t>Barriers: </a:t>
            </a:r>
            <a:r>
              <a:rPr lang="en-GB"/>
              <a:t>Language, lack of awareness, financial constraints, traumatic experiences, education and skill recognition, digital literacy </a:t>
            </a:r>
          </a:p>
        </p:txBody>
      </p:sp>
    </p:spTree>
    <p:extLst>
      <p:ext uri="{BB962C8B-B14F-4D97-AF65-F5344CB8AC3E}">
        <p14:creationId xmlns:p14="http://schemas.microsoft.com/office/powerpoint/2010/main" val="44301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257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2DDDB6-03C3-1A6C-9094-BE9929056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BB47-A388-1FBF-C8C4-E66269D70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57" y="1716721"/>
            <a:ext cx="10515600" cy="279471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5400" b="1">
                <a:solidFill>
                  <a:srgbClr val="B7E1F5"/>
                </a:solidFill>
              </a:rPr>
              <a:t>TRUE OR FALSE?</a:t>
            </a:r>
            <a:br>
              <a:rPr lang="en-GB" sz="5400" b="1">
                <a:solidFill>
                  <a:srgbClr val="B7E1F5"/>
                </a:solidFill>
              </a:rPr>
            </a:br>
            <a:br>
              <a:rPr lang="en-GB" sz="5400" b="1">
                <a:solidFill>
                  <a:srgbClr val="B7E1F5"/>
                </a:solidFill>
              </a:rPr>
            </a:br>
            <a:r>
              <a:rPr lang="en-GB" sz="40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Loneliness is as bad for you as smoking </a:t>
            </a:r>
            <a:br>
              <a:rPr lang="en-GB" sz="40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en-GB" sz="40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10 cigarettes a day</a:t>
            </a:r>
            <a:endParaRPr lang="en-US" sz="4000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b="1">
                <a:solidFill>
                  <a:srgbClr val="E52576"/>
                </a:solidFill>
                <a:latin typeface="Calibri"/>
                <a:ea typeface="Calibri"/>
                <a:cs typeface="Calibri"/>
              </a:rPr>
              <a:t>15 cigarettes a day</a:t>
            </a:r>
            <a:endParaRPr lang="en-GB"/>
          </a:p>
        </p:txBody>
      </p:sp>
      <p:pic>
        <p:nvPicPr>
          <p:cNvPr id="5" name="Picture 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534435DF-C9E7-3612-4DE7-12567F0C1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417" y="5855431"/>
            <a:ext cx="1407368" cy="8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257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6EB777-CCAB-5B42-0365-704EC07FD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A34D-50F9-4359-B8D5-846A1681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57" y="1716721"/>
            <a:ext cx="10515600" cy="279471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5400" b="1"/>
              <a:t>TRUE OR </a:t>
            </a:r>
            <a:r>
              <a:rPr lang="en-GB" sz="5400" b="1">
                <a:solidFill>
                  <a:srgbClr val="B7E1F5"/>
                </a:solidFill>
              </a:rPr>
              <a:t>FALSE</a:t>
            </a:r>
            <a:r>
              <a:rPr lang="en-GB" sz="5400" b="1"/>
              <a:t>?</a:t>
            </a:r>
            <a:br>
              <a:rPr lang="en-GB" sz="5400" b="1">
                <a:solidFill>
                  <a:srgbClr val="B7E1F5"/>
                </a:solidFill>
              </a:rPr>
            </a:br>
            <a:br>
              <a:rPr lang="en-GB" sz="5400" b="1">
                <a:solidFill>
                  <a:srgbClr val="B7E1F5"/>
                </a:solidFill>
              </a:rPr>
            </a:br>
            <a:r>
              <a:rPr lang="en-GB" sz="40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Loneliness is as bad for you as smoking </a:t>
            </a:r>
            <a:br>
              <a:rPr lang="en-GB" sz="40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r>
              <a:rPr lang="en-GB" sz="4000" b="1" strike="sngStrik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10</a:t>
            </a:r>
            <a:r>
              <a:rPr lang="en-GB" sz="40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4000" b="1">
                <a:solidFill>
                  <a:srgbClr val="B7E1F5"/>
                </a:solidFill>
                <a:latin typeface="Calibri"/>
                <a:ea typeface="Calibri"/>
                <a:cs typeface="Calibri"/>
              </a:rPr>
              <a:t>15</a:t>
            </a:r>
            <a:r>
              <a:rPr lang="en-GB" sz="40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cigarettes a day</a:t>
            </a:r>
            <a:endParaRPr lang="en-US" sz="4000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1400" b="1">
                <a:solidFill>
                  <a:srgbClr val="E52576"/>
                </a:solidFill>
                <a:latin typeface="Calibri"/>
                <a:ea typeface="Calibri"/>
                <a:cs typeface="Calibri"/>
              </a:rPr>
              <a:t>15 cigarettes a day</a:t>
            </a:r>
            <a:endParaRPr lang="en-GB"/>
          </a:p>
        </p:txBody>
      </p:sp>
      <p:pic>
        <p:nvPicPr>
          <p:cNvPr id="5" name="Picture 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95D1D05B-78C6-D599-4A34-DFEED5FB5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417" y="5855431"/>
            <a:ext cx="1407368" cy="8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257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ABCF36-A579-634B-11C4-173C4B44B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D550-732A-CD1F-A06C-83394A45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47" y="250595"/>
            <a:ext cx="10515600" cy="341203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5300" b="1">
                <a:solidFill>
                  <a:srgbClr val="B7E1F5"/>
                </a:solidFill>
                <a:latin typeface="Calibri"/>
                <a:ea typeface="Calibri"/>
                <a:cs typeface="Calibri"/>
              </a:rPr>
              <a:t>Loneliness increases your risk of developing dementia by up to ... </a:t>
            </a:r>
            <a:endParaRPr lang="en-GB" sz="5300" b="1">
              <a:latin typeface="Calibri"/>
              <a:ea typeface="Calibri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B59880-18BE-F7A9-B8A4-6E59E819EDDC}"/>
              </a:ext>
            </a:extLst>
          </p:cNvPr>
          <p:cNvSpPr txBox="1">
            <a:spLocks/>
          </p:cNvSpPr>
          <p:nvPr/>
        </p:nvSpPr>
        <p:spPr>
          <a:xfrm>
            <a:off x="1329642" y="2476792"/>
            <a:ext cx="10515600" cy="341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3700" b="1">
                <a:latin typeface="Calibri"/>
                <a:ea typeface="Calibri"/>
                <a:cs typeface="Calibri"/>
              </a:rPr>
              <a:t>a. 5%</a:t>
            </a:r>
            <a:br>
              <a:rPr lang="en-GB" sz="3700" b="1">
                <a:latin typeface="Calibri"/>
                <a:ea typeface="Calibri"/>
                <a:cs typeface="Calibri"/>
              </a:rPr>
            </a:br>
            <a:r>
              <a:rPr lang="en-GB" sz="3700" b="1">
                <a:latin typeface="Calibri"/>
                <a:ea typeface="Calibri"/>
                <a:cs typeface="Calibri"/>
              </a:rPr>
              <a:t>b. 20%</a:t>
            </a:r>
            <a:br>
              <a:rPr lang="en-GB" sz="3700" b="1">
                <a:latin typeface="Calibri"/>
                <a:ea typeface="Calibri"/>
                <a:cs typeface="Calibri"/>
              </a:rPr>
            </a:br>
            <a:r>
              <a:rPr lang="en-GB" sz="3700" b="1">
                <a:latin typeface="Calibri"/>
                <a:ea typeface="Calibri"/>
                <a:cs typeface="Calibri"/>
              </a:rPr>
              <a:t>c. 35%</a:t>
            </a:r>
            <a:br>
              <a:rPr lang="en-GB" sz="3700" b="1">
                <a:latin typeface="Calibri"/>
                <a:ea typeface="Calibri"/>
                <a:cs typeface="Calibri"/>
              </a:rPr>
            </a:br>
            <a:r>
              <a:rPr lang="en-GB" sz="3700" b="1">
                <a:latin typeface="Calibri"/>
                <a:ea typeface="Calibri"/>
                <a:cs typeface="Calibri"/>
              </a:rPr>
              <a:t>d. 50%</a:t>
            </a:r>
            <a:endParaRPr lang="en-US" sz="3700"/>
          </a:p>
        </p:txBody>
      </p:sp>
      <p:pic>
        <p:nvPicPr>
          <p:cNvPr id="7" name="Picture 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8B8D2FF6-4ED7-4267-8E18-5CAF6CAE3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417" y="5855431"/>
            <a:ext cx="1407368" cy="8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2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7069A5A70DA48BB906C0670E61E55" ma:contentTypeVersion="14" ma:contentTypeDescription="Create a new document." ma:contentTypeScope="" ma:versionID="8a3a450eb010c92fe67a28e960f24547">
  <xsd:schema xmlns:xsd="http://www.w3.org/2001/XMLSchema" xmlns:xs="http://www.w3.org/2001/XMLSchema" xmlns:p="http://schemas.microsoft.com/office/2006/metadata/properties" xmlns:ns2="ccb59a65-02d2-4fc9-997b-6b8394a2ad64" xmlns:ns3="f7b480fa-1933-44d1-a41a-4134bd68e59e" targetNamespace="http://schemas.microsoft.com/office/2006/metadata/properties" ma:root="true" ma:fieldsID="dea8e891f77fb3e40bd97d5e946b8e74" ns2:_="" ns3:_="">
    <xsd:import namespace="ccb59a65-02d2-4fc9-997b-6b8394a2ad64"/>
    <xsd:import namespace="f7b480fa-1933-44d1-a41a-4134bd68e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b59a65-02d2-4fc9-997b-6b8394a2a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8bb61a9-1cb6-416b-8dcb-4ddbf3c41e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ink" ma:index="2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480fa-1933-44d1-a41a-4134bd68e59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61a6f31-c1d9-4754-9b03-195264ded102}" ma:internalName="TaxCatchAll" ma:showField="CatchAllData" ma:web="f7b480fa-1933-44d1-a41a-4134bd68e5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b59a65-02d2-4fc9-997b-6b8394a2ad64">
      <Terms xmlns="http://schemas.microsoft.com/office/infopath/2007/PartnerControls"/>
    </lcf76f155ced4ddcb4097134ff3c332f>
    <TaxCatchAll xmlns="f7b480fa-1933-44d1-a41a-4134bd68e59e" xsi:nil="true"/>
    <Link xmlns="ccb59a65-02d2-4fc9-997b-6b8394a2ad64">
      <Url xsi:nil="true"/>
      <Description xsi:nil="true"/>
    </Lin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C232D0-EB51-433A-9C81-53E9227EE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b59a65-02d2-4fc9-997b-6b8394a2ad64"/>
    <ds:schemaRef ds:uri="f7b480fa-1933-44d1-a41a-4134bd68e5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C52276-DFF2-4325-9E7D-97A3E60E75A6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ccb59a65-02d2-4fc9-997b-6b8394a2ad64"/>
    <ds:schemaRef ds:uri="http://purl.org/dc/elements/1.1/"/>
    <ds:schemaRef ds:uri="f7b480fa-1933-44d1-a41a-4134bd68e59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8181CC-BCC9-4D12-97FD-EDD7A819DC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1495</Words>
  <Application>Microsoft Office PowerPoint</Application>
  <PresentationFormat>Widescreen</PresentationFormat>
  <Paragraphs>205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Office Theme</vt:lpstr>
      <vt:lpstr>Healthworks update</vt:lpstr>
      <vt:lpstr>Tackling Loneliness  We found a way to connect in Westminster and Kensington and Chelsea</vt:lpstr>
      <vt:lpstr>What is the difference between feeling lonely and being socially isolated?</vt:lpstr>
      <vt:lpstr>What is loneliness</vt:lpstr>
      <vt:lpstr>Loneliness might make anyone feel:</vt:lpstr>
      <vt:lpstr>What can lead to severe loneliness</vt:lpstr>
      <vt:lpstr>TRUE OR FALSE?  Loneliness is as bad for you as smoking  10 cigarettes a day 15 cigarettes a day</vt:lpstr>
      <vt:lpstr>TRUE OR FALSE?  Loneliness is as bad for you as smoking  10 15 cigarettes a day 15 cigarettes a day</vt:lpstr>
      <vt:lpstr>Loneliness increases your risk of developing dementia by up to ... </vt:lpstr>
      <vt:lpstr>LONELINESS INCREASES YOUR RISK OF DEVELOPING DEMENTIA BY UP TO ... </vt:lpstr>
      <vt:lpstr>Consequences of Loneliness </vt:lpstr>
      <vt:lpstr>How common is loneliness in London?</vt:lpstr>
      <vt:lpstr>Can you think of other things that might increase the risk of chronic loneliness?</vt:lpstr>
      <vt:lpstr>PowerPoint Presentation</vt:lpstr>
      <vt:lpstr> Who is at risk (continued)? </vt:lpstr>
      <vt:lpstr>Our life course approach to tackling loneliness</vt:lpstr>
      <vt:lpstr>Tackling Loneliness Action Plan 2025-2026</vt:lpstr>
      <vt:lpstr>PowerPoint Presentation</vt:lpstr>
      <vt:lpstr>Wellbeing Hub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Covalenco, Mariana: WCC</cp:lastModifiedBy>
  <cp:revision>235</cp:revision>
  <dcterms:created xsi:type="dcterms:W3CDTF">2025-06-30T12:26:52Z</dcterms:created>
  <dcterms:modified xsi:type="dcterms:W3CDTF">2025-12-11T13:18:12Z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0x010100AE07069A5A70DA48BB906C0670E61E55</vt:lpwstr>
  </property>
  <property fmtid="{D5CDD505-2E9C-101B-9397-08002B2CF9AE}" pid="3" name="MediaServiceImageTags">
    <vt:lpwstr/>
  </property>
</Properties>
</file>