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2" r:id="rId6"/>
    <p:sldId id="261" r:id="rId7"/>
    <p:sldId id="263" r:id="rId8"/>
    <p:sldId id="265"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7" d="100"/>
          <a:sy n="87" d="100"/>
        </p:scale>
        <p:origin x="4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D1C0D-6CB8-423D-8AF4-58F9B8B7A5D2}"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00260-7D14-425F-9436-76AD2976A612}" type="slidenum">
              <a:rPr lang="en-GB" smtClean="0"/>
              <a:t>‹#›</a:t>
            </a:fld>
            <a:endParaRPr lang="en-GB"/>
          </a:p>
        </p:txBody>
      </p:sp>
    </p:spTree>
    <p:extLst>
      <p:ext uri="{BB962C8B-B14F-4D97-AF65-F5344CB8AC3E}">
        <p14:creationId xmlns:p14="http://schemas.microsoft.com/office/powerpoint/2010/main" val="275926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69F267-7B22-4438-913B-E0FBC69C39B7}" type="slidenum">
              <a:rPr lang="en-GB" smtClean="0"/>
              <a:t>1</a:t>
            </a:fld>
            <a:endParaRPr lang="en-GB"/>
          </a:p>
        </p:txBody>
      </p:sp>
    </p:spTree>
    <p:extLst>
      <p:ext uri="{BB962C8B-B14F-4D97-AF65-F5344CB8AC3E}">
        <p14:creationId xmlns:p14="http://schemas.microsoft.com/office/powerpoint/2010/main" val="279734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69F267-7B22-4438-913B-E0FBC69C39B7}" type="slidenum">
              <a:rPr lang="en-GB" smtClean="0"/>
              <a:t>2</a:t>
            </a:fld>
            <a:endParaRPr lang="en-GB"/>
          </a:p>
        </p:txBody>
      </p:sp>
    </p:spTree>
    <p:extLst>
      <p:ext uri="{BB962C8B-B14F-4D97-AF65-F5344CB8AC3E}">
        <p14:creationId xmlns:p14="http://schemas.microsoft.com/office/powerpoint/2010/main" val="358274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E031-E213-F6C9-A424-CAA7D6C9A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919FE9-A542-652A-5856-90902F0BA4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852537-1B77-A582-6645-90CA3430A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DD46B-BDCE-7C65-8774-AA0769E67225}"/>
              </a:ext>
            </a:extLst>
          </p:cNvPr>
          <p:cNvSpPr>
            <a:spLocks noGrp="1"/>
          </p:cNvSpPr>
          <p:nvPr>
            <p:ph type="dt" sz="half" idx="10"/>
          </p:nvPr>
        </p:nvSpPr>
        <p:spPr/>
        <p:txBody>
          <a:bodyPr/>
          <a:lstStyle/>
          <a:p>
            <a:fld id="{435CCB22-D1D9-471A-A8FE-E8434BEE3495}" type="datetimeFigureOut">
              <a:rPr lang="en-GB" smtClean="0"/>
              <a:t>11/06/2024</a:t>
            </a:fld>
            <a:endParaRPr lang="en-GB"/>
          </a:p>
        </p:txBody>
      </p:sp>
      <p:sp>
        <p:nvSpPr>
          <p:cNvPr id="6" name="Footer Placeholder 5">
            <a:extLst>
              <a:ext uri="{FF2B5EF4-FFF2-40B4-BE49-F238E27FC236}">
                <a16:creationId xmlns:a16="http://schemas.microsoft.com/office/drawing/2014/main" id="{A62FC85F-8CAA-A696-ACDD-4BBB6EE1ED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4EB58-46E1-49D5-D64F-2501C6AE651F}"/>
              </a:ext>
            </a:extLst>
          </p:cNvPr>
          <p:cNvSpPr>
            <a:spLocks noGrp="1"/>
          </p:cNvSpPr>
          <p:nvPr>
            <p:ph type="sldNum" sz="quarter" idx="12"/>
          </p:nvPr>
        </p:nvSpPr>
        <p:spPr/>
        <p:txBody>
          <a:bodyPr/>
          <a:lstStyle/>
          <a:p>
            <a:fld id="{1AE05DA1-5F64-4CDD-9243-6370B6323A89}" type="slidenum">
              <a:rPr lang="en-GB" smtClean="0"/>
              <a:t>‹#›</a:t>
            </a:fld>
            <a:endParaRPr lang="en-GB"/>
          </a:p>
        </p:txBody>
      </p:sp>
    </p:spTree>
    <p:extLst>
      <p:ext uri="{BB962C8B-B14F-4D97-AF65-F5344CB8AC3E}">
        <p14:creationId xmlns:p14="http://schemas.microsoft.com/office/powerpoint/2010/main" val="41481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F508-F0E5-FC74-DFAA-E5DDC29005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56A512-85C0-720D-5F6E-26F5BCCFEC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C47C88-2ECB-77A6-0DBF-18F95F31587A}"/>
              </a:ext>
            </a:extLst>
          </p:cNvPr>
          <p:cNvSpPr>
            <a:spLocks noGrp="1"/>
          </p:cNvSpPr>
          <p:nvPr>
            <p:ph type="dt" sz="half" idx="10"/>
          </p:nvPr>
        </p:nvSpPr>
        <p:spPr/>
        <p:txBody>
          <a:bodyPr/>
          <a:lstStyle/>
          <a:p>
            <a:fld id="{435CCB22-D1D9-471A-A8FE-E8434BEE3495}" type="datetimeFigureOut">
              <a:rPr lang="en-GB" smtClean="0"/>
              <a:t>11/06/2024</a:t>
            </a:fld>
            <a:endParaRPr lang="en-GB"/>
          </a:p>
        </p:txBody>
      </p:sp>
      <p:sp>
        <p:nvSpPr>
          <p:cNvPr id="5" name="Footer Placeholder 4">
            <a:extLst>
              <a:ext uri="{FF2B5EF4-FFF2-40B4-BE49-F238E27FC236}">
                <a16:creationId xmlns:a16="http://schemas.microsoft.com/office/drawing/2014/main" id="{82E695BC-640E-E167-FA4F-C4D8D45CF0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E0DB9-B3EE-4D75-ED64-A2EB05B81DCA}"/>
              </a:ext>
            </a:extLst>
          </p:cNvPr>
          <p:cNvSpPr>
            <a:spLocks noGrp="1"/>
          </p:cNvSpPr>
          <p:nvPr>
            <p:ph type="sldNum" sz="quarter" idx="12"/>
          </p:nvPr>
        </p:nvSpPr>
        <p:spPr/>
        <p:txBody>
          <a:bodyPr/>
          <a:lstStyle/>
          <a:p>
            <a:fld id="{1AE05DA1-5F64-4CDD-9243-6370B6323A89}" type="slidenum">
              <a:rPr lang="en-GB" smtClean="0"/>
              <a:t>‹#›</a:t>
            </a:fld>
            <a:endParaRPr lang="en-GB"/>
          </a:p>
        </p:txBody>
      </p:sp>
    </p:spTree>
    <p:extLst>
      <p:ext uri="{BB962C8B-B14F-4D97-AF65-F5344CB8AC3E}">
        <p14:creationId xmlns:p14="http://schemas.microsoft.com/office/powerpoint/2010/main" val="129367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46502-8C4A-A148-F37C-4C995E19C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EEE8EE-C5C9-6973-392C-DCE1F3218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ADF648-A3F4-4744-C988-AF45EC69F3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5CCB22-D1D9-471A-A8FE-E8434BEE3495}" type="datetimeFigureOut">
              <a:rPr lang="en-GB" smtClean="0"/>
              <a:t>11/06/2024</a:t>
            </a:fld>
            <a:endParaRPr lang="en-GB"/>
          </a:p>
        </p:txBody>
      </p:sp>
      <p:sp>
        <p:nvSpPr>
          <p:cNvPr id="5" name="Footer Placeholder 4">
            <a:extLst>
              <a:ext uri="{FF2B5EF4-FFF2-40B4-BE49-F238E27FC236}">
                <a16:creationId xmlns:a16="http://schemas.microsoft.com/office/drawing/2014/main" id="{1479ADD7-DAEA-0810-3582-55481B80C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325DFA4-682C-C8AE-6D08-9E4F279B58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E05DA1-5F64-4CDD-9243-6370B6323A89}" type="slidenum">
              <a:rPr lang="en-GB" smtClean="0"/>
              <a:t>‹#›</a:t>
            </a:fld>
            <a:endParaRPr lang="en-GB"/>
          </a:p>
        </p:txBody>
      </p:sp>
    </p:spTree>
    <p:extLst>
      <p:ext uri="{BB962C8B-B14F-4D97-AF65-F5344CB8AC3E}">
        <p14:creationId xmlns:p14="http://schemas.microsoft.com/office/powerpoint/2010/main" val="2790690910"/>
      </p:ext>
    </p:extLst>
  </p:cSld>
  <p:clrMap bg1="lt1" tx1="dk1" bg2="lt2" tx2="dk2" accent1="accent1" accent2="accent2" accent3="accent3" accent4="accent4" accent5="accent5" accent6="accent6" hlink="hlink" folHlink="folHlink"/>
  <p:sldLayoutIdLst>
    <p:sldLayoutId id="2147483657"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52B1A-8D42-B3DC-3ABB-5B464FE8B280}"/>
              </a:ext>
            </a:extLst>
          </p:cNvPr>
          <p:cNvSpPr>
            <a:spLocks noGrp="1"/>
          </p:cNvSpPr>
          <p:nvPr>
            <p:ph type="ctrTitle"/>
          </p:nvPr>
        </p:nvSpPr>
        <p:spPr>
          <a:xfrm>
            <a:off x="1069788" y="2654490"/>
            <a:ext cx="4567686" cy="3220382"/>
          </a:xfrm>
        </p:spPr>
        <p:txBody>
          <a:bodyPr anchor="t">
            <a:normAutofit fontScale="90000"/>
          </a:bodyPr>
          <a:lstStyle/>
          <a:p>
            <a:pPr lvl="0">
              <a:spcBef>
                <a:spcPts val="1000"/>
              </a:spcBef>
            </a:pPr>
            <a:br>
              <a:rPr lang="en-GB" sz="4800" dirty="0">
                <a:solidFill>
                  <a:srgbClr val="FFFFFF"/>
                </a:solidFill>
              </a:rPr>
            </a:br>
            <a:br>
              <a:rPr lang="en-GB" sz="4800">
                <a:solidFill>
                  <a:srgbClr val="FFFFFF"/>
                </a:solidFill>
              </a:rPr>
            </a:br>
            <a:r>
              <a:rPr lang="en-GB" sz="4800">
                <a:solidFill>
                  <a:srgbClr val="FFFFFF"/>
                </a:solidFill>
              </a:rPr>
              <a:t>Mental </a:t>
            </a:r>
            <a:r>
              <a:rPr lang="en-GB" sz="4800" dirty="0">
                <a:solidFill>
                  <a:srgbClr val="FFFFFF"/>
                </a:solidFill>
              </a:rPr>
              <a:t>&amp; Emotional Wellbeing Project </a:t>
            </a:r>
            <a:br>
              <a:rPr lang="en-GB" sz="4800" dirty="0">
                <a:solidFill>
                  <a:srgbClr val="FFFFFF"/>
                </a:solidFill>
              </a:rPr>
            </a:br>
            <a:br>
              <a:rPr lang="en-GB" sz="2400" dirty="0">
                <a:solidFill>
                  <a:srgbClr val="FFFFFF"/>
                </a:solidFill>
                <a:latin typeface="Aptos" panose="02110004020202020204"/>
                <a:ea typeface="+mn-ea"/>
                <a:cs typeface="+mn-cs"/>
              </a:rPr>
            </a:br>
            <a:endParaRPr lang="en-GB" sz="4800" dirty="0">
              <a:solidFill>
                <a:srgbClr val="FFFFFF"/>
              </a:solidFill>
            </a:endParaRPr>
          </a:p>
        </p:txBody>
      </p:sp>
      <p:sp>
        <p:nvSpPr>
          <p:cNvPr id="3" name="Subtitle 2">
            <a:extLst>
              <a:ext uri="{FF2B5EF4-FFF2-40B4-BE49-F238E27FC236}">
                <a16:creationId xmlns:a16="http://schemas.microsoft.com/office/drawing/2014/main" id="{ECA24541-74A7-B9BF-B81A-D1D6FA5470D7}"/>
              </a:ext>
            </a:extLst>
          </p:cNvPr>
          <p:cNvSpPr>
            <a:spLocks noGrp="1"/>
          </p:cNvSpPr>
          <p:nvPr>
            <p:ph type="subTitle" idx="1"/>
          </p:nvPr>
        </p:nvSpPr>
        <p:spPr>
          <a:xfrm>
            <a:off x="1371600" y="835862"/>
            <a:ext cx="4138655" cy="1112208"/>
          </a:xfrm>
        </p:spPr>
        <p:txBody>
          <a:bodyPr anchor="b">
            <a:normAutofit/>
          </a:bodyPr>
          <a:lstStyle/>
          <a:p>
            <a:r>
              <a:rPr lang="en-GB" dirty="0">
                <a:solidFill>
                  <a:srgbClr val="FFFFFF"/>
                </a:solidFill>
              </a:rPr>
              <a:t>Al-</a:t>
            </a:r>
            <a:r>
              <a:rPr lang="en-GB" dirty="0" err="1">
                <a:solidFill>
                  <a:srgbClr val="FFFFFF"/>
                </a:solidFill>
              </a:rPr>
              <a:t>Hasaniya</a:t>
            </a:r>
            <a:r>
              <a:rPr lang="en-GB" dirty="0">
                <a:solidFill>
                  <a:srgbClr val="FFFFFF"/>
                </a:solidFill>
              </a:rPr>
              <a:t> Moroccan </a:t>
            </a:r>
            <a:r>
              <a:rPr lang="en-GB" dirty="0" err="1">
                <a:solidFill>
                  <a:srgbClr val="FFFFFF"/>
                </a:solidFill>
              </a:rPr>
              <a:t>Womens</a:t>
            </a:r>
            <a:r>
              <a:rPr lang="en-GB" dirty="0">
                <a:solidFill>
                  <a:srgbClr val="FFFFFF"/>
                </a:solidFill>
              </a:rPr>
              <a:t> Centre &amp; BME </a:t>
            </a:r>
            <a:r>
              <a:rPr lang="en-GB" dirty="0" err="1">
                <a:solidFill>
                  <a:srgbClr val="FFFFFF"/>
                </a:solidFill>
              </a:rPr>
              <a:t>HealthForum</a:t>
            </a:r>
            <a:r>
              <a:rPr lang="en-GB" dirty="0">
                <a:solidFill>
                  <a:srgbClr val="FFFFFF"/>
                </a:solidFill>
              </a:rPr>
              <a:t> </a:t>
            </a:r>
          </a:p>
        </p:txBody>
      </p:sp>
      <p:pic>
        <p:nvPicPr>
          <p:cNvPr id="8" name="Picture 7" descr="A blue circle with white and black design&#10;&#10;Description automatically generated">
            <a:extLst>
              <a:ext uri="{FF2B5EF4-FFF2-40B4-BE49-F238E27FC236}">
                <a16:creationId xmlns:a16="http://schemas.microsoft.com/office/drawing/2014/main" id="{29198FB3-542A-3CC6-1391-90D2EF24FD27}"/>
              </a:ext>
            </a:extLst>
          </p:cNvPr>
          <p:cNvPicPr>
            <a:picLocks noChangeAspect="1"/>
          </p:cNvPicPr>
          <p:nvPr/>
        </p:nvPicPr>
        <p:blipFill rotWithShape="1">
          <a:blip r:embed="rId3">
            <a:extLst>
              <a:ext uri="{28A0092B-C50C-407E-A947-70E740481C1C}">
                <a14:useLocalDpi xmlns:a14="http://schemas.microsoft.com/office/drawing/2010/main" val="0"/>
              </a:ext>
            </a:extLst>
          </a:blip>
          <a:srcRect l="4939" r="7882"/>
          <a:stretch/>
        </p:blipFill>
        <p:spPr>
          <a:xfrm>
            <a:off x="6553199" y="457200"/>
            <a:ext cx="5181602" cy="5943600"/>
          </a:xfrm>
          <a:prstGeom prst="rect">
            <a:avLst/>
          </a:prstGeom>
        </p:spPr>
      </p:pic>
    </p:spTree>
    <p:extLst>
      <p:ext uri="{BB962C8B-B14F-4D97-AF65-F5344CB8AC3E}">
        <p14:creationId xmlns:p14="http://schemas.microsoft.com/office/powerpoint/2010/main" val="1293198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0A903FC-9A1D-8A3D-73E0-5BA78F014997}"/>
              </a:ext>
            </a:extLst>
          </p:cNvPr>
          <p:cNvSpPr>
            <a:spLocks noGrp="1"/>
          </p:cNvSpPr>
          <p:nvPr>
            <p:ph type="title"/>
          </p:nvPr>
        </p:nvSpPr>
        <p:spPr>
          <a:xfrm>
            <a:off x="1136398" y="1"/>
            <a:ext cx="5427525" cy="2170018"/>
          </a:xfrm>
        </p:spPr>
        <p:txBody>
          <a:bodyPr vert="horz" lIns="91440" tIns="45720" rIns="91440" bIns="45720" rtlCol="0" anchor="b">
            <a:normAutofit fontScale="90000"/>
          </a:bodyPr>
          <a:lstStyle/>
          <a:p>
            <a:r>
              <a:rPr lang="en-US" sz="4000" dirty="0"/>
              <a:t>Al-</a:t>
            </a:r>
            <a:r>
              <a:rPr lang="en-US" sz="4000" dirty="0" err="1"/>
              <a:t>Hasaniya</a:t>
            </a:r>
            <a:r>
              <a:rPr lang="en-US" sz="4000" dirty="0"/>
              <a:t> -Mental Health Project </a:t>
            </a:r>
            <a:br>
              <a:rPr lang="en-US" sz="4000" dirty="0"/>
            </a:br>
            <a:r>
              <a:rPr lang="en-US" sz="4000" dirty="0"/>
              <a:t>Funded by RBKC</a:t>
            </a:r>
            <a:br>
              <a:rPr lang="en-US" sz="4000" dirty="0"/>
            </a:br>
            <a:endParaRPr lang="en-US" sz="4000" dirty="0"/>
          </a:p>
        </p:txBody>
      </p:sp>
      <p:sp>
        <p:nvSpPr>
          <p:cNvPr id="6" name="Text Placeholder 5">
            <a:extLst>
              <a:ext uri="{FF2B5EF4-FFF2-40B4-BE49-F238E27FC236}">
                <a16:creationId xmlns:a16="http://schemas.microsoft.com/office/drawing/2014/main" id="{EE1FBA76-B8D4-77A1-0E20-32D7E963DB5C}"/>
              </a:ext>
            </a:extLst>
          </p:cNvPr>
          <p:cNvSpPr>
            <a:spLocks noGrp="1"/>
          </p:cNvSpPr>
          <p:nvPr>
            <p:ph type="body" sz="half" idx="2"/>
          </p:nvPr>
        </p:nvSpPr>
        <p:spPr>
          <a:xfrm>
            <a:off x="1136398" y="2170019"/>
            <a:ext cx="5427526" cy="3770531"/>
          </a:xfrm>
        </p:spPr>
        <p:txBody>
          <a:bodyPr vert="horz" lIns="91440" tIns="45720" rIns="91440" bIns="45720" rtlCol="0" anchor="t">
            <a:normAutofit/>
          </a:bodyPr>
          <a:lstStyle/>
          <a:p>
            <a:pPr indent="-228600">
              <a:buFont typeface="Arial" panose="020B0604020202020204" pitchFamily="34" charset="0"/>
              <a:buChar char="•"/>
            </a:pPr>
            <a:r>
              <a:rPr lang="en-GB" sz="2000" dirty="0"/>
              <a:t>The mental health project offers  support to Arabic speaking residents living in RBKC with an intake of 5% Westminster</a:t>
            </a:r>
          </a:p>
          <a:p>
            <a:pPr indent="-228600">
              <a:buFont typeface="Arial" panose="020B0604020202020204" pitchFamily="34" charset="0"/>
              <a:buChar char="•"/>
            </a:pPr>
            <a:r>
              <a:rPr lang="en-GB" sz="2000" dirty="0"/>
              <a:t>The project supports those suffering from mild depression, loneliness and isolation with emotional and practical support.</a:t>
            </a:r>
          </a:p>
          <a:p>
            <a:pPr indent="-228600">
              <a:buFont typeface="Arial" panose="020B0604020202020204" pitchFamily="34" charset="0"/>
              <a:buChar char="•"/>
            </a:pPr>
            <a:r>
              <a:rPr lang="en-GB" sz="2000" dirty="0"/>
              <a:t>The project also advocates for those who have English as second language and who find it hard and struggle to access mainstream services.</a:t>
            </a:r>
          </a:p>
          <a:p>
            <a:pPr indent="-228600">
              <a:buFont typeface="Arial" panose="020B0604020202020204" pitchFamily="34" charset="0"/>
              <a:buChar char="•"/>
            </a:pPr>
            <a:r>
              <a:rPr lang="en-GB" sz="2000" dirty="0"/>
              <a:t>Signposting to the right services is also something we do for our clients on a daily basis</a:t>
            </a:r>
          </a:p>
        </p:txBody>
      </p:sp>
      <p:pic>
        <p:nvPicPr>
          <p:cNvPr id="8" name="Picture Placeholder 7" descr="A blue circle with white and black design&#10;&#10;Description automatically generated">
            <a:extLst>
              <a:ext uri="{FF2B5EF4-FFF2-40B4-BE49-F238E27FC236}">
                <a16:creationId xmlns:a16="http://schemas.microsoft.com/office/drawing/2014/main" id="{59752B3C-BE19-117E-2213-71063A836C3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0"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88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DF05E39-DA7D-AC2B-4B85-DB64F446C2DD}"/>
              </a:ext>
            </a:extLst>
          </p:cNvPr>
          <p:cNvSpPr>
            <a:spLocks noGrp="1"/>
          </p:cNvSpPr>
          <p:nvPr>
            <p:ph type="body" sz="half" idx="2"/>
          </p:nvPr>
        </p:nvSpPr>
        <p:spPr>
          <a:xfrm>
            <a:off x="1136398" y="1719943"/>
            <a:ext cx="5427526" cy="4220607"/>
          </a:xfrm>
        </p:spPr>
        <p:txBody>
          <a:bodyPr vert="horz" lIns="91440" tIns="45720" rIns="91440" bIns="45720" rtlCol="0" anchor="t">
            <a:normAutofit/>
          </a:bodyPr>
          <a:lstStyle/>
          <a:p>
            <a:pPr indent="-228600">
              <a:buFont typeface="Arial" panose="020B0604020202020204" pitchFamily="34" charset="0"/>
              <a:buChar char="•"/>
            </a:pPr>
            <a:r>
              <a:rPr lang="en-US" sz="2000" dirty="0"/>
              <a:t>The mental health project has other strands that give the clients additional support with there mental health</a:t>
            </a:r>
          </a:p>
          <a:p>
            <a:pPr indent="-228600">
              <a:buFont typeface="Arial" panose="020B0604020202020204" pitchFamily="34" charset="0"/>
              <a:buChar char="•"/>
            </a:pPr>
            <a:r>
              <a:rPr lang="en-US" sz="2000" dirty="0"/>
              <a:t>Our partnership with the BMEHF funds emotional wellbeing sessions, the session consist of 4 to 5 sessions giving our clients a save space to talk about their issues in a nonclinical environment, which works for many but not all </a:t>
            </a:r>
          </a:p>
          <a:p>
            <a:pPr indent="-228600">
              <a:buFont typeface="Arial" panose="020B0604020202020204" pitchFamily="34" charset="0"/>
              <a:buChar char="•"/>
            </a:pPr>
            <a:r>
              <a:rPr lang="en-US" sz="2000" dirty="0"/>
              <a:t>Our clients also face many barriers in accessing mainstream services, particularly the NHS, this is where our work with the BMEHF comes into action </a:t>
            </a:r>
          </a:p>
        </p:txBody>
      </p:sp>
      <p:pic>
        <p:nvPicPr>
          <p:cNvPr id="8" name="Picture Placeholder 7" descr="A blue circle with white and black design&#10;&#10;Description automatically generated">
            <a:extLst>
              <a:ext uri="{FF2B5EF4-FFF2-40B4-BE49-F238E27FC236}">
                <a16:creationId xmlns:a16="http://schemas.microsoft.com/office/drawing/2014/main" id="{9C2E45AF-F993-4A29-8300-32BB03A8906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0"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E765FB1-65DA-6E6E-BCD2-115F6C4603F9}"/>
              </a:ext>
            </a:extLst>
          </p:cNvPr>
          <p:cNvSpPr>
            <a:spLocks noGrp="1"/>
          </p:cNvSpPr>
          <p:nvPr>
            <p:ph type="title"/>
          </p:nvPr>
        </p:nvSpPr>
        <p:spPr>
          <a:xfrm>
            <a:off x="839788" y="457200"/>
            <a:ext cx="3932237" cy="914400"/>
          </a:xfrm>
        </p:spPr>
        <p:txBody>
          <a:bodyPr>
            <a:normAutofit fontScale="90000"/>
          </a:bodyPr>
          <a:lstStyle/>
          <a:p>
            <a:pPr algn="ctr"/>
            <a:r>
              <a:rPr lang="en-GB" dirty="0"/>
              <a:t>Partnership with BME Health Forum </a:t>
            </a:r>
          </a:p>
        </p:txBody>
      </p:sp>
    </p:spTree>
    <p:extLst>
      <p:ext uri="{BB962C8B-B14F-4D97-AF65-F5344CB8AC3E}">
        <p14:creationId xmlns:p14="http://schemas.microsoft.com/office/powerpoint/2010/main" val="25772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7D591-A3B3-2C49-2E8A-ED7EB951BFF1}"/>
              </a:ext>
            </a:extLst>
          </p:cNvPr>
          <p:cNvSpPr>
            <a:spLocks noGrp="1"/>
          </p:cNvSpPr>
          <p:nvPr>
            <p:ph type="title"/>
          </p:nvPr>
        </p:nvSpPr>
        <p:spPr>
          <a:xfrm>
            <a:off x="1136398" y="-114300"/>
            <a:ext cx="5427525" cy="1833817"/>
          </a:xfrm>
        </p:spPr>
        <p:txBody>
          <a:bodyPr vert="horz" lIns="91440" tIns="45720" rIns="91440" bIns="45720" rtlCol="0" anchor="b">
            <a:normAutofit/>
          </a:bodyPr>
          <a:lstStyle/>
          <a:p>
            <a:r>
              <a:rPr lang="en-GB" sz="4000" dirty="0"/>
              <a:t>Barriers to access mainstream NHS mental health services </a:t>
            </a:r>
            <a:endParaRPr lang="en-US" sz="4000" dirty="0"/>
          </a:p>
        </p:txBody>
      </p:sp>
      <p:sp>
        <p:nvSpPr>
          <p:cNvPr id="4" name="Text Placeholder 3">
            <a:extLst>
              <a:ext uri="{FF2B5EF4-FFF2-40B4-BE49-F238E27FC236}">
                <a16:creationId xmlns:a16="http://schemas.microsoft.com/office/drawing/2014/main" id="{6DF05E39-DA7D-AC2B-4B85-DB64F446C2DD}"/>
              </a:ext>
            </a:extLst>
          </p:cNvPr>
          <p:cNvSpPr>
            <a:spLocks noGrp="1"/>
          </p:cNvSpPr>
          <p:nvPr>
            <p:ph type="body" sz="half" idx="2"/>
          </p:nvPr>
        </p:nvSpPr>
        <p:spPr>
          <a:xfrm>
            <a:off x="391886" y="1719943"/>
            <a:ext cx="6900454" cy="4220607"/>
          </a:xfrm>
        </p:spPr>
        <p:txBody>
          <a:bodyPr vert="horz" lIns="91440" tIns="45720" rIns="91440" bIns="45720" rtlCol="0" anchor="t">
            <a:normAutofit fontScale="85000" lnSpcReduction="20000"/>
          </a:bodyPr>
          <a:lstStyle/>
          <a:p>
            <a:pPr indent="-228600">
              <a:buFont typeface="Arial" panose="020B0604020202020204" pitchFamily="34" charset="0"/>
              <a:buChar char="•"/>
            </a:pPr>
            <a:r>
              <a:rPr lang="en-GB" sz="2000" dirty="0"/>
              <a:t>  Shame, stigma, low confidence, language barriers and not being able to express feelings clearly in English, fear of not being understood, fear of being laughed at.  </a:t>
            </a:r>
            <a:br>
              <a:rPr lang="en-GB" sz="2000" dirty="0"/>
            </a:br>
            <a:endParaRPr lang="en-GB" sz="2000" dirty="0"/>
          </a:p>
          <a:p>
            <a:pPr indent="-228600">
              <a:buFont typeface="Arial" panose="020B0604020202020204" pitchFamily="34" charset="0"/>
              <a:buChar char="•"/>
            </a:pPr>
            <a:r>
              <a:rPr lang="en-GB" sz="2000" dirty="0"/>
              <a:t>We also know for a fact that our community struggles with accessing  mental health services as the pathway can sometimes be challenging for us a service so you can only imagine how our clients would access mental health services if they needed to. So, coming to a Community Centre where they feel safe usually works better. </a:t>
            </a:r>
          </a:p>
          <a:p>
            <a:pPr indent="-228600">
              <a:buFont typeface="Arial" panose="020B0604020202020204" pitchFamily="34" charset="0"/>
              <a:buChar char="•"/>
            </a:pPr>
            <a:r>
              <a:rPr lang="en-GB" sz="2000" dirty="0"/>
              <a:t>We also know that the non-clinically approach works for many of our community members, they find this less intrusive ,convenient, the language element, location, trust and safety. </a:t>
            </a:r>
          </a:p>
          <a:p>
            <a:pPr indent="-228600">
              <a:buFont typeface="Arial" panose="020B0604020202020204" pitchFamily="34" charset="0"/>
              <a:buChar char="•"/>
            </a:pPr>
            <a:r>
              <a:rPr lang="en-GB" sz="2000" dirty="0"/>
              <a:t>Our work also encourages and supports our community in accessing NHS services otherwise unknown to them.</a:t>
            </a:r>
          </a:p>
          <a:p>
            <a:pPr indent="-228600">
              <a:buFont typeface="Arial" panose="020B0604020202020204" pitchFamily="34" charset="0"/>
              <a:buChar char="•"/>
            </a:pPr>
            <a:r>
              <a:rPr lang="en-GB" sz="2000" dirty="0"/>
              <a:t>Lack of cultural awareness within the mainstream mental health system that needs to improve is also a barrier.</a:t>
            </a:r>
          </a:p>
          <a:p>
            <a:pPr indent="-228600">
              <a:buFont typeface="Arial" panose="020B0604020202020204" pitchFamily="34" charset="0"/>
              <a:buChar char="•"/>
            </a:pPr>
            <a:r>
              <a:rPr lang="en-GB" sz="2000" dirty="0"/>
              <a:t>The pathway to mainstream mental health services are not accessible to everyone, especially when applying online etc, this is something we have been working on and is in still a working progress </a:t>
            </a:r>
          </a:p>
          <a:p>
            <a:pPr indent="-228600">
              <a:buFont typeface="Arial" panose="020B0604020202020204" pitchFamily="34" charset="0"/>
              <a:buChar char="•"/>
            </a:pPr>
            <a:endParaRPr lang="en-US" sz="2000" dirty="0"/>
          </a:p>
        </p:txBody>
      </p:sp>
      <p:pic>
        <p:nvPicPr>
          <p:cNvPr id="8" name="Picture Placeholder 7" descr="A blue circle with white and black design&#10;&#10;Description automatically generated">
            <a:extLst>
              <a:ext uri="{FF2B5EF4-FFF2-40B4-BE49-F238E27FC236}">
                <a16:creationId xmlns:a16="http://schemas.microsoft.com/office/drawing/2014/main" id="{9C2E45AF-F993-4A29-8300-32BB03A8906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0"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4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7D591-A3B3-2C49-2E8A-ED7EB951BFF1}"/>
              </a:ext>
            </a:extLst>
          </p:cNvPr>
          <p:cNvSpPr>
            <a:spLocks noGrp="1"/>
          </p:cNvSpPr>
          <p:nvPr>
            <p:ph type="title"/>
          </p:nvPr>
        </p:nvSpPr>
        <p:spPr>
          <a:xfrm>
            <a:off x="1136398" y="297180"/>
            <a:ext cx="5427525" cy="1128849"/>
          </a:xfrm>
        </p:spPr>
        <p:txBody>
          <a:bodyPr vert="horz" lIns="91440" tIns="45720" rIns="91440" bIns="45720" rtlCol="0" anchor="b">
            <a:normAutofit fontScale="90000"/>
          </a:bodyPr>
          <a:lstStyle/>
          <a:p>
            <a:r>
              <a:rPr lang="en-US" sz="4000" dirty="0"/>
              <a:t>Mental Health Services Provided by the BMEHF</a:t>
            </a:r>
          </a:p>
        </p:txBody>
      </p:sp>
      <p:sp>
        <p:nvSpPr>
          <p:cNvPr id="4" name="Text Placeholder 3">
            <a:extLst>
              <a:ext uri="{FF2B5EF4-FFF2-40B4-BE49-F238E27FC236}">
                <a16:creationId xmlns:a16="http://schemas.microsoft.com/office/drawing/2014/main" id="{6DF05E39-DA7D-AC2B-4B85-DB64F446C2DD}"/>
              </a:ext>
            </a:extLst>
          </p:cNvPr>
          <p:cNvSpPr>
            <a:spLocks noGrp="1"/>
          </p:cNvSpPr>
          <p:nvPr>
            <p:ph type="body" sz="half" idx="2"/>
          </p:nvPr>
        </p:nvSpPr>
        <p:spPr>
          <a:xfrm>
            <a:off x="1136398" y="1719943"/>
            <a:ext cx="5427526" cy="4220607"/>
          </a:xfrm>
        </p:spPr>
        <p:txBody>
          <a:bodyPr vert="horz" lIns="91440" tIns="45720" rIns="91440" bIns="45720" rtlCol="0" anchor="t">
            <a:normAutofit fontScale="92500" lnSpcReduction="20000"/>
          </a:bodyPr>
          <a:lstStyle/>
          <a:p>
            <a:pPr indent="-228600">
              <a:buFont typeface="Arial" panose="020B0604020202020204" pitchFamily="34" charset="0"/>
              <a:buChar char="•"/>
            </a:pPr>
            <a:r>
              <a:rPr lang="en-GB" sz="2000" dirty="0"/>
              <a:t>Since 2012 the BME Health Forum has been working in collaboration with many grassroot organisations partners to provide bilingual emotional wellbeing services for diverse communities speaking different languages including Arabic, Bengali, Persian, Kurdish, Somali, Tigrinya, Amharic and French etc </a:t>
            </a:r>
          </a:p>
          <a:p>
            <a:pPr indent="-228600">
              <a:buFont typeface="Arial" panose="020B0604020202020204" pitchFamily="34" charset="0"/>
              <a:buChar char="•"/>
            </a:pPr>
            <a:r>
              <a:rPr lang="en-GB" sz="2000" dirty="0"/>
              <a:t>BMEHF trains bilingual workers and volunteers  working in their own communities </a:t>
            </a:r>
          </a:p>
          <a:p>
            <a:pPr indent="-228600">
              <a:buFont typeface="Arial" panose="020B0604020202020204" pitchFamily="34" charset="0"/>
              <a:buChar char="•"/>
            </a:pPr>
            <a:r>
              <a:rPr lang="en-GB" sz="2000" dirty="0"/>
              <a:t>Working in collaboration with the NHS mainstream services to provide supervision for the workers and volunteers working with the grassroot organisations </a:t>
            </a:r>
          </a:p>
          <a:p>
            <a:pPr indent="-228600">
              <a:buFont typeface="Arial" panose="020B0604020202020204" pitchFamily="34" charset="0"/>
              <a:buChar char="•"/>
            </a:pPr>
            <a:r>
              <a:rPr lang="en-GB" sz="2000" dirty="0"/>
              <a:t>Raise the awareness amongst the NHS workforce about the barriers affecting these communities and how to make accessing their service fair and equal for all </a:t>
            </a:r>
          </a:p>
          <a:p>
            <a:pPr indent="-228600">
              <a:buFont typeface="Arial" panose="020B0604020202020204" pitchFamily="34" charset="0"/>
              <a:buChar char="•"/>
            </a:pPr>
            <a:endParaRPr lang="en-US" sz="2000" dirty="0"/>
          </a:p>
        </p:txBody>
      </p:sp>
      <p:pic>
        <p:nvPicPr>
          <p:cNvPr id="8" name="Picture Placeholder 7" descr="A blue circle with white and black design&#10;&#10;Description automatically generated">
            <a:extLst>
              <a:ext uri="{FF2B5EF4-FFF2-40B4-BE49-F238E27FC236}">
                <a16:creationId xmlns:a16="http://schemas.microsoft.com/office/drawing/2014/main" id="{9C2E45AF-F993-4A29-8300-32BB03A8906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0"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57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7D591-A3B3-2C49-2E8A-ED7EB951BFF1}"/>
              </a:ext>
            </a:extLst>
          </p:cNvPr>
          <p:cNvSpPr>
            <a:spLocks noGrp="1"/>
          </p:cNvSpPr>
          <p:nvPr>
            <p:ph type="title"/>
          </p:nvPr>
        </p:nvSpPr>
        <p:spPr>
          <a:xfrm>
            <a:off x="1136398" y="205740"/>
            <a:ext cx="5427525" cy="1220289"/>
          </a:xfrm>
        </p:spPr>
        <p:txBody>
          <a:bodyPr vert="horz" lIns="91440" tIns="45720" rIns="91440" bIns="45720" rtlCol="0" anchor="b">
            <a:normAutofit/>
          </a:bodyPr>
          <a:lstStyle/>
          <a:p>
            <a:r>
              <a:rPr lang="en-US" sz="4000" dirty="0"/>
              <a:t>Culturally appropriate services </a:t>
            </a:r>
          </a:p>
        </p:txBody>
      </p:sp>
      <p:sp>
        <p:nvSpPr>
          <p:cNvPr id="4" name="Text Placeholder 3">
            <a:extLst>
              <a:ext uri="{FF2B5EF4-FFF2-40B4-BE49-F238E27FC236}">
                <a16:creationId xmlns:a16="http://schemas.microsoft.com/office/drawing/2014/main" id="{6DF05E39-DA7D-AC2B-4B85-DB64F446C2DD}"/>
              </a:ext>
            </a:extLst>
          </p:cNvPr>
          <p:cNvSpPr>
            <a:spLocks noGrp="1"/>
          </p:cNvSpPr>
          <p:nvPr>
            <p:ph type="body" sz="half" idx="2"/>
          </p:nvPr>
        </p:nvSpPr>
        <p:spPr>
          <a:xfrm>
            <a:off x="1136398" y="1719943"/>
            <a:ext cx="5427526" cy="4220607"/>
          </a:xfrm>
        </p:spPr>
        <p:txBody>
          <a:bodyPr vert="horz" lIns="91440" tIns="45720" rIns="91440" bIns="45720" rtlCol="0" anchor="t">
            <a:normAutofit fontScale="85000" lnSpcReduction="10000"/>
          </a:bodyPr>
          <a:lstStyle/>
          <a:p>
            <a:pPr indent="-228600">
              <a:buFont typeface="Arial" panose="020B0604020202020204" pitchFamily="34" charset="0"/>
              <a:buChar char="•"/>
            </a:pPr>
            <a:r>
              <a:rPr lang="en-GB" sz="2000" dirty="0"/>
              <a:t>We understand now that it is very important for communities to receive support from people they trust and can related to and can easily communicate with in their own language </a:t>
            </a:r>
          </a:p>
          <a:p>
            <a:pPr indent="-228600">
              <a:buFont typeface="Arial" panose="020B0604020202020204" pitchFamily="34" charset="0"/>
              <a:buChar char="•"/>
            </a:pPr>
            <a:r>
              <a:rPr lang="en-GB" sz="2000" dirty="0"/>
              <a:t>The mainstream services need to improve their offers and diversify their workforce to enable equality within the NHS and work harder in reaching out to the hardest to reach communities, this can only happen if we continue to work together to ensure a fair service delivery to all walk of life</a:t>
            </a:r>
          </a:p>
          <a:p>
            <a:pPr indent="-228600">
              <a:buFont typeface="Arial" panose="020B0604020202020204" pitchFamily="34" charset="0"/>
              <a:buChar char="•"/>
            </a:pPr>
            <a:r>
              <a:rPr lang="en-GB" sz="2000" dirty="0"/>
              <a:t>The Voluntary and Community Sector  provision can plug this gap and, in most cases, will always be the best option as the NHS waiting time can be up to 9 months for someone needing professional support relating to their mental health, this is an extremely longtime and can be challenging for all. </a:t>
            </a:r>
          </a:p>
          <a:p>
            <a:pPr indent="-228600">
              <a:buFont typeface="Arial" panose="020B0604020202020204" pitchFamily="34" charset="0"/>
              <a:buChar char="•"/>
            </a:pPr>
            <a:r>
              <a:rPr lang="en-GB" sz="2000" dirty="0"/>
              <a:t>What we offer is short and effective and works well while the client waits for her assessment with the NHS  </a:t>
            </a:r>
          </a:p>
          <a:p>
            <a:pPr indent="-228600">
              <a:buFont typeface="Arial" panose="020B0604020202020204" pitchFamily="34" charset="0"/>
              <a:buChar char="•"/>
            </a:pPr>
            <a:endParaRPr lang="en-US" sz="2000" dirty="0"/>
          </a:p>
        </p:txBody>
      </p:sp>
      <p:pic>
        <p:nvPicPr>
          <p:cNvPr id="8" name="Picture Placeholder 7" descr="A blue circle with white and black design&#10;&#10;Description automatically generated">
            <a:extLst>
              <a:ext uri="{FF2B5EF4-FFF2-40B4-BE49-F238E27FC236}">
                <a16:creationId xmlns:a16="http://schemas.microsoft.com/office/drawing/2014/main" id="{9C2E45AF-F993-4A29-8300-32BB03A8906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0"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59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7D591-A3B3-2C49-2E8A-ED7EB951BFF1}"/>
              </a:ext>
            </a:extLst>
          </p:cNvPr>
          <p:cNvSpPr>
            <a:spLocks noGrp="1"/>
          </p:cNvSpPr>
          <p:nvPr>
            <p:ph type="title"/>
          </p:nvPr>
        </p:nvSpPr>
        <p:spPr>
          <a:xfrm>
            <a:off x="1136398" y="1"/>
            <a:ext cx="5427525" cy="742950"/>
          </a:xfrm>
        </p:spPr>
        <p:txBody>
          <a:bodyPr vert="horz" lIns="91440" tIns="45720" rIns="91440" bIns="45720" rtlCol="0" anchor="b">
            <a:normAutofit/>
          </a:bodyPr>
          <a:lstStyle/>
          <a:p>
            <a:r>
              <a:rPr lang="en-US" sz="4000" dirty="0"/>
              <a:t>Case study </a:t>
            </a:r>
          </a:p>
        </p:txBody>
      </p:sp>
      <p:sp>
        <p:nvSpPr>
          <p:cNvPr id="4" name="Text Placeholder 3">
            <a:extLst>
              <a:ext uri="{FF2B5EF4-FFF2-40B4-BE49-F238E27FC236}">
                <a16:creationId xmlns:a16="http://schemas.microsoft.com/office/drawing/2014/main" id="{6DF05E39-DA7D-AC2B-4B85-DB64F446C2DD}"/>
              </a:ext>
            </a:extLst>
          </p:cNvPr>
          <p:cNvSpPr>
            <a:spLocks noGrp="1"/>
          </p:cNvSpPr>
          <p:nvPr>
            <p:ph type="body" sz="half" idx="2"/>
          </p:nvPr>
        </p:nvSpPr>
        <p:spPr>
          <a:xfrm>
            <a:off x="1136398" y="868681"/>
            <a:ext cx="5427526" cy="5071870"/>
          </a:xfrm>
        </p:spPr>
        <p:txBody>
          <a:bodyPr vert="horz" lIns="91440" tIns="45720" rIns="91440" bIns="45720" rtlCol="0" anchor="t">
            <a:normAutofit fontScale="47500" lnSpcReduction="20000"/>
          </a:bodyPr>
          <a:lstStyle/>
          <a:p>
            <a:r>
              <a:rPr lang="en-GB" sz="2000" dirty="0"/>
              <a:t>Ms A accessed our Drop In service on a Friday, she was told about our service by an existing service user who advised her to seek help with her matter.  Ms A registered with us during the Drop In session and was given a short assessment so we could establish what support was needed. Ms A was distressed and was emotional throughout her assessment, she said she was struggling with everything in her life and does not know where or who to go to for help. </a:t>
            </a:r>
          </a:p>
          <a:p>
            <a:r>
              <a:rPr lang="en-GB" sz="2000" dirty="0"/>
              <a:t>Ms A had a number of issues that she needed support with, damp and mould in her property, she was overcrowded in her accommodation and needed an extra room, and she was being sanctioned by the Job Centre on a regular basis for not attending her interviews which are mandatory. Ms A also had multiple health issues that were exacerbated by all of the above. </a:t>
            </a:r>
          </a:p>
          <a:p>
            <a:r>
              <a:rPr lang="en-GB" sz="2000" dirty="0"/>
              <a:t>We started with the issue that was most important to Ms A and worked our way through each issue one at a time.  The overcrowding issue was most important to Ms A, so we started with that.  It transpired that Ms A had already been on the housing register to be re-housed however her bidding account was suspended and she did not understand why.  We agreed that we will email RBKC housing solutions along with her signed consent to find out why and what needs to be done to remove the suspension.  We got a response from RBKC that our client needs to fill out an updating form, so we asked for the form in question on several occasions and help with this locating this form, but no one was responding to us, we sent countless emails and even tried to call with no avail.  We then decided that this was taking far to long and we needed to think about another way to get this matter resolved.</a:t>
            </a:r>
          </a:p>
          <a:p>
            <a:r>
              <a:rPr lang="en-GB" sz="2000" dirty="0"/>
              <a:t>We decided to put in complaint about no one from housing helping us or our client with her bidding account.  The complaint was sent along with all our emails as proofs/evidence.  Our complaint was upheld and RBKC apologised for letting our client down and said that someone would be contacting our client soon to resolve the matter. </a:t>
            </a:r>
          </a:p>
          <a:p>
            <a:r>
              <a:rPr lang="en-GB" sz="2000" dirty="0"/>
              <a:t>We then signposted our client to the Kensington Law Centre for support with her sanctions, we wanted to find out if they were lawful because they were putting a major strain on Ms A’s finances and causing her to live in extreme hardship. Ms A needed support to communicate her health issues to her Job coach, so they understand that Ms A is not missing her appointments deliberately. Ms A was advised to talk to her GP and to get a sick note to prove her sickness. This is still an ongoing matter that the Kensington Law Centre is dealing with. </a:t>
            </a:r>
          </a:p>
          <a:p>
            <a:r>
              <a:rPr lang="en-GB" sz="2000" dirty="0"/>
              <a:t>Ms A accessed our MEWS  which offered her 5 sessions of emotional  support. </a:t>
            </a:r>
          </a:p>
          <a:p>
            <a:r>
              <a:rPr lang="en-GB" sz="2000" dirty="0"/>
              <a:t>Our service was able to support Ms A around a variety of issues, thanks to our partners and our extensive knowledge of services in the Borough we were able to deal with all the client’s issues and improve her life by resolving many of her issues.  Although we are still working on the sanction matter, everything else has improved or been resolved. </a:t>
            </a:r>
          </a:p>
          <a:p>
            <a:r>
              <a:rPr lang="en-GB" sz="2000" dirty="0"/>
              <a:t>Ms A completed her 5 sessions of emotional wellbeing which she reported back saying did her a world of good, she now feels confident in talking about her problems before they escalate and knows where to go to find support. </a:t>
            </a:r>
          </a:p>
          <a:p>
            <a:endParaRPr lang="en-US" sz="2000" dirty="0"/>
          </a:p>
        </p:txBody>
      </p:sp>
      <p:pic>
        <p:nvPicPr>
          <p:cNvPr id="8" name="Picture Placeholder 7" descr="A blue circle with white and black design&#10;&#10;Description automatically generated">
            <a:extLst>
              <a:ext uri="{FF2B5EF4-FFF2-40B4-BE49-F238E27FC236}">
                <a16:creationId xmlns:a16="http://schemas.microsoft.com/office/drawing/2014/main" id="{9C2E45AF-F993-4A29-8300-32BB03A8906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0"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C3B26B0-3C40-5004-5605-9F486AEA1212}"/>
              </a:ext>
            </a:extLst>
          </p:cNvPr>
          <p:cNvSpPr>
            <a:spLocks noGrp="1"/>
          </p:cNvSpPr>
          <p:nvPr>
            <p:ph type="body" sz="half" idx="2"/>
          </p:nvPr>
        </p:nvSpPr>
        <p:spPr>
          <a:xfrm>
            <a:off x="1136398" y="696687"/>
            <a:ext cx="5427526" cy="5243864"/>
          </a:xfrm>
        </p:spPr>
        <p:txBody>
          <a:bodyPr vert="horz" lIns="91440" tIns="45720" rIns="91440" bIns="45720" rtlCol="0" anchor="t">
            <a:noAutofit/>
          </a:bodyPr>
          <a:lstStyle/>
          <a:p>
            <a:r>
              <a:rPr lang="en-US" sz="2000" dirty="0"/>
              <a:t>Any questions </a:t>
            </a:r>
          </a:p>
        </p:txBody>
      </p:sp>
      <p:pic>
        <p:nvPicPr>
          <p:cNvPr id="5" name="Picture Placeholder 4">
            <a:extLst>
              <a:ext uri="{FF2B5EF4-FFF2-40B4-BE49-F238E27FC236}">
                <a16:creationId xmlns:a16="http://schemas.microsoft.com/office/drawing/2014/main" id="{9464E73B-1D7E-FA4F-631E-EC0AB9D55BE2}"/>
              </a:ext>
            </a:extLst>
          </p:cNvPr>
          <p:cNvPicPr>
            <a:picLocks noGrp="1" noChangeAspect="1"/>
          </p:cNvPicPr>
          <p:nvPr>
            <p:ph type="pic" idx="1"/>
          </p:nvPr>
        </p:nvPicPr>
        <p:blipFill rotWithShape="1">
          <a:blip r:embed="rId2"/>
          <a:srcRect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51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12E1-A253-9D3C-3C0D-4040B35B2028}"/>
              </a:ext>
            </a:extLst>
          </p:cNvPr>
          <p:cNvSpPr>
            <a:spLocks noGrp="1"/>
          </p:cNvSpPr>
          <p:nvPr>
            <p:ph type="title"/>
          </p:nvPr>
        </p:nvSpPr>
        <p:spPr>
          <a:xfrm>
            <a:off x="839788" y="457200"/>
            <a:ext cx="3932237" cy="674914"/>
          </a:xfrm>
        </p:spPr>
        <p:txBody>
          <a:bodyPr/>
          <a:lstStyle/>
          <a:p>
            <a:r>
              <a:rPr lang="en-GB" dirty="0"/>
              <a:t>Thank you </a:t>
            </a:r>
          </a:p>
        </p:txBody>
      </p:sp>
      <p:pic>
        <p:nvPicPr>
          <p:cNvPr id="6" name="Picture Placeholder 5" descr="A blue circle with white and black design&#10;&#10;Description automatically generated">
            <a:extLst>
              <a:ext uri="{FF2B5EF4-FFF2-40B4-BE49-F238E27FC236}">
                <a16:creationId xmlns:a16="http://schemas.microsoft.com/office/drawing/2014/main" id="{33C003B9-CF42-C627-E54B-CCD668DDFDB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11" b="10511"/>
          <a:stretch>
            <a:fillRect/>
          </a:stretch>
        </p:blipFill>
        <p:spPr/>
      </p:pic>
      <p:sp>
        <p:nvSpPr>
          <p:cNvPr id="4" name="Text Placeholder 3">
            <a:extLst>
              <a:ext uri="{FF2B5EF4-FFF2-40B4-BE49-F238E27FC236}">
                <a16:creationId xmlns:a16="http://schemas.microsoft.com/office/drawing/2014/main" id="{5A499898-FAA8-AFB3-54EC-8C4CAF361E7E}"/>
              </a:ext>
            </a:extLst>
          </p:cNvPr>
          <p:cNvSpPr>
            <a:spLocks noGrp="1"/>
          </p:cNvSpPr>
          <p:nvPr>
            <p:ph type="body" sz="half" idx="2"/>
          </p:nvPr>
        </p:nvSpPr>
        <p:spPr>
          <a:xfrm>
            <a:off x="839788" y="2503714"/>
            <a:ext cx="4603069" cy="3357335"/>
          </a:xfrm>
        </p:spPr>
        <p:txBody>
          <a:bodyPr>
            <a:normAutofit fontScale="92500" lnSpcReduction="20000"/>
          </a:bodyPr>
          <a:lstStyle/>
          <a:p>
            <a:r>
              <a:rPr lang="en-GB" sz="3200" dirty="0"/>
              <a:t>Zohra Davis</a:t>
            </a:r>
          </a:p>
          <a:p>
            <a:r>
              <a:rPr lang="en-GB" sz="3200" dirty="0"/>
              <a:t>Mental Health &amp; Wellbeing Lead</a:t>
            </a:r>
          </a:p>
          <a:p>
            <a:r>
              <a:rPr lang="en-GB" sz="3200" dirty="0"/>
              <a:t>IDVA</a:t>
            </a:r>
          </a:p>
          <a:p>
            <a:r>
              <a:rPr lang="en-GB" sz="3200" dirty="0"/>
              <a:t>(Independent Domestic Violence Advocate) </a:t>
            </a:r>
          </a:p>
          <a:p>
            <a:endParaRPr lang="en-GB" sz="3200" dirty="0"/>
          </a:p>
          <a:p>
            <a:r>
              <a:rPr lang="en-GB" sz="3200" dirty="0"/>
              <a:t>zohra@alhasaniya.org.uk</a:t>
            </a:r>
          </a:p>
        </p:txBody>
      </p:sp>
    </p:spTree>
    <p:extLst>
      <p:ext uri="{BB962C8B-B14F-4D97-AF65-F5344CB8AC3E}">
        <p14:creationId xmlns:p14="http://schemas.microsoft.com/office/powerpoint/2010/main" val="4124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6326E1111D89438A3085FDE9A5FD0F" ma:contentTypeVersion="20" ma:contentTypeDescription="Create a new document." ma:contentTypeScope="" ma:versionID="7c9c58197a7a72d66d4b54d96d767e3d">
  <xsd:schema xmlns:xsd="http://www.w3.org/2001/XMLSchema" xmlns:xs="http://www.w3.org/2001/XMLSchema" xmlns:p="http://schemas.microsoft.com/office/2006/metadata/properties" xmlns:ns1="http://schemas.microsoft.com/sharepoint/v3" xmlns:ns2="24d292ad-1d7b-47bb-988d-0421f47b48dd" xmlns:ns3="66dc577f-7463-49c1-b6b4-ba31d4c27bbb" targetNamespace="http://schemas.microsoft.com/office/2006/metadata/properties" ma:root="true" ma:fieldsID="45d3eb025654f9e83ce413d56fd94b41" ns1:_="" ns2:_="" ns3:_="">
    <xsd:import namespace="http://schemas.microsoft.com/sharepoint/v3"/>
    <xsd:import namespace="24d292ad-1d7b-47bb-988d-0421f47b48dd"/>
    <xsd:import namespace="66dc577f-7463-49c1-b6b4-ba31d4c27b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d292ad-1d7b-47bb-988d-0421f47b4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7ed7110-f592-4c9a-8fba-958c55cbc3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dc577f-7463-49c1-b6b4-ba31d4c27bb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6362ba2-87ba-4762-9774-42b2a5749c05}" ma:internalName="TaxCatchAll" ma:showField="CatchAllData" ma:web="66dc577f-7463-49c1-b6b4-ba31d4c27b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24d292ad-1d7b-47bb-988d-0421f47b48dd">
      <Terms xmlns="http://schemas.microsoft.com/office/infopath/2007/PartnerControls"/>
    </lcf76f155ced4ddcb4097134ff3c332f>
    <TaxCatchAll xmlns="66dc577f-7463-49c1-b6b4-ba31d4c27bbb"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62FA601-DBA1-4746-8D3B-9641E0C43D81}"/>
</file>

<file path=customXml/itemProps2.xml><?xml version="1.0" encoding="utf-8"?>
<ds:datastoreItem xmlns:ds="http://schemas.openxmlformats.org/officeDocument/2006/customXml" ds:itemID="{5346B289-DEE6-49CA-AF4F-6D0290676B6F}"/>
</file>

<file path=customXml/itemProps3.xml><?xml version="1.0" encoding="utf-8"?>
<ds:datastoreItem xmlns:ds="http://schemas.openxmlformats.org/officeDocument/2006/customXml" ds:itemID="{F4192A56-5EDF-4B0C-9A03-2636C29DFF06}"/>
</file>

<file path=docProps/app.xml><?xml version="1.0" encoding="utf-8"?>
<Properties xmlns="http://schemas.openxmlformats.org/officeDocument/2006/extended-properties" xmlns:vt="http://schemas.openxmlformats.org/officeDocument/2006/docPropsVTypes">
  <TotalTime>131</TotalTime>
  <Words>1327</Words>
  <Application>Microsoft Office PowerPoint</Application>
  <PresentationFormat>Widescreen</PresentationFormat>
  <Paragraphs>47</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  Mental &amp; Emotional Wellbeing Project   </vt:lpstr>
      <vt:lpstr>Al-Hasaniya -Mental Health Project  Funded by RBKC </vt:lpstr>
      <vt:lpstr>Partnership with BME Health Forum </vt:lpstr>
      <vt:lpstr>Barriers to access mainstream NHS mental health services </vt:lpstr>
      <vt:lpstr>Mental Health Services Provided by the BMEHF</vt:lpstr>
      <vt:lpstr>Culturally appropriate services </vt:lpstr>
      <vt:lpstr>Case study </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Mental Project  </dc:title>
  <dc:creator>zohra davis</dc:creator>
  <cp:lastModifiedBy>Mercyline Ndeti</cp:lastModifiedBy>
  <cp:revision>4</cp:revision>
  <dcterms:created xsi:type="dcterms:W3CDTF">2024-05-30T12:34:22Z</dcterms:created>
  <dcterms:modified xsi:type="dcterms:W3CDTF">2024-06-11T15:56:27Z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0x010100A66326E1111D89438A3085FDE9A5FD0F</vt:lpwstr>
  </property>
</Properties>
</file>