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8" r:id="rId5"/>
    <p:sldMasterId id="2147483690" r:id="rId6"/>
  </p:sldMasterIdLst>
  <p:notesMasterIdLst>
    <p:notesMasterId r:id="rId19"/>
  </p:notesMasterIdLst>
  <p:sldIdLst>
    <p:sldId id="267" r:id="rId7"/>
    <p:sldId id="2142532915" r:id="rId8"/>
    <p:sldId id="2142532879" r:id="rId9"/>
    <p:sldId id="2142532908" r:id="rId10"/>
    <p:sldId id="2142532919" r:id="rId11"/>
    <p:sldId id="256" r:id="rId12"/>
    <p:sldId id="2142532920" r:id="rId13"/>
    <p:sldId id="2142532921" r:id="rId14"/>
    <p:sldId id="2142532922" r:id="rId15"/>
    <p:sldId id="2142532925" r:id="rId16"/>
    <p:sldId id="2142532923" r:id="rId17"/>
    <p:sldId id="214253292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6F008C-E739-207E-DB37-AFF10B2A9377}" name="Wadhwa, Ruchi" initials="RW" userId="S::rwadhwa@ic.ac.uk::8995f905-d1ad-490e-a853-f1549f60d0ce" providerId="AD"/>
  <p188:author id="{535975FE-F679-C05E-9183-D191F053272A}" name="Piggin, Maria M" initials="PM" userId="S::mpiggin@ic.ac.uk::e2cf4715-118c-4470-b2e2-bb9f9ab0b3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9F6"/>
    <a:srgbClr val="193E72"/>
    <a:srgbClr val="F2F1EA"/>
    <a:srgbClr val="F5F5F0"/>
    <a:srgbClr val="EBFFF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0ADF0A-809D-1BD8-C919-B36606D72596}" v="2" dt="2026-08-05T11:47:41.295"/>
    <p1510:client id="{70BA8442-E7AA-0F3A-AB85-C9B463AE2F08}" v="735" dt="2026-08-05T12:38:48.037"/>
    <p1510:client id="{9DC918E6-5EC3-B7DC-F6FF-0899EAAE518B}" v="46" dt="2026-08-05T16:02:04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Imperial PERC is a team of health and research experts, including clinicians, social science researchers, and public health specialists. My role in public involvement is to connect researchers with taxpayers — including VCSE organisations, patients, carers, and the communities they represent. We want people to know they have a right to have a say in research, and if they get involved, we pay them for their time.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775E1-D0FD-044E-8776-F6D99D0FCA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64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Public money helps fund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Patients, carers, and the public should be able to influence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They can shape research questions and how studies are designed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This is different from taking part in research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775E1-D0FD-044E-8776-F6D99D0FCA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1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333333"/>
                </a:solidFill>
                <a:highlight>
                  <a:srgbClr val="FFFFFF"/>
                </a:highlight>
              </a:rPr>
              <a:t>Make sure to say Jenny crow speaking next will say more about this shortly – last </a:t>
            </a:r>
            <a:r>
              <a:rPr lang="en-US">
                <a:solidFill>
                  <a:srgbClr val="333333"/>
                </a:solidFill>
                <a:highlight>
                  <a:srgbClr val="FFFFFF"/>
                </a:highlight>
              </a:rPr>
              <a:t>example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775E1-D0FD-044E-8776-F6D99D0FCA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472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9F5E3E4-814D-96D3-450D-933183CB7D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Contact information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nihr.ac.uk</a:t>
            </a:r>
            <a:endParaRPr lang="en-GB" sz="17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CBDD136-57A1-D2B4-2A58-AC5E88844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Contact information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nihr.ac.uk</a:t>
            </a:r>
            <a:endParaRPr lang="en-GB" sz="17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87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12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7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98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47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54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72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92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8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863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95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1">
  <p:cSld name="Cover slide 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507600" y="2533631"/>
            <a:ext cx="6070400" cy="1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lusive Sans"/>
              <a:buNone/>
              <a:defRPr sz="4533" b="1" i="0"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8"/>
          <p:cNvSpPr txBox="1">
            <a:spLocks noGrp="1"/>
          </p:cNvSpPr>
          <p:nvPr>
            <p:ph type="subTitle" idx="1"/>
          </p:nvPr>
        </p:nvSpPr>
        <p:spPr>
          <a:xfrm>
            <a:off x="507600" y="4019107"/>
            <a:ext cx="6070400" cy="1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28"/>
          <p:cNvSpPr txBox="1">
            <a:spLocks noGrp="1"/>
          </p:cNvSpPr>
          <p:nvPr>
            <p:ph type="dt" idx="10"/>
          </p:nvPr>
        </p:nvSpPr>
        <p:spPr>
          <a:xfrm>
            <a:off x="507600" y="6119048"/>
            <a:ext cx="6545600" cy="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2"/>
          </p:nvPr>
        </p:nvSpPr>
        <p:spPr>
          <a:xfrm>
            <a:off x="507600" y="5847424"/>
            <a:ext cx="3454800" cy="2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–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8"/>
          <p:cNvSpPr txBox="1">
            <a:spLocks noGrp="1"/>
          </p:cNvSpPr>
          <p:nvPr>
            <p:ph type="body" idx="3"/>
          </p:nvPr>
        </p:nvSpPr>
        <p:spPr>
          <a:xfrm>
            <a:off x="507600" y="1979628"/>
            <a:ext cx="3732000" cy="422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700" tIns="54000" rIns="83700" bIns="54000" anchor="ctr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solidFill>
                  <a:schemeClr val="dk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–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3481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9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2">
  <p:cSld name="Cover slide 2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ctrTitle"/>
          </p:nvPr>
        </p:nvSpPr>
        <p:spPr>
          <a:xfrm>
            <a:off x="507600" y="2533631"/>
            <a:ext cx="6070400" cy="1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nclusive Sans"/>
              <a:buNone/>
              <a:defRPr sz="4533" b="1" i="0">
                <a:solidFill>
                  <a:schemeClr val="lt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9"/>
          <p:cNvSpPr txBox="1">
            <a:spLocks noGrp="1"/>
          </p:cNvSpPr>
          <p:nvPr>
            <p:ph type="subTitle" idx="1"/>
          </p:nvPr>
        </p:nvSpPr>
        <p:spPr>
          <a:xfrm>
            <a:off x="507600" y="4019107"/>
            <a:ext cx="6070400" cy="1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51" name="Google Shape;151;p29"/>
          <p:cNvSpPr txBox="1">
            <a:spLocks noGrp="1"/>
          </p:cNvSpPr>
          <p:nvPr>
            <p:ph type="dt" idx="10"/>
          </p:nvPr>
        </p:nvSpPr>
        <p:spPr>
          <a:xfrm>
            <a:off x="507600" y="6119048"/>
            <a:ext cx="6545600" cy="2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29"/>
          <p:cNvSpPr txBox="1">
            <a:spLocks noGrp="1"/>
          </p:cNvSpPr>
          <p:nvPr>
            <p:ph type="body" idx="2"/>
          </p:nvPr>
        </p:nvSpPr>
        <p:spPr>
          <a:xfrm>
            <a:off x="507600" y="1979628"/>
            <a:ext cx="3733200" cy="422400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700" tIns="54000" rIns="83700" bIns="54000" anchor="ctr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1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–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3"/>
          </p:nvPr>
        </p:nvSpPr>
        <p:spPr>
          <a:xfrm>
            <a:off x="507600" y="5847424"/>
            <a:ext cx="3454800" cy="2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–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0107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9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9A525-3455-6444-B444-9E953B3D7F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7606" y="505490"/>
            <a:ext cx="5335186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1" type="secHead">
  <p:cSld name="Divider slide 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>
            <a:spLocks noGrp="1"/>
          </p:cNvSpPr>
          <p:nvPr>
            <p:ph type="title"/>
          </p:nvPr>
        </p:nvSpPr>
        <p:spPr>
          <a:xfrm>
            <a:off x="507600" y="1121019"/>
            <a:ext cx="5900400" cy="24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lusive Sans"/>
              <a:buNone/>
              <a:defRPr sz="4533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body" idx="1"/>
          </p:nvPr>
        </p:nvSpPr>
        <p:spPr>
          <a:xfrm>
            <a:off x="507600" y="3747600"/>
            <a:ext cx="59004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2533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500"/>
              <a:buNone/>
              <a:defRPr sz="2000">
                <a:solidFill>
                  <a:srgbClr val="77798D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400"/>
              <a:buNone/>
              <a:defRPr sz="1867">
                <a:solidFill>
                  <a:srgbClr val="77798D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ftr" idx="11"/>
          </p:nvPr>
        </p:nvSpPr>
        <p:spPr>
          <a:xfrm>
            <a:off x="1152000" y="6408001"/>
            <a:ext cx="3981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9" name="Google Shape;159;p30"/>
          <p:cNvSpPr txBox="1"/>
          <p:nvPr/>
        </p:nvSpPr>
        <p:spPr>
          <a:xfrm>
            <a:off x="507600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95085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2">
  <p:cSld name="Divider slide 2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>
            <a:spLocks noGrp="1"/>
          </p:cNvSpPr>
          <p:nvPr>
            <p:ph type="title"/>
          </p:nvPr>
        </p:nvSpPr>
        <p:spPr>
          <a:xfrm>
            <a:off x="507600" y="1121019"/>
            <a:ext cx="5900400" cy="24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clusive Sans"/>
              <a:buNone/>
              <a:defRPr sz="4533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1"/>
          <p:cNvSpPr txBox="1">
            <a:spLocks noGrp="1"/>
          </p:cNvSpPr>
          <p:nvPr>
            <p:ph type="body" idx="1"/>
          </p:nvPr>
        </p:nvSpPr>
        <p:spPr>
          <a:xfrm>
            <a:off x="507600" y="3747600"/>
            <a:ext cx="59004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2533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500"/>
              <a:buNone/>
              <a:defRPr sz="2000">
                <a:solidFill>
                  <a:srgbClr val="77798D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400"/>
              <a:buNone/>
              <a:defRPr sz="1867">
                <a:solidFill>
                  <a:srgbClr val="77798D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77798D"/>
              </a:buClr>
              <a:buSzPts val="1200"/>
              <a:buNone/>
              <a:defRPr sz="1600">
                <a:solidFill>
                  <a:srgbClr val="77798D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ftr" idx="11"/>
          </p:nvPr>
        </p:nvSpPr>
        <p:spPr>
          <a:xfrm>
            <a:off x="1152000" y="6408001"/>
            <a:ext cx="3981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5" name="Google Shape;165;p31"/>
          <p:cNvSpPr txBox="1"/>
          <p:nvPr/>
        </p:nvSpPr>
        <p:spPr>
          <a:xfrm>
            <a:off x="507600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6390021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slide_1 column">
  <p:cSld name="Copy slide_1 column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10818800" cy="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2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9" name="Google Shape;169;p32"/>
          <p:cNvSpPr txBox="1">
            <a:spLocks noGrp="1"/>
          </p:cNvSpPr>
          <p:nvPr>
            <p:ph type="ftr" idx="11"/>
          </p:nvPr>
        </p:nvSpPr>
        <p:spPr>
          <a:xfrm>
            <a:off x="1152000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1"/>
          </p:nvPr>
        </p:nvSpPr>
        <p:spPr>
          <a:xfrm>
            <a:off x="507599" y="2141537"/>
            <a:ext cx="108188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2"/>
          <p:cNvSpPr txBox="1"/>
          <p:nvPr/>
        </p:nvSpPr>
        <p:spPr>
          <a:xfrm>
            <a:off x="507600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469033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slide_2 column">
  <p:cSld name="Copy slide_2 column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10818800" cy="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3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5" name="Google Shape;175;p33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1"/>
          </p:nvPr>
        </p:nvSpPr>
        <p:spPr>
          <a:xfrm>
            <a:off x="507599" y="2141537"/>
            <a:ext cx="54152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body" idx="2"/>
          </p:nvPr>
        </p:nvSpPr>
        <p:spPr>
          <a:xfrm>
            <a:off x="6153327" y="2141537"/>
            <a:ext cx="54152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3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969809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slide_1 column_bullets">
  <p:cSld name="Copy slide_1 column_bulle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10818800" cy="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2" name="Google Shape;182;p34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body" idx="1"/>
          </p:nvPr>
        </p:nvSpPr>
        <p:spPr>
          <a:xfrm>
            <a:off x="507600" y="2142000"/>
            <a:ext cx="10818800" cy="3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14856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733"/>
            </a:lvl1pPr>
            <a:lvl2pPr marL="1219170" lvl="1" indent="-414856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733"/>
            </a:lvl2pPr>
            <a:lvl3pPr marL="1828754" lvl="2" indent="-414856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–"/>
              <a:defRPr sz="1733"/>
            </a:lvl3pPr>
            <a:lvl4pPr marL="2438339" lvl="3" indent="-414856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733"/>
            </a:lvl4pPr>
            <a:lvl5pPr marL="3047924" lvl="4" indent="-414856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300"/>
              <a:buChar char="•"/>
              <a:defRPr sz="1733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34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4027265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w/ image">
  <p:cSld name="Copy w/ image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5588400" cy="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8" name="Google Shape;188;p35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5"/>
          <p:cNvSpPr txBox="1">
            <a:spLocks noGrp="1"/>
          </p:cNvSpPr>
          <p:nvPr>
            <p:ph type="body" idx="1"/>
          </p:nvPr>
        </p:nvSpPr>
        <p:spPr>
          <a:xfrm>
            <a:off x="507599" y="2141537"/>
            <a:ext cx="55884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35"/>
          <p:cNvSpPr>
            <a:spLocks noGrp="1"/>
          </p:cNvSpPr>
          <p:nvPr>
            <p:ph type="pic" idx="2"/>
          </p:nvPr>
        </p:nvSpPr>
        <p:spPr>
          <a:xfrm>
            <a:off x="6748423" y="570600"/>
            <a:ext cx="4936000" cy="571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91" name="Google Shape;191;p35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63259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 slide">
  <p:cSld name="Image only slide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7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99" name="Google Shape;199;p37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7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  <p:sp>
        <p:nvSpPr>
          <p:cNvPr id="201" name="Google Shape;201;p37"/>
          <p:cNvSpPr>
            <a:spLocks noGrp="1"/>
          </p:cNvSpPr>
          <p:nvPr>
            <p:ph type="pic" idx="2"/>
          </p:nvPr>
        </p:nvSpPr>
        <p:spPr>
          <a:xfrm>
            <a:off x="507600" y="590400"/>
            <a:ext cx="11113200" cy="56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862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lide">
  <p:cSld name="Icon slide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8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10818800" cy="9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8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5" name="Google Shape;205;p38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8"/>
          <p:cNvSpPr txBox="1">
            <a:spLocks noGrp="1"/>
          </p:cNvSpPr>
          <p:nvPr>
            <p:ph type="body" idx="1"/>
          </p:nvPr>
        </p:nvSpPr>
        <p:spPr>
          <a:xfrm>
            <a:off x="507601" y="1535373"/>
            <a:ext cx="3545600" cy="4544800"/>
          </a:xfrm>
          <a:prstGeom prst="rect">
            <a:avLst/>
          </a:prstGeom>
          <a:solidFill>
            <a:schemeClr val="accent4">
              <a:alpha val="60780"/>
            </a:schemeClr>
          </a:solidFill>
          <a:ln>
            <a:noFill/>
          </a:ln>
        </p:spPr>
        <p:txBody>
          <a:bodyPr spcFirstLastPara="1" wrap="square" lIns="191700" tIns="1080000" rIns="191700" bIns="191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38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  <p:sp>
        <p:nvSpPr>
          <p:cNvPr id="208" name="Google Shape;208;p38"/>
          <p:cNvSpPr>
            <a:spLocks noGrp="1"/>
          </p:cNvSpPr>
          <p:nvPr>
            <p:ph type="pic" idx="2"/>
          </p:nvPr>
        </p:nvSpPr>
        <p:spPr>
          <a:xfrm>
            <a:off x="763200" y="1764000"/>
            <a:ext cx="979200" cy="99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09" name="Google Shape;209;p38"/>
          <p:cNvSpPr txBox="1">
            <a:spLocks noGrp="1"/>
          </p:cNvSpPr>
          <p:nvPr>
            <p:ph type="body" idx="3"/>
          </p:nvPr>
        </p:nvSpPr>
        <p:spPr>
          <a:xfrm>
            <a:off x="4323108" y="1535373"/>
            <a:ext cx="3545600" cy="45448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txBody>
          <a:bodyPr spcFirstLastPara="1" wrap="square" lIns="191700" tIns="1080000" rIns="191700" bIns="191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8"/>
          <p:cNvSpPr>
            <a:spLocks noGrp="1"/>
          </p:cNvSpPr>
          <p:nvPr>
            <p:ph type="pic" idx="4"/>
          </p:nvPr>
        </p:nvSpPr>
        <p:spPr>
          <a:xfrm>
            <a:off x="4578707" y="1764000"/>
            <a:ext cx="979200" cy="99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1" name="Google Shape;211;p38"/>
          <p:cNvSpPr txBox="1">
            <a:spLocks noGrp="1"/>
          </p:cNvSpPr>
          <p:nvPr>
            <p:ph type="body" idx="5"/>
          </p:nvPr>
        </p:nvSpPr>
        <p:spPr>
          <a:xfrm>
            <a:off x="8138615" y="1535373"/>
            <a:ext cx="3545600" cy="45448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txBody>
          <a:bodyPr spcFirstLastPara="1" wrap="square" lIns="191700" tIns="1080000" rIns="191700" bIns="191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8"/>
          <p:cNvSpPr>
            <a:spLocks noGrp="1"/>
          </p:cNvSpPr>
          <p:nvPr>
            <p:ph type="pic" idx="6"/>
          </p:nvPr>
        </p:nvSpPr>
        <p:spPr>
          <a:xfrm>
            <a:off x="8394215" y="1764000"/>
            <a:ext cx="979200" cy="99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80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llustration slide">
  <p:cSld name="Illustration slide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9"/>
          <p:cNvSpPr txBox="1">
            <a:spLocks noGrp="1"/>
          </p:cNvSpPr>
          <p:nvPr>
            <p:ph type="title"/>
          </p:nvPr>
        </p:nvSpPr>
        <p:spPr>
          <a:xfrm>
            <a:off x="507600" y="473187"/>
            <a:ext cx="6122000" cy="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Inclusive Sans"/>
              <a:buNone/>
              <a:defRPr sz="3467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9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6" name="Google Shape;216;p39"/>
          <p:cNvSpPr txBox="1">
            <a:spLocks noGrp="1"/>
          </p:cNvSpPr>
          <p:nvPr>
            <p:ph type="ftr" idx="11"/>
          </p:nvPr>
        </p:nvSpPr>
        <p:spPr>
          <a:xfrm>
            <a:off x="1151999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9"/>
          <p:cNvSpPr txBox="1">
            <a:spLocks noGrp="1"/>
          </p:cNvSpPr>
          <p:nvPr>
            <p:ph type="body" idx="1"/>
          </p:nvPr>
        </p:nvSpPr>
        <p:spPr>
          <a:xfrm>
            <a:off x="507599" y="1514901"/>
            <a:ext cx="5588400" cy="4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>
                <a:solidFill>
                  <a:schemeClr val="dk1"/>
                </a:solidFill>
              </a:defRPr>
            </a:lvl1pPr>
            <a:lvl2pPr marL="1219170" lvl="1" indent="-304792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733"/>
            </a:lvl2pPr>
            <a:lvl3pPr marL="1828754" lvl="2" indent="-414856" algn="l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733"/>
            </a:lvl3pPr>
            <a:lvl4pPr marL="2438339" lvl="3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9"/>
          <p:cNvSpPr>
            <a:spLocks noGrp="1"/>
          </p:cNvSpPr>
          <p:nvPr>
            <p:ph type="pic" idx="2"/>
          </p:nvPr>
        </p:nvSpPr>
        <p:spPr>
          <a:xfrm>
            <a:off x="6782939" y="614151"/>
            <a:ext cx="4810800" cy="563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9" name="Google Shape;219;p39"/>
          <p:cNvSpPr txBox="1"/>
          <p:nvPr/>
        </p:nvSpPr>
        <p:spPr>
          <a:xfrm>
            <a:off x="507599" y="6408001"/>
            <a:ext cx="6444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 </a:t>
            </a:r>
            <a:r>
              <a:rPr lang="en-GB" sz="1200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|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47290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gn off slide">
  <p:cSld name="Sign off slide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0"/>
          <p:cNvSpPr txBox="1">
            <a:spLocks noGrp="1"/>
          </p:cNvSpPr>
          <p:nvPr>
            <p:ph type="ctrTitle"/>
          </p:nvPr>
        </p:nvSpPr>
        <p:spPr>
          <a:xfrm>
            <a:off x="507599" y="2301992"/>
            <a:ext cx="9175600" cy="1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Inclusive Sans"/>
              <a:buNone/>
              <a:defRPr sz="7066" b="1" i="0"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40"/>
          <p:cNvSpPr txBox="1">
            <a:spLocks noGrp="1"/>
          </p:cNvSpPr>
          <p:nvPr>
            <p:ph type="subTitle" idx="1"/>
          </p:nvPr>
        </p:nvSpPr>
        <p:spPr>
          <a:xfrm>
            <a:off x="507600" y="3766457"/>
            <a:ext cx="6070400" cy="16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2533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23" name="Google Shape;223;p40"/>
          <p:cNvSpPr txBox="1"/>
          <p:nvPr/>
        </p:nvSpPr>
        <p:spPr>
          <a:xfrm>
            <a:off x="507600" y="6139051"/>
            <a:ext cx="3101200" cy="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Inclusive Sans"/>
              <a:buNone/>
            </a:pPr>
            <a:r>
              <a:rPr lang="en-GB" sz="1733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nihr.ac.uk</a:t>
            </a:r>
            <a:endParaRPr sz="1733">
              <a:solidFill>
                <a:schemeClr val="dk1"/>
              </a:solidFill>
              <a:latin typeface="Inclusive Sans"/>
              <a:ea typeface="Inclusive Sans"/>
              <a:cs typeface="Inclusive Sans"/>
              <a:sym typeface="Inclusive Sans"/>
            </a:endParaRPr>
          </a:p>
        </p:txBody>
      </p:sp>
    </p:spTree>
    <p:extLst>
      <p:ext uri="{BB962C8B-B14F-4D97-AF65-F5344CB8AC3E}">
        <p14:creationId xmlns:p14="http://schemas.microsoft.com/office/powerpoint/2010/main" val="2376780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9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4FAA9-054C-17C8-CD80-16D04F79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3B80-5E91-CCBF-00C0-9331001B4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E8474-B237-8424-42F5-A65B581D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F3B67-CF93-4803-BEC2-5443EC4B6E12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054AB-AD91-4872-ECC7-293E7F7CD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E2C4F-5F54-75F0-0761-60C318DD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1FB2-8776-4AE8-9ED9-D365536BEC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8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/>
              <a:t>NIHR </a:t>
            </a:r>
            <a:r>
              <a:rPr lang="en-US" sz="120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1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F7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>
            <a:off x="507600" y="365125"/>
            <a:ext cx="108188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Inclusive Sans"/>
              <a:buNone/>
              <a:defRPr sz="33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>
            <a:off x="507600" y="1825625"/>
            <a:ext cx="10818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accent6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6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NTR"/>
              <a:buChar char="–"/>
              <a:defRPr sz="1500" b="0" i="0" u="none" strike="noStrike" cap="none">
                <a:solidFill>
                  <a:schemeClr val="accent6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accent6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accent6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sldNum" idx="12"/>
          </p:nvPr>
        </p:nvSpPr>
        <p:spPr>
          <a:xfrm>
            <a:off x="10787063" y="6408651"/>
            <a:ext cx="897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1090975" y="6408651"/>
            <a:ext cx="4152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dk1"/>
                </a:solidFill>
                <a:latin typeface="Inclusive Sans"/>
                <a:ea typeface="Inclusive Sans"/>
                <a:cs typeface="Inclusive Sans"/>
                <a:sym typeface="Inclusive San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48002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sv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sv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png"/><Relationship Id="rId4" Type="http://schemas.openxmlformats.org/officeDocument/2006/relationships/image" Target="../media/image6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18" Type="http://schemas.openxmlformats.org/officeDocument/2006/relationships/image" Target="../media/image42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svg"/><Relationship Id="rId17" Type="http://schemas.openxmlformats.org/officeDocument/2006/relationships/image" Target="../media/image41.png"/><Relationship Id="rId2" Type="http://schemas.openxmlformats.org/officeDocument/2006/relationships/image" Target="../media/image26.sv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19" Type="http://schemas.openxmlformats.org/officeDocument/2006/relationships/image" Target="../media/image13.png"/><Relationship Id="rId4" Type="http://schemas.openxmlformats.org/officeDocument/2006/relationships/image" Target="../media/image28.sv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sv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EF38F-0763-19D9-914A-48E40AE5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449" y="2678800"/>
            <a:ext cx="9383487" cy="1500400"/>
          </a:xfrm>
        </p:spPr>
        <p:txBody>
          <a:bodyPr/>
          <a:lstStyle/>
          <a:p>
            <a:pPr algn="ctr"/>
            <a:r>
              <a:rPr lang="en-GB" sz="4800">
                <a:latin typeface="Arial"/>
                <a:ea typeface="Arial"/>
                <a:cs typeface="Arial"/>
              </a:rPr>
              <a:t>Imperial Patient Experience Research Centre (PERC) - 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6C6142-8F48-6853-64BF-2BE34F30F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0294" y="4707565"/>
            <a:ext cx="8483999" cy="595800"/>
          </a:xfrm>
        </p:spPr>
        <p:txBody>
          <a:bodyPr/>
          <a:lstStyle/>
          <a:p>
            <a:pPr algn="ctr"/>
            <a:r>
              <a:rPr lang="en-GB" sz="2400"/>
              <a:t>Ruchi Wadhwa, Public Involvement Officer, PERC</a:t>
            </a:r>
          </a:p>
          <a:p>
            <a:pPr algn="ctr"/>
            <a:r>
              <a:rPr lang="en-GB" sz="2400"/>
              <a:t>Maria Piggin, Partnerships &amp; Training Manager, PERC</a:t>
            </a:r>
          </a:p>
        </p:txBody>
      </p:sp>
      <p:pic>
        <p:nvPicPr>
          <p:cNvPr id="4" name="Picture 3" descr="A close up of a logo&#10;&#10;AI-generated content may be incorrect.">
            <a:extLst>
              <a:ext uri="{FF2B5EF4-FFF2-40B4-BE49-F238E27FC236}">
                <a16:creationId xmlns:a16="http://schemas.microsoft.com/office/drawing/2014/main" id="{07A6A0D0-5A53-044C-0AF2-D180B33F6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6" y="297531"/>
            <a:ext cx="2742359" cy="528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AD7E48-880D-F552-0D90-858FE8FD0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223" y="165663"/>
            <a:ext cx="3609939" cy="651795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81D1428-0AF0-F033-40ED-3A28C2DE95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3581" y="239872"/>
            <a:ext cx="2483975" cy="6517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015140-FE29-817E-F90F-2AFB63F8C5F5}"/>
              </a:ext>
            </a:extLst>
          </p:cNvPr>
          <p:cNvSpPr txBox="1"/>
          <p:nvPr/>
        </p:nvSpPr>
        <p:spPr>
          <a:xfrm>
            <a:off x="3206804" y="6289825"/>
            <a:ext cx="6096000" cy="369332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GB" sz="16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© 2026 Imperial College London. All rights reserved.</a:t>
            </a:r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3806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BE4249-2A14-FACD-0F21-8E962C7A9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BFA279A4-C97D-3541-0A4B-0C77BAA74997}"/>
              </a:ext>
            </a:extLst>
          </p:cNvPr>
          <p:cNvSpPr txBox="1"/>
          <p:nvPr/>
        </p:nvSpPr>
        <p:spPr>
          <a:xfrm>
            <a:off x="308565" y="125538"/>
            <a:ext cx="11404900" cy="622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Examples of opportunities to get involved with us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DB6E238-197B-93D9-7F71-98504F3946AB}"/>
              </a:ext>
            </a:extLst>
          </p:cNvPr>
          <p:cNvSpPr txBox="1"/>
          <p:nvPr/>
        </p:nvSpPr>
        <p:spPr>
          <a:xfrm>
            <a:off x="1149830" y="5798728"/>
            <a:ext cx="4666206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Imperial Sans Text"/>
                <a:ea typeface="Imperial Sans Text"/>
                <a:cs typeface="Imperial Sans Text"/>
                <a:sym typeface="Imperial Sans Text"/>
              </a:rPr>
              <a:t>Reviewing patient facing documents</a:t>
            </a:r>
            <a:endParaRPr lang="en-US" sz="2400" b="1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5699E7CB-E934-D5FB-C1C7-292F902BD1DA}"/>
              </a:ext>
            </a:extLst>
          </p:cNvPr>
          <p:cNvSpPr txBox="1"/>
          <p:nvPr/>
        </p:nvSpPr>
        <p:spPr>
          <a:xfrm>
            <a:off x="7288651" y="5798280"/>
            <a:ext cx="403903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  <a:defRPr/>
            </a:pPr>
            <a:r>
              <a:rPr lang="en-US" sz="2400" b="1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Review research funding applications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A4C327E-3558-9B91-4AC2-4399B1DEF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2A9979-8630-7D36-C966-97FBB733E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005" y="1180644"/>
            <a:ext cx="3056138" cy="43442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A9C85E-47B1-E3F4-9314-DDC8A0668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872" y="1718914"/>
            <a:ext cx="3061940" cy="3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1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2ADF30-D3B2-728D-F00B-A1735E9C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5E1318F8-80AB-920E-DB2A-F8DFA1286320}"/>
              </a:ext>
            </a:extLst>
          </p:cNvPr>
          <p:cNvSpPr txBox="1"/>
          <p:nvPr/>
        </p:nvSpPr>
        <p:spPr>
          <a:xfrm>
            <a:off x="393550" y="245280"/>
            <a:ext cx="11404900" cy="622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Helvetica World Bold"/>
                <a:ea typeface="Helvetica World Bold"/>
                <a:cs typeface="Helvetica World Bold"/>
                <a:sym typeface="Helvetica World Bold"/>
              </a:rPr>
              <a:t>Potential opportunity to shape the next BRC application </a:t>
            </a: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FE04B5DC-0439-581F-6A62-7CF7E75F519F}"/>
              </a:ext>
            </a:extLst>
          </p:cNvPr>
          <p:cNvSpPr txBox="1"/>
          <p:nvPr/>
        </p:nvSpPr>
        <p:spPr>
          <a:xfrm>
            <a:off x="5910942" y="1777872"/>
            <a:ext cx="5519057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defTabSz="60963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Applications are open for the next NIHR BRC 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funding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cycle, 2028–2033</a:t>
            </a:r>
          </a:p>
          <a:p>
            <a:pPr marR="0" lvl="0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 panose="020B0604020202020204" pitchFamily="34" charset="0"/>
              <a:ea typeface="Imperial Sans Text"/>
              <a:cs typeface="Arial" panose="020B0604020202020204" pitchFamily="34" charset="0"/>
              <a:sym typeface="Imperial Sans Text"/>
            </a:endParaRPr>
          </a:p>
          <a:p>
            <a:pPr marL="342900" indent="-342900" defTabSz="60963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We are currently at Stage 1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 (due 17 September 2026)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 panose="020B0604020202020204" pitchFamily="34" charset="0"/>
              <a:ea typeface="Imperial Sans Text"/>
              <a:cs typeface="Arial" panose="020B0604020202020204" pitchFamily="34" charset="0"/>
            </a:endParaRPr>
          </a:p>
          <a:p>
            <a:pPr marR="0" lvl="0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 panose="020B0604020202020204" pitchFamily="34" charset="0"/>
              <a:ea typeface="Imperial Sans Text"/>
              <a:cs typeface="Arial" panose="020B0604020202020204" pitchFamily="34" charset="0"/>
              <a:sym typeface="Imperial Sans Text"/>
            </a:endParaRPr>
          </a:p>
          <a:p>
            <a:pPr marL="342900" indent="-342900" defTabSz="60963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If we get to Stage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 2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 (due March 2027), further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 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community comments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will be invited to help shape the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 funding application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 around local health priorities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/>
              <a:ea typeface="Imperial Sans Text"/>
              <a:cs typeface="Arial"/>
            </a:endParaRPr>
          </a:p>
          <a:p>
            <a:pPr marR="0" lvl="0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 panose="020B0604020202020204" pitchFamily="34" charset="0"/>
              <a:ea typeface="Imperial Sans Text"/>
              <a:cs typeface="Arial" panose="020B0604020202020204" pitchFamily="34" charset="0"/>
              <a:sym typeface="Imperial Sans Text"/>
            </a:endParaRPr>
          </a:p>
          <a:p>
            <a:pPr marL="342900" marR="0" lvl="0" indent="-342900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These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 </a:t>
            </a:r>
            <a:r>
              <a:rPr lang="en-US" sz="20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opportunities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Arial"/>
                <a:ea typeface="Imperial Sans Text"/>
                <a:cs typeface="Arial"/>
                <a:sym typeface="Imperial Sans Text"/>
              </a:rPr>
              <a:t> will be shared through the BME Health Forum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Arial"/>
              <a:ea typeface="Imperial Sans Text"/>
              <a:cs typeface="Arial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6CEE32E-7249-6839-919E-9FA70ABBF003}"/>
              </a:ext>
            </a:extLst>
          </p:cNvPr>
          <p:cNvSpPr/>
          <p:nvPr/>
        </p:nvSpPr>
        <p:spPr>
          <a:xfrm flipH="1">
            <a:off x="10594032" y="5257241"/>
            <a:ext cx="1315147" cy="1465452"/>
          </a:xfrm>
          <a:custGeom>
            <a:avLst/>
            <a:gdLst/>
            <a:ahLst/>
            <a:cxnLst/>
            <a:rect l="l" t="t" r="r" b="b"/>
            <a:pathLst>
              <a:path w="2843320" h="2530555">
                <a:moveTo>
                  <a:pt x="2843319" y="0"/>
                </a:moveTo>
                <a:lnTo>
                  <a:pt x="0" y="0"/>
                </a:lnTo>
                <a:lnTo>
                  <a:pt x="0" y="2530554"/>
                </a:lnTo>
                <a:lnTo>
                  <a:pt x="2843319" y="2530554"/>
                </a:lnTo>
                <a:lnTo>
                  <a:pt x="284331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FE74079F-9182-FC25-6205-532DB7ACAC5C}"/>
              </a:ext>
            </a:extLst>
          </p:cNvPr>
          <p:cNvSpPr/>
          <p:nvPr/>
        </p:nvSpPr>
        <p:spPr>
          <a:xfrm>
            <a:off x="535065" y="1088572"/>
            <a:ext cx="5038421" cy="5524148"/>
          </a:xfrm>
          <a:custGeom>
            <a:avLst/>
            <a:gdLst/>
            <a:ahLst/>
            <a:cxnLst/>
            <a:rect l="l" t="t" r="r" b="b"/>
            <a:pathLst>
              <a:path w="5771021" h="6488700">
                <a:moveTo>
                  <a:pt x="0" y="0"/>
                </a:moveTo>
                <a:lnTo>
                  <a:pt x="5771021" y="0"/>
                </a:lnTo>
                <a:lnTo>
                  <a:pt x="5771021" y="6488699"/>
                </a:lnTo>
                <a:lnTo>
                  <a:pt x="0" y="64886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71" t="-5009" r="-1871" b="-1967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D0A3BD-4FFD-8CB3-0853-7E015376C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841" y="6502893"/>
            <a:ext cx="1216547" cy="2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99894" y="2721163"/>
            <a:ext cx="1467066" cy="828892"/>
          </a:xfrm>
          <a:custGeom>
            <a:avLst/>
            <a:gdLst/>
            <a:ahLst/>
            <a:cxnLst/>
            <a:rect l="l" t="t" r="r" b="b"/>
            <a:pathLst>
              <a:path w="2200599" h="1243338">
                <a:moveTo>
                  <a:pt x="0" y="0"/>
                </a:moveTo>
                <a:lnTo>
                  <a:pt x="2200599" y="0"/>
                </a:lnTo>
                <a:lnTo>
                  <a:pt x="2200599" y="1243338"/>
                </a:lnTo>
                <a:lnTo>
                  <a:pt x="0" y="12433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601" y="1470483"/>
            <a:ext cx="3330252" cy="333025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301495" y="1748004"/>
            <a:ext cx="3122463" cy="3393982"/>
          </a:xfrm>
          <a:custGeom>
            <a:avLst/>
            <a:gdLst/>
            <a:ahLst/>
            <a:cxnLst/>
            <a:rect l="l" t="t" r="r" b="b"/>
            <a:pathLst>
              <a:path w="4683695" h="5090973">
                <a:moveTo>
                  <a:pt x="0" y="0"/>
                </a:moveTo>
                <a:lnTo>
                  <a:pt x="4683695" y="0"/>
                </a:lnTo>
                <a:lnTo>
                  <a:pt x="4683695" y="5090973"/>
                </a:lnTo>
                <a:lnTo>
                  <a:pt x="0" y="50909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" y="1590056"/>
            <a:ext cx="5410200" cy="3086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891"/>
              </a:lnSpc>
            </a:pPr>
            <a:r>
              <a:rPr lang="en-US" sz="3450" b="1">
                <a:solidFill>
                  <a:srgbClr val="002147"/>
                </a:solidFill>
                <a:latin typeface="Arial"/>
                <a:ea typeface="Helvetica World Bold"/>
                <a:cs typeface="Arial"/>
                <a:sym typeface="Helvetica World Bold"/>
              </a:rPr>
              <a:t>Interested in shaping research at Imperial?</a:t>
            </a:r>
            <a:r>
              <a:rPr lang="en-US" sz="3450" dirty="0">
                <a:solidFill>
                  <a:srgbClr val="002147"/>
                </a:solidFill>
                <a:latin typeface="Arial"/>
                <a:ea typeface="Helvetica World Bold"/>
                <a:cs typeface="Arial"/>
                <a:sym typeface="Helvetica World Bold"/>
              </a:rPr>
              <a:t> </a:t>
            </a:r>
          </a:p>
          <a:p>
            <a:pPr algn="ctr" defTabSz="609630">
              <a:lnSpc>
                <a:spcPts val="4891"/>
              </a:lnSpc>
            </a:pPr>
            <a:endParaRPr lang="en-US" sz="3494">
              <a:solidFill>
                <a:srgbClr val="002147"/>
              </a:solidFill>
              <a:latin typeface="Arial" panose="020B0604020202020204" pitchFamily="34" charset="0"/>
              <a:ea typeface="Helvetica World Bold"/>
              <a:cs typeface="Arial" panose="020B0604020202020204" pitchFamily="34" charset="0"/>
              <a:sym typeface="Helvetica World Bold"/>
            </a:endParaRPr>
          </a:p>
          <a:p>
            <a:pPr algn="ctr" defTabSz="609630">
              <a:lnSpc>
                <a:spcPts val="4891"/>
              </a:lnSpc>
            </a:pPr>
            <a:r>
              <a:rPr lang="en-US" sz="3450">
                <a:solidFill>
                  <a:srgbClr val="002147"/>
                </a:solidFill>
                <a:latin typeface="Arial"/>
                <a:ea typeface="Helvetica World Bold"/>
                <a:cs typeface="Arial"/>
                <a:sym typeface="Helvetica World Bold"/>
              </a:rPr>
              <a:t>Sign up to our mailing list </a:t>
            </a:r>
            <a:endParaRPr lang="en-US" sz="3450">
              <a:solidFill>
                <a:srgbClr val="002147"/>
              </a:solidFill>
              <a:latin typeface="Arial" panose="020B0604020202020204" pitchFamily="34" charset="0"/>
              <a:ea typeface="Helvetica World Bold"/>
              <a:cs typeface="Arial" panose="020B0604020202020204" pitchFamily="34" charset="0"/>
            </a:endParaRPr>
          </a:p>
          <a:p>
            <a:pPr algn="ctr" defTabSz="609630">
              <a:lnSpc>
                <a:spcPts val="4891"/>
              </a:lnSpc>
            </a:pPr>
            <a:endParaRPr lang="en-US" sz="3494">
              <a:solidFill>
                <a:srgbClr val="002147"/>
              </a:solidFill>
              <a:latin typeface="Arial" panose="020B0604020202020204" pitchFamily="34" charset="0"/>
              <a:ea typeface="Helvetica World Bold"/>
              <a:cs typeface="Arial" panose="020B0604020202020204" pitchFamily="34" charset="0"/>
              <a:sym typeface="Helvetica World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B510EC-CCA2-D857-0624-D3AFFD47B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1E20F-B053-A5B1-F6B2-594702E6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we are?</a:t>
            </a:r>
            <a:br>
              <a:rPr lang="en-GB"/>
            </a:b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B9B1D5-B7C4-48FA-039F-7BB39AAF4A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38253-4B4F-B45C-149B-F7978F8267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022454"/>
            <a:ext cx="5590110" cy="42768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solidFill>
                  <a:schemeClr val="accent5"/>
                </a:solidFill>
              </a:rPr>
              <a:t>Patient Experience Research Centre (PERC)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>
                <a:solidFill>
                  <a:srgbClr val="002060"/>
                </a:solidFill>
              </a:rPr>
              <a:t>A team of researchers, doctors and other staff working to bring communities and professionals together to improve health research</a:t>
            </a:r>
            <a:endParaRPr lang="en-US" b="0">
              <a:solidFill>
                <a:srgbClr val="00206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/>
              <a:t>We connect researchers with taxpayers, including charities, community groups, patients, and carers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/>
              <a:t>We help taxpayers have a say in research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/>
              <a:t>We promote opportunities to have a say in research which are paid to </a:t>
            </a:r>
            <a:r>
              <a:rPr lang="en-US" b="0" err="1"/>
              <a:t>recognise</a:t>
            </a:r>
            <a:r>
              <a:rPr lang="en-US" b="0"/>
              <a:t> people’s time and expertise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>
                <a:cs typeface="Arial"/>
              </a:rPr>
              <a:t>We are funded by a government grant called the Imperial Biomedical Research Centre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675BEE-B212-8C9C-D7DB-0C76CA2CC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8" t="18060" r="-178" b="8551"/>
          <a:stretch>
            <a:fillRect/>
          </a:stretch>
        </p:blipFill>
        <p:spPr>
          <a:xfrm>
            <a:off x="6270518" y="3223004"/>
            <a:ext cx="5413881" cy="2648751"/>
          </a:xfrm>
          <a:prstGeom prst="rect">
            <a:avLst/>
          </a:prstGeom>
        </p:spPr>
      </p:pic>
      <p:pic>
        <p:nvPicPr>
          <p:cNvPr id="10" name="Picture Placeholder 4" descr="A group of people sitting on chairs&#10;&#10;AI-generated content may be incorrect.">
            <a:extLst>
              <a:ext uri="{FF2B5EF4-FFF2-40B4-BE49-F238E27FC236}">
                <a16:creationId xmlns:a16="http://schemas.microsoft.com/office/drawing/2014/main" id="{A964E2EE-8D06-459E-D3FB-F6DBB99BE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8" t="24267" r="9971" b="25361"/>
          <a:stretch/>
        </p:blipFill>
        <p:spPr>
          <a:xfrm rot="10800000">
            <a:off x="6884059" y="745476"/>
            <a:ext cx="4442082" cy="22052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AE4D4D-C8C6-4891-414A-92D9F0535D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44" y="6437467"/>
            <a:ext cx="1216547" cy="2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3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1C034-9E0E-A86E-A63A-67E354E4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/>
          <a:lstStyle/>
          <a:p>
            <a:r>
              <a:rPr lang="en-GB"/>
              <a:t>What is the Imperial Biomedical Research Centre (BRC)? 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546645-1E06-DF7A-95A6-A327216CEA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A3D929-1158-A52F-3B59-4829459763F7}"/>
              </a:ext>
            </a:extLst>
          </p:cNvPr>
          <p:cNvSpPr txBox="1">
            <a:spLocks/>
          </p:cNvSpPr>
          <p:nvPr/>
        </p:nvSpPr>
        <p:spPr>
          <a:xfrm>
            <a:off x="602346" y="1734201"/>
            <a:ext cx="6633946" cy="19004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kumimoji="0" lang="en-GB" sz="17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Funded by taxpayer money for 5 years by the National Institute for Health and Care Research (NIHR) (Dec 2022 – </a:t>
            </a:r>
            <a:r>
              <a:rPr lang="en-GB" sz="1700">
                <a:solidFill>
                  <a:srgbClr val="002060"/>
                </a:solidFill>
                <a:latin typeface="Arial"/>
                <a:cs typeface="Arial"/>
              </a:rPr>
              <a:t>March</a:t>
            </a:r>
            <a:r>
              <a:rPr kumimoji="0" lang="en-GB" sz="17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en-GB" sz="1700">
                <a:solidFill>
                  <a:srgbClr val="002060"/>
                </a:solidFill>
                <a:latin typeface="Arial"/>
                <a:cs typeface="Arial"/>
              </a:rPr>
              <a:t>2028</a:t>
            </a:r>
            <a:r>
              <a:rPr kumimoji="0" lang="en-GB" sz="17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). </a:t>
            </a:r>
            <a:endParaRPr lang="en-GB" sz="1700">
              <a:solidFill>
                <a:srgbClr val="002060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1700">
                <a:solidFill>
                  <a:srgbClr val="002060"/>
                </a:solidFill>
                <a:latin typeface="Arial"/>
                <a:cs typeface="Arial"/>
              </a:rPr>
              <a:t>A partnership between university (Imperial College) and clinicians/doctors (Imperial College Healthcare NHS Trust) </a:t>
            </a:r>
            <a:endParaRPr lang="en-US" sz="1700">
              <a:solidFill>
                <a:srgbClr val="1C285E"/>
              </a:solidFill>
              <a:latin typeface="Arial"/>
              <a:cs typeface="Arial"/>
            </a:endParaRPr>
          </a:p>
          <a:p>
            <a:pPr marL="285750" marR="0" lvl="0" indent="-28575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GB" sz="17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5D66E4-E48B-A63F-25FE-C05DFF9C0C67}"/>
              </a:ext>
            </a:extLst>
          </p:cNvPr>
          <p:cNvSpPr/>
          <p:nvPr/>
        </p:nvSpPr>
        <p:spPr>
          <a:xfrm>
            <a:off x="7620276" y="1663886"/>
            <a:ext cx="4393112" cy="47363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4FF934-5AFA-0DF9-0DBA-63C87DF7176C}"/>
              </a:ext>
            </a:extLst>
          </p:cNvPr>
          <p:cNvSpPr txBox="1"/>
          <p:nvPr/>
        </p:nvSpPr>
        <p:spPr>
          <a:xfrm>
            <a:off x="7813522" y="1930989"/>
            <a:ext cx="391804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are 1 of 20 BRC’s across England. Our BRC covers the below boroughs of North-West London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9FEC8CE-8278-8007-0753-DA5A4F76E2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1283180" y="3634655"/>
            <a:ext cx="1157036" cy="1157036"/>
          </a:xfrm>
          <a:prstGeom prst="rect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08BDA146-ECD1-4E0C-3CBD-4E3CD2AC9258}"/>
              </a:ext>
            </a:extLst>
          </p:cNvPr>
          <p:cNvSpPr txBox="1">
            <a:spLocks/>
          </p:cNvSpPr>
          <p:nvPr/>
        </p:nvSpPr>
        <p:spPr>
          <a:xfrm>
            <a:off x="3409941" y="3525836"/>
            <a:ext cx="509378" cy="11782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6D9284-33D1-F7BB-E856-978C9B1F9DE2}"/>
              </a:ext>
            </a:extLst>
          </p:cNvPr>
          <p:cNvGrpSpPr/>
          <p:nvPr/>
        </p:nvGrpSpPr>
        <p:grpSpPr>
          <a:xfrm>
            <a:off x="4571725" y="3634655"/>
            <a:ext cx="1370071" cy="1157036"/>
            <a:chOff x="-12118" y="-276240"/>
            <a:chExt cx="2146935" cy="2034393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7256F958-5DF4-B999-9CA1-600A12ED4D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82466" y="-276240"/>
              <a:ext cx="2052351" cy="2034393"/>
            </a:xfrm>
            <a:prstGeom prst="rect">
              <a:avLst/>
            </a:prstGeom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632AC80B-EEEE-4210-292E-C8B47A49B41E}"/>
                </a:ext>
              </a:extLst>
            </p:cNvPr>
            <p:cNvSpPr txBox="1"/>
            <p:nvPr/>
          </p:nvSpPr>
          <p:spPr>
            <a:xfrm rot="-1080099">
              <a:off x="-12118" y="919817"/>
              <a:ext cx="2052351" cy="176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ts val="114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1" b="0" i="0" u="none" strike="noStrike" kern="1200" cap="none" spc="0" normalizeH="0" baseline="0" noProof="0">
                  <a:ln>
                    <a:noFill/>
                  </a:ln>
                  <a:solidFill>
                    <a:srgbClr val="0C45A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HOSPITAL</a:t>
              </a:r>
            </a:p>
          </p:txBody>
        </p:sp>
      </p:grp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8FFC9B72-1369-D4B6-B0A7-EF96A6A52BB3}"/>
              </a:ext>
            </a:extLst>
          </p:cNvPr>
          <p:cNvSpPr txBox="1">
            <a:spLocks/>
          </p:cNvSpPr>
          <p:nvPr/>
        </p:nvSpPr>
        <p:spPr>
          <a:xfrm>
            <a:off x="481551" y="5048690"/>
            <a:ext cx="2928390" cy="10716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Imperial College, London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[University]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193E7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9837F658-769A-C07F-44A6-73FB70D144F0}"/>
              </a:ext>
            </a:extLst>
          </p:cNvPr>
          <p:cNvSpPr txBox="1"/>
          <p:nvPr/>
        </p:nvSpPr>
        <p:spPr>
          <a:xfrm>
            <a:off x="3313123" y="5079980"/>
            <a:ext cx="4247273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Imperial College Healthcare NHS Trust</a:t>
            </a: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Queen Charlotte’s &amp; Chelsea Hospital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Hammersmith Hospital 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Charing Cross Hospital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 Mary’s Hospital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193E7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Western Eye Hospitals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0973AB-93B5-597A-8CD6-BF0F66A5B582}"/>
              </a:ext>
            </a:extLst>
          </p:cNvPr>
          <p:cNvSpPr txBox="1"/>
          <p:nvPr/>
        </p:nvSpPr>
        <p:spPr>
          <a:xfrm>
            <a:off x="3048000" y="32466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/>
          </a:p>
        </p:txBody>
      </p:sp>
      <p:sp>
        <p:nvSpPr>
          <p:cNvPr id="20" name="Freeform 2">
            <a:extLst>
              <a:ext uri="{FF2B5EF4-FFF2-40B4-BE49-F238E27FC236}">
                <a16:creationId xmlns:a16="http://schemas.microsoft.com/office/drawing/2014/main" id="{D0CB131F-684F-18C1-CA0B-7D4C8AA7B31B}"/>
              </a:ext>
            </a:extLst>
          </p:cNvPr>
          <p:cNvSpPr/>
          <p:nvPr/>
        </p:nvSpPr>
        <p:spPr>
          <a:xfrm>
            <a:off x="7690462" y="2918924"/>
            <a:ext cx="4322926" cy="3392713"/>
          </a:xfrm>
          <a:custGeom>
            <a:avLst/>
            <a:gdLst/>
            <a:ahLst/>
            <a:cxnLst/>
            <a:rect l="l" t="t" r="r" b="b"/>
            <a:pathLst>
              <a:path w="7805275" h="5708866">
                <a:moveTo>
                  <a:pt x="0" y="0"/>
                </a:moveTo>
                <a:lnTo>
                  <a:pt x="7805275" y="0"/>
                </a:lnTo>
                <a:lnTo>
                  <a:pt x="7805275" y="5708865"/>
                </a:lnTo>
                <a:lnTo>
                  <a:pt x="0" y="57088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91" t="-1891" r="-1891" b="-1891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8EAEB18-E4B8-11FD-5DCF-D6751DEAB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76" y="6408738"/>
            <a:ext cx="1216547" cy="2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4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E47DD-8672-E234-FB8A-D9C9625D1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425E5A-A767-9ACD-049B-894C373DF2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57A970-503C-B90B-19A9-F524D5ADFA69}"/>
              </a:ext>
            </a:extLst>
          </p:cNvPr>
          <p:cNvSpPr txBox="1">
            <a:spLocks/>
          </p:cNvSpPr>
          <p:nvPr/>
        </p:nvSpPr>
        <p:spPr>
          <a:xfrm>
            <a:off x="1033145" y="264683"/>
            <a:ext cx="10282381" cy="119062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>
                <a:solidFill>
                  <a:srgbClr val="002060"/>
                </a:solidFill>
                <a:latin typeface="Arial"/>
                <a:cs typeface="Arial"/>
              </a:rPr>
              <a:t>Overall goals of the Imperial Biomedical Research Centre 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7E7E2D99-A231-92AC-82C1-055EBAFC893A}"/>
              </a:ext>
            </a:extLst>
          </p:cNvPr>
          <p:cNvSpPr txBox="1">
            <a:spLocks/>
          </p:cNvSpPr>
          <p:nvPr/>
        </p:nvSpPr>
        <p:spPr>
          <a:xfrm>
            <a:off x="1191491" y="1731592"/>
            <a:ext cx="9809018" cy="3525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93E7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research and develop: </a:t>
            </a:r>
          </a:p>
          <a:p>
            <a:pPr lvl="1">
              <a:lnSpc>
                <a:spcPct val="120000"/>
              </a:lnSpc>
            </a:pPr>
            <a:r>
              <a:rPr lang="en-GB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treatments </a:t>
            </a: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(e.g., new medications)</a:t>
            </a:r>
          </a:p>
          <a:p>
            <a:pPr lvl="1">
              <a:lnSpc>
                <a:spcPct val="120000"/>
              </a:lnSpc>
            </a:pPr>
            <a:r>
              <a:rPr lang="en-GB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 tests</a:t>
            </a: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(e.g., a device to differentiate between viral or bacterial infections in hospitalised children) </a:t>
            </a:r>
          </a:p>
          <a:p>
            <a:pPr lvl="1">
              <a:lnSpc>
                <a:spcPct val="120000"/>
              </a:lnSpc>
            </a:pPr>
            <a:r>
              <a:rPr lang="en-GB" sz="2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technologies </a:t>
            </a: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(e.g., health monitoring apps, materials to treat wounds/burns) 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GB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benefit of patients, the public, and the health and care services in North-West London</a:t>
            </a:r>
          </a:p>
        </p:txBody>
      </p:sp>
      <p:pic>
        <p:nvPicPr>
          <p:cNvPr id="14" name="Graphic 13" descr="Medicine with solid fill">
            <a:extLst>
              <a:ext uri="{FF2B5EF4-FFF2-40B4-BE49-F238E27FC236}">
                <a16:creationId xmlns:a16="http://schemas.microsoft.com/office/drawing/2014/main" id="{3B1537E1-9454-7E7D-B8BF-A42F749071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38721" y="5100359"/>
            <a:ext cx="1171065" cy="1171065"/>
          </a:xfrm>
          <a:prstGeom prst="rect">
            <a:avLst/>
          </a:prstGeom>
        </p:spPr>
      </p:pic>
      <p:pic>
        <p:nvPicPr>
          <p:cNvPr id="16" name="Graphic 15" descr="Needle with solid fill">
            <a:extLst>
              <a:ext uri="{FF2B5EF4-FFF2-40B4-BE49-F238E27FC236}">
                <a16:creationId xmlns:a16="http://schemas.microsoft.com/office/drawing/2014/main" id="{5195BF8D-39D0-8C82-FDFC-BFC010C56B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9987" y="5144767"/>
            <a:ext cx="1171065" cy="1171065"/>
          </a:xfrm>
          <a:prstGeom prst="rect">
            <a:avLst/>
          </a:prstGeom>
        </p:spPr>
      </p:pic>
      <p:pic>
        <p:nvPicPr>
          <p:cNvPr id="18" name="Graphic 17" descr="Inpatient with solid fill">
            <a:extLst>
              <a:ext uri="{FF2B5EF4-FFF2-40B4-BE49-F238E27FC236}">
                <a16:creationId xmlns:a16="http://schemas.microsoft.com/office/drawing/2014/main" id="{3A3D4E90-8216-08C8-D5D7-F55513E946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4935" y="5144767"/>
            <a:ext cx="1171065" cy="1171065"/>
          </a:xfrm>
          <a:prstGeom prst="rect">
            <a:avLst/>
          </a:prstGeom>
        </p:spPr>
      </p:pic>
      <p:pic>
        <p:nvPicPr>
          <p:cNvPr id="20" name="Graphic 19" descr="Stethoscope with solid fill">
            <a:extLst>
              <a:ext uri="{FF2B5EF4-FFF2-40B4-BE49-F238E27FC236}">
                <a16:creationId xmlns:a16="http://schemas.microsoft.com/office/drawing/2014/main" id="{5B73F7E8-6727-30CC-83F4-A41C62C836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5454" y="5054619"/>
            <a:ext cx="1171065" cy="1171065"/>
          </a:xfrm>
          <a:prstGeom prst="rect">
            <a:avLst/>
          </a:prstGeom>
        </p:spPr>
      </p:pic>
      <p:pic>
        <p:nvPicPr>
          <p:cNvPr id="22" name="Graphic 21" descr="Test tubes with solid fill">
            <a:extLst>
              <a:ext uri="{FF2B5EF4-FFF2-40B4-BE49-F238E27FC236}">
                <a16:creationId xmlns:a16="http://schemas.microsoft.com/office/drawing/2014/main" id="{3A0B2642-A23C-1F5D-8EAC-D788F39B18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07333" y="5100360"/>
            <a:ext cx="1171065" cy="1171065"/>
          </a:xfrm>
          <a:prstGeom prst="rect">
            <a:avLst/>
          </a:prstGeom>
        </p:spPr>
      </p:pic>
      <p:pic>
        <p:nvPicPr>
          <p:cNvPr id="24" name="Graphic 23" descr="Heart with pulse with solid fill">
            <a:extLst>
              <a:ext uri="{FF2B5EF4-FFF2-40B4-BE49-F238E27FC236}">
                <a16:creationId xmlns:a16="http://schemas.microsoft.com/office/drawing/2014/main" id="{AE6F6AED-7ECF-FADC-9742-B0E74916F6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58378" y="5126408"/>
            <a:ext cx="1171065" cy="1171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4B8BD5-3387-9282-C253-40407ED7B8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244" y="6373662"/>
            <a:ext cx="1216547" cy="2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8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1666151"/>
            <a:ext cx="992471" cy="893224"/>
          </a:xfrm>
          <a:custGeom>
            <a:avLst/>
            <a:gdLst/>
            <a:ahLst/>
            <a:cxnLst/>
            <a:rect l="l" t="t" r="r" b="b"/>
            <a:pathLst>
              <a:path w="1488706" h="1339836">
                <a:moveTo>
                  <a:pt x="0" y="0"/>
                </a:moveTo>
                <a:lnTo>
                  <a:pt x="1488706" y="0"/>
                </a:lnTo>
                <a:lnTo>
                  <a:pt x="1488706" y="1339835"/>
                </a:lnTo>
                <a:lnTo>
                  <a:pt x="0" y="13398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183782" y="1666151"/>
            <a:ext cx="1096583" cy="959511"/>
          </a:xfrm>
          <a:custGeom>
            <a:avLst/>
            <a:gdLst/>
            <a:ahLst/>
            <a:cxnLst/>
            <a:rect l="l" t="t" r="r" b="b"/>
            <a:pathLst>
              <a:path w="1644875" h="1439266">
                <a:moveTo>
                  <a:pt x="0" y="0"/>
                </a:moveTo>
                <a:lnTo>
                  <a:pt x="1644875" y="0"/>
                </a:lnTo>
                <a:lnTo>
                  <a:pt x="1644875" y="1439265"/>
                </a:lnTo>
                <a:lnTo>
                  <a:pt x="0" y="14392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717767" y="1773230"/>
            <a:ext cx="1084204" cy="986626"/>
          </a:xfrm>
          <a:custGeom>
            <a:avLst/>
            <a:gdLst/>
            <a:ahLst/>
            <a:cxnLst/>
            <a:rect l="l" t="t" r="r" b="b"/>
            <a:pathLst>
              <a:path w="1626306" h="1479939">
                <a:moveTo>
                  <a:pt x="0" y="0"/>
                </a:moveTo>
                <a:lnTo>
                  <a:pt x="1626306" y="0"/>
                </a:lnTo>
                <a:lnTo>
                  <a:pt x="1626306" y="1479939"/>
                </a:lnTo>
                <a:lnTo>
                  <a:pt x="0" y="147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5380569" y="1761763"/>
            <a:ext cx="844803" cy="971037"/>
          </a:xfrm>
          <a:custGeom>
            <a:avLst/>
            <a:gdLst/>
            <a:ahLst/>
            <a:cxnLst/>
            <a:rect l="l" t="t" r="r" b="b"/>
            <a:pathLst>
              <a:path w="1267204" h="1456556">
                <a:moveTo>
                  <a:pt x="0" y="0"/>
                </a:moveTo>
                <a:lnTo>
                  <a:pt x="1267204" y="0"/>
                </a:lnTo>
                <a:lnTo>
                  <a:pt x="1267204" y="1456556"/>
                </a:lnTo>
                <a:lnTo>
                  <a:pt x="0" y="1456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977082" y="1742502"/>
            <a:ext cx="990298" cy="990298"/>
          </a:xfrm>
          <a:custGeom>
            <a:avLst/>
            <a:gdLst/>
            <a:ahLst/>
            <a:cxnLst/>
            <a:rect l="l" t="t" r="r" b="b"/>
            <a:pathLst>
              <a:path w="1485447" h="1485447">
                <a:moveTo>
                  <a:pt x="0" y="0"/>
                </a:moveTo>
                <a:lnTo>
                  <a:pt x="1485447" y="0"/>
                </a:lnTo>
                <a:lnTo>
                  <a:pt x="1485447" y="1485447"/>
                </a:lnTo>
                <a:lnTo>
                  <a:pt x="0" y="1485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8475380" y="1742502"/>
            <a:ext cx="1003485" cy="918189"/>
          </a:xfrm>
          <a:custGeom>
            <a:avLst/>
            <a:gdLst/>
            <a:ahLst/>
            <a:cxnLst/>
            <a:rect l="l" t="t" r="r" b="b"/>
            <a:pathLst>
              <a:path w="1505228" h="1377283">
                <a:moveTo>
                  <a:pt x="0" y="0"/>
                </a:moveTo>
                <a:lnTo>
                  <a:pt x="1505228" y="0"/>
                </a:lnTo>
                <a:lnTo>
                  <a:pt x="1505228" y="1377284"/>
                </a:lnTo>
                <a:lnTo>
                  <a:pt x="0" y="13772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228165" y="1772174"/>
            <a:ext cx="1057903" cy="930955"/>
          </a:xfrm>
          <a:custGeom>
            <a:avLst/>
            <a:gdLst/>
            <a:ahLst/>
            <a:cxnLst/>
            <a:rect l="l" t="t" r="r" b="b"/>
            <a:pathLst>
              <a:path w="1586854" h="1396432">
                <a:moveTo>
                  <a:pt x="0" y="0"/>
                </a:moveTo>
                <a:lnTo>
                  <a:pt x="1586854" y="0"/>
                </a:lnTo>
                <a:lnTo>
                  <a:pt x="1586854" y="1396432"/>
                </a:lnTo>
                <a:lnTo>
                  <a:pt x="0" y="13964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849522" y="3686022"/>
            <a:ext cx="1119944" cy="1204241"/>
          </a:xfrm>
          <a:custGeom>
            <a:avLst/>
            <a:gdLst/>
            <a:ahLst/>
            <a:cxnLst/>
            <a:rect l="l" t="t" r="r" b="b"/>
            <a:pathLst>
              <a:path w="1679916" h="1806361">
                <a:moveTo>
                  <a:pt x="0" y="0"/>
                </a:moveTo>
                <a:lnTo>
                  <a:pt x="1679915" y="0"/>
                </a:lnTo>
                <a:lnTo>
                  <a:pt x="1679915" y="1806361"/>
                </a:lnTo>
                <a:lnTo>
                  <a:pt x="0" y="18063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2323625" y="3775684"/>
            <a:ext cx="1024916" cy="1024916"/>
          </a:xfrm>
          <a:custGeom>
            <a:avLst/>
            <a:gdLst/>
            <a:ahLst/>
            <a:cxnLst/>
            <a:rect l="l" t="t" r="r" b="b"/>
            <a:pathLst>
              <a:path w="1537374" h="1537374">
                <a:moveTo>
                  <a:pt x="0" y="0"/>
                </a:moveTo>
                <a:lnTo>
                  <a:pt x="1537374" y="0"/>
                </a:lnTo>
                <a:lnTo>
                  <a:pt x="1537374" y="1537374"/>
                </a:lnTo>
                <a:lnTo>
                  <a:pt x="0" y="15373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31845" y="3874850"/>
            <a:ext cx="650191" cy="533157"/>
          </a:xfrm>
          <a:custGeom>
            <a:avLst/>
            <a:gdLst/>
            <a:ahLst/>
            <a:cxnLst/>
            <a:rect l="l" t="t" r="r" b="b"/>
            <a:pathLst>
              <a:path w="975287" h="799736">
                <a:moveTo>
                  <a:pt x="0" y="0"/>
                </a:moveTo>
                <a:lnTo>
                  <a:pt x="975287" y="0"/>
                </a:lnTo>
                <a:lnTo>
                  <a:pt x="975287" y="799736"/>
                </a:lnTo>
                <a:lnTo>
                  <a:pt x="0" y="7997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95354" y="4408008"/>
            <a:ext cx="504809" cy="525843"/>
          </a:xfrm>
          <a:custGeom>
            <a:avLst/>
            <a:gdLst/>
            <a:ahLst/>
            <a:cxnLst/>
            <a:rect l="l" t="t" r="r" b="b"/>
            <a:pathLst>
              <a:path w="757214" h="788765">
                <a:moveTo>
                  <a:pt x="0" y="0"/>
                </a:moveTo>
                <a:lnTo>
                  <a:pt x="757214" y="0"/>
                </a:lnTo>
                <a:lnTo>
                  <a:pt x="757214" y="788765"/>
                </a:lnTo>
                <a:lnTo>
                  <a:pt x="0" y="788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247758" y="3802085"/>
            <a:ext cx="682098" cy="678688"/>
          </a:xfrm>
          <a:custGeom>
            <a:avLst/>
            <a:gdLst/>
            <a:ahLst/>
            <a:cxnLst/>
            <a:rect l="l" t="t" r="r" b="b"/>
            <a:pathLst>
              <a:path w="1023147" h="1018032">
                <a:moveTo>
                  <a:pt x="0" y="0"/>
                </a:moveTo>
                <a:lnTo>
                  <a:pt x="1023147" y="0"/>
                </a:lnTo>
                <a:lnTo>
                  <a:pt x="1023147" y="1018032"/>
                </a:lnTo>
                <a:lnTo>
                  <a:pt x="0" y="10180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5550592" y="3737102"/>
            <a:ext cx="754925" cy="1102081"/>
          </a:xfrm>
          <a:custGeom>
            <a:avLst/>
            <a:gdLst/>
            <a:ahLst/>
            <a:cxnLst/>
            <a:rect l="l" t="t" r="r" b="b"/>
            <a:pathLst>
              <a:path w="1132388" h="1653121">
                <a:moveTo>
                  <a:pt x="0" y="0"/>
                </a:moveTo>
                <a:lnTo>
                  <a:pt x="1132388" y="0"/>
                </a:lnTo>
                <a:lnTo>
                  <a:pt x="1132388" y="1653121"/>
                </a:lnTo>
                <a:lnTo>
                  <a:pt x="0" y="165312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889717" y="3633402"/>
            <a:ext cx="1171175" cy="1287005"/>
          </a:xfrm>
          <a:custGeom>
            <a:avLst/>
            <a:gdLst/>
            <a:ahLst/>
            <a:cxnLst/>
            <a:rect l="l" t="t" r="r" b="b"/>
            <a:pathLst>
              <a:path w="1756762" h="1930508">
                <a:moveTo>
                  <a:pt x="0" y="0"/>
                </a:moveTo>
                <a:lnTo>
                  <a:pt x="1756763" y="0"/>
                </a:lnTo>
                <a:lnTo>
                  <a:pt x="1756763" y="1930508"/>
                </a:lnTo>
                <a:lnTo>
                  <a:pt x="0" y="193050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8475379" y="3676839"/>
            <a:ext cx="1200132" cy="1200132"/>
          </a:xfrm>
          <a:custGeom>
            <a:avLst/>
            <a:gdLst/>
            <a:ahLst/>
            <a:cxnLst/>
            <a:rect l="l" t="t" r="r" b="b"/>
            <a:pathLst>
              <a:path w="1800198" h="1800198">
                <a:moveTo>
                  <a:pt x="0" y="0"/>
                </a:moveTo>
                <a:lnTo>
                  <a:pt x="1800199" y="0"/>
                </a:lnTo>
                <a:lnTo>
                  <a:pt x="1800199" y="1800198"/>
                </a:lnTo>
                <a:lnTo>
                  <a:pt x="0" y="18001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0380513" y="3896248"/>
            <a:ext cx="443310" cy="698126"/>
          </a:xfrm>
          <a:custGeom>
            <a:avLst/>
            <a:gdLst/>
            <a:ahLst/>
            <a:cxnLst/>
            <a:rect l="l" t="t" r="r" b="b"/>
            <a:pathLst>
              <a:path w="664965" h="1047189">
                <a:moveTo>
                  <a:pt x="0" y="0"/>
                </a:moveTo>
                <a:lnTo>
                  <a:pt x="664965" y="0"/>
                </a:lnTo>
                <a:lnTo>
                  <a:pt x="664965" y="1047190"/>
                </a:lnTo>
                <a:lnTo>
                  <a:pt x="0" y="10471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0657944" y="4101839"/>
            <a:ext cx="848257" cy="818568"/>
          </a:xfrm>
          <a:custGeom>
            <a:avLst/>
            <a:gdLst/>
            <a:ahLst/>
            <a:cxnLst/>
            <a:rect l="l" t="t" r="r" b="b"/>
            <a:pathLst>
              <a:path w="1272385" h="1227852">
                <a:moveTo>
                  <a:pt x="0" y="0"/>
                </a:moveTo>
                <a:lnTo>
                  <a:pt x="1272385" y="0"/>
                </a:lnTo>
                <a:lnTo>
                  <a:pt x="1272385" y="1227852"/>
                </a:lnTo>
                <a:lnTo>
                  <a:pt x="0" y="12278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44480" y="197068"/>
            <a:ext cx="11776041" cy="643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490"/>
              </a:lnSpc>
            </a:pPr>
            <a:r>
              <a:rPr lang="en-US" sz="39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Imperial BRC Research Focus Areas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3596" y="2715406"/>
            <a:ext cx="1588325" cy="44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Biomedical Engineering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041921" y="2715406"/>
            <a:ext cx="1588325" cy="44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Brain</a:t>
            </a:r>
          </a:p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Sciences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465706" y="2822484"/>
            <a:ext cx="1588325" cy="21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Cardiovascular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54032" y="2822484"/>
            <a:ext cx="1588325" cy="44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Digestive </a:t>
            </a:r>
          </a:p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Diseases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642357" y="2829706"/>
            <a:ext cx="1588325" cy="44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Digital </a:t>
            </a:r>
          </a:p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Health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230682" y="2822484"/>
            <a:ext cx="1588325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Immunology (kidney &amp; some blood conditions) </a:t>
            </a:r>
            <a:endParaRPr lang="en-US" sz="1421">
              <a:solidFill>
                <a:srgbClr val="232333"/>
              </a:solidFill>
              <a:latin typeface="Imperial Sans Text"/>
              <a:ea typeface="Imperial Sans Text"/>
              <a:cs typeface="Imperial Sans Text"/>
              <a:sym typeface="Imperial Sans Text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62954" y="2822484"/>
            <a:ext cx="1588325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Infection and </a:t>
            </a:r>
          </a:p>
          <a:p>
            <a:pPr algn="ctr" defTabSz="609630">
              <a:lnSpc>
                <a:spcPts val="1819"/>
              </a:lnSpc>
            </a:pP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Anti - Microbial Resistance (AMR)</a:t>
            </a:r>
            <a:endParaRPr lang="en-US" sz="1400">
              <a:solidFill>
                <a:srgbClr val="232333"/>
              </a:solidFill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87873" y="5035796"/>
            <a:ext cx="1588325" cy="1143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Metabolic Medicine and Endocrine</a:t>
            </a:r>
          </a:p>
          <a:p>
            <a:pPr algn="ctr" defTabSz="609630">
              <a:lnSpc>
                <a:spcPts val="1819"/>
              </a:lnSpc>
            </a:pP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</a:rPr>
              <a:t>(hormones &amp; metabolism including diabetes)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129442" y="5035796"/>
            <a:ext cx="1588325" cy="1605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Molecular </a:t>
            </a:r>
          </a:p>
          <a:p>
            <a:pPr algn="ctr" defTabSz="609630">
              <a:lnSpc>
                <a:spcPts val="1819"/>
              </a:lnSpc>
            </a:pP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Phenomics (</a:t>
            </a: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Segoe UI"/>
                <a:sym typeface="Imperial Sans Text"/>
              </a:rPr>
              <a:t>u</a:t>
            </a:r>
            <a:r>
              <a:rPr lang="en-US" sz="1400">
                <a:solidFill>
                  <a:srgbClr val="232333"/>
                </a:solidFill>
                <a:latin typeface="Segoe UI"/>
                <a:ea typeface="Imperial Sans Text"/>
                <a:cs typeface="Segoe UI"/>
                <a:sym typeface="Imperial Sans Text"/>
              </a:rPr>
              <a:t>nderstanding health through genes and body chemistry)</a:t>
            </a:r>
            <a:endParaRPr lang="en-US" sz="1400">
              <a:solidFill>
                <a:srgbClr val="232333"/>
              </a:solidFill>
              <a:latin typeface="Imperial Sans Text"/>
              <a:ea typeface="Imperial Sans Text"/>
              <a:cs typeface="Imperial Sans Text"/>
              <a:sym typeface="Imperial Sans Text"/>
            </a:endParaRPr>
          </a:p>
          <a:p>
            <a:pPr algn="ctr" defTabSz="609630">
              <a:lnSpc>
                <a:spcPts val="1819"/>
              </a:lnSpc>
            </a:pPr>
            <a:endParaRPr lang="en-US" sz="1400">
              <a:solidFill>
                <a:srgbClr val="232333"/>
              </a:solidFill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615332" y="4963848"/>
            <a:ext cx="1588325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Multiple</a:t>
            </a:r>
          </a:p>
          <a:p>
            <a:pPr algn="ctr" defTabSz="609630">
              <a:lnSpc>
                <a:spcPts val="1819"/>
              </a:lnSpc>
            </a:pPr>
            <a:r>
              <a:rPr lang="en-US" sz="1400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Long - Term</a:t>
            </a:r>
            <a:endParaRPr lang="en-US" sz="1400">
              <a:solidFill>
                <a:srgbClr val="232333"/>
              </a:solidFill>
              <a:latin typeface="Imperial Sans Text"/>
              <a:ea typeface="Imperial Sans Text"/>
              <a:cs typeface="Imperial Sans Text"/>
            </a:endParaRPr>
          </a:p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Conditions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053746" y="5078148"/>
            <a:ext cx="1588325" cy="44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Pregnancy </a:t>
            </a:r>
          </a:p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and Prematurity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746134" y="5192448"/>
            <a:ext cx="1588325" cy="21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</a:pPr>
            <a:r>
              <a:rPr lang="en-US" sz="1421">
                <a:solidFill>
                  <a:srgbClr val="232333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Respiratory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486859" y="5078926"/>
            <a:ext cx="1524432" cy="856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06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Social, Genetic &amp; Environmental Determinants of Health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319855" y="5128051"/>
            <a:ext cx="1524432" cy="20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06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Surgery and Cancer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6CF412A-F09E-CC6B-AF9A-36EB0878BB6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7587" y="1558580"/>
            <a:ext cx="1471390" cy="1219337"/>
          </a:xfrm>
          <a:custGeom>
            <a:avLst/>
            <a:gdLst/>
            <a:ahLst/>
            <a:cxnLst/>
            <a:rect l="l" t="t" r="r" b="b"/>
            <a:pathLst>
              <a:path w="2428863" h="1991668">
                <a:moveTo>
                  <a:pt x="0" y="0"/>
                </a:moveTo>
                <a:lnTo>
                  <a:pt x="2428863" y="0"/>
                </a:lnTo>
                <a:lnTo>
                  <a:pt x="2428863" y="1991668"/>
                </a:lnTo>
                <a:lnTo>
                  <a:pt x="0" y="19916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981275" y="3585528"/>
            <a:ext cx="1676408" cy="1408183"/>
          </a:xfrm>
          <a:custGeom>
            <a:avLst/>
            <a:gdLst/>
            <a:ahLst/>
            <a:cxnLst/>
            <a:rect l="l" t="t" r="r" b="b"/>
            <a:pathLst>
              <a:path w="2514612" h="2112274">
                <a:moveTo>
                  <a:pt x="0" y="0"/>
                </a:moveTo>
                <a:lnTo>
                  <a:pt x="2514612" y="0"/>
                </a:lnTo>
                <a:lnTo>
                  <a:pt x="2514612" y="2112274"/>
                </a:lnTo>
                <a:lnTo>
                  <a:pt x="0" y="21122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3416779" y="1558580"/>
            <a:ext cx="1471390" cy="1434605"/>
          </a:xfrm>
          <a:custGeom>
            <a:avLst/>
            <a:gdLst/>
            <a:ahLst/>
            <a:cxnLst/>
            <a:rect l="l" t="t" r="r" b="b"/>
            <a:pathLst>
              <a:path w="2207085" h="2151908">
                <a:moveTo>
                  <a:pt x="0" y="0"/>
                </a:moveTo>
                <a:lnTo>
                  <a:pt x="2207085" y="0"/>
                </a:lnTo>
                <a:lnTo>
                  <a:pt x="2207085" y="2151907"/>
                </a:lnTo>
                <a:lnTo>
                  <a:pt x="0" y="21519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398977" y="3792088"/>
            <a:ext cx="1275362" cy="1262609"/>
          </a:xfrm>
          <a:custGeom>
            <a:avLst/>
            <a:gdLst/>
            <a:ahLst/>
            <a:cxnLst/>
            <a:rect l="l" t="t" r="r" b="b"/>
            <a:pathLst>
              <a:path w="1913043" h="1893913">
                <a:moveTo>
                  <a:pt x="0" y="0"/>
                </a:moveTo>
                <a:lnTo>
                  <a:pt x="1913044" y="0"/>
                </a:lnTo>
                <a:lnTo>
                  <a:pt x="1913044" y="1893912"/>
                </a:lnTo>
                <a:lnTo>
                  <a:pt x="0" y="18939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5664748" y="1558580"/>
            <a:ext cx="1913257" cy="851399"/>
          </a:xfrm>
          <a:custGeom>
            <a:avLst/>
            <a:gdLst/>
            <a:ahLst/>
            <a:cxnLst/>
            <a:rect l="l" t="t" r="r" b="b"/>
            <a:pathLst>
              <a:path w="2869885" h="1277099">
                <a:moveTo>
                  <a:pt x="0" y="0"/>
                </a:moveTo>
                <a:lnTo>
                  <a:pt x="2869885" y="0"/>
                </a:lnTo>
                <a:lnTo>
                  <a:pt x="2869885" y="1277099"/>
                </a:lnTo>
                <a:lnTo>
                  <a:pt x="0" y="12770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7948775" y="2965849"/>
            <a:ext cx="826239" cy="82623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19CFBA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4150"/>
              <a:ext cx="711200" cy="4254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536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9357198" y="1502722"/>
            <a:ext cx="1858858" cy="1926278"/>
          </a:xfrm>
          <a:custGeom>
            <a:avLst/>
            <a:gdLst/>
            <a:ahLst/>
            <a:cxnLst/>
            <a:rect l="l" t="t" r="r" b="b"/>
            <a:pathLst>
              <a:path w="2788287" h="2889417">
                <a:moveTo>
                  <a:pt x="0" y="0"/>
                </a:moveTo>
                <a:lnTo>
                  <a:pt x="2788287" y="0"/>
                </a:lnTo>
                <a:lnTo>
                  <a:pt x="2788287" y="2889417"/>
                </a:lnTo>
                <a:lnTo>
                  <a:pt x="0" y="28894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726327" y="3006773"/>
            <a:ext cx="1971571" cy="31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87"/>
              </a:lnSpc>
            </a:pPr>
            <a:r>
              <a:rPr lang="en-US" sz="2021">
                <a:solidFill>
                  <a:srgbClr val="193E72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Ethical reasons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15754" y="5146325"/>
            <a:ext cx="1829371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417"/>
              </a:lnSpc>
            </a:pPr>
            <a:r>
              <a:rPr lang="en-US" sz="1888">
                <a:solidFill>
                  <a:srgbClr val="193E72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Avoid research waste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55583" y="3081921"/>
            <a:ext cx="1992935" cy="31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87"/>
              </a:lnSpc>
            </a:pPr>
            <a:r>
              <a:rPr lang="en-US" sz="2000">
                <a:solidFill>
                  <a:srgbClr val="193E72"/>
                </a:solidFill>
                <a:latin typeface="Arial"/>
                <a:ea typeface="Imperial Sans Text"/>
                <a:cs typeface="Arial"/>
                <a:sym typeface="Imperial Sans Text"/>
              </a:rPr>
              <a:t>Accountability</a:t>
            </a:r>
            <a:endParaRPr lang="en-US" sz="2000">
              <a:solidFill>
                <a:srgbClr val="193E72"/>
              </a:solidFill>
              <a:latin typeface="Arial" panose="020B0604020202020204" pitchFamily="34" charset="0"/>
              <a:ea typeface="Imperial Sans Text"/>
              <a:cs typeface="Arial" panose="020B060402020202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121972" y="5228242"/>
            <a:ext cx="1829372" cy="318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587"/>
              </a:lnSpc>
            </a:pPr>
            <a:r>
              <a:rPr lang="en-US" sz="2021">
                <a:solidFill>
                  <a:srgbClr val="193E72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Transparency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85070" y="2585628"/>
            <a:ext cx="1992935" cy="318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87"/>
              </a:lnSpc>
            </a:pPr>
            <a:r>
              <a:rPr lang="en-US" sz="2021">
                <a:solidFill>
                  <a:srgbClr val="193E72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Better design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90159" y="3680219"/>
            <a:ext cx="1992935" cy="651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587"/>
              </a:lnSpc>
            </a:pPr>
            <a:r>
              <a:rPr lang="en-US" sz="2021">
                <a:solidFill>
                  <a:srgbClr val="193E72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Increases impact of research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4480" y="203418"/>
            <a:ext cx="11776041" cy="62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490"/>
              </a:lnSpc>
            </a:pPr>
            <a:r>
              <a:rPr lang="en-US" sz="32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Why do we need community voices in health research?</a:t>
            </a:r>
            <a:endParaRPr lang="en-US" sz="3200" b="1">
              <a:solidFill>
                <a:srgbClr val="002147"/>
              </a:solidFill>
              <a:latin typeface="Helvetica World Bold"/>
              <a:ea typeface="Helvetica World Bold"/>
              <a:cs typeface="Helvetica World Bold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3CD9455-610F-CC14-CECE-481D7291DDDA}"/>
              </a:ext>
            </a:extLst>
          </p:cNvPr>
          <p:cNvSpPr/>
          <p:nvPr/>
        </p:nvSpPr>
        <p:spPr>
          <a:xfrm>
            <a:off x="1441838" y="5904235"/>
            <a:ext cx="3189639" cy="643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>
                <a:solidFill>
                  <a:srgbClr val="193E72"/>
                </a:solidFill>
                <a:latin typeface="Arial"/>
                <a:cs typeface="Arial"/>
              </a:rPr>
              <a:t>The research is funded by public </a:t>
            </a:r>
            <a:r>
              <a:rPr lang="en-US" sz="1600">
                <a:solidFill>
                  <a:srgbClr val="193E72"/>
                </a:solidFill>
                <a:latin typeface="Arial"/>
                <a:cs typeface="Arial"/>
              </a:rPr>
              <a:t>money</a:t>
            </a:r>
            <a:endParaRPr lang="en-GB" sz="1600">
              <a:solidFill>
                <a:srgbClr val="193E72"/>
              </a:solidFill>
              <a:latin typeface="Arial"/>
              <a:cs typeface="Arial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E5D3EEF-26FF-C264-87A3-FA66E5E8E1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67175" y="6544755"/>
            <a:ext cx="1216547" cy="219654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8BD3DD6-2CAF-5648-2E45-228B99B2BE7B}"/>
              </a:ext>
            </a:extLst>
          </p:cNvPr>
          <p:cNvSpPr/>
          <p:nvPr/>
        </p:nvSpPr>
        <p:spPr>
          <a:xfrm>
            <a:off x="5482095" y="5901476"/>
            <a:ext cx="3189639" cy="643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>
                <a:solidFill>
                  <a:srgbClr val="193E72"/>
                </a:solidFill>
                <a:latin typeface="Arial"/>
                <a:cs typeface="Arial"/>
              </a:rPr>
              <a:t>Those affected by research can make research more relevant</a:t>
            </a:r>
            <a:endParaRPr lang="en-GB" sz="1600">
              <a:solidFill>
                <a:srgbClr val="193E7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4028" y="2439541"/>
            <a:ext cx="3576190" cy="1505553"/>
          </a:xfrm>
          <a:custGeom>
            <a:avLst/>
            <a:gdLst/>
            <a:ahLst/>
            <a:cxnLst/>
            <a:rect l="l" t="t" r="r" b="b"/>
            <a:pathLst>
              <a:path w="5364285" h="2258330">
                <a:moveTo>
                  <a:pt x="0" y="0"/>
                </a:moveTo>
                <a:lnTo>
                  <a:pt x="5364285" y="0"/>
                </a:lnTo>
                <a:lnTo>
                  <a:pt x="5364285" y="2258330"/>
                </a:lnTo>
                <a:lnTo>
                  <a:pt x="0" y="2258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" b="-96009"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627545" y="2548214"/>
            <a:ext cx="1420346" cy="1632581"/>
          </a:xfrm>
          <a:custGeom>
            <a:avLst/>
            <a:gdLst/>
            <a:ahLst/>
            <a:cxnLst/>
            <a:rect l="l" t="t" r="r" b="b"/>
            <a:pathLst>
              <a:path w="2130519" h="2448872">
                <a:moveTo>
                  <a:pt x="0" y="0"/>
                </a:moveTo>
                <a:lnTo>
                  <a:pt x="2130519" y="0"/>
                </a:lnTo>
                <a:lnTo>
                  <a:pt x="2130519" y="2448872"/>
                </a:lnTo>
                <a:lnTo>
                  <a:pt x="0" y="24488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7980" y="203418"/>
            <a:ext cx="11776041" cy="62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490"/>
              </a:lnSpc>
            </a:pPr>
            <a:r>
              <a:rPr lang="en-US" sz="32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Why do we need community voices in health research?</a:t>
            </a:r>
            <a:endParaRPr lang="en-US" sz="3200" b="1">
              <a:solidFill>
                <a:srgbClr val="002147"/>
              </a:solidFill>
              <a:latin typeface="Helvetica World Bold"/>
              <a:ea typeface="Helvetica World Bold"/>
              <a:cs typeface="Helvetica Wor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2466" y="1204041"/>
            <a:ext cx="1006007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331"/>
              </a:lnSpc>
            </a:pPr>
            <a:r>
              <a:rPr lang="en-US" b="1">
                <a:solidFill>
                  <a:srgbClr val="00008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Research should include the people most affected by a condition – but this does not always happe</a:t>
            </a:r>
            <a:r>
              <a:rPr lang="en-US">
                <a:solidFill>
                  <a:srgbClr val="00008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98791" y="4065745"/>
            <a:ext cx="3078131" cy="56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36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Imperial Sans Text"/>
                <a:cs typeface="Arial" panose="020B0604020202020204" pitchFamily="34" charset="0"/>
                <a:sym typeface="Imperial Sans Text"/>
              </a:rPr>
              <a:t>South Asian and Black ethnic groups  have higher diabetes rates than people from White, Mixed, or Other ethnic groups</a:t>
            </a: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  <a:ea typeface="Imperial Sans Text Semi-Bold"/>
                <a:cs typeface="Arial" panose="020B0604020202020204" pitchFamily="34" charset="0"/>
                <a:sym typeface="Imperial Sans Text Semi-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11954" y="4733002"/>
            <a:ext cx="1383781" cy="49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181"/>
              </a:lnSpc>
              <a:spcBef>
                <a:spcPct val="0"/>
              </a:spcBef>
            </a:pPr>
            <a:r>
              <a:rPr lang="en-US" sz="3266" b="1">
                <a:solidFill>
                  <a:srgbClr val="CC007E"/>
                </a:solidFill>
                <a:latin typeface="Imperial Sans Text Bold"/>
                <a:ea typeface="Imperial Sans Text Bold"/>
                <a:cs typeface="Imperial Sans Text Bold"/>
                <a:sym typeface="Imperial Sans Text Bold"/>
              </a:rPr>
              <a:t>15.2 %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44350" y="4733002"/>
            <a:ext cx="1040877" cy="49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181"/>
              </a:lnSpc>
              <a:spcBef>
                <a:spcPct val="0"/>
              </a:spcBef>
            </a:pPr>
            <a:r>
              <a:rPr lang="en-US" sz="3266" b="1">
                <a:solidFill>
                  <a:srgbClr val="CC007E"/>
                </a:solidFill>
                <a:latin typeface="Imperial Sans Text Bold"/>
                <a:ea typeface="Imperial Sans Text Bold"/>
                <a:cs typeface="Imperial Sans Text Bold"/>
                <a:sym typeface="Imperial Sans Text Bold"/>
              </a:rPr>
              <a:t> 8%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50650" y="3195529"/>
            <a:ext cx="1283166" cy="385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877"/>
              </a:lnSpc>
              <a:spcBef>
                <a:spcPct val="0"/>
              </a:spcBef>
            </a:pPr>
            <a:r>
              <a:rPr lang="en-US" sz="6000">
                <a:solidFill>
                  <a:srgbClr val="00008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v/s</a:t>
            </a:r>
            <a:endParaRPr lang="en-US" sz="6000">
              <a:solidFill>
                <a:srgbClr val="000080"/>
              </a:solidFill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52204" y="1850529"/>
            <a:ext cx="1514892" cy="25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133"/>
              </a:lnSpc>
              <a:spcBef>
                <a:spcPct val="0"/>
              </a:spcBef>
            </a:pPr>
            <a:r>
              <a:rPr lang="en-US" sz="1650" b="1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Diabetes Rates</a:t>
            </a:r>
            <a:r>
              <a:rPr lang="en-US" sz="1650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79846" y="5277664"/>
            <a:ext cx="1447997" cy="37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36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South Asian and Black ethnic groups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58767" y="5277664"/>
            <a:ext cx="1424267" cy="37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36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 White, Mixed, or Other ethnic groups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13863" y="1853947"/>
            <a:ext cx="3020017" cy="5271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33"/>
              </a:lnSpc>
              <a:spcBef>
                <a:spcPct val="0"/>
              </a:spcBef>
            </a:pPr>
            <a:r>
              <a:rPr lang="en-US" sz="1650" b="1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Diabetes Trial Participation in Research Rates </a:t>
            </a:r>
            <a:endParaRPr lang="en-US" sz="1650" b="1">
              <a:solidFill>
                <a:srgbClr val="000000"/>
              </a:solidFill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964512" y="4294598"/>
            <a:ext cx="1383781" cy="49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181"/>
              </a:lnSpc>
              <a:spcBef>
                <a:spcPct val="0"/>
              </a:spcBef>
            </a:pPr>
            <a:r>
              <a:rPr lang="en-US" sz="3266" b="1">
                <a:solidFill>
                  <a:srgbClr val="CC007E"/>
                </a:solidFill>
                <a:latin typeface="Imperial Sans Text Bold"/>
                <a:ea typeface="Imperial Sans Text Bold"/>
                <a:cs typeface="Imperial Sans Text Bold"/>
                <a:sym typeface="Imperial Sans Text Bold"/>
              </a:rPr>
              <a:t>5 %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889720" y="4827998"/>
            <a:ext cx="1447997" cy="179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36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Black population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44618" y="4294598"/>
            <a:ext cx="1383781" cy="49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181"/>
              </a:lnSpc>
              <a:spcBef>
                <a:spcPct val="0"/>
              </a:spcBef>
            </a:pPr>
            <a:r>
              <a:rPr lang="en-US" sz="3266" b="1">
                <a:solidFill>
                  <a:srgbClr val="CC007E"/>
                </a:solidFill>
                <a:latin typeface="Imperial Sans Text Bold"/>
                <a:ea typeface="Imperial Sans Text Bold"/>
                <a:cs typeface="Imperial Sans Text Bold"/>
                <a:sym typeface="Imperial Sans Text Bold"/>
              </a:rPr>
              <a:t>12%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12510" y="4827998"/>
            <a:ext cx="1447997" cy="37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536"/>
              </a:lnSpc>
              <a:spcBef>
                <a:spcPct val="0"/>
              </a:spcBef>
            </a:pPr>
            <a:r>
              <a:rPr lang="en-US" sz="1200">
                <a:solidFill>
                  <a:srgbClr val="00000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South Asian population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3500736-A4E9-F661-F872-3AC30BEFC6E2}"/>
              </a:ext>
            </a:extLst>
          </p:cNvPr>
          <p:cNvSpPr/>
          <p:nvPr/>
        </p:nvSpPr>
        <p:spPr>
          <a:xfrm>
            <a:off x="1897763" y="6020214"/>
            <a:ext cx="8860536" cy="4183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193E72"/>
                </a:solidFill>
                <a:latin typeface="Arial"/>
                <a:cs typeface="Arial"/>
              </a:rPr>
              <a:t>Community voices can help improve representation from those most affected 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5BE436C-A963-7E90-ADDE-ACC107993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  <p:sp>
        <p:nvSpPr>
          <p:cNvPr id="21" name="TextBox 10">
            <a:extLst>
              <a:ext uri="{FF2B5EF4-FFF2-40B4-BE49-F238E27FC236}">
                <a16:creationId xmlns:a16="http://schemas.microsoft.com/office/drawing/2014/main" id="{4412D949-59BE-A1AB-82DD-6848E1CC62C0}"/>
              </a:ext>
            </a:extLst>
          </p:cNvPr>
          <p:cNvSpPr txBox="1"/>
          <p:nvPr/>
        </p:nvSpPr>
        <p:spPr>
          <a:xfrm>
            <a:off x="2904869" y="5081943"/>
            <a:ext cx="493288" cy="231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77"/>
              </a:lnSpc>
              <a:spcBef>
                <a:spcPct val="0"/>
              </a:spcBef>
            </a:pPr>
            <a:r>
              <a:rPr lang="en-US" sz="1450">
                <a:solidFill>
                  <a:srgbClr val="000080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vs</a:t>
            </a:r>
            <a:endParaRPr lang="en-US" sz="1466">
              <a:solidFill>
                <a:srgbClr val="000080"/>
              </a:solidFill>
              <a:latin typeface="Imperial Sans Text"/>
              <a:ea typeface="Imperial Sans Text"/>
              <a:cs typeface="Imperial Sans Text"/>
              <a:sym typeface="Imperial Sans Tex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6200" y="1318168"/>
            <a:ext cx="2784953" cy="1810220"/>
          </a:xfrm>
          <a:custGeom>
            <a:avLst/>
            <a:gdLst/>
            <a:ahLst/>
            <a:cxnLst/>
            <a:rect l="l" t="t" r="r" b="b"/>
            <a:pathLst>
              <a:path w="4177430" h="2715330">
                <a:moveTo>
                  <a:pt x="0" y="0"/>
                </a:moveTo>
                <a:lnTo>
                  <a:pt x="4177430" y="0"/>
                </a:lnTo>
                <a:lnTo>
                  <a:pt x="4177430" y="2715330"/>
                </a:lnTo>
                <a:lnTo>
                  <a:pt x="0" y="27153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368965" y="1318168"/>
            <a:ext cx="1758651" cy="1794542"/>
          </a:xfrm>
          <a:custGeom>
            <a:avLst/>
            <a:gdLst/>
            <a:ahLst/>
            <a:cxnLst/>
            <a:rect l="l" t="t" r="r" b="b"/>
            <a:pathLst>
              <a:path w="2637976" h="2691813">
                <a:moveTo>
                  <a:pt x="0" y="0"/>
                </a:moveTo>
                <a:lnTo>
                  <a:pt x="2637977" y="0"/>
                </a:lnTo>
                <a:lnTo>
                  <a:pt x="2637977" y="2691813"/>
                </a:lnTo>
                <a:lnTo>
                  <a:pt x="0" y="26918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8861403" y="1123946"/>
            <a:ext cx="1706667" cy="2068687"/>
          </a:xfrm>
          <a:custGeom>
            <a:avLst/>
            <a:gdLst/>
            <a:ahLst/>
            <a:cxnLst/>
            <a:rect l="l" t="t" r="r" b="b"/>
            <a:pathLst>
              <a:path w="2560001" h="3103031">
                <a:moveTo>
                  <a:pt x="0" y="0"/>
                </a:moveTo>
                <a:lnTo>
                  <a:pt x="2560001" y="0"/>
                </a:lnTo>
                <a:lnTo>
                  <a:pt x="2560001" y="3103031"/>
                </a:lnTo>
                <a:lnTo>
                  <a:pt x="0" y="31030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4766937" y="4234333"/>
            <a:ext cx="2723279" cy="1565885"/>
          </a:xfrm>
          <a:custGeom>
            <a:avLst/>
            <a:gdLst/>
            <a:ahLst/>
            <a:cxnLst/>
            <a:rect l="l" t="t" r="r" b="b"/>
            <a:pathLst>
              <a:path w="4084918" h="2348828">
                <a:moveTo>
                  <a:pt x="0" y="0"/>
                </a:moveTo>
                <a:lnTo>
                  <a:pt x="4084918" y="0"/>
                </a:lnTo>
                <a:lnTo>
                  <a:pt x="4084918" y="2348828"/>
                </a:lnTo>
                <a:lnTo>
                  <a:pt x="0" y="2348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07980" y="197068"/>
            <a:ext cx="11776041" cy="62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490"/>
              </a:lnSpc>
            </a:pPr>
            <a:r>
              <a:rPr lang="en-US" sz="32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How we involve community voices in health research? </a:t>
            </a:r>
            <a:endParaRPr lang="en-US" sz="3200" b="1">
              <a:solidFill>
                <a:srgbClr val="002147"/>
              </a:solidFill>
              <a:latin typeface="Helvetica World Bold"/>
              <a:ea typeface="Helvetica World Bold"/>
              <a:cs typeface="Helvetica Wor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27883" y="3325585"/>
            <a:ext cx="336330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  <a:spcBef>
                <a:spcPct val="0"/>
              </a:spcBef>
            </a:pPr>
            <a:r>
              <a:rPr lang="en-US" sz="16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Community engagement – building trust, developing reciprocal relationships with North-West London communities</a:t>
            </a:r>
            <a:endParaRPr lang="en-US" sz="1600">
              <a:solidFill>
                <a:srgbClr val="002147"/>
              </a:solidFill>
              <a:latin typeface="Arial" panose="020B0604020202020204" pitchFamily="34" charset="0"/>
              <a:ea typeface="Imperial Sans Text"/>
              <a:cs typeface="Arial" panose="020B0604020202020204" pitchFamily="34" charset="0"/>
              <a:sym typeface="Imperial Sans Tex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34360" y="3325585"/>
            <a:ext cx="2788435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  <a:spcBef>
                <a:spcPct val="0"/>
              </a:spcBef>
            </a:pPr>
            <a:r>
              <a:rPr lang="en-US" sz="16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Train and support members of the public to help shape health research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89702" y="3374136"/>
            <a:ext cx="3050656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  <a:spcBef>
                <a:spcPct val="0"/>
              </a:spcBef>
            </a:pPr>
            <a:r>
              <a:rPr lang="en-US" sz="16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Train and support researchers to meaningfully involve people in health research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8755" y="5929793"/>
            <a:ext cx="3954489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819"/>
              </a:lnSpc>
              <a:spcBef>
                <a:spcPct val="0"/>
              </a:spcBef>
            </a:pPr>
            <a:r>
              <a:rPr lang="en-US" sz="1600">
                <a:solidFill>
                  <a:srgbClr val="002147"/>
                </a:solidFill>
                <a:latin typeface="Arial"/>
                <a:ea typeface="Imperial Sans Text"/>
                <a:cs typeface="Arial"/>
                <a:sym typeface="Imperial Sans Text"/>
              </a:rPr>
              <a:t>Conduct research on working with people and communities e.g., why some groups are underrepresented in health research?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203757B-483F-F476-4BF7-B09745DEB4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787E8-19C5-937A-C63C-677BBB998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A8E5EA87-1FA5-D21B-02BA-E5EFD37AF9D7}"/>
              </a:ext>
            </a:extLst>
          </p:cNvPr>
          <p:cNvSpPr txBox="1"/>
          <p:nvPr/>
        </p:nvSpPr>
        <p:spPr>
          <a:xfrm>
            <a:off x="308565" y="125538"/>
            <a:ext cx="11404900" cy="622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002147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Examples of opportunities to get involved with us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26F9FDA-6F5A-7C4F-5B88-B55A2BA11F19}"/>
              </a:ext>
            </a:extLst>
          </p:cNvPr>
          <p:cNvSpPr txBox="1"/>
          <p:nvPr/>
        </p:nvSpPr>
        <p:spPr>
          <a:xfrm>
            <a:off x="732510" y="6044960"/>
            <a:ext cx="3363303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2147"/>
                </a:solidFill>
                <a:effectLst/>
                <a:uLnTx/>
                <a:uFillTx/>
                <a:latin typeface="Imperial Sans Text"/>
                <a:ea typeface="Imperial Sans Text"/>
                <a:cs typeface="Imperial Sans Text"/>
                <a:sym typeface="Imperial Sans Text"/>
              </a:rPr>
              <a:t> Advisor </a:t>
            </a:r>
            <a:r>
              <a:rPr lang="en-US" sz="2000" b="1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to a research Theme </a:t>
            </a:r>
            <a:r>
              <a:rPr lang="en-US" sz="2000" dirty="0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 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Imperial Sans Text"/>
              <a:ea typeface="Imperial Sans Text"/>
              <a:cs typeface="Imperial Sans Text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C65E765-20E5-2F5C-ADF4-1D887A7D3099}"/>
              </a:ext>
            </a:extLst>
          </p:cNvPr>
          <p:cNvSpPr txBox="1"/>
          <p:nvPr/>
        </p:nvSpPr>
        <p:spPr>
          <a:xfrm>
            <a:off x="4603913" y="6046388"/>
            <a:ext cx="3363303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  <a:defRPr/>
            </a:pPr>
            <a:r>
              <a:rPr lang="en-US" sz="2000" b="1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Involvement at one point in a research project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Imperial Sans Text"/>
              <a:ea typeface="Imperial Sans Text"/>
              <a:cs typeface="Imperial Sans Tex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896F1B-5741-DA80-72E1-B1C099C0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241" y="1131033"/>
            <a:ext cx="3363303" cy="4757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5319B7-7121-B52B-DC08-47C486BFE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40" y="1131035"/>
            <a:ext cx="3353789" cy="4757147"/>
          </a:xfrm>
          <a:prstGeom prst="rect">
            <a:avLst/>
          </a:prstGeom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0509B9B7-19B5-603F-D6A2-2BB316DBA702}"/>
              </a:ext>
            </a:extLst>
          </p:cNvPr>
          <p:cNvSpPr txBox="1"/>
          <p:nvPr/>
        </p:nvSpPr>
        <p:spPr>
          <a:xfrm>
            <a:off x="8359455" y="6041856"/>
            <a:ext cx="336330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  <a:defRPr/>
            </a:pPr>
            <a:r>
              <a:rPr lang="en-US" sz="2000" b="1" dirty="0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Involvement </a:t>
            </a:r>
            <a:r>
              <a:rPr lang="en-US" sz="2000" b="1">
                <a:solidFill>
                  <a:srgbClr val="002147"/>
                </a:solidFill>
                <a:latin typeface="Imperial Sans Text"/>
                <a:ea typeface="Imperial Sans Text"/>
                <a:cs typeface="Imperial Sans Text"/>
                <a:sym typeface="Imperial Sans Text"/>
              </a:rPr>
              <a:t>across a research project 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002147"/>
              </a:solidFill>
              <a:effectLst/>
              <a:uLnTx/>
              <a:uFillTx/>
              <a:latin typeface="Imperial Sans Text"/>
              <a:ea typeface="Imperial Sans Text"/>
              <a:cs typeface="Imperial Sans Tex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21865F6-C2C1-A62C-D283-B99D3B7DC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783" y="1131031"/>
            <a:ext cx="3363304" cy="47571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51BF64-2018-4D4F-D7B9-388E287A7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44" y="6530845"/>
            <a:ext cx="1216547" cy="2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57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IHR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16615b-11d7-45b9-907f-f38e247d2a21" xsi:nil="true"/>
    <lcf76f155ced4ddcb4097134ff3c332f xmlns="2924705e-65f3-4229-a556-fa72e387468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F14FD35C182E4AAB681729285ED1CD" ma:contentTypeVersion="19" ma:contentTypeDescription="Create a new document." ma:contentTypeScope="" ma:versionID="2b90e803022777b6bcd6e95e3ac9e7d3">
  <xsd:schema xmlns:xsd="http://www.w3.org/2001/XMLSchema" xmlns:xs="http://www.w3.org/2001/XMLSchema" xmlns:p="http://schemas.microsoft.com/office/2006/metadata/properties" xmlns:ns2="2924705e-65f3-4229-a556-fa72e3874683" xmlns:ns3="6416615b-11d7-45b9-907f-f38e247d2a21" targetNamespace="http://schemas.microsoft.com/office/2006/metadata/properties" ma:root="true" ma:fieldsID="262709b42083b94265dce9b192950e0a" ns2:_="" ns3:_="">
    <xsd:import namespace="2924705e-65f3-4229-a556-fa72e3874683"/>
    <xsd:import namespace="6416615b-11d7-45b9-907f-f38e247d2a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705e-65f3-4229-a556-fa72e38746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4661dae-d6df-48fc-a54e-a577d2899e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6615b-11d7-45b9-907f-f38e247d2a2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3069d26-8164-4891-af51-3ee11909ea65}" ma:internalName="TaxCatchAll" ma:showField="CatchAllData" ma:web="6416615b-11d7-45b9-907f-f38e247d2a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1CD59A-3387-4CE9-AAB2-6DDB3FFB2D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B81699-6F28-4FC6-B1B4-B52F8D2D0BA4}">
  <ds:schemaRefs>
    <ds:schemaRef ds:uri="2924705e-65f3-4229-a556-fa72e3874683"/>
    <ds:schemaRef ds:uri="6416615b-11d7-45b9-907f-f38e247d2a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59ECEE3-8AA7-4E2D-BE15-13659921BE13}">
  <ds:schemaRefs>
    <ds:schemaRef ds:uri="2924705e-65f3-4229-a556-fa72e3874683"/>
    <ds:schemaRef ds:uri="6416615b-11d7-45b9-907f-f38e247d2a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687f5b3-551c-4708-8732-6b514fbfad40}" enabled="1" method="Privileged" siteId="{1f45c592-bd51-4f38-adb6-2e948108bb2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3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1_Office Theme</vt:lpstr>
      <vt:lpstr>NIHR</vt:lpstr>
      <vt:lpstr>Imperial Patient Experience Research Centre (PERC) - Introduction</vt:lpstr>
      <vt:lpstr>Who we are? </vt:lpstr>
      <vt:lpstr>What is the Imperial Biomedical Research Centre (BRC)?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revision>44</cp:revision>
  <dcterms:created xsi:type="dcterms:W3CDTF">2026-01-05T12:09:10Z</dcterms:created>
  <dcterms:modified xsi:type="dcterms:W3CDTF">2026-08-05T16:02:12Z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0x010100A5F14FD35C182E4AAB681729285ED1CD</vt:lpwstr>
  </property>
</Properties>
</file>