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4"/>
  </p:sldMasterIdLst>
  <p:sldIdLst>
    <p:sldId id="256" r:id="rId5"/>
    <p:sldId id="257" r:id="rId6"/>
    <p:sldId id="266" r:id="rId7"/>
    <p:sldId id="272" r:id="rId8"/>
    <p:sldId id="270" r:id="rId9"/>
    <p:sldId id="260" r:id="rId10"/>
    <p:sldId id="268" r:id="rId11"/>
    <p:sldId id="267" r:id="rId12"/>
    <p:sldId id="271"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GB"/>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1ECB5883-038C-4696-8E27-1811E470D6D4}" type="datetime1">
              <a:rPr lang="en-US" smtClean="0"/>
              <a:t>3/3/2024</a:t>
            </a:fld>
            <a:endParaRPr lang="en-US"/>
          </a:p>
        </p:txBody>
      </p:sp>
      <p:sp>
        <p:nvSpPr>
          <p:cNvPr id="5" name="Footer Placeholder 4"/>
          <p:cNvSpPr>
            <a:spLocks noGrp="1"/>
          </p:cNvSpPr>
          <p:nvPr>
            <p:ph type="ftr" sz="quarter" idx="11"/>
          </p:nvPr>
        </p:nvSpPr>
        <p:spPr/>
        <p:txBody>
          <a:bodyPr/>
          <a:lstStyle/>
          <a:p>
            <a:r>
              <a:rPr lang="en-US"/>
              <a:t>Sample Footer Text</a:t>
            </a:r>
          </a:p>
        </p:txBody>
      </p:sp>
      <p:sp>
        <p:nvSpPr>
          <p:cNvPr id="6" name="Slide Number Placeholder 5"/>
          <p:cNvSpPr>
            <a:spLocks noGrp="1"/>
          </p:cNvSpPr>
          <p:nvPr>
            <p:ph type="sldNum" sz="quarter" idx="12"/>
          </p:nvPr>
        </p:nvSpPr>
        <p:spPr/>
        <p:txBody>
          <a:bodyPr/>
          <a:lstStyle/>
          <a:p>
            <a:fld id="{C68AC1EC-23E2-4F0E-A5A4-674EC8DB954E}" type="slidenum">
              <a:rPr lang="en-US" smtClean="0"/>
              <a:t>‹#›</a:t>
            </a:fld>
            <a:endParaRPr lang="en-US"/>
          </a:p>
        </p:txBody>
      </p:sp>
    </p:spTree>
    <p:extLst>
      <p:ext uri="{BB962C8B-B14F-4D97-AF65-F5344CB8AC3E}">
        <p14:creationId xmlns:p14="http://schemas.microsoft.com/office/powerpoint/2010/main" val="8969400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GB"/>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0BDC4764-F656-4735-9820-9886F8DF1D6A}" type="datetime1">
              <a:rPr lang="en-US" smtClean="0"/>
              <a:t>3/3/2024</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C68AC1EC-23E2-4F0E-A5A4-674EC8DB954E}" type="slidenum">
              <a:rPr lang="en-US" smtClean="0"/>
              <a:pPr/>
              <a:t>‹#›</a:t>
            </a:fld>
            <a:endParaRPr lang="en-US"/>
          </a:p>
        </p:txBody>
      </p:sp>
    </p:spTree>
    <p:extLst>
      <p:ext uri="{BB962C8B-B14F-4D97-AF65-F5344CB8AC3E}">
        <p14:creationId xmlns:p14="http://schemas.microsoft.com/office/powerpoint/2010/main" val="1398362147"/>
      </p:ext>
    </p:extLst>
  </p:cSld>
  <p:clrMapOvr>
    <a:masterClrMapping/>
  </p:clrMapOvr>
  <p:hf hdr="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GB"/>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0BDC4764-F656-4735-9820-9886F8DF1D6A}" type="datetime1">
              <a:rPr lang="en-US" smtClean="0"/>
              <a:t>3/3/2024</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C68AC1EC-23E2-4F0E-A5A4-674EC8DB954E}" type="slidenum">
              <a:rPr lang="en-US" smtClean="0"/>
              <a:pPr/>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725573356"/>
      </p:ext>
    </p:extLst>
  </p:cSld>
  <p:clrMapOvr>
    <a:masterClrMapping/>
  </p:clrMapOvr>
  <p:hf hdr="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GB"/>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0BDC4764-F656-4735-9820-9886F8DF1D6A}" type="datetime1">
              <a:rPr lang="en-US" smtClean="0"/>
              <a:t>3/3/2024</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C68AC1EC-23E2-4F0E-A5A4-674EC8DB954E}" type="slidenum">
              <a:rPr lang="en-US" smtClean="0"/>
              <a:pPr/>
              <a:t>‹#›</a:t>
            </a:fld>
            <a:endParaRPr lang="en-US"/>
          </a:p>
        </p:txBody>
      </p:sp>
    </p:spTree>
    <p:extLst>
      <p:ext uri="{BB962C8B-B14F-4D97-AF65-F5344CB8AC3E}">
        <p14:creationId xmlns:p14="http://schemas.microsoft.com/office/powerpoint/2010/main" val="1242534836"/>
      </p:ext>
    </p:extLst>
  </p:cSld>
  <p:clrMapOvr>
    <a:masterClrMapping/>
  </p:clrMapOvr>
  <p:hf hdr="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GB"/>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0BDC4764-F656-4735-9820-9886F8DF1D6A}" type="datetime1">
              <a:rPr lang="en-US" smtClean="0"/>
              <a:t>3/3/2024</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C68AC1EC-23E2-4F0E-A5A4-674EC8DB954E}" type="slidenum">
              <a:rPr lang="en-US" smtClean="0"/>
              <a:pPr/>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297462546"/>
      </p:ext>
    </p:extLst>
  </p:cSld>
  <p:clrMapOvr>
    <a:masterClrMapping/>
  </p:clrMapOvr>
  <p:hf hdr="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GB"/>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0BDC4764-F656-4735-9820-9886F8DF1D6A}" type="datetime1">
              <a:rPr lang="en-US" smtClean="0"/>
              <a:t>3/3/2024</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C68AC1EC-23E2-4F0E-A5A4-674EC8DB954E}" type="slidenum">
              <a:rPr lang="en-US" smtClean="0"/>
              <a:pPr/>
              <a:t>‹#›</a:t>
            </a:fld>
            <a:endParaRPr lang="en-US"/>
          </a:p>
        </p:txBody>
      </p:sp>
    </p:spTree>
    <p:extLst>
      <p:ext uri="{BB962C8B-B14F-4D97-AF65-F5344CB8AC3E}">
        <p14:creationId xmlns:p14="http://schemas.microsoft.com/office/powerpoint/2010/main" val="3537859990"/>
      </p:ext>
    </p:extLst>
  </p:cSld>
  <p:clrMapOvr>
    <a:masterClrMapping/>
  </p:clrMapOvr>
  <p:hf hdr="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61E8A6D4-154B-4E4D-9001-7A6C328D243E}" type="datetime1">
              <a:rPr lang="en-US" smtClean="0"/>
              <a:t>3/3/2024</a:t>
            </a:fld>
            <a:endParaRPr lang="en-US"/>
          </a:p>
        </p:txBody>
      </p:sp>
      <p:sp>
        <p:nvSpPr>
          <p:cNvPr id="5" name="Footer Placeholder 4"/>
          <p:cNvSpPr>
            <a:spLocks noGrp="1"/>
          </p:cNvSpPr>
          <p:nvPr>
            <p:ph type="ftr" sz="quarter" idx="11"/>
          </p:nvPr>
        </p:nvSpPr>
        <p:spPr/>
        <p:txBody>
          <a:bodyPr/>
          <a:lstStyle/>
          <a:p>
            <a:r>
              <a:rPr lang="en-US"/>
              <a:t>Sample Footer Text</a:t>
            </a:r>
          </a:p>
        </p:txBody>
      </p:sp>
      <p:sp>
        <p:nvSpPr>
          <p:cNvPr id="6" name="Slide Number Placeholder 5"/>
          <p:cNvSpPr>
            <a:spLocks noGrp="1"/>
          </p:cNvSpPr>
          <p:nvPr>
            <p:ph type="sldNum" sz="quarter" idx="12"/>
          </p:nvPr>
        </p:nvSpPr>
        <p:spPr/>
        <p:txBody>
          <a:bodyPr/>
          <a:lstStyle/>
          <a:p>
            <a:fld id="{C68AC1EC-23E2-4F0E-A5A4-674EC8DB954E}" type="slidenum">
              <a:rPr lang="en-US" smtClean="0"/>
              <a:t>‹#›</a:t>
            </a:fld>
            <a:endParaRPr lang="en-US"/>
          </a:p>
        </p:txBody>
      </p:sp>
    </p:spTree>
    <p:extLst>
      <p:ext uri="{BB962C8B-B14F-4D97-AF65-F5344CB8AC3E}">
        <p14:creationId xmlns:p14="http://schemas.microsoft.com/office/powerpoint/2010/main" val="14702145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GB"/>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EF880999-9BD6-4929-BDEC-B84E21C16701}" type="datetime1">
              <a:rPr lang="en-US" smtClean="0"/>
              <a:t>3/3/2024</a:t>
            </a:fld>
            <a:endParaRPr lang="en-US"/>
          </a:p>
        </p:txBody>
      </p:sp>
      <p:sp>
        <p:nvSpPr>
          <p:cNvPr id="5" name="Footer Placeholder 4"/>
          <p:cNvSpPr>
            <a:spLocks noGrp="1"/>
          </p:cNvSpPr>
          <p:nvPr>
            <p:ph type="ftr" sz="quarter" idx="11"/>
          </p:nvPr>
        </p:nvSpPr>
        <p:spPr/>
        <p:txBody>
          <a:bodyPr/>
          <a:lstStyle/>
          <a:p>
            <a:r>
              <a:rPr lang="en-US"/>
              <a:t>Sample Footer Text</a:t>
            </a:r>
          </a:p>
        </p:txBody>
      </p:sp>
      <p:sp>
        <p:nvSpPr>
          <p:cNvPr id="6" name="Slide Number Placeholder 5"/>
          <p:cNvSpPr>
            <a:spLocks noGrp="1"/>
          </p:cNvSpPr>
          <p:nvPr>
            <p:ph type="sldNum" sz="quarter" idx="12"/>
          </p:nvPr>
        </p:nvSpPr>
        <p:spPr/>
        <p:txBody>
          <a:bodyPr/>
          <a:lstStyle/>
          <a:p>
            <a:fld id="{C68AC1EC-23E2-4F0E-A5A4-674EC8DB954E}" type="slidenum">
              <a:rPr lang="en-US" smtClean="0"/>
              <a:t>‹#›</a:t>
            </a:fld>
            <a:endParaRPr lang="en-US"/>
          </a:p>
        </p:txBody>
      </p:sp>
    </p:spTree>
    <p:extLst>
      <p:ext uri="{BB962C8B-B14F-4D97-AF65-F5344CB8AC3E}">
        <p14:creationId xmlns:p14="http://schemas.microsoft.com/office/powerpoint/2010/main" val="3638715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579F6069-8263-4296-913A-BC2234E8D32B}" type="datetime1">
              <a:rPr lang="en-US" smtClean="0"/>
              <a:t>3/3/2024</a:t>
            </a:fld>
            <a:endParaRPr lang="en-US"/>
          </a:p>
        </p:txBody>
      </p:sp>
      <p:sp>
        <p:nvSpPr>
          <p:cNvPr id="5" name="Footer Placeholder 4"/>
          <p:cNvSpPr>
            <a:spLocks noGrp="1"/>
          </p:cNvSpPr>
          <p:nvPr>
            <p:ph type="ftr" sz="quarter" idx="11"/>
          </p:nvPr>
        </p:nvSpPr>
        <p:spPr/>
        <p:txBody>
          <a:bodyPr/>
          <a:lstStyle/>
          <a:p>
            <a:r>
              <a:rPr lang="en-US"/>
              <a:t>Sample Footer Text</a:t>
            </a:r>
          </a:p>
        </p:txBody>
      </p:sp>
      <p:sp>
        <p:nvSpPr>
          <p:cNvPr id="6" name="Slide Number Placeholder 5"/>
          <p:cNvSpPr>
            <a:spLocks noGrp="1"/>
          </p:cNvSpPr>
          <p:nvPr>
            <p:ph type="sldNum" sz="quarter" idx="12"/>
          </p:nvPr>
        </p:nvSpPr>
        <p:spPr/>
        <p:txBody>
          <a:bodyPr/>
          <a:lstStyle/>
          <a:p>
            <a:fld id="{C68AC1EC-23E2-4F0E-A5A4-674EC8DB954E}" type="slidenum">
              <a:rPr lang="en-US" smtClean="0"/>
              <a:t>‹#›</a:t>
            </a:fld>
            <a:endParaRPr lang="en-US"/>
          </a:p>
        </p:txBody>
      </p:sp>
    </p:spTree>
    <p:extLst>
      <p:ext uri="{BB962C8B-B14F-4D97-AF65-F5344CB8AC3E}">
        <p14:creationId xmlns:p14="http://schemas.microsoft.com/office/powerpoint/2010/main" val="32921390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GB"/>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BC9F5005-EC25-4FB9-B19B-2437F0B120D2}" type="datetime1">
              <a:rPr lang="en-US" smtClean="0"/>
              <a:t>3/3/2024</a:t>
            </a:fld>
            <a:endParaRPr lang="en-US"/>
          </a:p>
        </p:txBody>
      </p:sp>
      <p:sp>
        <p:nvSpPr>
          <p:cNvPr id="5" name="Footer Placeholder 4"/>
          <p:cNvSpPr>
            <a:spLocks noGrp="1"/>
          </p:cNvSpPr>
          <p:nvPr>
            <p:ph type="ftr" sz="quarter" idx="11"/>
          </p:nvPr>
        </p:nvSpPr>
        <p:spPr/>
        <p:txBody>
          <a:bodyPr/>
          <a:lstStyle/>
          <a:p>
            <a:r>
              <a:rPr lang="en-US"/>
              <a:t>Sample Footer Text</a:t>
            </a:r>
          </a:p>
        </p:txBody>
      </p:sp>
      <p:sp>
        <p:nvSpPr>
          <p:cNvPr id="6" name="Slide Number Placeholder 5"/>
          <p:cNvSpPr>
            <a:spLocks noGrp="1"/>
          </p:cNvSpPr>
          <p:nvPr>
            <p:ph type="sldNum" sz="quarter" idx="12"/>
          </p:nvPr>
        </p:nvSpPr>
        <p:spPr/>
        <p:txBody>
          <a:bodyPr/>
          <a:lstStyle/>
          <a:p>
            <a:fld id="{C68AC1EC-23E2-4F0E-A5A4-674EC8DB954E}" type="slidenum">
              <a:rPr lang="en-US" smtClean="0"/>
              <a:t>‹#›</a:t>
            </a:fld>
            <a:endParaRPr lang="en-US"/>
          </a:p>
        </p:txBody>
      </p:sp>
    </p:spTree>
    <p:extLst>
      <p:ext uri="{BB962C8B-B14F-4D97-AF65-F5344CB8AC3E}">
        <p14:creationId xmlns:p14="http://schemas.microsoft.com/office/powerpoint/2010/main" val="5073298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0B283B5C-2325-42FF-AF91-C1451D9D66CC}" type="datetime1">
              <a:rPr lang="en-US" smtClean="0"/>
              <a:t>3/3/2024</a:t>
            </a:fld>
            <a:endParaRPr lang="en-US"/>
          </a:p>
        </p:txBody>
      </p:sp>
      <p:sp>
        <p:nvSpPr>
          <p:cNvPr id="6" name="Footer Placeholder 5"/>
          <p:cNvSpPr>
            <a:spLocks noGrp="1"/>
          </p:cNvSpPr>
          <p:nvPr>
            <p:ph type="ftr" sz="quarter" idx="11"/>
          </p:nvPr>
        </p:nvSpPr>
        <p:spPr/>
        <p:txBody>
          <a:bodyPr/>
          <a:lstStyle/>
          <a:p>
            <a:r>
              <a:rPr lang="en-US"/>
              <a:t>Sample Footer Text</a:t>
            </a:r>
          </a:p>
        </p:txBody>
      </p:sp>
      <p:sp>
        <p:nvSpPr>
          <p:cNvPr id="7" name="Slide Number Placeholder 6"/>
          <p:cNvSpPr>
            <a:spLocks noGrp="1"/>
          </p:cNvSpPr>
          <p:nvPr>
            <p:ph type="sldNum" sz="quarter" idx="12"/>
          </p:nvPr>
        </p:nvSpPr>
        <p:spPr/>
        <p:txBody>
          <a:bodyPr/>
          <a:lstStyle/>
          <a:p>
            <a:fld id="{C68AC1EC-23E2-4F0E-A5A4-674EC8DB954E}" type="slidenum">
              <a:rPr lang="en-US" smtClean="0"/>
              <a:t>‹#›</a:t>
            </a:fld>
            <a:endParaRPr lang="en-US"/>
          </a:p>
        </p:txBody>
      </p:sp>
    </p:spTree>
    <p:extLst>
      <p:ext uri="{BB962C8B-B14F-4D97-AF65-F5344CB8AC3E}">
        <p14:creationId xmlns:p14="http://schemas.microsoft.com/office/powerpoint/2010/main" val="930851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0F88DB08-3B01-46DD-99F2-F6F6334EA669}" type="datetime1">
              <a:rPr lang="en-US" smtClean="0"/>
              <a:t>3/3/2024</a:t>
            </a:fld>
            <a:endParaRPr lang="en-US"/>
          </a:p>
        </p:txBody>
      </p:sp>
      <p:sp>
        <p:nvSpPr>
          <p:cNvPr id="8" name="Footer Placeholder 7"/>
          <p:cNvSpPr>
            <a:spLocks noGrp="1"/>
          </p:cNvSpPr>
          <p:nvPr>
            <p:ph type="ftr" sz="quarter" idx="11"/>
          </p:nvPr>
        </p:nvSpPr>
        <p:spPr/>
        <p:txBody>
          <a:bodyPr/>
          <a:lstStyle/>
          <a:p>
            <a:r>
              <a:rPr lang="en-US"/>
              <a:t>Sample Footer Text</a:t>
            </a:r>
          </a:p>
        </p:txBody>
      </p:sp>
      <p:sp>
        <p:nvSpPr>
          <p:cNvPr id="9" name="Slide Number Placeholder 8"/>
          <p:cNvSpPr>
            <a:spLocks noGrp="1"/>
          </p:cNvSpPr>
          <p:nvPr>
            <p:ph type="sldNum" sz="quarter" idx="12"/>
          </p:nvPr>
        </p:nvSpPr>
        <p:spPr/>
        <p:txBody>
          <a:bodyPr/>
          <a:lstStyle/>
          <a:p>
            <a:fld id="{C68AC1EC-23E2-4F0E-A5A4-674EC8DB954E}" type="slidenum">
              <a:rPr lang="en-US" smtClean="0"/>
              <a:t>‹#›</a:t>
            </a:fld>
            <a:endParaRPr lang="en-US"/>
          </a:p>
        </p:txBody>
      </p:sp>
    </p:spTree>
    <p:extLst>
      <p:ext uri="{BB962C8B-B14F-4D97-AF65-F5344CB8AC3E}">
        <p14:creationId xmlns:p14="http://schemas.microsoft.com/office/powerpoint/2010/main" val="2631829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5892AC11-ACC3-4129-BBD7-C580BF1A4EE7}" type="datetime1">
              <a:rPr lang="en-US" smtClean="0"/>
              <a:t>3/3/2024</a:t>
            </a:fld>
            <a:endParaRPr lang="en-US"/>
          </a:p>
        </p:txBody>
      </p:sp>
      <p:sp>
        <p:nvSpPr>
          <p:cNvPr id="4" name="Footer Placeholder 3"/>
          <p:cNvSpPr>
            <a:spLocks noGrp="1"/>
          </p:cNvSpPr>
          <p:nvPr>
            <p:ph type="ftr" sz="quarter" idx="11"/>
          </p:nvPr>
        </p:nvSpPr>
        <p:spPr/>
        <p:txBody>
          <a:bodyPr/>
          <a:lstStyle/>
          <a:p>
            <a:r>
              <a:rPr lang="en-US"/>
              <a:t>Sample Footer Text</a:t>
            </a:r>
          </a:p>
        </p:txBody>
      </p:sp>
      <p:sp>
        <p:nvSpPr>
          <p:cNvPr id="5" name="Slide Number Placeholder 4"/>
          <p:cNvSpPr>
            <a:spLocks noGrp="1"/>
          </p:cNvSpPr>
          <p:nvPr>
            <p:ph type="sldNum" sz="quarter" idx="12"/>
          </p:nvPr>
        </p:nvSpPr>
        <p:spPr/>
        <p:txBody>
          <a:bodyPr/>
          <a:lstStyle/>
          <a:p>
            <a:fld id="{C68AC1EC-23E2-4F0E-A5A4-674EC8DB954E}" type="slidenum">
              <a:rPr lang="en-US" smtClean="0"/>
              <a:t>‹#›</a:t>
            </a:fld>
            <a:endParaRPr lang="en-US"/>
          </a:p>
        </p:txBody>
      </p:sp>
    </p:spTree>
    <p:extLst>
      <p:ext uri="{BB962C8B-B14F-4D97-AF65-F5344CB8AC3E}">
        <p14:creationId xmlns:p14="http://schemas.microsoft.com/office/powerpoint/2010/main" val="35744439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80F7F3-E406-44E2-93AF-674B3F1A2E51}" type="datetime1">
              <a:rPr lang="en-US" smtClean="0"/>
              <a:t>3/3/2024</a:t>
            </a:fld>
            <a:endParaRPr lang="en-US"/>
          </a:p>
        </p:txBody>
      </p:sp>
      <p:sp>
        <p:nvSpPr>
          <p:cNvPr id="3" name="Footer Placeholder 2"/>
          <p:cNvSpPr>
            <a:spLocks noGrp="1"/>
          </p:cNvSpPr>
          <p:nvPr>
            <p:ph type="ftr" sz="quarter" idx="11"/>
          </p:nvPr>
        </p:nvSpPr>
        <p:spPr/>
        <p:txBody>
          <a:bodyPr/>
          <a:lstStyle/>
          <a:p>
            <a:r>
              <a:rPr lang="en-US"/>
              <a:t>Sample Footer Text</a:t>
            </a:r>
          </a:p>
        </p:txBody>
      </p:sp>
      <p:sp>
        <p:nvSpPr>
          <p:cNvPr id="4" name="Slide Number Placeholder 3"/>
          <p:cNvSpPr>
            <a:spLocks noGrp="1"/>
          </p:cNvSpPr>
          <p:nvPr>
            <p:ph type="sldNum" sz="quarter" idx="12"/>
          </p:nvPr>
        </p:nvSpPr>
        <p:spPr/>
        <p:txBody>
          <a:bodyPr/>
          <a:lstStyle/>
          <a:p>
            <a:fld id="{C68AC1EC-23E2-4F0E-A5A4-674EC8DB954E}" type="slidenum">
              <a:rPr lang="en-US" smtClean="0"/>
              <a:t>‹#›</a:t>
            </a:fld>
            <a:endParaRPr lang="en-US"/>
          </a:p>
        </p:txBody>
      </p:sp>
    </p:spTree>
    <p:extLst>
      <p:ext uri="{BB962C8B-B14F-4D97-AF65-F5344CB8AC3E}">
        <p14:creationId xmlns:p14="http://schemas.microsoft.com/office/powerpoint/2010/main" val="9931282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GB"/>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2FB1DD93-7C9D-4E53-81F0-DDE57FEA7EDB}" type="datetime1">
              <a:rPr lang="en-US" smtClean="0"/>
              <a:t>3/3/2024</a:t>
            </a:fld>
            <a:endParaRPr lang="en-US"/>
          </a:p>
        </p:txBody>
      </p:sp>
      <p:sp>
        <p:nvSpPr>
          <p:cNvPr id="6" name="Footer Placeholder 5"/>
          <p:cNvSpPr>
            <a:spLocks noGrp="1"/>
          </p:cNvSpPr>
          <p:nvPr>
            <p:ph type="ftr" sz="quarter" idx="11"/>
          </p:nvPr>
        </p:nvSpPr>
        <p:spPr/>
        <p:txBody>
          <a:bodyPr/>
          <a:lstStyle/>
          <a:p>
            <a:r>
              <a:rPr lang="en-US"/>
              <a:t>Sample Footer Text</a:t>
            </a:r>
          </a:p>
        </p:txBody>
      </p:sp>
      <p:sp>
        <p:nvSpPr>
          <p:cNvPr id="7" name="Slide Number Placeholder 6"/>
          <p:cNvSpPr>
            <a:spLocks noGrp="1"/>
          </p:cNvSpPr>
          <p:nvPr>
            <p:ph type="sldNum" sz="quarter" idx="12"/>
          </p:nvPr>
        </p:nvSpPr>
        <p:spPr/>
        <p:txBody>
          <a:bodyPr/>
          <a:lstStyle/>
          <a:p>
            <a:fld id="{C68AC1EC-23E2-4F0E-A5A4-674EC8DB954E}" type="slidenum">
              <a:rPr lang="en-US" smtClean="0"/>
              <a:t>‹#›</a:t>
            </a:fld>
            <a:endParaRPr lang="en-US"/>
          </a:p>
        </p:txBody>
      </p:sp>
    </p:spTree>
    <p:extLst>
      <p:ext uri="{BB962C8B-B14F-4D97-AF65-F5344CB8AC3E}">
        <p14:creationId xmlns:p14="http://schemas.microsoft.com/office/powerpoint/2010/main" val="2336084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GB"/>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3DF7BC28-59DE-4F83-B4A1-497203279FAD}" type="datetime1">
              <a:rPr lang="en-US" smtClean="0"/>
              <a:t>3/3/2024</a:t>
            </a:fld>
            <a:endParaRPr lang="en-US"/>
          </a:p>
        </p:txBody>
      </p:sp>
      <p:sp>
        <p:nvSpPr>
          <p:cNvPr id="6" name="Footer Placeholder 5"/>
          <p:cNvSpPr>
            <a:spLocks noGrp="1"/>
          </p:cNvSpPr>
          <p:nvPr>
            <p:ph type="ftr" sz="quarter" idx="11"/>
          </p:nvPr>
        </p:nvSpPr>
        <p:spPr/>
        <p:txBody>
          <a:bodyPr/>
          <a:lstStyle/>
          <a:p>
            <a:r>
              <a:rPr lang="en-US"/>
              <a:t>Sample Footer Text</a:t>
            </a:r>
          </a:p>
        </p:txBody>
      </p:sp>
      <p:sp>
        <p:nvSpPr>
          <p:cNvPr id="7" name="Slide Number Placeholder 6"/>
          <p:cNvSpPr>
            <a:spLocks noGrp="1"/>
          </p:cNvSpPr>
          <p:nvPr>
            <p:ph type="sldNum" sz="quarter" idx="12"/>
          </p:nvPr>
        </p:nvSpPr>
        <p:spPr/>
        <p:txBody>
          <a:bodyPr/>
          <a:lstStyle/>
          <a:p>
            <a:fld id="{C68AC1EC-23E2-4F0E-A5A4-674EC8DB954E}" type="slidenum">
              <a:rPr lang="en-US" smtClean="0"/>
              <a:t>‹#›</a:t>
            </a:fld>
            <a:endParaRPr lang="en-US"/>
          </a:p>
        </p:txBody>
      </p:sp>
    </p:spTree>
    <p:extLst>
      <p:ext uri="{BB962C8B-B14F-4D97-AF65-F5344CB8AC3E}">
        <p14:creationId xmlns:p14="http://schemas.microsoft.com/office/powerpoint/2010/main" val="4074944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GB"/>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BDC4764-F656-4735-9820-9886F8DF1D6A}" type="datetime1">
              <a:rPr lang="en-US" smtClean="0"/>
              <a:t>3/3/2024</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t>Sample Footer Text</a:t>
            </a:r>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68AC1EC-23E2-4F0E-A5A4-674EC8DB954E}" type="slidenum">
              <a:rPr lang="en-US" smtClean="0"/>
              <a:pPr/>
              <a:t>‹#›</a:t>
            </a:fld>
            <a:endParaRPr lang="en-US"/>
          </a:p>
        </p:txBody>
      </p:sp>
    </p:spTree>
    <p:extLst>
      <p:ext uri="{BB962C8B-B14F-4D97-AF65-F5344CB8AC3E}">
        <p14:creationId xmlns:p14="http://schemas.microsoft.com/office/powerpoint/2010/main" val="4049954011"/>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 id="2147483740" r:id="rId14"/>
    <p:sldLayoutId id="2147483741" r:id="rId15"/>
    <p:sldLayoutId id="2147483742" r:id="rId16"/>
  </p:sldLayoutIdLst>
  <p:hf hdr="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4E3A454-6289-5830-C02F-9B19011AA017}"/>
              </a:ext>
            </a:extLst>
          </p:cNvPr>
          <p:cNvPicPr>
            <a:picLocks noChangeAspect="1"/>
          </p:cNvPicPr>
          <p:nvPr/>
        </p:nvPicPr>
        <p:blipFill rotWithShape="1">
          <a:blip r:embed="rId2"/>
          <a:srcRect l="24342" r="16972" b="1"/>
          <a:stretch/>
        </p:blipFill>
        <p:spPr>
          <a:xfrm>
            <a:off x="7633692" y="10"/>
            <a:ext cx="4547675" cy="6857990"/>
          </a:xfrm>
          <a:custGeom>
            <a:avLst/>
            <a:gdLst/>
            <a:ahLst/>
            <a:cxnLst/>
            <a:rect l="l" t="t" r="r" b="b"/>
            <a:pathLst>
              <a:path w="4547675" h="6858000">
                <a:moveTo>
                  <a:pt x="1589646" y="0"/>
                </a:moveTo>
                <a:lnTo>
                  <a:pt x="4547675" y="0"/>
                </a:lnTo>
                <a:lnTo>
                  <a:pt x="4547675" y="6858000"/>
                </a:lnTo>
                <a:lnTo>
                  <a:pt x="4352027" y="6858000"/>
                </a:lnTo>
                <a:lnTo>
                  <a:pt x="0" y="2104048"/>
                </a:lnTo>
                <a:close/>
              </a:path>
            </a:pathLst>
          </a:custGeom>
        </p:spPr>
      </p:pic>
      <p:pic>
        <p:nvPicPr>
          <p:cNvPr id="5" name="Picture 4">
            <a:extLst>
              <a:ext uri="{FF2B5EF4-FFF2-40B4-BE49-F238E27FC236}">
                <a16:creationId xmlns:a16="http://schemas.microsoft.com/office/drawing/2014/main" id="{CF4F45D9-6521-A3B8-3D9F-AADC30532C1B}"/>
              </a:ext>
            </a:extLst>
          </p:cNvPr>
          <p:cNvPicPr>
            <a:picLocks noChangeAspect="1"/>
          </p:cNvPicPr>
          <p:nvPr/>
        </p:nvPicPr>
        <p:blipFill rotWithShape="1">
          <a:blip r:embed="rId2"/>
          <a:srcRect l="5399" r="-3" b="-3"/>
          <a:stretch/>
        </p:blipFill>
        <p:spPr>
          <a:xfrm>
            <a:off x="4384227" y="1"/>
            <a:ext cx="4831627" cy="4520011"/>
          </a:xfrm>
          <a:custGeom>
            <a:avLst/>
            <a:gdLst/>
            <a:ahLst/>
            <a:cxnLst/>
            <a:rect l="l" t="t" r="r" b="b"/>
            <a:pathLst>
              <a:path w="4831627" h="4520011">
                <a:moveTo>
                  <a:pt x="0" y="0"/>
                </a:moveTo>
                <a:lnTo>
                  <a:pt x="4831627" y="0"/>
                </a:lnTo>
                <a:lnTo>
                  <a:pt x="1416677" y="4520011"/>
                </a:lnTo>
                <a:close/>
              </a:path>
            </a:pathLst>
          </a:custGeom>
        </p:spPr>
      </p:pic>
      <p:sp>
        <p:nvSpPr>
          <p:cNvPr id="2" name="Title 1">
            <a:extLst>
              <a:ext uri="{FF2B5EF4-FFF2-40B4-BE49-F238E27FC236}">
                <a16:creationId xmlns:a16="http://schemas.microsoft.com/office/drawing/2014/main" id="{774CB026-4C91-ECFF-8E50-4ED46289BC2E}"/>
              </a:ext>
            </a:extLst>
          </p:cNvPr>
          <p:cNvSpPr>
            <a:spLocks noGrp="1"/>
          </p:cNvSpPr>
          <p:nvPr>
            <p:ph type="ctrTitle"/>
          </p:nvPr>
        </p:nvSpPr>
        <p:spPr>
          <a:xfrm>
            <a:off x="677335" y="2272143"/>
            <a:ext cx="4279782" cy="2299856"/>
          </a:xfrm>
        </p:spPr>
        <p:txBody>
          <a:bodyPr>
            <a:normAutofit/>
          </a:bodyPr>
          <a:lstStyle/>
          <a:p>
            <a:r>
              <a:rPr lang="en-GB" sz="4400"/>
              <a:t>Suicide Prevention Project </a:t>
            </a:r>
          </a:p>
        </p:txBody>
      </p:sp>
      <p:sp>
        <p:nvSpPr>
          <p:cNvPr id="3" name="Subtitle 2">
            <a:extLst>
              <a:ext uri="{FF2B5EF4-FFF2-40B4-BE49-F238E27FC236}">
                <a16:creationId xmlns:a16="http://schemas.microsoft.com/office/drawing/2014/main" id="{CC04D78F-D1C4-E909-D79F-8E8A1A09C3F2}"/>
              </a:ext>
            </a:extLst>
          </p:cNvPr>
          <p:cNvSpPr>
            <a:spLocks noGrp="1"/>
          </p:cNvSpPr>
          <p:nvPr>
            <p:ph type="subTitle" idx="1"/>
          </p:nvPr>
        </p:nvSpPr>
        <p:spPr>
          <a:xfrm>
            <a:off x="677335" y="4571996"/>
            <a:ext cx="4279782" cy="1096899"/>
          </a:xfrm>
        </p:spPr>
        <p:txBody>
          <a:bodyPr>
            <a:normAutofit/>
          </a:bodyPr>
          <a:lstStyle/>
          <a:p>
            <a:r>
              <a:rPr lang="en-GB" sz="1600"/>
              <a:t>Naglaa Sadik Ahmed Mustafa</a:t>
            </a:r>
          </a:p>
          <a:p>
            <a:r>
              <a:rPr lang="en-GB" sz="1600"/>
              <a:t>Abdul Mageed Educational Trust </a:t>
            </a:r>
          </a:p>
        </p:txBody>
      </p:sp>
      <p:cxnSp>
        <p:nvCxnSpPr>
          <p:cNvPr id="8" name="Straight Connector 7">
            <a:extLst>
              <a:ext uri="{FF2B5EF4-FFF2-40B4-BE49-F238E27FC236}">
                <a16:creationId xmlns:a16="http://schemas.microsoft.com/office/drawing/2014/main" id="{68FA0D4E-9BE7-43DC-8A1F-A26572CE094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633692" y="2104048"/>
            <a:ext cx="4361694" cy="476241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72B71CD-604A-4FBF-B2C3-3BF231B187E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811130" y="-1"/>
            <a:ext cx="3403114" cy="450434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3740CDC-2DB3-4193-951C-E9CD208BE72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37C3B8FE-C01D-4031-BD3C-B6020A05841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9" name="Rectangle 25">
            <a:extLst>
              <a:ext uri="{FF2B5EF4-FFF2-40B4-BE49-F238E27FC236}">
                <a16:creationId xmlns:a16="http://schemas.microsoft.com/office/drawing/2014/main" id="{95E76455-3449-4090-AAFF-7B7E7816CA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1" name="Isosceles Triangle 24">
            <a:extLst>
              <a:ext uri="{FF2B5EF4-FFF2-40B4-BE49-F238E27FC236}">
                <a16:creationId xmlns:a16="http://schemas.microsoft.com/office/drawing/2014/main" id="{14D83008-74D1-452E-9D7D-C7560E72B2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3" name="Rectangle 27">
            <a:extLst>
              <a:ext uri="{FF2B5EF4-FFF2-40B4-BE49-F238E27FC236}">
                <a16:creationId xmlns:a16="http://schemas.microsoft.com/office/drawing/2014/main" id="{ECF6888C-B275-4198-A778-F74874BC9F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5" name="Rectangle 28">
            <a:extLst>
              <a:ext uri="{FF2B5EF4-FFF2-40B4-BE49-F238E27FC236}">
                <a16:creationId xmlns:a16="http://schemas.microsoft.com/office/drawing/2014/main" id="{063C1B85-C131-4403-8E86-D7827AD109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7" name="Rectangle 29">
            <a:extLst>
              <a:ext uri="{FF2B5EF4-FFF2-40B4-BE49-F238E27FC236}">
                <a16:creationId xmlns:a16="http://schemas.microsoft.com/office/drawing/2014/main" id="{7AB9A47B-90C6-4DC3-BEB7-09B7C46336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9" name="Isosceles Triangle 29">
            <a:extLst>
              <a:ext uri="{FF2B5EF4-FFF2-40B4-BE49-F238E27FC236}">
                <a16:creationId xmlns:a16="http://schemas.microsoft.com/office/drawing/2014/main" id="{A46317A2-973B-4167-B184-F118B288DC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7" name="Picture 6">
            <a:extLst>
              <a:ext uri="{FF2B5EF4-FFF2-40B4-BE49-F238E27FC236}">
                <a16:creationId xmlns:a16="http://schemas.microsoft.com/office/drawing/2014/main" id="{0EA3B0C7-5D9A-50E8-F9BF-CA175A028ADB}"/>
              </a:ext>
            </a:extLst>
          </p:cNvPr>
          <p:cNvPicPr>
            <a:picLocks noChangeAspect="1"/>
          </p:cNvPicPr>
          <p:nvPr/>
        </p:nvPicPr>
        <p:blipFill>
          <a:blip r:embed="rId3" cstate="print"/>
          <a:srcRect/>
          <a:stretch>
            <a:fillRect/>
          </a:stretch>
        </p:blipFill>
        <p:spPr bwMode="auto">
          <a:xfrm>
            <a:off x="4957117" y="3176587"/>
            <a:ext cx="3334628" cy="2492308"/>
          </a:xfrm>
          <a:prstGeom prst="rect">
            <a:avLst/>
          </a:prstGeom>
          <a:noFill/>
          <a:ln w="9525">
            <a:noFill/>
            <a:miter lim="800000"/>
            <a:headEnd/>
            <a:tailEnd/>
          </a:ln>
        </p:spPr>
      </p:pic>
    </p:spTree>
    <p:extLst>
      <p:ext uri="{BB962C8B-B14F-4D97-AF65-F5344CB8AC3E}">
        <p14:creationId xmlns:p14="http://schemas.microsoft.com/office/powerpoint/2010/main" val="3196134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500"/>
                                  </p:stCondLst>
                                  <p:iterate>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7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5E658-A17F-4E16-164E-0049B9841E7F}"/>
              </a:ext>
            </a:extLst>
          </p:cNvPr>
          <p:cNvSpPr>
            <a:spLocks noGrp="1"/>
          </p:cNvSpPr>
          <p:nvPr>
            <p:ph type="title"/>
          </p:nvPr>
        </p:nvSpPr>
        <p:spPr/>
        <p:txBody>
          <a:bodyPr>
            <a:normAutofit/>
          </a:bodyPr>
          <a:lstStyle/>
          <a:p>
            <a:r>
              <a:rPr lang="en-GB" dirty="0">
                <a:latin typeface="Arial" panose="020B0604020202020204" pitchFamily="34" charset="0"/>
                <a:cs typeface="Arial" panose="020B0604020202020204" pitchFamily="34" charset="0"/>
              </a:rPr>
              <a:t>Aims of the Project </a:t>
            </a:r>
          </a:p>
        </p:txBody>
      </p:sp>
      <p:sp>
        <p:nvSpPr>
          <p:cNvPr id="3" name="Content Placeholder 2">
            <a:extLst>
              <a:ext uri="{FF2B5EF4-FFF2-40B4-BE49-F238E27FC236}">
                <a16:creationId xmlns:a16="http://schemas.microsoft.com/office/drawing/2014/main" id="{385FE055-83EA-A7CC-23A6-16095E4599E1}"/>
              </a:ext>
            </a:extLst>
          </p:cNvPr>
          <p:cNvSpPr>
            <a:spLocks noGrp="1"/>
          </p:cNvSpPr>
          <p:nvPr>
            <p:ph idx="1"/>
          </p:nvPr>
        </p:nvSpPr>
        <p:spPr>
          <a:xfrm>
            <a:off x="739297" y="1854173"/>
            <a:ext cx="10442448" cy="4415582"/>
          </a:xfrm>
        </p:spPr>
        <p:txBody>
          <a:bodyPr>
            <a:normAutofit/>
          </a:bodyPr>
          <a:lstStyle/>
          <a:p>
            <a:r>
              <a:rPr lang="en-GB" sz="2000" dirty="0">
                <a:latin typeface="Arial" panose="020B0604020202020204" pitchFamily="34" charset="0"/>
                <a:cs typeface="Arial" panose="020B0604020202020204" pitchFamily="34" charset="0"/>
              </a:rPr>
              <a:t>More people will have good mental health </a:t>
            </a:r>
          </a:p>
          <a:p>
            <a:r>
              <a:rPr lang="en-GB" sz="2000" dirty="0">
                <a:latin typeface="Arial" panose="020B0604020202020204" pitchFamily="34" charset="0"/>
                <a:cs typeface="Arial" panose="020B0604020202020204" pitchFamily="34" charset="0"/>
              </a:rPr>
              <a:t>More people with mental health will recover </a:t>
            </a:r>
          </a:p>
          <a:p>
            <a:r>
              <a:rPr lang="en-GB" sz="2000" dirty="0">
                <a:latin typeface="Arial" panose="020B0604020202020204" pitchFamily="34" charset="0"/>
                <a:cs typeface="Arial" panose="020B0604020202020204" pitchFamily="34" charset="0"/>
              </a:rPr>
              <a:t>More people with mental health problems will have good physical health </a:t>
            </a:r>
          </a:p>
          <a:p>
            <a:r>
              <a:rPr lang="en-GB" sz="2000" dirty="0">
                <a:latin typeface="Arial" panose="020B0604020202020204" pitchFamily="34" charset="0"/>
                <a:cs typeface="Arial" panose="020B0604020202020204" pitchFamily="34" charset="0"/>
              </a:rPr>
              <a:t>More people with mental health issues will have good support and care</a:t>
            </a:r>
          </a:p>
          <a:p>
            <a:r>
              <a:rPr lang="en-GB" sz="2000" dirty="0">
                <a:latin typeface="Arial" panose="020B0604020202020204" pitchFamily="34" charset="0"/>
                <a:cs typeface="Arial" panose="020B0604020202020204" pitchFamily="34" charset="0"/>
              </a:rPr>
              <a:t>More people will have a positive experience of care and support </a:t>
            </a:r>
          </a:p>
          <a:p>
            <a:r>
              <a:rPr lang="en-GB" sz="2000" dirty="0">
                <a:latin typeface="Arial" panose="020B0604020202020204" pitchFamily="34" charset="0"/>
                <a:cs typeface="Arial" panose="020B0604020202020204" pitchFamily="34" charset="0"/>
              </a:rPr>
              <a:t>Fewer people will suffer from avoidable harm  </a:t>
            </a:r>
          </a:p>
          <a:p>
            <a:r>
              <a:rPr lang="en-GB" sz="2000" dirty="0">
                <a:latin typeface="Arial" panose="020B0604020202020204" pitchFamily="34" charset="0"/>
                <a:cs typeface="Arial" panose="020B0604020202020204" pitchFamily="34" charset="0"/>
              </a:rPr>
              <a:t>Fewer people will experience of  stigma and discrimination </a:t>
            </a:r>
          </a:p>
          <a:p>
            <a:pPr marL="0" indent="0">
              <a:buNone/>
            </a:pPr>
            <a:endParaRPr lang="en-GB" dirty="0"/>
          </a:p>
          <a:p>
            <a:endParaRPr lang="en-GB" dirty="0"/>
          </a:p>
          <a:p>
            <a:endParaRPr lang="en-GB" dirty="0"/>
          </a:p>
        </p:txBody>
      </p:sp>
      <p:sp>
        <p:nvSpPr>
          <p:cNvPr id="4" name="Date Placeholder 3">
            <a:extLst>
              <a:ext uri="{FF2B5EF4-FFF2-40B4-BE49-F238E27FC236}">
                <a16:creationId xmlns:a16="http://schemas.microsoft.com/office/drawing/2014/main" id="{0C6109F2-5968-3F07-46C6-B310F038C544}"/>
              </a:ext>
            </a:extLst>
          </p:cNvPr>
          <p:cNvSpPr>
            <a:spLocks noGrp="1"/>
          </p:cNvSpPr>
          <p:nvPr>
            <p:ph type="dt" sz="half" idx="10"/>
          </p:nvPr>
        </p:nvSpPr>
        <p:spPr/>
        <p:txBody>
          <a:bodyPr/>
          <a:lstStyle/>
          <a:p>
            <a:fld id="{579F6069-8263-4296-913A-BC2234E8D32B}" type="datetime1">
              <a:rPr lang="en-US" smtClean="0"/>
              <a:t>3/3/2024</a:t>
            </a:fld>
            <a:endParaRPr lang="en-US"/>
          </a:p>
        </p:txBody>
      </p:sp>
      <p:sp>
        <p:nvSpPr>
          <p:cNvPr id="5" name="Footer Placeholder 4">
            <a:extLst>
              <a:ext uri="{FF2B5EF4-FFF2-40B4-BE49-F238E27FC236}">
                <a16:creationId xmlns:a16="http://schemas.microsoft.com/office/drawing/2014/main" id="{B0783CDA-8256-BA30-2857-6F9357CD2CB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4A5B9C3-70B7-F54E-F255-F56F66D63844}"/>
              </a:ext>
            </a:extLst>
          </p:cNvPr>
          <p:cNvSpPr>
            <a:spLocks noGrp="1"/>
          </p:cNvSpPr>
          <p:nvPr>
            <p:ph type="sldNum" sz="quarter" idx="12"/>
          </p:nvPr>
        </p:nvSpPr>
        <p:spPr/>
        <p:txBody>
          <a:bodyPr/>
          <a:lstStyle/>
          <a:p>
            <a:fld id="{C68AC1EC-23E2-4F0E-A5A4-674EC8DB954E}" type="slidenum">
              <a:rPr lang="en-US" smtClean="0"/>
              <a:t>2</a:t>
            </a:fld>
            <a:endParaRPr lang="en-US"/>
          </a:p>
        </p:txBody>
      </p:sp>
    </p:spTree>
    <p:extLst>
      <p:ext uri="{BB962C8B-B14F-4D97-AF65-F5344CB8AC3E}">
        <p14:creationId xmlns:p14="http://schemas.microsoft.com/office/powerpoint/2010/main" val="9379428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244157-832A-CC85-FCE8-2880FE8ACD70}"/>
              </a:ext>
            </a:extLst>
          </p:cNvPr>
          <p:cNvSpPr>
            <a:spLocks noGrp="1"/>
          </p:cNvSpPr>
          <p:nvPr>
            <p:ph type="title"/>
          </p:nvPr>
        </p:nvSpPr>
        <p:spPr/>
        <p:txBody>
          <a:bodyPr>
            <a:normAutofit/>
          </a:bodyPr>
          <a:lstStyle/>
          <a:p>
            <a:r>
              <a:rPr lang="en-GB" dirty="0">
                <a:latin typeface="Arial" panose="020B0604020202020204" pitchFamily="34" charset="0"/>
                <a:cs typeface="Arial" panose="020B0604020202020204" pitchFamily="34" charset="0"/>
              </a:rPr>
              <a:t>Activities/Outputs and Outcomes  Delivered </a:t>
            </a:r>
          </a:p>
        </p:txBody>
      </p:sp>
      <p:sp>
        <p:nvSpPr>
          <p:cNvPr id="3" name="Content Placeholder 2">
            <a:extLst>
              <a:ext uri="{FF2B5EF4-FFF2-40B4-BE49-F238E27FC236}">
                <a16:creationId xmlns:a16="http://schemas.microsoft.com/office/drawing/2014/main" id="{702B21AE-03FB-8F40-6443-F645C8293689}"/>
              </a:ext>
            </a:extLst>
          </p:cNvPr>
          <p:cNvSpPr>
            <a:spLocks noGrp="1"/>
          </p:cNvSpPr>
          <p:nvPr>
            <p:ph sz="half" idx="1"/>
          </p:nvPr>
        </p:nvSpPr>
        <p:spPr/>
        <p:txBody>
          <a:bodyPr>
            <a:normAutofit lnSpcReduction="10000"/>
          </a:bodyPr>
          <a:lstStyle/>
          <a:p>
            <a:pPr marL="0" indent="0">
              <a:buNone/>
            </a:pPr>
            <a:r>
              <a:rPr lang="en-GB" sz="1800" b="1" dirty="0">
                <a:latin typeface="Arial" panose="020B0604020202020204" pitchFamily="34" charset="0"/>
                <a:cs typeface="Arial" panose="020B0604020202020204" pitchFamily="34" charset="0"/>
              </a:rPr>
              <a:t>Outputs </a:t>
            </a:r>
          </a:p>
          <a:p>
            <a:r>
              <a:rPr lang="en-GB" sz="1800" dirty="0">
                <a:latin typeface="Arial" panose="020B0604020202020204" pitchFamily="34" charset="0"/>
                <a:cs typeface="Arial" panose="020B0604020202020204" pitchFamily="34" charset="0"/>
              </a:rPr>
              <a:t>Conducted 25 survey with people from different background and ages </a:t>
            </a:r>
          </a:p>
          <a:p>
            <a:r>
              <a:rPr lang="en-GB" sz="1800" dirty="0">
                <a:latin typeface="Arial" panose="020B0604020202020204" pitchFamily="34" charset="0"/>
                <a:cs typeface="Arial" panose="020B0604020202020204" pitchFamily="34" charset="0"/>
              </a:rPr>
              <a:t>Delivered  two workshops  attended by 39 people in total. </a:t>
            </a:r>
          </a:p>
          <a:p>
            <a:r>
              <a:rPr lang="en-GB" sz="1800" dirty="0">
                <a:latin typeface="Arial" panose="020B0604020202020204" pitchFamily="34" charset="0"/>
                <a:cs typeface="Arial" panose="020B0604020202020204" pitchFamily="34" charset="0"/>
              </a:rPr>
              <a:t>First workshop theme was on tipping the he balance, triggers and consequences, isolation and </a:t>
            </a:r>
            <a:r>
              <a:rPr lang="en-GB" sz="1800" dirty="0" err="1">
                <a:latin typeface="Arial" panose="020B0604020202020204" pitchFamily="34" charset="0"/>
                <a:cs typeface="Arial" panose="020B0604020202020204" pitchFamily="34" charset="0"/>
              </a:rPr>
              <a:t>Lonliness</a:t>
            </a:r>
            <a:r>
              <a:rPr lang="en-GB" sz="1800" dirty="0">
                <a:latin typeface="Arial" panose="020B0604020202020204" pitchFamily="34" charset="0"/>
                <a:cs typeface="Arial" panose="020B0604020202020204" pitchFamily="34" charset="0"/>
              </a:rPr>
              <a:t> </a:t>
            </a:r>
          </a:p>
          <a:p>
            <a:r>
              <a:rPr lang="en-GB" sz="1800" dirty="0">
                <a:latin typeface="Arial" panose="020B0604020202020204" pitchFamily="34" charset="0"/>
                <a:cs typeface="Arial" panose="020B0604020202020204" pitchFamily="34" charset="0"/>
              </a:rPr>
              <a:t>Second workshops focused on arts therapy, meditation  and sound healing </a:t>
            </a:r>
          </a:p>
          <a:p>
            <a:endParaRPr lang="en-GB" dirty="0"/>
          </a:p>
        </p:txBody>
      </p:sp>
      <p:sp>
        <p:nvSpPr>
          <p:cNvPr id="4" name="Content Placeholder 3">
            <a:extLst>
              <a:ext uri="{FF2B5EF4-FFF2-40B4-BE49-F238E27FC236}">
                <a16:creationId xmlns:a16="http://schemas.microsoft.com/office/drawing/2014/main" id="{4E696607-1FF4-6224-E710-C7A4D7ED553D}"/>
              </a:ext>
            </a:extLst>
          </p:cNvPr>
          <p:cNvSpPr>
            <a:spLocks noGrp="1"/>
          </p:cNvSpPr>
          <p:nvPr>
            <p:ph sz="half" idx="2"/>
          </p:nvPr>
        </p:nvSpPr>
        <p:spPr/>
        <p:txBody>
          <a:bodyPr>
            <a:normAutofit lnSpcReduction="10000"/>
          </a:bodyPr>
          <a:lstStyle/>
          <a:p>
            <a:pPr marL="0" indent="0">
              <a:buNone/>
            </a:pPr>
            <a:r>
              <a:rPr lang="en-GB" sz="1800" b="1" dirty="0">
                <a:latin typeface="Arial" panose="020B0604020202020204" pitchFamily="34" charset="0"/>
                <a:cs typeface="Arial" panose="020B0604020202020204" pitchFamily="34" charset="0"/>
              </a:rPr>
              <a:t>Outcomes </a:t>
            </a:r>
          </a:p>
          <a:p>
            <a:pPr>
              <a:buFont typeface="Wingdings" panose="05000000000000000000" pitchFamily="2" charset="2"/>
              <a:buChar char="v"/>
            </a:pPr>
            <a:r>
              <a:rPr lang="en-GB" sz="1800" dirty="0">
                <a:latin typeface="Arial" panose="020B0604020202020204" pitchFamily="34" charset="0"/>
                <a:cs typeface="Arial" panose="020B0604020202020204" pitchFamily="34" charset="0"/>
              </a:rPr>
              <a:t>people were able to  share  their personal stories, share experiences and were giving time to relax,  mediate, and heal the wounds </a:t>
            </a:r>
          </a:p>
          <a:p>
            <a:pPr>
              <a:buFont typeface="Wingdings" panose="05000000000000000000" pitchFamily="2" charset="2"/>
              <a:buChar char="v"/>
            </a:pPr>
            <a:r>
              <a:rPr lang="en-GB" sz="1800" dirty="0">
                <a:latin typeface="Arial" panose="020B0604020202020204" pitchFamily="34" charset="0"/>
                <a:cs typeface="Arial" panose="020B0604020202020204" pitchFamily="34" charset="0"/>
              </a:rPr>
              <a:t>  People socialized and made connections and new friends </a:t>
            </a:r>
          </a:p>
          <a:p>
            <a:pPr>
              <a:buFont typeface="Wingdings" panose="05000000000000000000" pitchFamily="2" charset="2"/>
              <a:buChar char="v"/>
            </a:pPr>
            <a:r>
              <a:rPr lang="en-GB" sz="1800" dirty="0">
                <a:latin typeface="Arial" panose="020B0604020202020204" pitchFamily="34" charset="0"/>
                <a:cs typeface="Arial" panose="020B0604020202020204" pitchFamily="34" charset="0"/>
              </a:rPr>
              <a:t>People have fun and good time together </a:t>
            </a:r>
          </a:p>
          <a:p>
            <a:pPr>
              <a:buFont typeface="Wingdings" panose="05000000000000000000" pitchFamily="2" charset="2"/>
              <a:buChar char="v"/>
            </a:pPr>
            <a:r>
              <a:rPr lang="en-GB" dirty="0">
                <a:latin typeface="Arial" panose="020B0604020202020204" pitchFamily="34" charset="0"/>
                <a:cs typeface="Arial" panose="020B0604020202020204" pitchFamily="34" charset="0"/>
              </a:rPr>
              <a:t>Increased people </a:t>
            </a:r>
            <a:r>
              <a:rPr lang="en-GB" sz="1800" dirty="0">
                <a:latin typeface="Arial" panose="020B0604020202020204" pitchFamily="34" charset="0"/>
                <a:cs typeface="Arial" panose="020B0604020202020204" pitchFamily="34" charset="0"/>
              </a:rPr>
              <a:t> awareness about suicide and good mental health </a:t>
            </a:r>
          </a:p>
          <a:p>
            <a:endParaRPr lang="en-GB" dirty="0"/>
          </a:p>
        </p:txBody>
      </p:sp>
      <p:sp>
        <p:nvSpPr>
          <p:cNvPr id="5" name="Date Placeholder 4">
            <a:extLst>
              <a:ext uri="{FF2B5EF4-FFF2-40B4-BE49-F238E27FC236}">
                <a16:creationId xmlns:a16="http://schemas.microsoft.com/office/drawing/2014/main" id="{1E068E1D-7C12-2850-B973-A301FB6AE68E}"/>
              </a:ext>
            </a:extLst>
          </p:cNvPr>
          <p:cNvSpPr>
            <a:spLocks noGrp="1"/>
          </p:cNvSpPr>
          <p:nvPr>
            <p:ph type="dt" sz="half" idx="10"/>
          </p:nvPr>
        </p:nvSpPr>
        <p:spPr/>
        <p:txBody>
          <a:bodyPr/>
          <a:lstStyle/>
          <a:p>
            <a:fld id="{0B283B5C-2325-42FF-AF91-C1451D9D66CC}" type="datetime1">
              <a:rPr lang="en-US" smtClean="0"/>
              <a:t>3/3/2024</a:t>
            </a:fld>
            <a:endParaRPr lang="en-US"/>
          </a:p>
        </p:txBody>
      </p:sp>
      <p:sp>
        <p:nvSpPr>
          <p:cNvPr id="6" name="Footer Placeholder 5">
            <a:extLst>
              <a:ext uri="{FF2B5EF4-FFF2-40B4-BE49-F238E27FC236}">
                <a16:creationId xmlns:a16="http://schemas.microsoft.com/office/drawing/2014/main" id="{CD2C782D-6B01-1DB6-5D7E-172F74E67FB3}"/>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1ECA45BB-5D5A-2A5D-DE28-2648979B7133}"/>
              </a:ext>
            </a:extLst>
          </p:cNvPr>
          <p:cNvSpPr>
            <a:spLocks noGrp="1"/>
          </p:cNvSpPr>
          <p:nvPr>
            <p:ph type="sldNum" sz="quarter" idx="12"/>
          </p:nvPr>
        </p:nvSpPr>
        <p:spPr/>
        <p:txBody>
          <a:bodyPr/>
          <a:lstStyle/>
          <a:p>
            <a:fld id="{C68AC1EC-23E2-4F0E-A5A4-674EC8DB954E}" type="slidenum">
              <a:rPr lang="en-US" smtClean="0"/>
              <a:t>3</a:t>
            </a:fld>
            <a:endParaRPr lang="en-US"/>
          </a:p>
        </p:txBody>
      </p:sp>
    </p:spTree>
    <p:extLst>
      <p:ext uri="{BB962C8B-B14F-4D97-AF65-F5344CB8AC3E}">
        <p14:creationId xmlns:p14="http://schemas.microsoft.com/office/powerpoint/2010/main" val="2993080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2C611A-A81C-3E69-CEFE-5C0CA8C42768}"/>
              </a:ext>
            </a:extLst>
          </p:cNvPr>
          <p:cNvSpPr>
            <a:spLocks noGrp="1"/>
          </p:cNvSpPr>
          <p:nvPr>
            <p:ph type="title"/>
          </p:nvPr>
        </p:nvSpPr>
        <p:spPr>
          <a:xfrm>
            <a:off x="871108" y="588245"/>
            <a:ext cx="10449784" cy="606073"/>
          </a:xfrm>
        </p:spPr>
        <p:txBody>
          <a:bodyPr>
            <a:normAutofit fontScale="90000"/>
          </a:bodyPr>
          <a:lstStyle/>
          <a:p>
            <a:r>
              <a:rPr lang="en-GB" dirty="0">
                <a:latin typeface="Arial" panose="020B0604020202020204" pitchFamily="34" charset="0"/>
                <a:cs typeface="Arial" panose="020B0604020202020204" pitchFamily="34" charset="0"/>
              </a:rPr>
              <a:t>Some of the Survey Findings </a:t>
            </a:r>
          </a:p>
        </p:txBody>
      </p:sp>
      <p:sp>
        <p:nvSpPr>
          <p:cNvPr id="3" name="Content Placeholder 2">
            <a:extLst>
              <a:ext uri="{FF2B5EF4-FFF2-40B4-BE49-F238E27FC236}">
                <a16:creationId xmlns:a16="http://schemas.microsoft.com/office/drawing/2014/main" id="{28642F9A-36CE-B58A-DF61-8A3F4D4C1C6E}"/>
              </a:ext>
            </a:extLst>
          </p:cNvPr>
          <p:cNvSpPr>
            <a:spLocks noGrp="1"/>
          </p:cNvSpPr>
          <p:nvPr>
            <p:ph idx="1"/>
          </p:nvPr>
        </p:nvSpPr>
        <p:spPr>
          <a:xfrm>
            <a:off x="877824" y="1129004"/>
            <a:ext cx="10442448" cy="5299788"/>
          </a:xfrm>
        </p:spPr>
        <p:txBody>
          <a:bodyPr/>
          <a:lstStyle/>
          <a:p>
            <a:r>
              <a:rPr lang="en-GB" dirty="0">
                <a:latin typeface="Arial" panose="020B0604020202020204" pitchFamily="34" charset="0"/>
                <a:cs typeface="Arial" panose="020B0604020202020204" pitchFamily="34" charset="0"/>
              </a:rPr>
              <a:t>25 people from different background mostly Arabic speaking and other Minorites including Eritrean, Pakistani,  Bangladeshi etc. </a:t>
            </a:r>
          </a:p>
          <a:p>
            <a:r>
              <a:rPr lang="en-GB" dirty="0">
                <a:latin typeface="Arial" panose="020B0604020202020204" pitchFamily="34" charset="0"/>
                <a:cs typeface="Arial" panose="020B0604020202020204" pitchFamily="34" charset="0"/>
              </a:rPr>
              <a:t>Ages between 24-80</a:t>
            </a:r>
          </a:p>
          <a:p>
            <a:r>
              <a:rPr lang="en-GB" dirty="0">
                <a:latin typeface="Arial" panose="020B0604020202020204" pitchFamily="34" charset="0"/>
                <a:cs typeface="Arial" panose="020B0604020202020204" pitchFamily="34" charset="0"/>
              </a:rPr>
              <a:t>Boroughs- majority from Westminster with some from RBKC, H &amp;F, Brent, Hackney, Harrow and Newham </a:t>
            </a:r>
          </a:p>
          <a:p>
            <a:r>
              <a:rPr lang="en-GB" dirty="0">
                <a:latin typeface="Arial" panose="020B0604020202020204" pitchFamily="34" charset="0"/>
                <a:cs typeface="Arial" panose="020B0604020202020204" pitchFamily="34" charset="0"/>
              </a:rPr>
              <a:t>92% said the mental health is not discussed enough in their communities and 8% said discussed at coffee morning groups and with GPs. </a:t>
            </a:r>
          </a:p>
          <a:p>
            <a:r>
              <a:rPr lang="en-GB" dirty="0">
                <a:latin typeface="Arial" panose="020B0604020202020204" pitchFamily="34" charset="0"/>
                <a:cs typeface="Arial" panose="020B0604020202020204" pitchFamily="34" charset="0"/>
              </a:rPr>
              <a:t>72% said people are not accessing the mental health they need (quotes they </a:t>
            </a:r>
            <a:r>
              <a:rPr lang="en-GB" i="1" dirty="0">
                <a:latin typeface="Arial" panose="020B0604020202020204" pitchFamily="34" charset="0"/>
                <a:cs typeface="Arial" panose="020B0604020202020204" pitchFamily="34" charset="0"/>
              </a:rPr>
              <a:t>do not want to be labelled as unnormal</a:t>
            </a:r>
            <a:r>
              <a:rPr lang="en-GB" dirty="0">
                <a:latin typeface="Arial" panose="020B0604020202020204" pitchFamily="34" charset="0"/>
                <a:cs typeface="Arial" panose="020B0604020202020204" pitchFamily="34" charset="0"/>
              </a:rPr>
              <a:t>) and 28% said they can access via websites, GPs and community groups</a:t>
            </a:r>
          </a:p>
          <a:p>
            <a:r>
              <a:rPr lang="en-GB" dirty="0">
                <a:latin typeface="Arial" panose="020B0604020202020204" pitchFamily="34" charset="0"/>
                <a:cs typeface="Arial" panose="020B0604020202020204" pitchFamily="34" charset="0"/>
              </a:rPr>
              <a:t>100% said we need to speak more about suicide and promote mental health </a:t>
            </a:r>
          </a:p>
          <a:p>
            <a:r>
              <a:rPr lang="en-GB" dirty="0">
                <a:latin typeface="Arial" panose="020B0604020202020204" pitchFamily="34" charset="0"/>
                <a:cs typeface="Arial" panose="020B0604020202020204" pitchFamily="34" charset="0"/>
              </a:rPr>
              <a:t>92% said there is strong stigma around suicide and </a:t>
            </a:r>
            <a:r>
              <a:rPr lang="en-GB">
                <a:latin typeface="Arial" panose="020B0604020202020204" pitchFamily="34" charset="0"/>
                <a:cs typeface="Arial" panose="020B0604020202020204" pitchFamily="34" charset="0"/>
              </a:rPr>
              <a:t>mental illness </a:t>
            </a:r>
          </a:p>
          <a:p>
            <a:r>
              <a:rPr lang="en-GB">
                <a:latin typeface="Arial" panose="020B0604020202020204" pitchFamily="34" charset="0"/>
                <a:cs typeface="Arial" panose="020B0604020202020204" pitchFamily="34" charset="0"/>
              </a:rPr>
              <a:t>People </a:t>
            </a:r>
            <a:r>
              <a:rPr lang="en-GB" dirty="0">
                <a:latin typeface="Arial" panose="020B0604020202020204" pitchFamily="34" charset="0"/>
                <a:cs typeface="Arial" panose="020B0604020202020204" pitchFamily="34" charset="0"/>
              </a:rPr>
              <a:t>seek  emotional support from family members, spouses,  friends, community groups, NHS and  God</a:t>
            </a:r>
          </a:p>
          <a:p>
            <a:r>
              <a:rPr lang="en-GB" dirty="0">
                <a:latin typeface="Arial" panose="020B0604020202020204" pitchFamily="34" charset="0"/>
                <a:cs typeface="Arial" panose="020B0604020202020204" pitchFamily="34" charset="0"/>
              </a:rPr>
              <a:t>To reduce prevalence  of suicide we should raise awareness, talk about it , peer support and provide culturally appropriate services etc. </a:t>
            </a:r>
          </a:p>
          <a:p>
            <a:endParaRPr lang="en-GB" dirty="0"/>
          </a:p>
          <a:p>
            <a:endParaRPr lang="en-GB" dirty="0"/>
          </a:p>
        </p:txBody>
      </p:sp>
      <p:sp>
        <p:nvSpPr>
          <p:cNvPr id="4" name="Date Placeholder 3">
            <a:extLst>
              <a:ext uri="{FF2B5EF4-FFF2-40B4-BE49-F238E27FC236}">
                <a16:creationId xmlns:a16="http://schemas.microsoft.com/office/drawing/2014/main" id="{9722EFEF-4869-873F-B728-4E9A740DA433}"/>
              </a:ext>
            </a:extLst>
          </p:cNvPr>
          <p:cNvSpPr>
            <a:spLocks noGrp="1"/>
          </p:cNvSpPr>
          <p:nvPr>
            <p:ph type="dt" sz="half" idx="10"/>
          </p:nvPr>
        </p:nvSpPr>
        <p:spPr/>
        <p:txBody>
          <a:bodyPr/>
          <a:lstStyle/>
          <a:p>
            <a:fld id="{579F6069-8263-4296-913A-BC2234E8D32B}" type="datetime1">
              <a:rPr lang="en-US" smtClean="0"/>
              <a:t>3/3/2024</a:t>
            </a:fld>
            <a:endParaRPr lang="en-US"/>
          </a:p>
        </p:txBody>
      </p:sp>
      <p:sp>
        <p:nvSpPr>
          <p:cNvPr id="5" name="Footer Placeholder 4">
            <a:extLst>
              <a:ext uri="{FF2B5EF4-FFF2-40B4-BE49-F238E27FC236}">
                <a16:creationId xmlns:a16="http://schemas.microsoft.com/office/drawing/2014/main" id="{6EDEF090-E041-F6DA-1E92-DE77B65B8AC0}"/>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A1C2C67-E738-C04B-1330-E416FE2CB39C}"/>
              </a:ext>
            </a:extLst>
          </p:cNvPr>
          <p:cNvSpPr>
            <a:spLocks noGrp="1"/>
          </p:cNvSpPr>
          <p:nvPr>
            <p:ph type="sldNum" sz="quarter" idx="12"/>
          </p:nvPr>
        </p:nvSpPr>
        <p:spPr/>
        <p:txBody>
          <a:bodyPr/>
          <a:lstStyle/>
          <a:p>
            <a:fld id="{C68AC1EC-23E2-4F0E-A5A4-674EC8DB954E}" type="slidenum">
              <a:rPr lang="en-US" smtClean="0"/>
              <a:t>4</a:t>
            </a:fld>
            <a:endParaRPr lang="en-US"/>
          </a:p>
        </p:txBody>
      </p:sp>
    </p:spTree>
    <p:extLst>
      <p:ext uri="{BB962C8B-B14F-4D97-AF65-F5344CB8AC3E}">
        <p14:creationId xmlns:p14="http://schemas.microsoft.com/office/powerpoint/2010/main" val="33584482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D2FB17-B8DD-3A72-BE38-6CAAD8C8D5E1}"/>
              </a:ext>
            </a:extLst>
          </p:cNvPr>
          <p:cNvSpPr>
            <a:spLocks noGrp="1"/>
          </p:cNvSpPr>
          <p:nvPr>
            <p:ph type="title"/>
          </p:nvPr>
        </p:nvSpPr>
        <p:spPr/>
        <p:txBody>
          <a:bodyPr/>
          <a:lstStyle/>
          <a:p>
            <a:r>
              <a:rPr lang="en-GB" dirty="0"/>
              <a:t>Photos form workshops </a:t>
            </a:r>
          </a:p>
        </p:txBody>
      </p:sp>
      <p:pic>
        <p:nvPicPr>
          <p:cNvPr id="7" name="Content Placeholder 6">
            <a:extLst>
              <a:ext uri="{FF2B5EF4-FFF2-40B4-BE49-F238E27FC236}">
                <a16:creationId xmlns:a16="http://schemas.microsoft.com/office/drawing/2014/main" id="{6DC2AE80-70E9-8F4C-9D13-FCD37956C05A}"/>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1733466" y="2300068"/>
            <a:ext cx="6485106" cy="3602477"/>
          </a:xfrm>
          <a:prstGeom prst="rect">
            <a:avLst/>
          </a:prstGeom>
          <a:noFill/>
          <a:ln>
            <a:noFill/>
          </a:ln>
        </p:spPr>
      </p:pic>
      <p:sp>
        <p:nvSpPr>
          <p:cNvPr id="4" name="Date Placeholder 3">
            <a:extLst>
              <a:ext uri="{FF2B5EF4-FFF2-40B4-BE49-F238E27FC236}">
                <a16:creationId xmlns:a16="http://schemas.microsoft.com/office/drawing/2014/main" id="{5A4353DC-B50C-42D0-B567-6A29C519B391}"/>
              </a:ext>
            </a:extLst>
          </p:cNvPr>
          <p:cNvSpPr>
            <a:spLocks noGrp="1"/>
          </p:cNvSpPr>
          <p:nvPr>
            <p:ph type="dt" sz="half" idx="10"/>
          </p:nvPr>
        </p:nvSpPr>
        <p:spPr/>
        <p:txBody>
          <a:bodyPr/>
          <a:lstStyle/>
          <a:p>
            <a:fld id="{579F6069-8263-4296-913A-BC2234E8D32B}" type="datetime1">
              <a:rPr lang="en-US" smtClean="0"/>
              <a:t>3/3/2024</a:t>
            </a:fld>
            <a:endParaRPr lang="en-US"/>
          </a:p>
        </p:txBody>
      </p:sp>
      <p:sp>
        <p:nvSpPr>
          <p:cNvPr id="5" name="Footer Placeholder 4">
            <a:extLst>
              <a:ext uri="{FF2B5EF4-FFF2-40B4-BE49-F238E27FC236}">
                <a16:creationId xmlns:a16="http://schemas.microsoft.com/office/drawing/2014/main" id="{AA9A9F8A-5F89-0885-7226-558E9C0B899D}"/>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B09675D4-952F-1BA0-DB0C-19E946CE32B0}"/>
              </a:ext>
            </a:extLst>
          </p:cNvPr>
          <p:cNvSpPr>
            <a:spLocks noGrp="1"/>
          </p:cNvSpPr>
          <p:nvPr>
            <p:ph type="sldNum" sz="quarter" idx="12"/>
          </p:nvPr>
        </p:nvSpPr>
        <p:spPr/>
        <p:txBody>
          <a:bodyPr/>
          <a:lstStyle/>
          <a:p>
            <a:fld id="{C68AC1EC-23E2-4F0E-A5A4-674EC8DB954E}" type="slidenum">
              <a:rPr lang="en-US" smtClean="0"/>
              <a:t>5</a:t>
            </a:fld>
            <a:endParaRPr lang="en-US"/>
          </a:p>
        </p:txBody>
      </p:sp>
    </p:spTree>
    <p:extLst>
      <p:ext uri="{BB962C8B-B14F-4D97-AF65-F5344CB8AC3E}">
        <p14:creationId xmlns:p14="http://schemas.microsoft.com/office/powerpoint/2010/main" val="8554077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07432E-0167-DBD8-5C34-6A70D729D9FA}"/>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Photos from workshops  </a:t>
            </a:r>
          </a:p>
        </p:txBody>
      </p:sp>
      <p:sp>
        <p:nvSpPr>
          <p:cNvPr id="3" name="Date Placeholder 2">
            <a:extLst>
              <a:ext uri="{FF2B5EF4-FFF2-40B4-BE49-F238E27FC236}">
                <a16:creationId xmlns:a16="http://schemas.microsoft.com/office/drawing/2014/main" id="{265AEE78-3281-3833-14FE-9510DE5C45E7}"/>
              </a:ext>
            </a:extLst>
          </p:cNvPr>
          <p:cNvSpPr>
            <a:spLocks noGrp="1"/>
          </p:cNvSpPr>
          <p:nvPr>
            <p:ph type="dt" sz="half" idx="10"/>
          </p:nvPr>
        </p:nvSpPr>
        <p:spPr/>
        <p:txBody>
          <a:bodyPr/>
          <a:lstStyle/>
          <a:p>
            <a:fld id="{5892AC11-ACC3-4129-BBD7-C580BF1A4EE7}" type="datetime1">
              <a:rPr lang="en-US" smtClean="0"/>
              <a:t>3/3/2024</a:t>
            </a:fld>
            <a:endParaRPr lang="en-US"/>
          </a:p>
        </p:txBody>
      </p:sp>
      <p:sp>
        <p:nvSpPr>
          <p:cNvPr id="4" name="Footer Placeholder 3">
            <a:extLst>
              <a:ext uri="{FF2B5EF4-FFF2-40B4-BE49-F238E27FC236}">
                <a16:creationId xmlns:a16="http://schemas.microsoft.com/office/drawing/2014/main" id="{0C6907D0-B6AC-545F-F039-35E002115FA6}"/>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9FD4B0A7-A08D-094F-F2D0-EA2D2C384CD8}"/>
              </a:ext>
            </a:extLst>
          </p:cNvPr>
          <p:cNvSpPr>
            <a:spLocks noGrp="1"/>
          </p:cNvSpPr>
          <p:nvPr>
            <p:ph type="sldNum" sz="quarter" idx="12"/>
          </p:nvPr>
        </p:nvSpPr>
        <p:spPr/>
        <p:txBody>
          <a:bodyPr/>
          <a:lstStyle/>
          <a:p>
            <a:fld id="{C68AC1EC-23E2-4F0E-A5A4-674EC8DB954E}" type="slidenum">
              <a:rPr lang="en-US" smtClean="0"/>
              <a:t>6</a:t>
            </a:fld>
            <a:endParaRPr lang="en-US"/>
          </a:p>
        </p:txBody>
      </p:sp>
      <p:pic>
        <p:nvPicPr>
          <p:cNvPr id="6" name="Picture 5">
            <a:extLst>
              <a:ext uri="{FF2B5EF4-FFF2-40B4-BE49-F238E27FC236}">
                <a16:creationId xmlns:a16="http://schemas.microsoft.com/office/drawing/2014/main" id="{6012DFC5-24C5-F9D0-98EA-3C7BD5BF727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93085" y="1760855"/>
            <a:ext cx="6005830" cy="3336290"/>
          </a:xfrm>
          <a:prstGeom prst="rect">
            <a:avLst/>
          </a:prstGeom>
        </p:spPr>
      </p:pic>
    </p:spTree>
    <p:extLst>
      <p:ext uri="{BB962C8B-B14F-4D97-AF65-F5344CB8AC3E}">
        <p14:creationId xmlns:p14="http://schemas.microsoft.com/office/powerpoint/2010/main" val="11038488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67952-86DE-C542-74C7-F46B296506F8}"/>
              </a:ext>
            </a:extLst>
          </p:cNvPr>
          <p:cNvSpPr>
            <a:spLocks noGrp="1"/>
          </p:cNvSpPr>
          <p:nvPr>
            <p:ph type="title"/>
          </p:nvPr>
        </p:nvSpPr>
        <p:spPr/>
        <p:txBody>
          <a:bodyPr/>
          <a:lstStyle/>
          <a:p>
            <a:r>
              <a:rPr lang="en-GB" dirty="0"/>
              <a:t>Video </a:t>
            </a:r>
          </a:p>
        </p:txBody>
      </p:sp>
      <p:pic>
        <p:nvPicPr>
          <p:cNvPr id="7" name="VID-20240122-WA0030 (12)">
            <a:hlinkClick r:id="" action="ppaction://media"/>
            <a:extLst>
              <a:ext uri="{FF2B5EF4-FFF2-40B4-BE49-F238E27FC236}">
                <a16:creationId xmlns:a16="http://schemas.microsoft.com/office/drawing/2014/main" id="{3B5EB8CD-D39D-55D3-3E34-EA3E7835C4F3}"/>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547813" y="2160588"/>
            <a:ext cx="6856412" cy="3881437"/>
          </a:xfrm>
        </p:spPr>
      </p:pic>
      <p:sp>
        <p:nvSpPr>
          <p:cNvPr id="4" name="Date Placeholder 3">
            <a:extLst>
              <a:ext uri="{FF2B5EF4-FFF2-40B4-BE49-F238E27FC236}">
                <a16:creationId xmlns:a16="http://schemas.microsoft.com/office/drawing/2014/main" id="{24B1CDD4-EEB9-3804-6C51-96C3ECD05DEF}"/>
              </a:ext>
            </a:extLst>
          </p:cNvPr>
          <p:cNvSpPr>
            <a:spLocks noGrp="1"/>
          </p:cNvSpPr>
          <p:nvPr>
            <p:ph type="dt" sz="half" idx="10"/>
          </p:nvPr>
        </p:nvSpPr>
        <p:spPr/>
        <p:txBody>
          <a:bodyPr/>
          <a:lstStyle/>
          <a:p>
            <a:fld id="{579F6069-8263-4296-913A-BC2234E8D32B}" type="datetime1">
              <a:rPr lang="en-US" smtClean="0"/>
              <a:t>3/3/2024</a:t>
            </a:fld>
            <a:endParaRPr lang="en-US"/>
          </a:p>
        </p:txBody>
      </p:sp>
      <p:sp>
        <p:nvSpPr>
          <p:cNvPr id="5" name="Footer Placeholder 4">
            <a:extLst>
              <a:ext uri="{FF2B5EF4-FFF2-40B4-BE49-F238E27FC236}">
                <a16:creationId xmlns:a16="http://schemas.microsoft.com/office/drawing/2014/main" id="{05698C12-397F-F90D-43C1-C7EB0B5680D0}"/>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7D6C30C0-BEC5-3E46-D19E-F69890E73AA3}"/>
              </a:ext>
            </a:extLst>
          </p:cNvPr>
          <p:cNvSpPr>
            <a:spLocks noGrp="1"/>
          </p:cNvSpPr>
          <p:nvPr>
            <p:ph type="sldNum" sz="quarter" idx="12"/>
          </p:nvPr>
        </p:nvSpPr>
        <p:spPr/>
        <p:txBody>
          <a:bodyPr/>
          <a:lstStyle/>
          <a:p>
            <a:fld id="{C68AC1EC-23E2-4F0E-A5A4-674EC8DB954E}" type="slidenum">
              <a:rPr lang="en-US" smtClean="0"/>
              <a:t>7</a:t>
            </a:fld>
            <a:endParaRPr lang="en-US"/>
          </a:p>
        </p:txBody>
      </p:sp>
    </p:spTree>
    <p:extLst>
      <p:ext uri="{BB962C8B-B14F-4D97-AF65-F5344CB8AC3E}">
        <p14:creationId xmlns:p14="http://schemas.microsoft.com/office/powerpoint/2010/main" val="444180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12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8CD38-BC4C-9D7B-99F4-11CB8A14EC11}"/>
              </a:ext>
            </a:extLst>
          </p:cNvPr>
          <p:cNvSpPr>
            <a:spLocks noGrp="1"/>
          </p:cNvSpPr>
          <p:nvPr>
            <p:ph type="title"/>
          </p:nvPr>
        </p:nvSpPr>
        <p:spPr>
          <a:xfrm>
            <a:off x="871108" y="588245"/>
            <a:ext cx="10449784" cy="516201"/>
          </a:xfrm>
        </p:spPr>
        <p:txBody>
          <a:bodyPr>
            <a:noAutofit/>
          </a:bodyPr>
          <a:lstStyle/>
          <a:p>
            <a:r>
              <a:rPr lang="en-GB" dirty="0">
                <a:latin typeface="Arial" panose="020B0604020202020204" pitchFamily="34" charset="0"/>
                <a:cs typeface="Arial" panose="020B0604020202020204" pitchFamily="34" charset="0"/>
              </a:rPr>
              <a:t>Case Study </a:t>
            </a:r>
          </a:p>
        </p:txBody>
      </p:sp>
      <p:sp>
        <p:nvSpPr>
          <p:cNvPr id="3" name="Content Placeholder 2">
            <a:extLst>
              <a:ext uri="{FF2B5EF4-FFF2-40B4-BE49-F238E27FC236}">
                <a16:creationId xmlns:a16="http://schemas.microsoft.com/office/drawing/2014/main" id="{AE610BA2-7FDC-24BE-9130-891FD96D2923}"/>
              </a:ext>
            </a:extLst>
          </p:cNvPr>
          <p:cNvSpPr>
            <a:spLocks noGrp="1"/>
          </p:cNvSpPr>
          <p:nvPr>
            <p:ph idx="1"/>
          </p:nvPr>
        </p:nvSpPr>
        <p:spPr>
          <a:xfrm>
            <a:off x="877824" y="1007706"/>
            <a:ext cx="10953392" cy="6167535"/>
          </a:xfrm>
        </p:spPr>
        <p:txBody>
          <a:bodyPr>
            <a:normAutofit fontScale="77500" lnSpcReduction="20000"/>
          </a:bodyPr>
          <a:lstStyle/>
          <a:p>
            <a:pPr marL="0" indent="0" fontAlgn="base">
              <a:lnSpc>
                <a:spcPct val="107000"/>
              </a:lnSpc>
              <a:spcAft>
                <a:spcPts val="800"/>
              </a:spcAft>
              <a:buNone/>
            </a:pPr>
            <a:r>
              <a:rPr lang="en-GB" sz="2300" b="1" u="sng" dirty="0">
                <a:effectLst/>
                <a:latin typeface="Arial" panose="020B0604020202020204" pitchFamily="34" charset="0"/>
                <a:ea typeface="Calibri" panose="020F0502020204030204" pitchFamily="34" charset="0"/>
                <a:cs typeface="Arial" panose="020B0604020202020204" pitchFamily="34" charset="0"/>
              </a:rPr>
              <a:t>Background and needs description</a:t>
            </a:r>
            <a:r>
              <a:rPr lang="en-GB" sz="2300" b="1" u="sng" dirty="0">
                <a:latin typeface="Arial" panose="020B0604020202020204" pitchFamily="34" charset="0"/>
                <a:ea typeface="Calibri" panose="020F0502020204030204" pitchFamily="34" charset="0"/>
                <a:cs typeface="Arial" panose="020B0604020202020204" pitchFamily="34" charset="0"/>
              </a:rPr>
              <a:t> : </a:t>
            </a:r>
            <a:r>
              <a:rPr lang="en-GB" sz="2300" dirty="0">
                <a:effectLst/>
                <a:latin typeface="Arial" panose="020B0604020202020204" pitchFamily="34" charset="0"/>
                <a:ea typeface="Calibri" panose="020F0502020204030204" pitchFamily="34" charset="0"/>
                <a:cs typeface="Arial" panose="020B0604020202020204" pitchFamily="34" charset="0"/>
              </a:rPr>
              <a:t>Middle aged woman with mental health difficulties, stress, and low mood. Overwhelmed with life difficulties, poor housing and cost of living crisis. Struggling with suicidal thoughts. She was walking near the canal and thought of jumping in and sinking. Before she takes that action, she thought of her daughter and that pulled her away from suicide. </a:t>
            </a:r>
            <a:r>
              <a:rPr lang="en-GB" sz="2300" dirty="0">
                <a:solidFill>
                  <a:srgbClr val="1D2228"/>
                </a:solidFill>
                <a:effectLst/>
                <a:latin typeface="Arial" panose="020B0604020202020204" pitchFamily="34" charset="0"/>
                <a:ea typeface="Times New Roman" panose="02020603050405020304" pitchFamily="18" charset="0"/>
                <a:cs typeface="Arial" panose="020B0604020202020204" pitchFamily="34" charset="0"/>
              </a:rPr>
              <a:t>She also mentioned that her religion (Islam) didn’t help her to stop suicidal thoughts/attempt</a:t>
            </a:r>
            <a:endParaRPr lang="en-GB" sz="2300" dirty="0">
              <a:effectLst/>
              <a:latin typeface="Arial" panose="020B0604020202020204" pitchFamily="34" charset="0"/>
              <a:ea typeface="Calibri" panose="020F0502020204030204" pitchFamily="34" charset="0"/>
              <a:cs typeface="Arial" panose="020B0604020202020204" pitchFamily="34" charset="0"/>
            </a:endParaRPr>
          </a:p>
          <a:p>
            <a:pPr marL="0" indent="0" fontAlgn="base">
              <a:lnSpc>
                <a:spcPct val="107000"/>
              </a:lnSpc>
              <a:spcAft>
                <a:spcPts val="800"/>
              </a:spcAft>
              <a:buNone/>
            </a:pPr>
            <a:r>
              <a:rPr lang="en-GB" sz="2300" dirty="0">
                <a:solidFill>
                  <a:srgbClr val="1D2228"/>
                </a:solidFill>
                <a:effectLst/>
                <a:latin typeface="Arial" panose="020B0604020202020204" pitchFamily="34" charset="0"/>
                <a:ea typeface="Times New Roman" panose="02020603050405020304" pitchFamily="18" charset="0"/>
                <a:cs typeface="Arial" panose="020B0604020202020204" pitchFamily="34" charset="0"/>
              </a:rPr>
              <a:t>“People in my community told me that: if you attempt suicide, then you are not Muslim. So, communities do not solve the problem”. She also said that we are brainwashed by many things</a:t>
            </a:r>
            <a:endParaRPr lang="en-GB" sz="2300" dirty="0">
              <a:effectLst/>
              <a:latin typeface="Arial" panose="020B0604020202020204" pitchFamily="34" charset="0"/>
              <a:ea typeface="Calibri" panose="020F0502020204030204" pitchFamily="34" charset="0"/>
              <a:cs typeface="Arial" panose="020B0604020202020204" pitchFamily="34" charset="0"/>
            </a:endParaRPr>
          </a:p>
          <a:p>
            <a:pPr marL="0" indent="0" fontAlgn="base">
              <a:lnSpc>
                <a:spcPct val="107000"/>
              </a:lnSpc>
              <a:spcAft>
                <a:spcPts val="800"/>
              </a:spcAft>
              <a:buNone/>
            </a:pPr>
            <a:r>
              <a:rPr lang="en-GB" sz="2300" b="1" u="sng" dirty="0">
                <a:effectLst/>
                <a:latin typeface="Arial" panose="020B0604020202020204" pitchFamily="34" charset="0"/>
                <a:ea typeface="Calibri" panose="020F0502020204030204" pitchFamily="34" charset="0"/>
                <a:cs typeface="Arial" panose="020B0604020202020204" pitchFamily="34" charset="0"/>
              </a:rPr>
              <a:t>How we met the client : </a:t>
            </a:r>
            <a:r>
              <a:rPr lang="en-GB" sz="2300" dirty="0">
                <a:effectLst/>
                <a:latin typeface="Arial" panose="020B0604020202020204" pitchFamily="34" charset="0"/>
                <a:ea typeface="Calibri" panose="020F0502020204030204" pitchFamily="34" charset="0"/>
                <a:cs typeface="Arial" panose="020B0604020202020204" pitchFamily="34" charset="0"/>
              </a:rPr>
              <a:t>Attended the Suicide Prevention and mental health promotion workshop on 15</a:t>
            </a:r>
            <a:r>
              <a:rPr lang="en-GB" sz="2300" baseline="30000" dirty="0">
                <a:effectLst/>
                <a:latin typeface="Arial" panose="020B0604020202020204" pitchFamily="34" charset="0"/>
                <a:ea typeface="Calibri" panose="020F0502020204030204" pitchFamily="34" charset="0"/>
                <a:cs typeface="Arial" panose="020B0604020202020204" pitchFamily="34" charset="0"/>
              </a:rPr>
              <a:t>th</a:t>
            </a:r>
            <a:r>
              <a:rPr lang="en-GB" sz="2300" dirty="0">
                <a:effectLst/>
                <a:latin typeface="Arial" panose="020B0604020202020204" pitchFamily="34" charset="0"/>
                <a:ea typeface="Calibri" panose="020F0502020204030204" pitchFamily="34" charset="0"/>
                <a:cs typeface="Arial" panose="020B0604020202020204" pitchFamily="34" charset="0"/>
              </a:rPr>
              <a:t> of January 2024 at the Stowe Centre and spoke about her case.</a:t>
            </a:r>
          </a:p>
          <a:p>
            <a:pPr marL="0" indent="0" fontAlgn="base">
              <a:lnSpc>
                <a:spcPct val="107000"/>
              </a:lnSpc>
              <a:spcAft>
                <a:spcPts val="800"/>
              </a:spcAft>
              <a:buNone/>
            </a:pPr>
            <a:r>
              <a:rPr lang="en-GB" sz="2300" b="1" u="sng" dirty="0">
                <a:effectLst/>
                <a:latin typeface="Arial" panose="020B0604020202020204" pitchFamily="34" charset="0"/>
                <a:ea typeface="Calibri" panose="020F0502020204030204" pitchFamily="34" charset="0"/>
                <a:cs typeface="Arial" panose="020B0604020202020204" pitchFamily="34" charset="0"/>
              </a:rPr>
              <a:t>What support we provided to the client :  </a:t>
            </a:r>
            <a:r>
              <a:rPr lang="en-GB" sz="2300" dirty="0">
                <a:effectLst/>
                <a:latin typeface="Arial" panose="020B0604020202020204" pitchFamily="34" charset="0"/>
                <a:ea typeface="Calibri" panose="020F0502020204030204" pitchFamily="34" charset="0"/>
                <a:cs typeface="Arial" panose="020B0604020202020204" pitchFamily="34" charset="0"/>
              </a:rPr>
              <a:t>Sharing, understanding, listening, and caring provided by all participants. Follow up and checking on her on one-to-one basis.</a:t>
            </a:r>
          </a:p>
          <a:p>
            <a:pPr marL="0" indent="0" fontAlgn="base">
              <a:lnSpc>
                <a:spcPct val="107000"/>
              </a:lnSpc>
              <a:spcAft>
                <a:spcPts val="800"/>
              </a:spcAft>
              <a:buNone/>
            </a:pPr>
            <a:r>
              <a:rPr lang="en-GB" sz="2300" b="1" u="sng" dirty="0">
                <a:effectLst/>
                <a:latin typeface="Arial" panose="020B0604020202020204" pitchFamily="34" charset="0"/>
                <a:ea typeface="Calibri" panose="020F0502020204030204" pitchFamily="34" charset="0"/>
                <a:cs typeface="Arial" panose="020B0604020202020204" pitchFamily="34" charset="0"/>
              </a:rPr>
              <a:t>Outcomes achieved:   </a:t>
            </a:r>
            <a:r>
              <a:rPr lang="en-GB" sz="2300" dirty="0">
                <a:effectLst/>
                <a:latin typeface="Arial" panose="020B0604020202020204" pitchFamily="34" charset="0"/>
                <a:ea typeface="Calibri" panose="020F0502020204030204" pitchFamily="34" charset="0"/>
                <a:cs typeface="Arial" panose="020B0604020202020204" pitchFamily="34" charset="0"/>
              </a:rPr>
              <a:t>Better mental health and care provided by specialist services.</a:t>
            </a:r>
          </a:p>
          <a:p>
            <a:pPr marL="0" indent="0" fontAlgn="base">
              <a:lnSpc>
                <a:spcPct val="107000"/>
              </a:lnSpc>
              <a:spcAft>
                <a:spcPts val="800"/>
              </a:spcAft>
              <a:buNone/>
            </a:pPr>
            <a:r>
              <a:rPr lang="en-GB" sz="2300" dirty="0">
                <a:effectLst/>
                <a:latin typeface="Arial" panose="020B0604020202020204" pitchFamily="34" charset="0"/>
                <a:ea typeface="Calibri" panose="020F0502020204030204" pitchFamily="34" charset="0"/>
                <a:cs typeface="Arial" panose="020B0604020202020204" pitchFamily="34" charset="0"/>
              </a:rPr>
              <a:t>Networking and links to professionals and prospective friends</a:t>
            </a:r>
          </a:p>
          <a:p>
            <a:pPr marL="0" indent="0" fontAlgn="base">
              <a:lnSpc>
                <a:spcPct val="107000"/>
              </a:lnSpc>
              <a:spcAft>
                <a:spcPts val="800"/>
              </a:spcAft>
              <a:buNone/>
            </a:pPr>
            <a:r>
              <a:rPr lang="en-GB" sz="2300" dirty="0">
                <a:effectLst/>
                <a:latin typeface="Arial" panose="020B0604020202020204" pitchFamily="34" charset="0"/>
                <a:ea typeface="Calibri" panose="020F0502020204030204" pitchFamily="34" charset="0"/>
                <a:cs typeface="Arial" panose="020B0604020202020204" pitchFamily="34" charset="0"/>
              </a:rPr>
              <a:t>Taking it out of her chest, speaking loudly about her ordeal which comforted her.</a:t>
            </a:r>
          </a:p>
          <a:p>
            <a:pPr marL="0" indent="0" fontAlgn="base">
              <a:lnSpc>
                <a:spcPct val="107000"/>
              </a:lnSpc>
              <a:spcAft>
                <a:spcPts val="800"/>
              </a:spcAft>
              <a:buNone/>
            </a:pPr>
            <a:r>
              <a:rPr lang="en-GB" sz="2300" dirty="0">
                <a:effectLst/>
                <a:latin typeface="Arial" panose="020B0604020202020204" pitchFamily="34" charset="0"/>
                <a:ea typeface="Calibri" panose="020F0502020204030204" pitchFamily="34" charset="0"/>
                <a:cs typeface="Arial" panose="020B0604020202020204" pitchFamily="34" charset="0"/>
              </a:rPr>
              <a:t>Engaging with other community events and drop ins. </a:t>
            </a:r>
          </a:p>
          <a:p>
            <a:pPr marL="0" indent="0" fontAlgn="base">
              <a:lnSpc>
                <a:spcPct val="107000"/>
              </a:lnSpc>
              <a:spcAft>
                <a:spcPts val="800"/>
              </a:spcAft>
              <a:buNone/>
            </a:pPr>
            <a:r>
              <a:rPr lang="en-GB" sz="2300" b="1" u="sng" dirty="0">
                <a:effectLst/>
                <a:latin typeface="Arial" panose="020B0604020202020204" pitchFamily="34" charset="0"/>
                <a:ea typeface="Calibri" panose="020F0502020204030204" pitchFamily="34" charset="0"/>
                <a:cs typeface="Arial" panose="020B0604020202020204" pitchFamily="34" charset="0"/>
              </a:rPr>
              <a:t>Follow up - </a:t>
            </a:r>
            <a:r>
              <a:rPr lang="en-GB" sz="2300" dirty="0">
                <a:effectLst/>
                <a:latin typeface="Arial" panose="020B0604020202020204" pitchFamily="34" charset="0"/>
                <a:ea typeface="Calibri" panose="020F0502020204030204" pitchFamily="34" charset="0"/>
                <a:cs typeface="Arial" panose="020B0604020202020204" pitchFamily="34" charset="0"/>
              </a:rPr>
              <a:t>Continuous contact and adding her to our mailing list to receive invitations for all our events and Peer Support groups.</a:t>
            </a:r>
            <a:r>
              <a:rPr lang="en-GB" sz="23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 contact and added </a:t>
            </a:r>
            <a:endParaRPr lang="en-GB" sz="2300" dirty="0">
              <a:effectLst/>
              <a:latin typeface="Arial" panose="020B0604020202020204" pitchFamily="34" charset="0"/>
              <a:ea typeface="Calibri" panose="020F0502020204030204" pitchFamily="34" charset="0"/>
              <a:cs typeface="Arial" panose="020B0604020202020204" pitchFamily="34" charset="0"/>
            </a:endParaRPr>
          </a:p>
          <a:p>
            <a:endParaRPr lang="en-GB" dirty="0"/>
          </a:p>
        </p:txBody>
      </p:sp>
      <p:sp>
        <p:nvSpPr>
          <p:cNvPr id="4" name="Date Placeholder 3">
            <a:extLst>
              <a:ext uri="{FF2B5EF4-FFF2-40B4-BE49-F238E27FC236}">
                <a16:creationId xmlns:a16="http://schemas.microsoft.com/office/drawing/2014/main" id="{7880EDAB-D358-8B02-C945-9C151D474FCB}"/>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37C4FE94-A641-93E8-11C1-878811402814}"/>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AE10EBBD-83F0-DA67-7A49-07E24773C070}"/>
              </a:ext>
            </a:extLst>
          </p:cNvPr>
          <p:cNvSpPr>
            <a:spLocks noGrp="1"/>
          </p:cNvSpPr>
          <p:nvPr>
            <p:ph type="sldNum" sz="quarter" idx="12"/>
          </p:nvPr>
        </p:nvSpPr>
        <p:spPr/>
        <p:txBody>
          <a:bodyPr/>
          <a:lstStyle/>
          <a:p>
            <a:fld id="{C68AC1EC-23E2-4F0E-A5A4-674EC8DB954E}" type="slidenum">
              <a:rPr lang="en-US" smtClean="0"/>
              <a:t>8</a:t>
            </a:fld>
            <a:endParaRPr lang="en-US"/>
          </a:p>
        </p:txBody>
      </p:sp>
    </p:spTree>
    <p:extLst>
      <p:ext uri="{BB962C8B-B14F-4D97-AF65-F5344CB8AC3E}">
        <p14:creationId xmlns:p14="http://schemas.microsoft.com/office/powerpoint/2010/main" val="27043812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A694FF-710A-F24C-C8DB-64B53FEFABF1}"/>
              </a:ext>
            </a:extLst>
          </p:cNvPr>
          <p:cNvSpPr>
            <a:spLocks noGrp="1"/>
          </p:cNvSpPr>
          <p:nvPr>
            <p:ph type="title"/>
          </p:nvPr>
        </p:nvSpPr>
        <p:spPr>
          <a:xfrm>
            <a:off x="871108" y="317241"/>
            <a:ext cx="10449784" cy="905503"/>
          </a:xfrm>
        </p:spPr>
        <p:txBody>
          <a:bodyPr>
            <a:normAutofit/>
          </a:bodyPr>
          <a:lstStyle/>
          <a:p>
            <a:r>
              <a:rPr lang="en-GB" dirty="0"/>
              <a:t>Conclusion and Recommendations </a:t>
            </a:r>
          </a:p>
        </p:txBody>
      </p:sp>
      <p:sp>
        <p:nvSpPr>
          <p:cNvPr id="3" name="Content Placeholder 2">
            <a:extLst>
              <a:ext uri="{FF2B5EF4-FFF2-40B4-BE49-F238E27FC236}">
                <a16:creationId xmlns:a16="http://schemas.microsoft.com/office/drawing/2014/main" id="{17646B97-FC67-B7FA-73BE-8F08CAC9AE36}"/>
              </a:ext>
            </a:extLst>
          </p:cNvPr>
          <p:cNvSpPr>
            <a:spLocks noGrp="1"/>
          </p:cNvSpPr>
          <p:nvPr>
            <p:ph idx="1"/>
          </p:nvPr>
        </p:nvSpPr>
        <p:spPr>
          <a:xfrm>
            <a:off x="877823" y="895739"/>
            <a:ext cx="10692135" cy="5825737"/>
          </a:xfrm>
        </p:spPr>
        <p:txBody>
          <a:bodyPr>
            <a:normAutofit fontScale="25000" lnSpcReduction="20000"/>
          </a:bodyPr>
          <a:lstStyle/>
          <a:p>
            <a:pPr marL="342900" lvl="0" indent="-342900">
              <a:lnSpc>
                <a:spcPct val="107000"/>
              </a:lnSpc>
              <a:buFont typeface="Symbol" panose="05050102010706020507" pitchFamily="18" charset="2"/>
              <a:buChar char=""/>
            </a:pPr>
            <a:r>
              <a:rPr lang="en-US" sz="6400" kern="100" dirty="0">
                <a:latin typeface="Arial" panose="020B0604020202020204" pitchFamily="34" charset="0"/>
                <a:ea typeface="Calibri" panose="020F0502020204030204" pitchFamily="34" charset="0"/>
                <a:cs typeface="Arial" panose="020B0604020202020204" pitchFamily="34" charset="0"/>
              </a:rPr>
              <a:t>Mental health </a:t>
            </a:r>
            <a:r>
              <a:rPr lang="en-US" sz="6400" kern="100" dirty="0">
                <a:effectLst/>
                <a:latin typeface="Arial" panose="020B0604020202020204" pitchFamily="34" charset="0"/>
                <a:ea typeface="Calibri" panose="020F0502020204030204" pitchFamily="34" charset="0"/>
                <a:cs typeface="Arial" panose="020B0604020202020204" pitchFamily="34" charset="0"/>
              </a:rPr>
              <a:t> training must consider cultural, faith and spiritual beliefs and not only represent the Western perspective of mental health.</a:t>
            </a:r>
            <a:endParaRPr lang="en-GB" sz="6400" kern="1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en-US" sz="6400" kern="100" dirty="0">
                <a:effectLst/>
                <a:latin typeface="Arial" panose="020B0604020202020204" pitchFamily="34" charset="0"/>
                <a:ea typeface="Calibri" panose="020F0502020204030204" pitchFamily="34" charset="0"/>
                <a:cs typeface="Arial" panose="020B0604020202020204" pitchFamily="34" charset="0"/>
              </a:rPr>
              <a:t>The workshops should give information about pathways to access Western care.</a:t>
            </a:r>
            <a:endParaRPr lang="en-GB" sz="6400" kern="1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en-US" sz="6400" kern="100" dirty="0">
                <a:effectLst/>
                <a:latin typeface="Arial" panose="020B0604020202020204" pitchFamily="34" charset="0"/>
                <a:ea typeface="Calibri" panose="020F0502020204030204" pitchFamily="34" charset="0"/>
                <a:cs typeface="Arial" panose="020B0604020202020204" pitchFamily="34" charset="0"/>
              </a:rPr>
              <a:t>Migration routes and their impact on mental health to address </a:t>
            </a:r>
            <a:endParaRPr lang="en-GB" sz="6400" kern="1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en-US" sz="6400" kern="100" dirty="0">
                <a:effectLst/>
                <a:latin typeface="Arial" panose="020B0604020202020204" pitchFamily="34" charset="0"/>
                <a:ea typeface="Calibri" panose="020F0502020204030204" pitchFamily="34" charset="0"/>
                <a:cs typeface="Arial" panose="020B0604020202020204" pitchFamily="34" charset="0"/>
              </a:rPr>
              <a:t>Workshops should touch on mental hygiene, how to keep your mind well, and what to do to improve mental well-being.</a:t>
            </a:r>
            <a:endParaRPr lang="en-GB" sz="6400" kern="1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en-US" sz="6400" kern="100" dirty="0">
                <a:effectLst/>
                <a:latin typeface="Arial" panose="020B0604020202020204" pitchFamily="34" charset="0"/>
                <a:ea typeface="Calibri" panose="020F0502020204030204" pitchFamily="34" charset="0"/>
                <a:cs typeface="Arial" panose="020B0604020202020204" pitchFamily="34" charset="0"/>
              </a:rPr>
              <a:t>To recruit and train mental health champions, ambassadors, and advocates  to tackle suicide prevention in the community, and train to them on how to identify suicide signs and how to talk to victims or families and signpost them for further support. </a:t>
            </a:r>
            <a:endParaRPr lang="en-GB" sz="6400" kern="1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en-US" sz="6400" kern="100" dirty="0">
                <a:effectLst/>
                <a:latin typeface="Arial" panose="020B0604020202020204" pitchFamily="34" charset="0"/>
                <a:ea typeface="Calibri" panose="020F0502020204030204" pitchFamily="34" charset="0"/>
                <a:cs typeface="Arial" panose="020B0604020202020204" pitchFamily="34" charset="0"/>
              </a:rPr>
              <a:t>Spiritual and religious leaders should participate in the workshops to help believers embrace mental well-being hygiene.</a:t>
            </a:r>
            <a:endParaRPr lang="en-GB" sz="6400" kern="1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en-US" sz="6400" kern="100" dirty="0">
                <a:effectLst/>
                <a:latin typeface="Arial" panose="020B0604020202020204" pitchFamily="34" charset="0"/>
                <a:ea typeface="Calibri" panose="020F0502020204030204" pitchFamily="34" charset="0"/>
                <a:cs typeface="Arial" panose="020B0604020202020204" pitchFamily="34" charset="0"/>
              </a:rPr>
              <a:t>Understanding the stigma and taboo associated with mental health awareness, especially in black and ethnic minority communities.</a:t>
            </a:r>
            <a:endParaRPr lang="en-GB" sz="6400" kern="1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en-US" sz="6400" kern="100" dirty="0">
                <a:effectLst/>
                <a:latin typeface="Arial" panose="020B0604020202020204" pitchFamily="34" charset="0"/>
                <a:ea typeface="Calibri" panose="020F0502020204030204" pitchFamily="34" charset="0"/>
                <a:cs typeface="Arial" panose="020B0604020202020204" pitchFamily="34" charset="0"/>
              </a:rPr>
              <a:t>Identifying people at risk of suicidal thoughts, particularly young mums who struggle with post-natal depression, victims of domestic violence, mums of disabled children, asylum seekers and refugees, and young people who need the right support.</a:t>
            </a:r>
            <a:endParaRPr lang="en-GB" sz="6400" kern="1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en-US" sz="6400" kern="100" dirty="0">
                <a:effectLst/>
                <a:latin typeface="Arial" panose="020B0604020202020204" pitchFamily="34" charset="0"/>
                <a:ea typeface="Calibri" panose="020F0502020204030204" pitchFamily="34" charset="0"/>
                <a:cs typeface="Arial" panose="020B0604020202020204" pitchFamily="34" charset="0"/>
              </a:rPr>
              <a:t>We need to embark on joint research on mental health and suicidal thoughts in our communities.</a:t>
            </a:r>
            <a:endParaRPr lang="en-GB" sz="6400" kern="1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en-US" sz="6400" kern="100" dirty="0">
                <a:effectLst/>
                <a:latin typeface="Arial" panose="020B0604020202020204" pitchFamily="34" charset="0"/>
                <a:ea typeface="Calibri" panose="020F0502020204030204" pitchFamily="34" charset="0"/>
                <a:cs typeface="Arial" panose="020B0604020202020204" pitchFamily="34" charset="0"/>
              </a:rPr>
              <a:t>Interpreting in Arabic and Amharic is crucial to the success of the workshops.</a:t>
            </a:r>
            <a:endParaRPr lang="en-GB" sz="6400" kern="100" dirty="0">
              <a:effectLst/>
              <a:latin typeface="Arial" panose="020B0604020202020204" pitchFamily="34" charset="0"/>
              <a:ea typeface="Calibri" panose="020F0502020204030204" pitchFamily="34" charset="0"/>
              <a:cs typeface="Arial" panose="020B0604020202020204" pitchFamily="34" charset="0"/>
            </a:endParaRPr>
          </a:p>
          <a:p>
            <a:pPr indent="0">
              <a:lnSpc>
                <a:spcPct val="107000"/>
              </a:lnSpc>
              <a:spcAft>
                <a:spcPts val="800"/>
              </a:spcAft>
              <a:buNone/>
            </a:pPr>
            <a:endParaRPr lang="en-GB" sz="1800"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65EB7574-C7E6-633B-5849-DA8CBBE20301}"/>
              </a:ext>
            </a:extLst>
          </p:cNvPr>
          <p:cNvSpPr>
            <a:spLocks noGrp="1"/>
          </p:cNvSpPr>
          <p:nvPr>
            <p:ph type="dt" sz="half" idx="10"/>
          </p:nvPr>
        </p:nvSpPr>
        <p:spPr/>
        <p:txBody>
          <a:bodyPr/>
          <a:lstStyle/>
          <a:p>
            <a:fld id="{579F6069-8263-4296-913A-BC2234E8D32B}" type="datetime1">
              <a:rPr lang="en-US" smtClean="0"/>
              <a:t>3/3/2024</a:t>
            </a:fld>
            <a:endParaRPr lang="en-US"/>
          </a:p>
        </p:txBody>
      </p:sp>
      <p:sp>
        <p:nvSpPr>
          <p:cNvPr id="5" name="Footer Placeholder 4">
            <a:extLst>
              <a:ext uri="{FF2B5EF4-FFF2-40B4-BE49-F238E27FC236}">
                <a16:creationId xmlns:a16="http://schemas.microsoft.com/office/drawing/2014/main" id="{399988DB-4293-AC54-DE32-54947FF2821F}"/>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E81D4062-C31F-97AD-CC8E-1525BED2F7AD}"/>
              </a:ext>
            </a:extLst>
          </p:cNvPr>
          <p:cNvSpPr>
            <a:spLocks noGrp="1"/>
          </p:cNvSpPr>
          <p:nvPr>
            <p:ph type="sldNum" sz="quarter" idx="12"/>
          </p:nvPr>
        </p:nvSpPr>
        <p:spPr/>
        <p:txBody>
          <a:bodyPr/>
          <a:lstStyle/>
          <a:p>
            <a:fld id="{C68AC1EC-23E2-4F0E-A5A4-674EC8DB954E}" type="slidenum">
              <a:rPr lang="en-US" smtClean="0"/>
              <a:t>9</a:t>
            </a:fld>
            <a:endParaRPr lang="en-US"/>
          </a:p>
        </p:txBody>
      </p:sp>
    </p:spTree>
    <p:extLst>
      <p:ext uri="{BB962C8B-B14F-4D97-AF65-F5344CB8AC3E}">
        <p14:creationId xmlns:p14="http://schemas.microsoft.com/office/powerpoint/2010/main" val="3011423317"/>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66326E1111D89438A3085FDE9A5FD0F" ma:contentTypeVersion="20" ma:contentTypeDescription="Create a new document." ma:contentTypeScope="" ma:versionID="7c9c58197a7a72d66d4b54d96d767e3d">
  <xsd:schema xmlns:xsd="http://www.w3.org/2001/XMLSchema" xmlns:xs="http://www.w3.org/2001/XMLSchema" xmlns:p="http://schemas.microsoft.com/office/2006/metadata/properties" xmlns:ns1="http://schemas.microsoft.com/sharepoint/v3" xmlns:ns2="24d292ad-1d7b-47bb-988d-0421f47b48dd" xmlns:ns3="66dc577f-7463-49c1-b6b4-ba31d4c27bbb" targetNamespace="http://schemas.microsoft.com/office/2006/metadata/properties" ma:root="true" ma:fieldsID="45d3eb025654f9e83ce413d56fd94b41" ns1:_="" ns2:_="" ns3:_="">
    <xsd:import namespace="http://schemas.microsoft.com/sharepoint/v3"/>
    <xsd:import namespace="24d292ad-1d7b-47bb-988d-0421f47b48dd"/>
    <xsd:import namespace="66dc577f-7463-49c1-b6b4-ba31d4c27bb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2:MediaServiceAutoKeyPoints" minOccurs="0"/>
                <xsd:element ref="ns2:MediaServiceKeyPoints" minOccurs="0"/>
                <xsd:element ref="ns2:MediaServiceGenerationTime" minOccurs="0"/>
                <xsd:element ref="ns2:MediaServiceEventHashCode" minOccurs="0"/>
                <xsd:element ref="ns1:_ip_UnifiedCompliancePolicyProperties" minOccurs="0"/>
                <xsd:element ref="ns1:_ip_UnifiedCompliancePolicyUIAc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4d292ad-1d7b-47bb-988d-0421f47b48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22" nillable="true" ma:displayName="Length (seconds)"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47ed7110-f592-4c9a-8fba-958c55cbc31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6dc577f-7463-49c1-b6b4-ba31d4c27bbb" elementFormDefault="qualified">
    <xsd:import namespace="http://schemas.microsoft.com/office/2006/documentManagement/types"/>
    <xsd:import namespace="http://schemas.microsoft.com/office/infopath/2007/PartnerControls"/>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e6362ba2-87ba-4762-9774-42b2a5749c05}" ma:internalName="TaxCatchAll" ma:showField="CatchAllData" ma:web="66dc577f-7463-49c1-b6b4-ba31d4c27bb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24d292ad-1d7b-47bb-988d-0421f47b48dd">
      <Terms xmlns="http://schemas.microsoft.com/office/infopath/2007/PartnerControls"/>
    </lcf76f155ced4ddcb4097134ff3c332f>
    <TaxCatchAll xmlns="66dc577f-7463-49c1-b6b4-ba31d4c27bbb" xsi:nil="true"/>
    <_ip_UnifiedCompliancePolicyProperties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9219FFE-106A-4CB6-AD24-825476C9E3B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4d292ad-1d7b-47bb-988d-0421f47b48dd"/>
    <ds:schemaRef ds:uri="66dc577f-7463-49c1-b6b4-ba31d4c27bb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4AA4E38-570C-4BE7-843D-505C2CFE6AC7}">
  <ds:schemaRefs>
    <ds:schemaRef ds:uri="http://schemas.microsoft.com/office/2006/metadata/properties"/>
    <ds:schemaRef ds:uri="http://schemas.microsoft.com/office/infopath/2007/PartnerControls"/>
    <ds:schemaRef ds:uri="http://schemas.microsoft.com/sharepoint/v3"/>
    <ds:schemaRef ds:uri="24d292ad-1d7b-47bb-988d-0421f47b48dd"/>
    <ds:schemaRef ds:uri="66dc577f-7463-49c1-b6b4-ba31d4c27bbb"/>
  </ds:schemaRefs>
</ds:datastoreItem>
</file>

<file path=customXml/itemProps3.xml><?xml version="1.0" encoding="utf-8"?>
<ds:datastoreItem xmlns:ds="http://schemas.openxmlformats.org/officeDocument/2006/customXml" ds:itemID="{34B9187C-56C3-4ADB-A6F3-8226390DA19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Facet</Template>
  <TotalTime>0</TotalTime>
  <Words>893</Words>
  <Application>Microsoft Office PowerPoint</Application>
  <PresentationFormat>Widescreen</PresentationFormat>
  <Paragraphs>80</Paragraphs>
  <Slides>9</Slides>
  <Notes>0</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Arial</vt:lpstr>
      <vt:lpstr>Calibri</vt:lpstr>
      <vt:lpstr>Symbol</vt:lpstr>
      <vt:lpstr>Trebuchet MS</vt:lpstr>
      <vt:lpstr>Wingdings</vt:lpstr>
      <vt:lpstr>Wingdings 3</vt:lpstr>
      <vt:lpstr>Facet</vt:lpstr>
      <vt:lpstr>Suicide Prevention Project </vt:lpstr>
      <vt:lpstr>Aims of the Project </vt:lpstr>
      <vt:lpstr>Activities/Outputs and Outcomes  Delivered </vt:lpstr>
      <vt:lpstr>Some of the Survey Findings </vt:lpstr>
      <vt:lpstr>Photos form workshops </vt:lpstr>
      <vt:lpstr>Photos from workshops  </vt:lpstr>
      <vt:lpstr>Video </vt:lpstr>
      <vt:lpstr>Case Study </vt:lpstr>
      <vt:lpstr>Conclusion and Recommendations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Suicide Prevention Project</dc:title>
  <dc:creator>Phayza Fudlalla</dc:creator>
  <cp:lastModifiedBy>Phayza Fudlalla</cp:lastModifiedBy>
  <cp:revision>3</cp:revision>
  <dcterms:created xsi:type="dcterms:W3CDTF">2024-03-01T09:58:16Z</dcterms:created>
  <dcterms:modified xsi:type="dcterms:W3CDTF">2024-03-03T20:28:59Z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0x010100A66326E1111D89438A3085FDE9A5FD0F</vt:lpwstr>
  </property>
  <property fmtid="{D5CDD505-2E9C-101B-9397-08002B2CF9AE}" pid="3" name="MediaServiceImageTags">
    <vt:lpwstr/>
  </property>
</Properties>
</file>