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3" r:id="rId6"/>
    <p:sldId id="274" r:id="rId7"/>
    <p:sldId id="260" r:id="rId8"/>
    <p:sldId id="261" r:id="rId9"/>
    <p:sldId id="264" r:id="rId10"/>
    <p:sldId id="263" r:id="rId11"/>
    <p:sldId id="265" r:id="rId12"/>
    <p:sldId id="266" r:id="rId13"/>
    <p:sldId id="275" r:id="rId14"/>
    <p:sldId id="268"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344217C-54FC-478D-A3FE-7F580BA6DE08}" type="datetimeFigureOut">
              <a:rPr lang="en-US" smtClean="0"/>
              <a:pPr/>
              <a:t>9/20/2024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344217C-54FC-478D-A3FE-7F580BA6DE08}" type="datetimeFigureOut">
              <a:rPr lang="en-US" smtClean="0"/>
              <a:pPr/>
              <a:t>9/20/2024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344217C-54FC-478D-A3FE-7F580BA6DE08}" type="datetimeFigureOut">
              <a:rPr lang="en-US" smtClean="0"/>
              <a:pPr/>
              <a:t>9/20/2024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344217C-54FC-478D-A3FE-7F580BA6DE08}" type="datetimeFigureOut">
              <a:rPr lang="en-US" smtClean="0"/>
              <a:pPr/>
              <a:t>9/20/2024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44217C-54FC-478D-A3FE-7F580BA6DE08}" type="datetimeFigureOut">
              <a:rPr lang="en-US" smtClean="0"/>
              <a:pPr/>
              <a:t>9/20/2024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344217C-54FC-478D-A3FE-7F580BA6DE08}" type="datetimeFigureOut">
              <a:rPr lang="en-US" smtClean="0"/>
              <a:pPr/>
              <a:t>9/20/2024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344217C-54FC-478D-A3FE-7F580BA6DE08}" type="datetimeFigureOut">
              <a:rPr lang="en-US" smtClean="0"/>
              <a:pPr/>
              <a:t>9/20/2024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344217C-54FC-478D-A3FE-7F580BA6DE08}" type="datetimeFigureOut">
              <a:rPr lang="en-US" smtClean="0"/>
              <a:pPr/>
              <a:t>9/20/2024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44217C-54FC-478D-A3FE-7F580BA6DE08}" type="datetimeFigureOut">
              <a:rPr lang="en-US" smtClean="0"/>
              <a:pPr/>
              <a:t>9/20/2024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44217C-54FC-478D-A3FE-7F580BA6DE08}" type="datetimeFigureOut">
              <a:rPr lang="en-US" smtClean="0"/>
              <a:pPr/>
              <a:t>9/20/2024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44217C-54FC-478D-A3FE-7F580BA6DE08}" type="datetimeFigureOut">
              <a:rPr lang="en-US" smtClean="0"/>
              <a:pPr/>
              <a:t>9/20/2024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29F0BA-39E4-4D20-91B3-0D517E8A9A17}"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44217C-54FC-478D-A3FE-7F580BA6DE08}" type="datetimeFigureOut">
              <a:rPr lang="en-US" smtClean="0"/>
              <a:pPr/>
              <a:t>9/20/2024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29F0BA-39E4-4D20-91B3-0D517E8A9A17}"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2500306"/>
            <a:ext cx="7358114" cy="1857388"/>
          </a:xfrm>
        </p:spPr>
        <p:txBody>
          <a:bodyPr>
            <a:normAutofit/>
          </a:bodyPr>
          <a:lstStyle/>
          <a:p>
            <a:r>
              <a:rPr lang="en-GB" sz="3200" dirty="0" smtClean="0">
                <a:solidFill>
                  <a:schemeClr val="tx1"/>
                </a:solidFill>
                <a:latin typeface="Times New Roman" pitchFamily="18" charset="0"/>
                <a:cs typeface="Times New Roman" pitchFamily="18" charset="0"/>
              </a:rPr>
              <a:t>Cancer Screen, Detect and Protect Project &amp; Cancer Awareness Communications and Engagement Project Brief Reports</a:t>
            </a:r>
            <a:endParaRPr lang="en-GB" sz="32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1371600" y="4857760"/>
            <a:ext cx="6400800" cy="1428760"/>
          </a:xfrm>
        </p:spPr>
        <p:txBody>
          <a:bodyPr>
            <a:normAutofit/>
          </a:bodyPr>
          <a:lstStyle/>
          <a:p>
            <a:r>
              <a:rPr lang="en-GB" sz="2000" dirty="0" smtClean="0">
                <a:solidFill>
                  <a:schemeClr val="tx1"/>
                </a:solidFill>
                <a:latin typeface="Times New Roman" pitchFamily="18" charset="0"/>
                <a:cs typeface="Times New Roman" pitchFamily="18" charset="0"/>
              </a:rPr>
              <a:t>Dr. </a:t>
            </a:r>
            <a:r>
              <a:rPr lang="en-GB" sz="2000" dirty="0" err="1" smtClean="0">
                <a:solidFill>
                  <a:schemeClr val="tx1"/>
                </a:solidFill>
                <a:latin typeface="Times New Roman" pitchFamily="18" charset="0"/>
                <a:cs typeface="Times New Roman" pitchFamily="18" charset="0"/>
              </a:rPr>
              <a:t>Eiman</a:t>
            </a:r>
            <a:r>
              <a:rPr lang="en-GB" sz="2000" dirty="0" smtClean="0">
                <a:solidFill>
                  <a:schemeClr val="tx1"/>
                </a:solidFill>
                <a:latin typeface="Times New Roman" pitchFamily="18" charset="0"/>
                <a:cs typeface="Times New Roman" pitchFamily="18" charset="0"/>
              </a:rPr>
              <a:t> </a:t>
            </a:r>
            <a:r>
              <a:rPr lang="en-GB" sz="2000" dirty="0" err="1" smtClean="0">
                <a:solidFill>
                  <a:schemeClr val="tx1"/>
                </a:solidFill>
                <a:latin typeface="Times New Roman" pitchFamily="18" charset="0"/>
                <a:cs typeface="Times New Roman" pitchFamily="18" charset="0"/>
              </a:rPr>
              <a:t>Khidir</a:t>
            </a:r>
            <a:endParaRPr lang="en-GB" sz="2000" dirty="0" smtClean="0">
              <a:solidFill>
                <a:schemeClr val="tx1"/>
              </a:solidFill>
              <a:latin typeface="Times New Roman" pitchFamily="18" charset="0"/>
              <a:cs typeface="Times New Roman" pitchFamily="18" charset="0"/>
            </a:endParaRPr>
          </a:p>
          <a:p>
            <a:r>
              <a:rPr lang="en-GB" sz="2000" dirty="0" smtClean="0">
                <a:solidFill>
                  <a:schemeClr val="tx1"/>
                </a:solidFill>
                <a:latin typeface="Times New Roman" pitchFamily="18" charset="0"/>
                <a:cs typeface="Times New Roman" pitchFamily="18" charset="0"/>
              </a:rPr>
              <a:t>Community Engagement Coordinator</a:t>
            </a:r>
          </a:p>
          <a:p>
            <a:r>
              <a:rPr lang="en-GB" sz="2000" dirty="0" smtClean="0">
                <a:solidFill>
                  <a:schemeClr val="tx1"/>
                </a:solidFill>
                <a:latin typeface="Times New Roman" pitchFamily="18" charset="0"/>
                <a:cs typeface="Times New Roman" pitchFamily="18" charset="0"/>
              </a:rPr>
              <a:t>Abdul </a:t>
            </a:r>
            <a:r>
              <a:rPr lang="en-GB" sz="2000" dirty="0" err="1" smtClean="0">
                <a:solidFill>
                  <a:schemeClr val="tx1"/>
                </a:solidFill>
                <a:latin typeface="Times New Roman" pitchFamily="18" charset="0"/>
                <a:cs typeface="Times New Roman" pitchFamily="18" charset="0"/>
              </a:rPr>
              <a:t>Mageed</a:t>
            </a:r>
            <a:r>
              <a:rPr lang="en-GB" sz="2000" dirty="0" smtClean="0">
                <a:solidFill>
                  <a:schemeClr val="tx1"/>
                </a:solidFill>
                <a:latin typeface="Times New Roman" pitchFamily="18" charset="0"/>
                <a:cs typeface="Times New Roman" pitchFamily="18" charset="0"/>
              </a:rPr>
              <a:t> Educational Trust</a:t>
            </a:r>
            <a:endParaRPr lang="en-GB" sz="2000" dirty="0">
              <a:solidFill>
                <a:schemeClr val="tx1"/>
              </a:solidFill>
              <a:latin typeface="Times New Roman" pitchFamily="18" charset="0"/>
              <a:cs typeface="Times New Roman" pitchFamily="18" charset="0"/>
            </a:endParaRPr>
          </a:p>
        </p:txBody>
      </p:sp>
      <p:pic>
        <p:nvPicPr>
          <p:cNvPr id="5" name="Picture 2" descr="Abdul Mageed Educational Trust logo"/>
          <p:cNvPicPr>
            <a:picLocks noChangeAspect="1" noChangeArrowheads="1"/>
          </p:cNvPicPr>
          <p:nvPr/>
        </p:nvPicPr>
        <p:blipFill>
          <a:blip r:embed="rId2"/>
          <a:srcRect/>
          <a:stretch>
            <a:fillRect/>
          </a:stretch>
        </p:blipFill>
        <p:spPr bwMode="auto">
          <a:xfrm>
            <a:off x="2786050" y="0"/>
            <a:ext cx="3500462" cy="271462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Cancer Ambassador One</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GB" sz="3100" dirty="0" smtClean="0">
                <a:latin typeface="Times New Roman" pitchFamily="18" charset="0"/>
                <a:cs typeface="Times New Roman" pitchFamily="18" charset="0"/>
              </a:rPr>
              <a:t>Name: Fatima </a:t>
            </a:r>
            <a:r>
              <a:rPr lang="en-GB" sz="3100" dirty="0" err="1" smtClean="0">
                <a:latin typeface="Times New Roman" pitchFamily="18" charset="0"/>
                <a:cs typeface="Times New Roman" pitchFamily="18" charset="0"/>
              </a:rPr>
              <a:t>Taha</a:t>
            </a:r>
            <a:endParaRPr lang="en-GB" sz="3100" dirty="0" smtClean="0">
              <a:latin typeface="Times New Roman" pitchFamily="18" charset="0"/>
              <a:cs typeface="Times New Roman" pitchFamily="18" charset="0"/>
            </a:endParaRPr>
          </a:p>
          <a:p>
            <a:r>
              <a:rPr lang="en-GB" sz="3100" dirty="0" smtClean="0">
                <a:latin typeface="Times New Roman" pitchFamily="18" charset="0"/>
                <a:cs typeface="Times New Roman" pitchFamily="18" charset="0"/>
              </a:rPr>
              <a:t>Organisation: Abdul </a:t>
            </a:r>
            <a:r>
              <a:rPr lang="en-GB" sz="3100" dirty="0" err="1" smtClean="0">
                <a:latin typeface="Times New Roman" pitchFamily="18" charset="0"/>
                <a:cs typeface="Times New Roman" pitchFamily="18" charset="0"/>
              </a:rPr>
              <a:t>Mageed</a:t>
            </a:r>
            <a:r>
              <a:rPr lang="en-GB" sz="3100" dirty="0" smtClean="0">
                <a:latin typeface="Times New Roman" pitchFamily="18" charset="0"/>
                <a:cs typeface="Times New Roman" pitchFamily="18" charset="0"/>
              </a:rPr>
              <a:t> Educational Trust</a:t>
            </a:r>
            <a:endParaRPr lang="en-GB" sz="3100" dirty="0">
              <a:latin typeface="Times New Roman" pitchFamily="18" charset="0"/>
              <a:cs typeface="Times New Roman" pitchFamily="18" charset="0"/>
            </a:endParaRPr>
          </a:p>
          <a:p>
            <a:r>
              <a:rPr lang="en-GB" sz="3100" dirty="0" smtClean="0">
                <a:latin typeface="Times New Roman" pitchFamily="18" charset="0"/>
                <a:cs typeface="Times New Roman" pitchFamily="18" charset="0"/>
              </a:rPr>
              <a:t>She wanted to be a cancer ambassador after attending these workshops to raise awareness about the importance of cancer screening for  early detection, diagnosis, and treatment.</a:t>
            </a:r>
          </a:p>
          <a:p>
            <a:r>
              <a:rPr lang="en-GB" sz="3100" dirty="0" smtClean="0">
                <a:latin typeface="Times New Roman" pitchFamily="18" charset="0"/>
                <a:cs typeface="Times New Roman" pitchFamily="18" charset="0"/>
              </a:rPr>
              <a:t>She spoke about cervical cancer and bowel cancer screening with 25 attendees. </a:t>
            </a:r>
          </a:p>
          <a:p>
            <a:r>
              <a:rPr lang="en-GB" sz="3100" dirty="0" smtClean="0">
                <a:latin typeface="Times New Roman" pitchFamily="18" charset="0"/>
                <a:cs typeface="Times New Roman" pitchFamily="18" charset="0"/>
              </a:rPr>
              <a:t>The outcomes: the participants were encouraged to attend screening and smear tests for cervical cancer and were informed about which equipment size and gel they could decide to choose. </a:t>
            </a:r>
          </a:p>
          <a:p>
            <a:r>
              <a:rPr lang="en-GB" sz="3100" dirty="0" smtClean="0">
                <a:latin typeface="Times New Roman" pitchFamily="18" charset="0"/>
                <a:cs typeface="Times New Roman" pitchFamily="18" charset="0"/>
              </a:rPr>
              <a:t>There is a stigma about cancer.</a:t>
            </a:r>
          </a:p>
          <a:p>
            <a:endParaRPr lang="en-GB" dirty="0" smtClean="0"/>
          </a:p>
          <a:p>
            <a:pPr>
              <a:buNone/>
            </a:pPr>
            <a:endParaRPr lang="en-GB" dirty="0" smtClean="0"/>
          </a:p>
          <a:p>
            <a:pPr>
              <a:buNone/>
            </a:pPr>
            <a:endParaRPr lang="en-GB" dirty="0" smtClean="0"/>
          </a:p>
          <a:p>
            <a:endParaRPr lang="en-GB" dirty="0" smtClean="0"/>
          </a:p>
          <a:p>
            <a:pPr>
              <a:buNone/>
            </a:pPr>
            <a:endParaRPr lang="en-GB" dirty="0" smtClean="0"/>
          </a:p>
          <a:p>
            <a:endParaRPr lang="en-GB"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Cancer Ambassador Two</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4114816"/>
          </a:xfrm>
        </p:spPr>
        <p:txBody>
          <a:bodyPr>
            <a:normAutofit fontScale="77500" lnSpcReduction="20000"/>
          </a:bodyPr>
          <a:lstStyle/>
          <a:p>
            <a:r>
              <a:rPr lang="en-GB" sz="3100" dirty="0" smtClean="0">
                <a:latin typeface="Times New Roman" pitchFamily="18" charset="0"/>
                <a:cs typeface="Times New Roman" pitchFamily="18" charset="0"/>
              </a:rPr>
              <a:t>Name: Dr. </a:t>
            </a:r>
            <a:r>
              <a:rPr lang="en-GB" sz="3100" dirty="0" err="1" smtClean="0">
                <a:latin typeface="Times New Roman" pitchFamily="18" charset="0"/>
                <a:cs typeface="Times New Roman" pitchFamily="18" charset="0"/>
              </a:rPr>
              <a:t>Eiman</a:t>
            </a:r>
            <a:r>
              <a:rPr lang="en-GB" sz="3100" dirty="0" smtClean="0">
                <a:latin typeface="Times New Roman" pitchFamily="18" charset="0"/>
                <a:cs typeface="Times New Roman" pitchFamily="18" charset="0"/>
              </a:rPr>
              <a:t> </a:t>
            </a:r>
            <a:r>
              <a:rPr lang="en-GB" sz="3100" dirty="0" err="1" smtClean="0">
                <a:latin typeface="Times New Roman" pitchFamily="18" charset="0"/>
                <a:cs typeface="Times New Roman" pitchFamily="18" charset="0"/>
              </a:rPr>
              <a:t>Abd</a:t>
            </a:r>
            <a:r>
              <a:rPr lang="en-GB" sz="3100" dirty="0" smtClean="0">
                <a:latin typeface="Times New Roman" pitchFamily="18" charset="0"/>
                <a:cs typeface="Times New Roman" pitchFamily="18" charset="0"/>
              </a:rPr>
              <a:t> </a:t>
            </a:r>
            <a:r>
              <a:rPr lang="en-GB" sz="3100" dirty="0" err="1" smtClean="0">
                <a:latin typeface="Times New Roman" pitchFamily="18" charset="0"/>
                <a:cs typeface="Times New Roman" pitchFamily="18" charset="0"/>
              </a:rPr>
              <a:t>Almonim</a:t>
            </a:r>
            <a:r>
              <a:rPr lang="en-GB" sz="3100" dirty="0" smtClean="0">
                <a:latin typeface="Times New Roman" pitchFamily="18" charset="0"/>
                <a:cs typeface="Times New Roman" pitchFamily="18" charset="0"/>
              </a:rPr>
              <a:t> </a:t>
            </a:r>
            <a:r>
              <a:rPr lang="en-GB" sz="3100" dirty="0" err="1" smtClean="0">
                <a:latin typeface="Times New Roman" pitchFamily="18" charset="0"/>
                <a:cs typeface="Times New Roman" pitchFamily="18" charset="0"/>
              </a:rPr>
              <a:t>Khidir</a:t>
            </a:r>
            <a:endParaRPr lang="en-GB" sz="3100" dirty="0" smtClean="0">
              <a:latin typeface="Times New Roman" pitchFamily="18" charset="0"/>
              <a:cs typeface="Times New Roman" pitchFamily="18" charset="0"/>
            </a:endParaRPr>
          </a:p>
          <a:p>
            <a:r>
              <a:rPr lang="en-GB" sz="3100" dirty="0" smtClean="0">
                <a:latin typeface="Times New Roman" pitchFamily="18" charset="0"/>
                <a:cs typeface="Times New Roman" pitchFamily="18" charset="0"/>
              </a:rPr>
              <a:t>Organisation: Abdul </a:t>
            </a:r>
            <a:r>
              <a:rPr lang="en-GB" sz="3100" dirty="0" err="1" smtClean="0">
                <a:latin typeface="Times New Roman" pitchFamily="18" charset="0"/>
                <a:cs typeface="Times New Roman" pitchFamily="18" charset="0"/>
              </a:rPr>
              <a:t>Mageed</a:t>
            </a:r>
            <a:r>
              <a:rPr lang="en-GB" sz="3100" dirty="0" smtClean="0">
                <a:latin typeface="Times New Roman" pitchFamily="18" charset="0"/>
                <a:cs typeface="Times New Roman" pitchFamily="18" charset="0"/>
              </a:rPr>
              <a:t> Educational Trust</a:t>
            </a:r>
          </a:p>
          <a:p>
            <a:r>
              <a:rPr lang="en-GB" sz="3100" dirty="0" smtClean="0">
                <a:latin typeface="Times New Roman" pitchFamily="18" charset="0"/>
                <a:cs typeface="Times New Roman" pitchFamily="18" charset="0"/>
              </a:rPr>
              <a:t>What made me want to become a cancer ambassador is I suffer from a benign </a:t>
            </a:r>
            <a:r>
              <a:rPr lang="en-GB" sz="3100" dirty="0" smtClean="0">
                <a:latin typeface="Times New Roman" pitchFamily="18" charset="0"/>
                <a:cs typeface="Times New Roman" pitchFamily="18" charset="0"/>
              </a:rPr>
              <a:t>tumour</a:t>
            </a:r>
            <a:r>
              <a:rPr lang="en-GB" sz="3100" dirty="0" smtClean="0">
                <a:latin typeface="Times New Roman" pitchFamily="18" charset="0"/>
                <a:cs typeface="Times New Roman" pitchFamily="18" charset="0"/>
              </a:rPr>
              <a:t>, which I am screening every few months. I am passionate about educating and raising awareness about cancer screening and general health issues.</a:t>
            </a:r>
          </a:p>
          <a:p>
            <a:r>
              <a:rPr lang="en-GB" sz="3100" dirty="0" smtClean="0">
                <a:latin typeface="Times New Roman" pitchFamily="18" charset="0"/>
                <a:cs typeface="Times New Roman" pitchFamily="18" charset="0"/>
              </a:rPr>
              <a:t>I learned a lot from attending the cancer screening workshops about different cancer screening methods offered by the NHS. Hence, I was keen to pass the knowledge to others to enlighten them about cancer, its different symptoms and the screening procedures.</a:t>
            </a:r>
          </a:p>
          <a:p>
            <a:endParaRPr lang="en-GB" dirty="0" smtClean="0"/>
          </a:p>
          <a:p>
            <a:endParaRPr lang="en-GB" dirty="0" smtClean="0"/>
          </a:p>
          <a:p>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Cancer Awareness Communications and Engagement Project  Overview</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GB" sz="2400" dirty="0" smtClean="0">
                <a:latin typeface="Times New Roman" pitchFamily="18" charset="0"/>
                <a:cs typeface="Times New Roman" pitchFamily="18" charset="0"/>
              </a:rPr>
              <a:t>Two </a:t>
            </a:r>
            <a:r>
              <a:rPr lang="en-GB" sz="2400" dirty="0" smtClean="0">
                <a:latin typeface="Times New Roman" pitchFamily="18" charset="0"/>
                <a:cs typeface="Times New Roman" pitchFamily="18" charset="0"/>
              </a:rPr>
              <a:t>workshops </a:t>
            </a:r>
            <a:r>
              <a:rPr lang="en-GB" sz="2400" dirty="0" smtClean="0">
                <a:latin typeface="Times New Roman" pitchFamily="18" charset="0"/>
                <a:cs typeface="Times New Roman" pitchFamily="18" charset="0"/>
              </a:rPr>
              <a:t>about NHS cervical cancer and bowel cancer screening.</a:t>
            </a:r>
          </a:p>
          <a:p>
            <a:r>
              <a:rPr lang="en-GB" sz="2400" dirty="0" smtClean="0">
                <a:latin typeface="Times New Roman" pitchFamily="18" charset="0"/>
                <a:cs typeface="Times New Roman" pitchFamily="18" charset="0"/>
              </a:rPr>
              <a:t>Delivered by GP from Brunswick Park Medical Centre and  presenter from Imperial College Healthcare NHS Trust last May.</a:t>
            </a:r>
          </a:p>
          <a:p>
            <a:r>
              <a:rPr lang="en-GB" sz="2400" dirty="0" smtClean="0">
                <a:latin typeface="Times New Roman" pitchFamily="18" charset="0"/>
                <a:cs typeface="Times New Roman" pitchFamily="18" charset="0"/>
              </a:rPr>
              <a:t>Venues: Ground </a:t>
            </a:r>
            <a:r>
              <a:rPr lang="en-GB" sz="2400" dirty="0" smtClean="0">
                <a:latin typeface="Times New Roman" pitchFamily="18" charset="0"/>
                <a:cs typeface="Times New Roman" pitchFamily="18" charset="0"/>
              </a:rPr>
              <a:t>Floor Hall</a:t>
            </a:r>
            <a:r>
              <a:rPr lang="en-GB" sz="2400" dirty="0" smtClean="0">
                <a:latin typeface="Times New Roman" pitchFamily="18" charset="0"/>
                <a:cs typeface="Times New Roman" pitchFamily="18" charset="0"/>
              </a:rPr>
              <a:t>, Rebel, London, W9 3RU  and  Stowe Centre, London W2 5ES</a:t>
            </a:r>
          </a:p>
          <a:p>
            <a:r>
              <a:rPr lang="en-GB" sz="2400" dirty="0" smtClean="0">
                <a:latin typeface="Times New Roman" pitchFamily="18" charset="0"/>
                <a:cs typeface="Times New Roman" pitchFamily="18" charset="0"/>
              </a:rPr>
              <a:t>Interpreter: </a:t>
            </a:r>
            <a:r>
              <a:rPr lang="en-GB" sz="2400" dirty="0" err="1" smtClean="0">
                <a:latin typeface="Times New Roman" pitchFamily="18" charset="0"/>
                <a:cs typeface="Times New Roman" pitchFamily="18" charset="0"/>
              </a:rPr>
              <a:t>Naglaa</a:t>
            </a:r>
            <a:r>
              <a:rPr lang="en-GB" sz="2400" dirty="0" smtClean="0">
                <a:latin typeface="Times New Roman" pitchFamily="18" charset="0"/>
                <a:cs typeface="Times New Roman" pitchFamily="18" charset="0"/>
              </a:rPr>
              <a:t> </a:t>
            </a:r>
            <a:r>
              <a:rPr lang="en-GB" sz="2400" dirty="0" err="1" smtClean="0">
                <a:latin typeface="Times New Roman" pitchFamily="18" charset="0"/>
                <a:cs typeface="Times New Roman" pitchFamily="18" charset="0"/>
              </a:rPr>
              <a:t>Sadik</a:t>
            </a:r>
            <a:r>
              <a:rPr lang="en-GB" sz="2400" dirty="0" smtClean="0">
                <a:latin typeface="Times New Roman" pitchFamily="18" charset="0"/>
                <a:cs typeface="Times New Roman" pitchFamily="18" charset="0"/>
              </a:rPr>
              <a:t> Ahmed Mustafa</a:t>
            </a:r>
          </a:p>
          <a:p>
            <a:r>
              <a:rPr lang="en-GB" sz="2400" dirty="0" smtClean="0">
                <a:latin typeface="Times New Roman" pitchFamily="18" charset="0"/>
                <a:cs typeface="Times New Roman" pitchFamily="18" charset="0"/>
              </a:rPr>
              <a:t>Attendees: 27</a:t>
            </a:r>
          </a:p>
          <a:p>
            <a:r>
              <a:rPr lang="en-GB" sz="2400" dirty="0" smtClean="0">
                <a:latin typeface="Times New Roman" pitchFamily="18" charset="0"/>
                <a:cs typeface="Times New Roman" pitchFamily="18" charset="0"/>
              </a:rPr>
              <a:t>Ethnicity: Black Africans, Asians, Middle Eastern and White Africans.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Main Outcomes</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sz="2400" dirty="0" smtClean="0">
                <a:latin typeface="Times New Roman" pitchFamily="18" charset="0"/>
                <a:cs typeface="Times New Roman" pitchFamily="18" charset="0"/>
              </a:rPr>
              <a:t>The GP spoke about three types of NHS cancer screening including, </a:t>
            </a:r>
            <a:r>
              <a:rPr lang="en-GB" sz="2400" dirty="0" smtClean="0">
                <a:latin typeface="Times New Roman" pitchFamily="18" charset="0"/>
                <a:cs typeface="Times New Roman" pitchFamily="18" charset="0"/>
              </a:rPr>
              <a:t>cervical, breast </a:t>
            </a:r>
            <a:r>
              <a:rPr lang="en-GB" sz="2400" dirty="0" smtClean="0">
                <a:latin typeface="Times New Roman" pitchFamily="18" charset="0"/>
                <a:cs typeface="Times New Roman" pitchFamily="18" charset="0"/>
              </a:rPr>
              <a:t>and bowel screening. She then spoke thoroughly about cervical cancer. There was </a:t>
            </a:r>
            <a:r>
              <a:rPr lang="en-GB" sz="2400" dirty="0" smtClean="0">
                <a:latin typeface="Times New Roman" pitchFamily="18" charset="0"/>
                <a:cs typeface="Times New Roman" pitchFamily="18" charset="0"/>
              </a:rPr>
              <a:t>a long </a:t>
            </a:r>
            <a:r>
              <a:rPr lang="en-GB" sz="2400" dirty="0" smtClean="0">
                <a:latin typeface="Times New Roman" pitchFamily="18" charset="0"/>
                <a:cs typeface="Times New Roman" pitchFamily="18" charset="0"/>
              </a:rPr>
              <a:t>discussion, and the feedback was rich.</a:t>
            </a:r>
          </a:p>
          <a:p>
            <a:r>
              <a:rPr lang="en-GB" sz="2400" dirty="0" smtClean="0">
                <a:latin typeface="Times New Roman" pitchFamily="18" charset="0"/>
                <a:cs typeface="Times New Roman" pitchFamily="18" charset="0"/>
              </a:rPr>
              <a:t>The other presenter showed a presentation and a video explaining the importance of early detection of cancer by screening.</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Feedback</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dirty="0" smtClean="0"/>
              <a:t> </a:t>
            </a:r>
            <a:r>
              <a:rPr lang="en-GB" sz="2400" dirty="0" smtClean="0">
                <a:latin typeface="Times New Roman" pitchFamily="18" charset="0"/>
                <a:cs typeface="Times New Roman" pitchFamily="18" charset="0"/>
              </a:rPr>
              <a:t>Most of the participants have a greater awareness of symptoms,  the importance of early detection of cancer and the cancer screening process as a result of attending the </a:t>
            </a:r>
            <a:r>
              <a:rPr lang="en-GB" sz="2400" dirty="0" smtClean="0">
                <a:latin typeface="Times New Roman" pitchFamily="18" charset="0"/>
                <a:cs typeface="Times New Roman" pitchFamily="18" charset="0"/>
              </a:rPr>
              <a:t>workshops</a:t>
            </a:r>
            <a:endParaRPr lang="en-GB" sz="2400" dirty="0" smtClean="0">
              <a:latin typeface="Times New Roman" pitchFamily="18" charset="0"/>
              <a:cs typeface="Times New Roman" pitchFamily="18" charset="0"/>
            </a:endParaRPr>
          </a:p>
          <a:p>
            <a:r>
              <a:rPr lang="en-GB" sz="2400" dirty="0" smtClean="0">
                <a:latin typeface="Times New Roman" pitchFamily="18" charset="0"/>
                <a:cs typeface="Times New Roman" pitchFamily="18" charset="0"/>
              </a:rPr>
              <a:t>All participants will attend cancer screening when they receive invitation in the future.</a:t>
            </a:r>
          </a:p>
          <a:p>
            <a:r>
              <a:rPr lang="en-GB" sz="2400" dirty="0" smtClean="0">
                <a:latin typeface="Times New Roman" pitchFamily="18" charset="0"/>
                <a:cs typeface="Times New Roman" pitchFamily="18" charset="0"/>
              </a:rPr>
              <a:t>Most of them will encourage family members, relatives, and neighbours to attend cancer screening.</a:t>
            </a:r>
          </a:p>
          <a:p>
            <a:pPr>
              <a:buNone/>
            </a:pPr>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Concluding Remarks</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4422"/>
            <a:ext cx="8229600" cy="4911741"/>
          </a:xfrm>
        </p:spPr>
        <p:txBody>
          <a:bodyPr>
            <a:normAutofit/>
          </a:bodyPr>
          <a:lstStyle/>
          <a:p>
            <a:pPr>
              <a:buNone/>
            </a:pPr>
            <a:endParaRPr lang="en-GB" sz="2400" dirty="0" smtClean="0">
              <a:latin typeface="Times New Roman" pitchFamily="18" charset="0"/>
              <a:cs typeface="Times New Roman" pitchFamily="18" charset="0"/>
            </a:endParaRPr>
          </a:p>
          <a:p>
            <a:r>
              <a:rPr lang="en-GB" sz="2400" dirty="0" smtClean="0">
                <a:latin typeface="Times New Roman" pitchFamily="18" charset="0"/>
                <a:cs typeface="Times New Roman" pitchFamily="18" charset="0"/>
              </a:rPr>
              <a:t>Invitation to speak about different treatment options offered by the NHS.</a:t>
            </a:r>
          </a:p>
          <a:p>
            <a:r>
              <a:rPr lang="en-GB" sz="2400" dirty="0" smtClean="0">
                <a:latin typeface="Times New Roman" pitchFamily="18" charset="0"/>
                <a:cs typeface="Times New Roman" pitchFamily="18" charset="0"/>
              </a:rPr>
              <a:t>Working through the reduction of cancer screening stigma, especially among ethnic minorities.</a:t>
            </a:r>
            <a:endParaRPr lang="en-GB"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Cancer Screen, Detect and Protect Project Overview</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sz="2400" dirty="0">
                <a:latin typeface="Times New Roman" pitchFamily="18" charset="0"/>
                <a:cs typeface="Times New Roman" pitchFamily="18" charset="0"/>
              </a:rPr>
              <a:t>T</a:t>
            </a:r>
            <a:r>
              <a:rPr lang="en-GB" sz="2400" dirty="0" smtClean="0">
                <a:latin typeface="Times New Roman" pitchFamily="18" charset="0"/>
                <a:cs typeface="Times New Roman" pitchFamily="18" charset="0"/>
              </a:rPr>
              <a:t>hree workshops about bowel, breast, and cervical cancer last June and July</a:t>
            </a:r>
            <a:r>
              <a:rPr lang="en-GB" sz="2400" dirty="0">
                <a:latin typeface="Times New Roman" pitchFamily="18" charset="0"/>
                <a:cs typeface="Times New Roman" pitchFamily="18" charset="0"/>
              </a:rPr>
              <a:t>.</a:t>
            </a:r>
            <a:endParaRPr lang="en-GB" sz="2400" dirty="0" smtClean="0">
              <a:latin typeface="Times New Roman" pitchFamily="18" charset="0"/>
              <a:cs typeface="Times New Roman" pitchFamily="18" charset="0"/>
            </a:endParaRPr>
          </a:p>
          <a:p>
            <a:r>
              <a:rPr lang="en-GB" sz="2400" dirty="0" smtClean="0">
                <a:latin typeface="Times New Roman" pitchFamily="18" charset="0"/>
                <a:cs typeface="Times New Roman" pitchFamily="18" charset="0"/>
              </a:rPr>
              <a:t>Delivered by presenters from Imperial College Healthcare NHS Trust</a:t>
            </a:r>
          </a:p>
          <a:p>
            <a:r>
              <a:rPr lang="en-GB" sz="2400" dirty="0" smtClean="0">
                <a:latin typeface="Times New Roman" pitchFamily="18" charset="0"/>
                <a:cs typeface="Times New Roman" pitchFamily="18" charset="0"/>
              </a:rPr>
              <a:t>Venues: Church </a:t>
            </a:r>
            <a:r>
              <a:rPr lang="en-GB" sz="2400" dirty="0">
                <a:latin typeface="Times New Roman" pitchFamily="18" charset="0"/>
                <a:cs typeface="Times New Roman" pitchFamily="18" charset="0"/>
              </a:rPr>
              <a:t>S</a:t>
            </a:r>
            <a:r>
              <a:rPr lang="en-GB" sz="2400" dirty="0" smtClean="0">
                <a:latin typeface="Times New Roman" pitchFamily="18" charset="0"/>
                <a:cs typeface="Times New Roman" pitchFamily="18" charset="0"/>
              </a:rPr>
              <a:t>treet </a:t>
            </a:r>
            <a:r>
              <a:rPr lang="en-GB" sz="2400" dirty="0" smtClean="0">
                <a:latin typeface="Times New Roman" pitchFamily="18" charset="0"/>
                <a:cs typeface="Times New Roman" pitchFamily="18" charset="0"/>
              </a:rPr>
              <a:t>Library, </a:t>
            </a:r>
            <a:r>
              <a:rPr lang="en-GB" sz="2400" dirty="0" smtClean="0">
                <a:latin typeface="Times New Roman" pitchFamily="18" charset="0"/>
                <a:cs typeface="Times New Roman" pitchFamily="18" charset="0"/>
              </a:rPr>
              <a:t>London, NW8 8EU and Ground Floor Hall, Rebel, London, W9 3RU</a:t>
            </a:r>
          </a:p>
          <a:p>
            <a:r>
              <a:rPr lang="en-GB" sz="2400" dirty="0" smtClean="0">
                <a:latin typeface="Times New Roman" pitchFamily="18" charset="0"/>
                <a:cs typeface="Times New Roman" pitchFamily="18" charset="0"/>
              </a:rPr>
              <a:t>Attendees: 34 participants</a:t>
            </a:r>
          </a:p>
          <a:p>
            <a:endParaRPr lang="en-GB" dirty="0" smtClean="0"/>
          </a:p>
          <a:p>
            <a:pPr>
              <a:buNone/>
            </a:pPr>
            <a:endParaRPr lang="en-GB" dirty="0" smtClean="0"/>
          </a:p>
          <a:p>
            <a:endParaRPr lang="en-GB" dirty="0" smtClean="0"/>
          </a:p>
          <a:p>
            <a:pPr>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Photos</a:t>
            </a:r>
            <a:endParaRPr lang="en-GB" sz="2800" b="1" dirty="0">
              <a:latin typeface="Times New Roman" pitchFamily="18" charset="0"/>
              <a:cs typeface="Times New Roman" pitchFamily="18" charset="0"/>
            </a:endParaRPr>
          </a:p>
        </p:txBody>
      </p:sp>
      <p:pic>
        <p:nvPicPr>
          <p:cNvPr id="4" name="Content Placeholder 3"/>
          <p:cNvPicPr>
            <a:picLocks noGrp="1"/>
          </p:cNvPicPr>
          <p:nvPr>
            <p:ph idx="1"/>
          </p:nvPr>
        </p:nvPicPr>
        <p:blipFill>
          <a:blip r:embed="rId2">
            <a:extLst>
              <a:ext uri="{28A0092B-C50C-407E-A947-70E740481C1C}">
                <a14:useLocalDpi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tretch>
            <a:fillRect/>
          </a:stretch>
        </p:blipFill>
        <p:spPr bwMode="auto">
          <a:xfrm>
            <a:off x="457200" y="1428736"/>
            <a:ext cx="8229600" cy="492922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Photos</a:t>
            </a:r>
            <a:endParaRPr lang="en-GB" sz="2800" b="1" dirty="0">
              <a:latin typeface="Times New Roman" pitchFamily="18" charset="0"/>
              <a:cs typeface="Times New Roman" pitchFamily="18" charset="0"/>
            </a:endParaRPr>
          </a:p>
        </p:txBody>
      </p:sp>
      <p:pic>
        <p:nvPicPr>
          <p:cNvPr id="4" name="Content Placeholder 3"/>
          <p:cNvPicPr>
            <a:picLocks noGrp="1"/>
          </p:cNvPicPr>
          <p:nvPr>
            <p:ph idx="1"/>
          </p:nvPr>
        </p:nvPicPr>
        <p:blipFill>
          <a:blip r:embed="rId2">
            <a:extLst>
              <a:ext uri="{28A0092B-C50C-407E-A947-70E740481C1C}">
                <a14:useLocalDpi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tretch>
            <a:fillRect/>
          </a:stretch>
        </p:blipFill>
        <p:spPr bwMode="auto">
          <a:xfrm>
            <a:off x="457200" y="1500174"/>
            <a:ext cx="8229600" cy="478634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Main Outcomes</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500042"/>
            <a:ext cx="8229600" cy="5429288"/>
          </a:xfrm>
        </p:spPr>
        <p:txBody>
          <a:bodyPr>
            <a:noAutofit/>
          </a:bodyPr>
          <a:lstStyle/>
          <a:p>
            <a:pPr>
              <a:buNone/>
            </a:pPr>
            <a:endParaRPr lang="en-GB" sz="2400" dirty="0" smtClean="0"/>
          </a:p>
          <a:p>
            <a:endParaRPr lang="en-GB" sz="2400" dirty="0" smtClean="0"/>
          </a:p>
          <a:p>
            <a:endParaRPr lang="en-GB" sz="2400" dirty="0" smtClean="0"/>
          </a:p>
          <a:p>
            <a:r>
              <a:rPr lang="en-GB" sz="2400" dirty="0" smtClean="0">
                <a:latin typeface="Times New Roman" pitchFamily="18" charset="0"/>
                <a:cs typeface="Times New Roman" pitchFamily="18" charset="0"/>
              </a:rPr>
              <a:t>The participants  became aware of various types of cancer and the importance of screening for early detection.</a:t>
            </a:r>
          </a:p>
          <a:p>
            <a:r>
              <a:rPr lang="en-GB" sz="2400" dirty="0" smtClean="0">
                <a:latin typeface="Times New Roman" pitchFamily="18" charset="0"/>
                <a:cs typeface="Times New Roman" pitchFamily="18" charset="0"/>
              </a:rPr>
              <a:t>More knowledge about symptoms of breast cancer and when women can seek help from the GP. Also, the participants became aware of the mammogram method and how to weigh its benefits over the pain and discomfort that could be associated with the procedure.</a:t>
            </a:r>
          </a:p>
          <a:p>
            <a:endParaRPr lang="en-GB" sz="2400" dirty="0" smtClean="0"/>
          </a:p>
          <a:p>
            <a:pPr>
              <a:buNone/>
            </a:pPr>
            <a:endParaRPr lang="en-GB" sz="2400" dirty="0" smtClean="0"/>
          </a:p>
          <a:p>
            <a:endParaRPr lang="en-GB"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Main Outcomes Cont.</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642919"/>
            <a:ext cx="8229600" cy="5214973"/>
          </a:xfrm>
        </p:spPr>
        <p:txBody>
          <a:bodyPr>
            <a:normAutofit/>
          </a:bodyPr>
          <a:lstStyle/>
          <a:p>
            <a:endParaRPr lang="en-GB" dirty="0" smtClean="0"/>
          </a:p>
          <a:p>
            <a:pPr>
              <a:buNone/>
            </a:pPr>
            <a:endParaRPr lang="en-GB" dirty="0" smtClean="0"/>
          </a:p>
          <a:p>
            <a:r>
              <a:rPr lang="en-GB" sz="2400" dirty="0" smtClean="0">
                <a:latin typeface="Times New Roman" pitchFamily="18" charset="0"/>
                <a:cs typeface="Times New Roman" pitchFamily="18" charset="0"/>
              </a:rPr>
              <a:t>More information about symptoms of cervical cancer, its causes, and at which age the women should be invited for the screening test. Also, there was more elaboration about the screening technique and the given options for women to choose the suitable size of the test device.</a:t>
            </a:r>
          </a:p>
          <a:p>
            <a:r>
              <a:rPr lang="en-GB" sz="2400" dirty="0" smtClean="0">
                <a:latin typeface="Times New Roman" pitchFamily="18" charset="0"/>
                <a:cs typeface="Times New Roman" pitchFamily="18" charset="0"/>
              </a:rPr>
              <a:t>Detailed information about the symptoms of bowel cancer, the screening method, and at which age they could be invited for the test. However, they should seek immediate help from the GP if they have any concerns about changes in their bowel habits or noticing blood in the stool.</a:t>
            </a:r>
          </a:p>
          <a:p>
            <a:endParaRPr lang="en-GB" sz="2400"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Feedback</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sz="2400" dirty="0" smtClean="0">
                <a:latin typeface="Times New Roman" pitchFamily="18" charset="0"/>
                <a:cs typeface="Times New Roman" pitchFamily="18" charset="0"/>
              </a:rPr>
              <a:t>Most of the participants mentioned they have a greater awareness of the symptoms, the importance of early detection  of bowel, breast, and cervical cancer and the screening process as a result of attending the workshops.</a:t>
            </a:r>
          </a:p>
          <a:p>
            <a:r>
              <a:rPr lang="en-GB" sz="2400" dirty="0" smtClean="0">
                <a:latin typeface="Times New Roman" pitchFamily="18" charset="0"/>
                <a:cs typeface="Times New Roman" pitchFamily="18" charset="0"/>
              </a:rPr>
              <a:t>Most of them will attend cancer screening when they receive an invitation.</a:t>
            </a:r>
          </a:p>
          <a:p>
            <a:r>
              <a:rPr lang="en-GB" sz="2400" dirty="0" smtClean="0">
                <a:latin typeface="Times New Roman" pitchFamily="18" charset="0"/>
                <a:cs typeface="Times New Roman" pitchFamily="18" charset="0"/>
              </a:rPr>
              <a:t>All participants will encourage family members, relatives, and neighbours to attend cancer screening.</a:t>
            </a:r>
          </a:p>
          <a:p>
            <a:r>
              <a:rPr lang="en-GB" sz="2400" dirty="0" smtClean="0">
                <a:latin typeface="Times New Roman" pitchFamily="18" charset="0"/>
                <a:cs typeface="Times New Roman" pitchFamily="18" charset="0"/>
              </a:rPr>
              <a:t>One participant mentioned she had bowel cancer in 1995.</a:t>
            </a:r>
          </a:p>
          <a:p>
            <a:pPr>
              <a:buNone/>
            </a:pPr>
            <a:endParaRPr lang="en-GB" sz="2400" dirty="0" smtClean="0">
              <a:latin typeface="Times New Roman" pitchFamily="18" charset="0"/>
              <a:cs typeface="Times New Roman" pitchFamily="18" charset="0"/>
            </a:endParaRPr>
          </a:p>
          <a:p>
            <a:endParaRPr lang="en-GB" sz="2400" dirty="0" smtClean="0">
              <a:latin typeface="Times New Roman" pitchFamily="18" charset="0"/>
              <a:cs typeface="Times New Roman" pitchFamily="18" charset="0"/>
            </a:endParaRPr>
          </a:p>
          <a:p>
            <a:endParaRPr lang="en-GB" sz="2400" dirty="0" smtClean="0">
              <a:latin typeface="Times New Roman" pitchFamily="18" charset="0"/>
              <a:cs typeface="Times New Roman" pitchFamily="18" charset="0"/>
            </a:endParaRPr>
          </a:p>
          <a:p>
            <a:pPr>
              <a:buNone/>
            </a:pPr>
            <a:endParaRPr lang="en-GB" dirty="0" smtClean="0"/>
          </a:p>
          <a:p>
            <a:endParaRPr lang="en-GB" dirty="0" smtClean="0"/>
          </a:p>
          <a:p>
            <a:endParaRPr lang="en-GB" dirty="0" smtClean="0"/>
          </a:p>
          <a:p>
            <a:endParaRPr lang="en-GB" dirty="0" smtClean="0"/>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Case Study One</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sz="2400" dirty="0" smtClean="0">
                <a:latin typeface="Times New Roman" pitchFamily="18" charset="0"/>
                <a:cs typeface="Times New Roman" pitchFamily="18" charset="0"/>
              </a:rPr>
              <a:t>Female patient, age 51, Black African, with</a:t>
            </a:r>
            <a:r>
              <a:rPr lang="en-GB" sz="2400" dirty="0">
                <a:latin typeface="Times New Roman" pitchFamily="18" charset="0"/>
                <a:cs typeface="Times New Roman" pitchFamily="18" charset="0"/>
              </a:rPr>
              <a:t> </a:t>
            </a:r>
            <a:r>
              <a:rPr lang="en-GB" sz="2400" dirty="0" smtClean="0">
                <a:latin typeface="Times New Roman" pitchFamily="18" charset="0"/>
                <a:cs typeface="Times New Roman" pitchFamily="18" charset="0"/>
              </a:rPr>
              <a:t>cervical cancer undergoing chemotherapy. </a:t>
            </a:r>
            <a:endParaRPr lang="en-GB" sz="2400" dirty="0">
              <a:latin typeface="Times New Roman" pitchFamily="18" charset="0"/>
              <a:cs typeface="Times New Roman" pitchFamily="18" charset="0"/>
            </a:endParaRPr>
          </a:p>
          <a:p>
            <a:r>
              <a:rPr lang="en-GB" sz="2400" dirty="0" smtClean="0">
                <a:latin typeface="Times New Roman" pitchFamily="18" charset="0"/>
                <a:cs typeface="Times New Roman" pitchFamily="18" charset="0"/>
              </a:rPr>
              <a:t>She </a:t>
            </a:r>
            <a:r>
              <a:rPr lang="en-GB" sz="2400" dirty="0" smtClean="0">
                <a:latin typeface="Times New Roman" pitchFamily="18" charset="0"/>
                <a:cs typeface="Times New Roman" pitchFamily="18" charset="0"/>
              </a:rPr>
              <a:t>has</a:t>
            </a:r>
            <a:r>
              <a:rPr lang="en-GB" sz="2400" dirty="0" smtClean="0">
                <a:latin typeface="Times New Roman" pitchFamily="18" charset="0"/>
                <a:cs typeface="Times New Roman" pitchFamily="18" charset="0"/>
              </a:rPr>
              <a:t> </a:t>
            </a:r>
            <a:r>
              <a:rPr lang="en-GB" sz="2400" dirty="0" smtClean="0">
                <a:latin typeface="Times New Roman" pitchFamily="18" charset="0"/>
                <a:cs typeface="Times New Roman" pitchFamily="18" charset="0"/>
              </a:rPr>
              <a:t>the courage and determination to talk about her experience to the public and hopes to recover and become well.</a:t>
            </a:r>
          </a:p>
          <a:p>
            <a:r>
              <a:rPr lang="en-GB" sz="2400" dirty="0" smtClean="0">
                <a:latin typeface="Times New Roman" pitchFamily="18" charset="0"/>
                <a:cs typeface="Times New Roman" pitchFamily="18" charset="0"/>
              </a:rPr>
              <a:t>Knowing the importance of cancer screening, she will be keen to attend her smear tests regularly and inform and advise others to do the same.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Times New Roman" pitchFamily="18" charset="0"/>
                <a:cs typeface="Times New Roman" pitchFamily="18" charset="0"/>
              </a:rPr>
              <a:t>Case Study Two</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GB" sz="2400" dirty="0" smtClean="0">
                <a:latin typeface="Times New Roman" pitchFamily="18" charset="0"/>
                <a:cs typeface="Times New Roman" pitchFamily="18" charset="0"/>
              </a:rPr>
              <a:t>Female, bowel cancer </a:t>
            </a:r>
            <a:r>
              <a:rPr lang="en-GB" sz="2400" dirty="0" err="1" smtClean="0">
                <a:latin typeface="Times New Roman" pitchFamily="18" charset="0"/>
                <a:cs typeface="Times New Roman" pitchFamily="18" charset="0"/>
              </a:rPr>
              <a:t>survivour</a:t>
            </a:r>
            <a:r>
              <a:rPr lang="en-GB" sz="2400" dirty="0" smtClean="0">
                <a:latin typeface="Times New Roman" pitchFamily="18" charset="0"/>
                <a:cs typeface="Times New Roman" pitchFamily="18" charset="0"/>
              </a:rPr>
              <a:t>, Age 85, Indian Background.</a:t>
            </a:r>
          </a:p>
          <a:p>
            <a:r>
              <a:rPr lang="en-GB" sz="2400" dirty="0" smtClean="0">
                <a:latin typeface="Times New Roman" pitchFamily="18" charset="0"/>
                <a:cs typeface="Times New Roman" pitchFamily="18" charset="0"/>
              </a:rPr>
              <a:t>She attended a bowel cancer workshop and spoke publicly about her experience. </a:t>
            </a:r>
          </a:p>
          <a:p>
            <a:r>
              <a:rPr lang="en-GB" sz="2400" dirty="0" smtClean="0">
                <a:latin typeface="Times New Roman" pitchFamily="18" charset="0"/>
                <a:cs typeface="Times New Roman" pitchFamily="18" charset="0"/>
              </a:rPr>
              <a:t>She gained confidence, energy </a:t>
            </a:r>
            <a:r>
              <a:rPr lang="en-GB" sz="2400" dirty="0" smtClean="0">
                <a:latin typeface="Times New Roman" pitchFamily="18" charset="0"/>
                <a:cs typeface="Times New Roman" pitchFamily="18" charset="0"/>
              </a:rPr>
              <a:t>and a </a:t>
            </a:r>
            <a:r>
              <a:rPr lang="en-GB" sz="2400" dirty="0" smtClean="0">
                <a:latin typeface="Times New Roman" pitchFamily="18" charset="0"/>
                <a:cs typeface="Times New Roman" pitchFamily="18" charset="0"/>
              </a:rPr>
              <a:t>strong will to overcome </a:t>
            </a:r>
            <a:r>
              <a:rPr lang="en-GB" sz="2400" dirty="0" smtClean="0">
                <a:latin typeface="Times New Roman" pitchFamily="18" charset="0"/>
                <a:cs typeface="Times New Roman" pitchFamily="18" charset="0"/>
              </a:rPr>
              <a:t>cancer </a:t>
            </a:r>
            <a:r>
              <a:rPr lang="en-GB" sz="2400" dirty="0" smtClean="0">
                <a:latin typeface="Times New Roman" pitchFamily="18" charset="0"/>
                <a:cs typeface="Times New Roman" pitchFamily="18" charset="0"/>
              </a:rPr>
              <a:t>and three major operations. She is willing to talk to anybody who needs to know her survival story.</a:t>
            </a:r>
            <a:endParaRPr lang="en-GB"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6326E1111D89438A3085FDE9A5FD0F" ma:contentTypeVersion="20" ma:contentTypeDescription="Create a new document." ma:contentTypeScope="" ma:versionID="7c9c58197a7a72d66d4b54d96d767e3d">
  <xsd:schema xmlns:xsd="http://www.w3.org/2001/XMLSchema" xmlns:xs="http://www.w3.org/2001/XMLSchema" xmlns:p="http://schemas.microsoft.com/office/2006/metadata/properties" xmlns:ns1="http://schemas.microsoft.com/sharepoint/v3" xmlns:ns2="24d292ad-1d7b-47bb-988d-0421f47b48dd" xmlns:ns3="66dc577f-7463-49c1-b6b4-ba31d4c27bbb" targetNamespace="http://schemas.microsoft.com/office/2006/metadata/properties" ma:root="true" ma:fieldsID="45d3eb025654f9e83ce413d56fd94b41" ns1:_="" ns2:_="" ns3:_="">
    <xsd:import namespace="http://schemas.microsoft.com/sharepoint/v3"/>
    <xsd:import namespace="24d292ad-1d7b-47bb-988d-0421f47b48dd"/>
    <xsd:import namespace="66dc577f-7463-49c1-b6b4-ba31d4c27b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d292ad-1d7b-47bb-988d-0421f47b48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7ed7110-f592-4c9a-8fba-958c55cbc3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dc577f-7463-49c1-b6b4-ba31d4c27bbb"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6362ba2-87ba-4762-9774-42b2a5749c05}" ma:internalName="TaxCatchAll" ma:showField="CatchAllData" ma:web="66dc577f-7463-49c1-b6b4-ba31d4c27b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547A53-EAC4-43C8-868E-17F7C506B201}"/>
</file>

<file path=customXml/itemProps2.xml><?xml version="1.0" encoding="utf-8"?>
<ds:datastoreItem xmlns:ds="http://schemas.openxmlformats.org/officeDocument/2006/customXml" ds:itemID="{17F5FD4C-2630-4942-9C53-42A21E65332B}"/>
</file>

<file path=docProps/app.xml><?xml version="1.0" encoding="utf-8"?>
<Properties xmlns="http://schemas.openxmlformats.org/officeDocument/2006/extended-properties" xmlns:vt="http://schemas.openxmlformats.org/officeDocument/2006/docPropsVTypes">
  <Template/>
  <TotalTime>891</TotalTime>
  <Words>892</Words>
  <Application>Microsoft Office PowerPoint</Application>
  <PresentationFormat>On-screen Show (4:3)</PresentationFormat>
  <Paragraphs>79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Cancer Screen, Detect and Protect Project &amp; Cancer Awareness Communications and Engagement Project Brief Reports</vt:lpstr>
      <vt:lpstr>Cancer Screen, Detect and Protect Project Overview</vt:lpstr>
      <vt:lpstr>Photos</vt:lpstr>
      <vt:lpstr>Photos</vt:lpstr>
      <vt:lpstr>Main Outcomes</vt:lpstr>
      <vt:lpstr>Main Outcomes Cont.</vt:lpstr>
      <vt:lpstr>Feedback</vt:lpstr>
      <vt:lpstr>Case Study One</vt:lpstr>
      <vt:lpstr>Case Study Two</vt:lpstr>
      <vt:lpstr>Cancer Ambassador One</vt:lpstr>
      <vt:lpstr>Cancer Ambassador Two</vt:lpstr>
      <vt:lpstr>Cancer Awareness Communications and Engagement Project  Overview</vt:lpstr>
      <vt:lpstr>Main Outcomes</vt:lpstr>
      <vt:lpstr>Feedback</vt:lpstr>
      <vt:lpstr>Concluding Remarks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Cancer Screen, Detect and Protect Project &amp; Cancer Awareness Communications and Engagement Project Reports</dc:title>
  <dc:creator>eakhi</dc:creator>
  <cp:lastModifiedBy>eakhi</cp:lastModifiedBy>
  <cp:revision>43</cp:revision>
  <dcterms:created xsi:type="dcterms:W3CDTF">2024-09-13T08:47:42Z</dcterms:created>
  <dcterms:modified xsi:type="dcterms:W3CDTF">2024-09-20T07:58:21Z</dcterms:modified>
</cp:coreProperties>
</file>