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66" r:id="rId5"/>
    <p:sldId id="287" r:id="rId6"/>
    <p:sldId id="318" r:id="rId7"/>
    <p:sldId id="295" r:id="rId8"/>
    <p:sldId id="291" r:id="rId9"/>
    <p:sldId id="315" r:id="rId10"/>
    <p:sldId id="310" r:id="rId11"/>
    <p:sldId id="311" r:id="rId12"/>
    <p:sldId id="284" r:id="rId13"/>
    <p:sldId id="308" r:id="rId14"/>
    <p:sldId id="312" r:id="rId15"/>
    <p:sldId id="314" r:id="rId16"/>
    <p:sldId id="302" r:id="rId17"/>
    <p:sldId id="304" r:id="rId18"/>
    <p:sldId id="296" r:id="rId19"/>
    <p:sldId id="297" r:id="rId20"/>
    <p:sldId id="298" r:id="rId21"/>
    <p:sldId id="306" r:id="rId22"/>
    <p:sldId id="317" r:id="rId23"/>
    <p:sldId id="309" r:id="rId24"/>
    <p:sldId id="307" r:id="rId2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sidents' Forum" id="{3A6709AA-DA85-41A5-84D5-4C265E7220FF}">
          <p14:sldIdLst>
            <p14:sldId id="266"/>
            <p14:sldId id="287"/>
            <p14:sldId id="318"/>
            <p14:sldId id="295"/>
            <p14:sldId id="291"/>
            <p14:sldId id="315"/>
            <p14:sldId id="310"/>
            <p14:sldId id="311"/>
            <p14:sldId id="284"/>
            <p14:sldId id="308"/>
            <p14:sldId id="312"/>
            <p14:sldId id="314"/>
            <p14:sldId id="302"/>
            <p14:sldId id="304"/>
            <p14:sldId id="296"/>
            <p14:sldId id="297"/>
            <p14:sldId id="298"/>
            <p14:sldId id="306"/>
            <p14:sldId id="317"/>
            <p14:sldId id="309"/>
            <p14:sldId id="30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oebe Leung" initials="PL" lastIdx="6" clrIdx="0">
    <p:extLst>
      <p:ext uri="{19B8F6BF-5375-455C-9EA6-DF929625EA0E}">
        <p15:presenceInfo xmlns:p15="http://schemas.microsoft.com/office/powerpoint/2012/main" userId="S-1-5-21-1291801583-3546313967-1952226342-47651" providerId="AD"/>
      </p:ext>
    </p:extLst>
  </p:cmAuthor>
  <p:cmAuthor id="2" name="David Williams" initials="DW" lastIdx="9" clrIdx="1">
    <p:extLst>
      <p:ext uri="{19B8F6BF-5375-455C-9EA6-DF929625EA0E}">
        <p15:presenceInfo xmlns:p15="http://schemas.microsoft.com/office/powerpoint/2012/main" userId="S-1-5-21-1291801583-3546313967-1952226342-48492" providerId="AD"/>
      </p:ext>
    </p:extLst>
  </p:cmAuthor>
  <p:cmAuthor id="3" name="Bisi Aiyeleso" initials="BA" lastIdx="10" clrIdx="2">
    <p:extLst>
      <p:ext uri="{19B8F6BF-5375-455C-9EA6-DF929625EA0E}">
        <p15:presenceInfo xmlns:p15="http://schemas.microsoft.com/office/powerpoint/2012/main" userId="S-1-5-21-1291801583-3546313967-1952226342-44174" providerId="AD"/>
      </p:ext>
    </p:extLst>
  </p:cmAuthor>
  <p:cmAuthor id="4" name="TOVEY, Hilary (ROYAL FREE LONDON NHS FOUNDATION TRUST)" initials="TH(FLNFT" lastIdx="6" clrIdx="3">
    <p:extLst>
      <p:ext uri="{19B8F6BF-5375-455C-9EA6-DF929625EA0E}">
        <p15:presenceInfo xmlns:p15="http://schemas.microsoft.com/office/powerpoint/2012/main" userId="S::hilary.tovey1@nhs.net::18a3bf8d-ad48-474e-bc17-9702c447e5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468A"/>
    <a:srgbClr val="FAF8EC"/>
    <a:srgbClr val="005EB8"/>
    <a:srgbClr val="4B5E85"/>
    <a:srgbClr val="425B98"/>
    <a:srgbClr val="F7F7F7"/>
    <a:srgbClr val="9CCD56"/>
    <a:srgbClr val="F1E6CD"/>
    <a:srgbClr val="203165"/>
    <a:srgbClr val="8AA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6A7EE4-E4A6-4493-9053-75CEF47133BA}" v="2" dt="2024-12-04T07:10:15.079"/>
    <p1510:client id="{B112C378-836B-4501-A4E9-E56AAE9831E9}" v="2" dt="2024-12-04T08:23:12.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343" autoAdjust="0"/>
  </p:normalViewPr>
  <p:slideViewPr>
    <p:cSldViewPr snapToGrid="0">
      <p:cViewPr varScale="1">
        <p:scale>
          <a:sx n="73" d="100"/>
          <a:sy n="73"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VEY, Hilary (ROYAL FREE LONDON NHS FOUNDATION TRUST)" userId="18a3bf8d-ad48-474e-bc17-9702c447e5ae" providerId="ADAL" clId="{B112C378-836B-4501-A4E9-E56AAE9831E9}"/>
    <pc:docChg chg="undo custSel modSld">
      <pc:chgData name="TOVEY, Hilary (ROYAL FREE LONDON NHS FOUNDATION TRUST)" userId="18a3bf8d-ad48-474e-bc17-9702c447e5ae" providerId="ADAL" clId="{B112C378-836B-4501-A4E9-E56AAE9831E9}" dt="2024-12-04T08:23:12.023" v="48"/>
      <pc:docMkLst>
        <pc:docMk/>
      </pc:docMkLst>
      <pc:sldChg chg="addSp modSp mod">
        <pc:chgData name="TOVEY, Hilary (ROYAL FREE LONDON NHS FOUNDATION TRUST)" userId="18a3bf8d-ad48-474e-bc17-9702c447e5ae" providerId="ADAL" clId="{B112C378-836B-4501-A4E9-E56AAE9831E9}" dt="2024-12-04T08:20:06.609" v="42" actId="207"/>
        <pc:sldMkLst>
          <pc:docMk/>
          <pc:sldMk cId="3780568090" sldId="292"/>
        </pc:sldMkLst>
        <pc:spChg chg="add mod">
          <ac:chgData name="TOVEY, Hilary (ROYAL FREE LONDON NHS FOUNDATION TRUST)" userId="18a3bf8d-ad48-474e-bc17-9702c447e5ae" providerId="ADAL" clId="{B112C378-836B-4501-A4E9-E56AAE9831E9}" dt="2024-12-04T08:20:06.609" v="42" actId="207"/>
          <ac:spMkLst>
            <pc:docMk/>
            <pc:sldMk cId="3780568090" sldId="292"/>
            <ac:spMk id="5" creationId="{64925A4A-B12D-ACEB-1816-7F7032C7F466}"/>
          </ac:spMkLst>
        </pc:spChg>
        <pc:spChg chg="mod">
          <ac:chgData name="TOVEY, Hilary (ROYAL FREE LONDON NHS FOUNDATION TRUST)" userId="18a3bf8d-ad48-474e-bc17-9702c447e5ae" providerId="ADAL" clId="{B112C378-836B-4501-A4E9-E56AAE9831E9}" dt="2024-12-04T08:20:02.929" v="41" actId="207"/>
          <ac:spMkLst>
            <pc:docMk/>
            <pc:sldMk cId="3780568090" sldId="292"/>
            <ac:spMk id="8" creationId="{00000000-0000-0000-0000-000000000000}"/>
          </ac:spMkLst>
        </pc:spChg>
        <pc:spChg chg="mod">
          <ac:chgData name="TOVEY, Hilary (ROYAL FREE LONDON NHS FOUNDATION TRUST)" userId="18a3bf8d-ad48-474e-bc17-9702c447e5ae" providerId="ADAL" clId="{B112C378-836B-4501-A4E9-E56AAE9831E9}" dt="2024-12-04T08:20:02.929" v="41" actId="207"/>
          <ac:spMkLst>
            <pc:docMk/>
            <pc:sldMk cId="3780568090" sldId="292"/>
            <ac:spMk id="9" creationId="{00000000-0000-0000-0000-000000000000}"/>
          </ac:spMkLst>
        </pc:spChg>
        <pc:grpChg chg="mod">
          <ac:chgData name="TOVEY, Hilary (ROYAL FREE LONDON NHS FOUNDATION TRUST)" userId="18a3bf8d-ad48-474e-bc17-9702c447e5ae" providerId="ADAL" clId="{B112C378-836B-4501-A4E9-E56AAE9831E9}" dt="2024-12-04T08:20:02.929" v="41" actId="207"/>
          <ac:grpSpMkLst>
            <pc:docMk/>
            <pc:sldMk cId="3780568090" sldId="292"/>
            <ac:grpSpMk id="10" creationId="{00000000-0000-0000-0000-000000000000}"/>
          </ac:grpSpMkLst>
        </pc:grpChg>
      </pc:sldChg>
      <pc:sldChg chg="modSp mod addCm delCm modCm">
        <pc:chgData name="TOVEY, Hilary (ROYAL FREE LONDON NHS FOUNDATION TRUST)" userId="18a3bf8d-ad48-474e-bc17-9702c447e5ae" providerId="ADAL" clId="{B112C378-836B-4501-A4E9-E56AAE9831E9}" dt="2024-12-04T08:23:12.023" v="48"/>
        <pc:sldMkLst>
          <pc:docMk/>
          <pc:sldMk cId="3198659507" sldId="295"/>
        </pc:sldMkLst>
        <pc:spChg chg="mod">
          <ac:chgData name="TOVEY, Hilary (ROYAL FREE LONDON NHS FOUNDATION TRUST)" userId="18a3bf8d-ad48-474e-bc17-9702c447e5ae" providerId="ADAL" clId="{B112C378-836B-4501-A4E9-E56AAE9831E9}" dt="2024-12-04T08:21:50.504" v="44" actId="400"/>
          <ac:spMkLst>
            <pc:docMk/>
            <pc:sldMk cId="3198659507" sldId="295"/>
            <ac:spMk id="46" creationId="{1230B396-BB8A-6157-93CF-AFDDF4957457}"/>
          </ac:spMkLst>
        </pc:spChg>
      </pc:sldChg>
      <pc:sldChg chg="modSp mod">
        <pc:chgData name="TOVEY, Hilary (ROYAL FREE LONDON NHS FOUNDATION TRUST)" userId="18a3bf8d-ad48-474e-bc17-9702c447e5ae" providerId="ADAL" clId="{B112C378-836B-4501-A4E9-E56AAE9831E9}" dt="2024-12-04T08:20:35.025" v="43" actId="20577"/>
        <pc:sldMkLst>
          <pc:docMk/>
          <pc:sldMk cId="2587422189" sldId="315"/>
        </pc:sldMkLst>
        <pc:spChg chg="mod">
          <ac:chgData name="TOVEY, Hilary (ROYAL FREE LONDON NHS FOUNDATION TRUST)" userId="18a3bf8d-ad48-474e-bc17-9702c447e5ae" providerId="ADAL" clId="{B112C378-836B-4501-A4E9-E56AAE9831E9}" dt="2024-12-04T08:20:35.025" v="43" actId="20577"/>
          <ac:spMkLst>
            <pc:docMk/>
            <pc:sldMk cId="2587422189" sldId="315"/>
            <ac:spMk id="18" creationId="{00000000-0000-0000-0000-000000000000}"/>
          </ac:spMkLst>
        </pc:spChg>
      </pc:sldChg>
    </pc:docChg>
  </pc:docChgLst>
  <pc:docChgLst>
    <pc:chgData name="TOVEY, Hilary (ROYAL FREE LONDON NHS FOUNDATION TRUST)" userId="18a3bf8d-ad48-474e-bc17-9702c447e5ae" providerId="ADAL" clId="{486A7EE4-E4A6-4493-9053-75CEF47133BA}"/>
    <pc:docChg chg="undo custSel addSld modSld">
      <pc:chgData name="TOVEY, Hilary (ROYAL FREE LONDON NHS FOUNDATION TRUST)" userId="18a3bf8d-ad48-474e-bc17-9702c447e5ae" providerId="ADAL" clId="{486A7EE4-E4A6-4493-9053-75CEF47133BA}" dt="2024-12-04T07:12:03.933" v="789" actId="1038"/>
      <pc:docMkLst>
        <pc:docMk/>
      </pc:docMkLst>
      <pc:sldChg chg="delSp modSp add mod delCm">
        <pc:chgData name="TOVEY, Hilary (ROYAL FREE LONDON NHS FOUNDATION TRUST)" userId="18a3bf8d-ad48-474e-bc17-9702c447e5ae" providerId="ADAL" clId="{486A7EE4-E4A6-4493-9053-75CEF47133BA}" dt="2024-12-04T07:12:03.933" v="789" actId="1038"/>
        <pc:sldMkLst>
          <pc:docMk/>
          <pc:sldMk cId="2587422189" sldId="315"/>
        </pc:sldMkLst>
        <pc:spChg chg="mod">
          <ac:chgData name="TOVEY, Hilary (ROYAL FREE LONDON NHS FOUNDATION TRUST)" userId="18a3bf8d-ad48-474e-bc17-9702c447e5ae" providerId="ADAL" clId="{486A7EE4-E4A6-4493-9053-75CEF47133BA}" dt="2024-12-04T06:57:15.954" v="28" actId="20577"/>
          <ac:spMkLst>
            <pc:docMk/>
            <pc:sldMk cId="2587422189" sldId="315"/>
            <ac:spMk id="4" creationId="{00000000-0000-0000-0000-000000000000}"/>
          </ac:spMkLst>
        </pc:spChg>
        <pc:spChg chg="mod">
          <ac:chgData name="TOVEY, Hilary (ROYAL FREE LONDON NHS FOUNDATION TRUST)" userId="18a3bf8d-ad48-474e-bc17-9702c447e5ae" providerId="ADAL" clId="{486A7EE4-E4A6-4493-9053-75CEF47133BA}" dt="2024-12-04T07:12:03.933" v="789" actId="1038"/>
          <ac:spMkLst>
            <pc:docMk/>
            <pc:sldMk cId="2587422189" sldId="315"/>
            <ac:spMk id="18" creationId="{00000000-0000-0000-0000-000000000000}"/>
          </ac:spMkLst>
        </pc:spChg>
        <pc:spChg chg="mod">
          <ac:chgData name="TOVEY, Hilary (ROYAL FREE LONDON NHS FOUNDATION TRUST)" userId="18a3bf8d-ad48-474e-bc17-9702c447e5ae" providerId="ADAL" clId="{486A7EE4-E4A6-4493-9053-75CEF47133BA}" dt="2024-12-04T07:12:03.933" v="789" actId="1038"/>
          <ac:spMkLst>
            <pc:docMk/>
            <pc:sldMk cId="2587422189" sldId="315"/>
            <ac:spMk id="19" creationId="{00000000-0000-0000-0000-000000000000}"/>
          </ac:spMkLst>
        </pc:spChg>
        <pc:spChg chg="del mod">
          <ac:chgData name="TOVEY, Hilary (ROYAL FREE LONDON NHS FOUNDATION TRUST)" userId="18a3bf8d-ad48-474e-bc17-9702c447e5ae" providerId="ADAL" clId="{486A7EE4-E4A6-4493-9053-75CEF47133BA}" dt="2024-12-04T06:59:19.618" v="43" actId="478"/>
          <ac:spMkLst>
            <pc:docMk/>
            <pc:sldMk cId="2587422189" sldId="315"/>
            <ac:spMk id="20" creationId="{1230B396-BB8A-6157-93CF-AFDDF4957457}"/>
          </ac:spMkLst>
        </pc:spChg>
        <pc:spChg chg="mod">
          <ac:chgData name="TOVEY, Hilary (ROYAL FREE LONDON NHS FOUNDATION TRUST)" userId="18a3bf8d-ad48-474e-bc17-9702c447e5ae" providerId="ADAL" clId="{486A7EE4-E4A6-4493-9053-75CEF47133BA}" dt="2024-12-04T07:11:51.992" v="786" actId="20577"/>
          <ac:spMkLst>
            <pc:docMk/>
            <pc:sldMk cId="2587422189" sldId="315"/>
            <ac:spMk id="21" creationId="{00000000-0000-0000-0000-000000000000}"/>
          </ac:spMkLst>
        </pc:spChg>
        <pc:spChg chg="mod">
          <ac:chgData name="TOVEY, Hilary (ROYAL FREE LONDON NHS FOUNDATION TRUST)" userId="18a3bf8d-ad48-474e-bc17-9702c447e5ae" providerId="ADAL" clId="{486A7EE4-E4A6-4493-9053-75CEF47133BA}" dt="2024-12-04T07:11:45.594" v="778" actId="1076"/>
          <ac:spMkLst>
            <pc:docMk/>
            <pc:sldMk cId="2587422189" sldId="315"/>
            <ac:spMk id="22" creationId="{00000000-0000-0000-0000-000000000000}"/>
          </ac:spMkLst>
        </pc:spChg>
        <pc:spChg chg="del mod">
          <ac:chgData name="TOVEY, Hilary (ROYAL FREE LONDON NHS FOUNDATION TRUST)" userId="18a3bf8d-ad48-474e-bc17-9702c447e5ae" providerId="ADAL" clId="{486A7EE4-E4A6-4493-9053-75CEF47133BA}" dt="2024-12-04T07:08:41.079" v="736" actId="478"/>
          <ac:spMkLst>
            <pc:docMk/>
            <pc:sldMk cId="2587422189" sldId="315"/>
            <ac:spMk id="23" creationId="{1230B396-BB8A-6157-93CF-AFDDF4957457}"/>
          </ac:spMkLst>
        </pc:spChg>
        <pc:spChg chg="mod">
          <ac:chgData name="TOVEY, Hilary (ROYAL FREE LONDON NHS FOUNDATION TRUST)" userId="18a3bf8d-ad48-474e-bc17-9702c447e5ae" providerId="ADAL" clId="{486A7EE4-E4A6-4493-9053-75CEF47133BA}" dt="2024-12-04T07:09:01.092" v="742" actId="14100"/>
          <ac:spMkLst>
            <pc:docMk/>
            <pc:sldMk cId="2587422189" sldId="315"/>
            <ac:spMk id="31" creationId="{00000000-0000-0000-0000-000000000000}"/>
          </ac:spMkLst>
        </pc:spChg>
        <pc:spChg chg="del mod">
          <ac:chgData name="TOVEY, Hilary (ROYAL FREE LONDON NHS FOUNDATION TRUST)" userId="18a3bf8d-ad48-474e-bc17-9702c447e5ae" providerId="ADAL" clId="{486A7EE4-E4A6-4493-9053-75CEF47133BA}" dt="2024-12-04T07:08:55.024" v="740" actId="478"/>
          <ac:spMkLst>
            <pc:docMk/>
            <pc:sldMk cId="2587422189" sldId="315"/>
            <ac:spMk id="32" creationId="{1230B396-BB8A-6157-93CF-AFDDF49574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5141376-BF7C-48CB-80CF-23C6740C682B}" type="datetimeFigureOut">
              <a:rPr lang="en-GB" smtClean="0"/>
              <a:t>10/12/2024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B80108B-1E73-4E0D-93C3-B0A44965B9B0}" type="slidenum">
              <a:rPr lang="en-GB" smtClean="0"/>
              <a:t>‹#›</a:t>
            </a:fld>
            <a:endParaRPr lang="en-GB" dirty="0"/>
          </a:p>
        </p:txBody>
      </p:sp>
    </p:spTree>
    <p:extLst>
      <p:ext uri="{BB962C8B-B14F-4D97-AF65-F5344CB8AC3E}">
        <p14:creationId xmlns:p14="http://schemas.microsoft.com/office/powerpoint/2010/main" val="12414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 Blue] Cov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080120"/>
            <a:ext cx="12192000" cy="577788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b="6958"/>
          <a:stretch/>
        </p:blipFill>
        <p:spPr bwMode="auto">
          <a:xfrm>
            <a:off x="9550800" y="259200"/>
            <a:ext cx="2233639" cy="639454"/>
          </a:xfrm>
          <a:prstGeom prst="rect">
            <a:avLst/>
          </a:prstGeom>
          <a:noFill/>
          <a:ln>
            <a:noFill/>
          </a:ln>
        </p:spPr>
      </p:pic>
      <p:sp>
        <p:nvSpPr>
          <p:cNvPr id="9" name="Title 1"/>
          <p:cNvSpPr>
            <a:spLocks noGrp="1"/>
          </p:cNvSpPr>
          <p:nvPr>
            <p:ph type="ctrTitle" hasCustomPrompt="1"/>
          </p:nvPr>
        </p:nvSpPr>
        <p:spPr>
          <a:xfrm>
            <a:off x="612000" y="1540933"/>
            <a:ext cx="7200000" cy="1165096"/>
          </a:xfrm>
        </p:spPr>
        <p:txBody>
          <a:bodyPr anchor="b" anchorCtr="0">
            <a:noAutofit/>
          </a:bodyPr>
          <a:lstStyle>
            <a:lvl1pPr algn="l">
              <a:lnSpc>
                <a:spcPct val="85000"/>
              </a:lnSpc>
              <a:defRPr sz="4400" b="1">
                <a:solidFill>
                  <a:srgbClr val="FFFFFF"/>
                </a:solidFill>
              </a:defRPr>
            </a:lvl1pPr>
          </a:lstStyle>
          <a:p>
            <a:r>
              <a:rPr lang="en-US" dirty="0"/>
              <a:t>[Presentation title]</a:t>
            </a:r>
            <a:endParaRPr lang="en-GB" dirty="0"/>
          </a:p>
        </p:txBody>
      </p:sp>
      <p:sp>
        <p:nvSpPr>
          <p:cNvPr id="14" name="Text Placeholder 11"/>
          <p:cNvSpPr>
            <a:spLocks noGrp="1"/>
          </p:cNvSpPr>
          <p:nvPr>
            <p:ph type="body" sz="quarter" idx="10" hasCustomPrompt="1"/>
          </p:nvPr>
        </p:nvSpPr>
        <p:spPr>
          <a:xfrm>
            <a:off x="612000" y="2862042"/>
            <a:ext cx="7200000" cy="609600"/>
          </a:xfrm>
        </p:spPr>
        <p:txBody>
          <a:bodyPr/>
          <a:lstStyle>
            <a:lvl1pPr>
              <a:lnSpc>
                <a:spcPct val="80000"/>
              </a:lnSpc>
              <a:spcBef>
                <a:spcPts val="0"/>
              </a:spcBef>
              <a:spcAft>
                <a:spcPts val="0"/>
              </a:spcAft>
              <a:defRPr sz="2400" b="0">
                <a:solidFill>
                  <a:srgbClr val="FFFFFF"/>
                </a:solidFill>
              </a:defRPr>
            </a:lvl1pPr>
            <a:lvl2pPr>
              <a:defRPr sz="2000"/>
            </a:lvl2pPr>
            <a:lvl3pPr>
              <a:defRPr sz="2000"/>
            </a:lvl3pPr>
            <a:lvl4pPr>
              <a:defRPr sz="2000"/>
            </a:lvl4pPr>
            <a:lvl5pPr>
              <a:defRPr sz="2000"/>
            </a:lvl5pPr>
          </a:lstStyle>
          <a:p>
            <a:pPr lvl="0"/>
            <a:r>
              <a:rPr lang="en-US" dirty="0"/>
              <a:t>[Presentation subtitle]</a:t>
            </a:r>
          </a:p>
        </p:txBody>
      </p:sp>
      <p:sp>
        <p:nvSpPr>
          <p:cNvPr id="15" name="Text Placeholder 11"/>
          <p:cNvSpPr>
            <a:spLocks noGrp="1"/>
          </p:cNvSpPr>
          <p:nvPr>
            <p:ph type="body" sz="quarter" idx="11" hasCustomPrompt="1"/>
          </p:nvPr>
        </p:nvSpPr>
        <p:spPr>
          <a:xfrm>
            <a:off x="612000" y="3627655"/>
            <a:ext cx="7200000" cy="288000"/>
          </a:xfrm>
        </p:spPr>
        <p:txBody>
          <a:bodyPr/>
          <a:lstStyle>
            <a:lvl1pPr>
              <a:defRPr sz="1600" b="1">
                <a:solidFill>
                  <a:srgbClr val="FFFFFF"/>
                </a:solidFill>
              </a:defRPr>
            </a:lvl1pPr>
            <a:lvl2pPr>
              <a:defRPr sz="2000"/>
            </a:lvl2pPr>
            <a:lvl3pPr>
              <a:defRPr sz="2000"/>
            </a:lvl3pPr>
            <a:lvl4pPr>
              <a:defRPr sz="2000"/>
            </a:lvl4pPr>
            <a:lvl5pPr>
              <a:defRPr sz="2000"/>
            </a:lvl5pPr>
          </a:lstStyle>
          <a:p>
            <a:pPr lvl="0"/>
            <a:r>
              <a:rPr lang="en-US" dirty="0"/>
              <a:t>[Date / version]</a:t>
            </a:r>
          </a:p>
        </p:txBody>
      </p:sp>
      <p:sp>
        <p:nvSpPr>
          <p:cNvPr id="16" name="Content Placeholder 2"/>
          <p:cNvSpPr>
            <a:spLocks noGrp="1"/>
          </p:cNvSpPr>
          <p:nvPr>
            <p:ph sz="half" idx="1" hasCustomPrompt="1"/>
          </p:nvPr>
        </p:nvSpPr>
        <p:spPr>
          <a:xfrm>
            <a:off x="612000" y="4428000"/>
            <a:ext cx="5400000" cy="1800000"/>
          </a:xfrm>
        </p:spPr>
        <p:txBody>
          <a:bodyPr>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en-US" dirty="0"/>
              <a:t>[Purpose of this document]</a:t>
            </a:r>
          </a:p>
          <a:p>
            <a:pPr lvl="1"/>
            <a:r>
              <a:rPr lang="en-US" dirty="0"/>
              <a:t>Second level</a:t>
            </a:r>
          </a:p>
          <a:p>
            <a:pPr lvl="2"/>
            <a:r>
              <a:rPr lang="en-US" dirty="0"/>
              <a:t>Third level</a:t>
            </a:r>
          </a:p>
          <a:p>
            <a:pPr lvl="3"/>
            <a:r>
              <a:rPr lang="en-US" dirty="0"/>
              <a:t>Fourth level</a:t>
            </a:r>
          </a:p>
        </p:txBody>
      </p:sp>
      <p:cxnSp>
        <p:nvCxnSpPr>
          <p:cNvPr id="17" name="Straight Connector 16"/>
          <p:cNvCxnSpPr/>
          <p:nvPr userDrawn="1"/>
        </p:nvCxnSpPr>
        <p:spPr>
          <a:xfrm flipH="1" flipV="1">
            <a:off x="612000" y="4002030"/>
            <a:ext cx="7200000" cy="0"/>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28834050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B Bar] 1 Text/1 Chart">
    <p:spTree>
      <p:nvGrpSpPr>
        <p:cNvPr id="1" name=""/>
        <p:cNvGrpSpPr/>
        <p:nvPr/>
      </p:nvGrpSpPr>
      <p:grpSpPr>
        <a:xfrm>
          <a:off x="0" y="0"/>
          <a:ext cx="0" cy="0"/>
          <a:chOff x="0" y="0"/>
          <a:chExt cx="0" cy="0"/>
        </a:xfrm>
      </p:grpSpPr>
      <p:sp>
        <p:nvSpPr>
          <p:cNvPr id="15" name="Chart Placeholder 8"/>
          <p:cNvSpPr>
            <a:spLocks noGrp="1"/>
          </p:cNvSpPr>
          <p:nvPr>
            <p:ph type="chart" sz="quarter" idx="13"/>
          </p:nvPr>
        </p:nvSpPr>
        <p:spPr>
          <a:xfrm>
            <a:off x="6382800" y="2052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9" name="Rectangle 8"/>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17" name="Content Placeholder 2"/>
          <p:cNvSpPr>
            <a:spLocks noGrp="1"/>
          </p:cNvSpPr>
          <p:nvPr>
            <p:ph sz="half" idx="21" hasCustomPrompt="1"/>
          </p:nvPr>
        </p:nvSpPr>
        <p:spPr>
          <a:xfrm>
            <a:off x="6382800" y="1692000"/>
            <a:ext cx="5400000" cy="216000"/>
          </a:xfrm>
        </p:spPr>
        <p:txBody>
          <a:bodyPr>
            <a:noAutofit/>
          </a:bodyPr>
          <a:lstStyle/>
          <a:p>
            <a:pPr lvl="0"/>
            <a:r>
              <a:rPr lang="en-GB" dirty="0"/>
              <a:t>[Chart title]</a:t>
            </a:r>
          </a:p>
        </p:txBody>
      </p:sp>
      <p:sp>
        <p:nvSpPr>
          <p:cNvPr id="19" name="Content Placeholder 3"/>
          <p:cNvSpPr>
            <a:spLocks noGrp="1"/>
          </p:cNvSpPr>
          <p:nvPr>
            <p:ph sz="half" idx="23" hasCustomPrompt="1"/>
          </p:nvPr>
        </p:nvSpPr>
        <p:spPr>
          <a:xfrm>
            <a:off x="6382800" y="5220000"/>
            <a:ext cx="5400000" cy="828000"/>
          </a:xfrm>
        </p:spPr>
        <p:txBody>
          <a:bodyPr>
            <a:noAutofit/>
          </a:bodyPr>
          <a:lstStyle>
            <a:lvl1pPr>
              <a:defRPr/>
            </a:lvl1pPr>
            <a:lvl5pPr>
              <a:defRPr/>
            </a:lvl5pPr>
          </a:lstStyle>
          <a:p>
            <a:pPr lvl="0"/>
            <a:r>
              <a:rPr lang="en-US" dirty="0"/>
              <a:t>[Optional commentary]</a:t>
            </a:r>
          </a:p>
          <a:p>
            <a:pPr lvl="1"/>
            <a:r>
              <a:rPr lang="en-US" dirty="0"/>
              <a:t>Second level</a:t>
            </a:r>
          </a:p>
          <a:p>
            <a:pPr lvl="2"/>
            <a:r>
              <a:rPr lang="en-US" dirty="0"/>
              <a:t>Third level</a:t>
            </a:r>
          </a:p>
        </p:txBody>
      </p:sp>
      <p:cxnSp>
        <p:nvCxnSpPr>
          <p:cNvPr id="21" name="Straight Connector 20"/>
          <p:cNvCxnSpPr/>
          <p:nvPr userDrawn="1"/>
        </p:nvCxnSpPr>
        <p:spPr>
          <a:xfrm>
            <a:off x="6382800" y="1914264"/>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23" name="Content Placeholder 2"/>
          <p:cNvSpPr>
            <a:spLocks noGrp="1"/>
          </p:cNvSpPr>
          <p:nvPr>
            <p:ph sz="half" idx="1" hasCustomPrompt="1"/>
          </p:nvPr>
        </p:nvSpPr>
        <p:spPr>
          <a:xfrm>
            <a:off x="406800" y="1692000"/>
            <a:ext cx="5400000" cy="4356000"/>
          </a:xfrm>
        </p:spPr>
        <p:txBody>
          <a:bodyPr>
            <a:noAutofit/>
          </a:body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3"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4" name="Text Placeholder 9"/>
          <p:cNvSpPr>
            <a:spLocks noGrp="1"/>
          </p:cNvSpPr>
          <p:nvPr>
            <p:ph type="body" sz="quarter" idx="24"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6"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3" name="Straight Connector 2"/>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8"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20"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2806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B Bar] 2 Chart">
    <p:spTree>
      <p:nvGrpSpPr>
        <p:cNvPr id="1" name=""/>
        <p:cNvGrpSpPr/>
        <p:nvPr/>
      </p:nvGrpSpPr>
      <p:grpSpPr>
        <a:xfrm>
          <a:off x="0" y="0"/>
          <a:ext cx="0" cy="0"/>
          <a:chOff x="0" y="0"/>
          <a:chExt cx="0" cy="0"/>
        </a:xfrm>
      </p:grpSpPr>
      <p:sp>
        <p:nvSpPr>
          <p:cNvPr id="9" name="Rectangle 8"/>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22"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23" name="Text Placeholder 9"/>
          <p:cNvSpPr>
            <a:spLocks noGrp="1"/>
          </p:cNvSpPr>
          <p:nvPr>
            <p:ph type="body" sz="quarter" idx="24"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31" name="Content Placeholder 2"/>
          <p:cNvSpPr>
            <a:spLocks noGrp="1"/>
          </p:cNvSpPr>
          <p:nvPr>
            <p:ph sz="half" idx="21" hasCustomPrompt="1"/>
          </p:nvPr>
        </p:nvSpPr>
        <p:spPr>
          <a:xfrm>
            <a:off x="6382800" y="1692000"/>
            <a:ext cx="5400000" cy="216000"/>
          </a:xfrm>
        </p:spPr>
        <p:txBody>
          <a:bodyPr>
            <a:noAutofit/>
          </a:bodyPr>
          <a:lstStyle/>
          <a:p>
            <a:pPr lvl="0"/>
            <a:r>
              <a:rPr lang="en-GB" dirty="0"/>
              <a:t>[Chart title]</a:t>
            </a:r>
          </a:p>
        </p:txBody>
      </p:sp>
      <p:sp>
        <p:nvSpPr>
          <p:cNvPr id="33" name="Content Placeholder 3"/>
          <p:cNvSpPr>
            <a:spLocks noGrp="1"/>
          </p:cNvSpPr>
          <p:nvPr>
            <p:ph sz="half" idx="23" hasCustomPrompt="1"/>
          </p:nvPr>
        </p:nvSpPr>
        <p:spPr>
          <a:xfrm>
            <a:off x="6382800" y="5220000"/>
            <a:ext cx="5400000" cy="828000"/>
          </a:xfrm>
        </p:spPr>
        <p:txBody>
          <a:bodyPr>
            <a:noAutofit/>
          </a:bodyPr>
          <a:lstStyle>
            <a:lvl1pPr>
              <a:defRPr/>
            </a:lvl1pPr>
            <a:lvl5pPr>
              <a:defRPr/>
            </a:lvl5pPr>
          </a:lstStyle>
          <a:p>
            <a:pPr lvl="0"/>
            <a:r>
              <a:rPr lang="en-US" dirty="0"/>
              <a:t>[Optional commentary]</a:t>
            </a:r>
          </a:p>
          <a:p>
            <a:pPr lvl="1"/>
            <a:r>
              <a:rPr lang="en-US" dirty="0"/>
              <a:t>Second level</a:t>
            </a:r>
          </a:p>
          <a:p>
            <a:pPr lvl="2"/>
            <a:r>
              <a:rPr lang="en-US" dirty="0"/>
              <a:t>Third level</a:t>
            </a:r>
          </a:p>
        </p:txBody>
      </p:sp>
      <p:cxnSp>
        <p:nvCxnSpPr>
          <p:cNvPr id="34" name="Straight Connector 33"/>
          <p:cNvCxnSpPr/>
          <p:nvPr userDrawn="1"/>
        </p:nvCxnSpPr>
        <p:spPr>
          <a:xfrm>
            <a:off x="6382800" y="1915200"/>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35" name="Content Placeholder 2"/>
          <p:cNvSpPr>
            <a:spLocks noGrp="1"/>
          </p:cNvSpPr>
          <p:nvPr>
            <p:ph sz="half" idx="25" hasCustomPrompt="1"/>
          </p:nvPr>
        </p:nvSpPr>
        <p:spPr>
          <a:xfrm>
            <a:off x="406800" y="1692000"/>
            <a:ext cx="5400000" cy="216000"/>
          </a:xfrm>
        </p:spPr>
        <p:txBody>
          <a:bodyPr>
            <a:noAutofit/>
          </a:bodyPr>
          <a:lstStyle>
            <a:lvl1pPr>
              <a:defRPr/>
            </a:lvl1pPr>
          </a:lstStyle>
          <a:p>
            <a:pPr lvl="0"/>
            <a:r>
              <a:rPr lang="en-GB" dirty="0"/>
              <a:t>[Chart title]</a:t>
            </a:r>
          </a:p>
        </p:txBody>
      </p:sp>
      <p:sp>
        <p:nvSpPr>
          <p:cNvPr id="37" name="Content Placeholder 3"/>
          <p:cNvSpPr>
            <a:spLocks noGrp="1"/>
          </p:cNvSpPr>
          <p:nvPr>
            <p:ph sz="half" idx="27" hasCustomPrompt="1"/>
          </p:nvPr>
        </p:nvSpPr>
        <p:spPr>
          <a:xfrm>
            <a:off x="406800" y="5220000"/>
            <a:ext cx="5400000" cy="828000"/>
          </a:xfrm>
        </p:spPr>
        <p:txBody>
          <a:bodyPr>
            <a:noAutofit/>
          </a:bodyPr>
          <a:lstStyle>
            <a:lvl1pPr>
              <a:defRPr baseline="0"/>
            </a:lvl1pPr>
            <a:lvl5pPr>
              <a:defRPr/>
            </a:lvl5pPr>
          </a:lstStyle>
          <a:p>
            <a:pPr lvl="0"/>
            <a:r>
              <a:rPr lang="en-US" dirty="0"/>
              <a:t>[Optional commentary]</a:t>
            </a:r>
          </a:p>
          <a:p>
            <a:pPr lvl="1"/>
            <a:r>
              <a:rPr lang="en-US" dirty="0"/>
              <a:t>Second level</a:t>
            </a:r>
          </a:p>
          <a:p>
            <a:pPr lvl="2"/>
            <a:r>
              <a:rPr lang="en-US" dirty="0"/>
              <a:t>Third level</a:t>
            </a:r>
          </a:p>
        </p:txBody>
      </p:sp>
      <p:cxnSp>
        <p:nvCxnSpPr>
          <p:cNvPr id="38" name="Straight Connector 37"/>
          <p:cNvCxnSpPr/>
          <p:nvPr userDrawn="1"/>
        </p:nvCxnSpPr>
        <p:spPr>
          <a:xfrm>
            <a:off x="406800" y="1915200"/>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13" name="Content Placeholder 12"/>
          <p:cNvSpPr>
            <a:spLocks noGrp="1"/>
          </p:cNvSpPr>
          <p:nvPr>
            <p:ph sz="quarter" idx="29" hasCustomPrompt="1"/>
          </p:nvPr>
        </p:nvSpPr>
        <p:spPr>
          <a:xfrm>
            <a:off x="406800" y="2052000"/>
            <a:ext cx="5400000" cy="3024000"/>
          </a:xfrm>
        </p:spPr>
        <p:txBody>
          <a:bodyPr/>
          <a:lstStyle>
            <a:lvl1pPr>
              <a:defRPr baseline="0"/>
            </a:lvl1pPr>
          </a:lstStyle>
          <a:p>
            <a:pPr lvl="0"/>
            <a:r>
              <a:rPr lang="en-GB" dirty="0"/>
              <a:t>[Table / Chart / Photo / Other]</a:t>
            </a:r>
          </a:p>
        </p:txBody>
      </p:sp>
      <p:sp>
        <p:nvSpPr>
          <p:cNvPr id="26" name="Content Placeholder 12"/>
          <p:cNvSpPr>
            <a:spLocks noGrp="1"/>
          </p:cNvSpPr>
          <p:nvPr>
            <p:ph sz="quarter" idx="30" hasCustomPrompt="1"/>
          </p:nvPr>
        </p:nvSpPr>
        <p:spPr>
          <a:xfrm>
            <a:off x="6381467" y="2052000"/>
            <a:ext cx="5400000" cy="3024000"/>
          </a:xfrm>
        </p:spPr>
        <p:txBody>
          <a:bodyPr/>
          <a:lstStyle>
            <a:lvl1pPr>
              <a:defRPr baseline="0"/>
            </a:lvl1pPr>
          </a:lstStyle>
          <a:p>
            <a:pPr lvl="0"/>
            <a:r>
              <a:rPr lang="en-GB" dirty="0"/>
              <a:t>[Table / Chart / Photo / Other]</a:t>
            </a:r>
          </a:p>
        </p:txBody>
      </p:sp>
      <p:sp>
        <p:nvSpPr>
          <p:cNvPr id="18"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19" name="Straight Connector 18"/>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0"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21"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144675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B Bar] 1 Text/1 Big Chart">
    <p:spTree>
      <p:nvGrpSpPr>
        <p:cNvPr id="1" name=""/>
        <p:cNvGrpSpPr/>
        <p:nvPr/>
      </p:nvGrpSpPr>
      <p:grpSpPr>
        <a:xfrm>
          <a:off x="0" y="0"/>
          <a:ext cx="0" cy="0"/>
          <a:chOff x="0" y="0"/>
          <a:chExt cx="0" cy="0"/>
        </a:xfrm>
      </p:grpSpPr>
      <p:sp>
        <p:nvSpPr>
          <p:cNvPr id="10" name="Rectangle 9"/>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12" name="Content Placeholder 2"/>
          <p:cNvSpPr>
            <a:spLocks noGrp="1"/>
          </p:cNvSpPr>
          <p:nvPr>
            <p:ph idx="1" hasCustomPrompt="1"/>
          </p:nvPr>
        </p:nvSpPr>
        <p:spPr>
          <a:xfrm>
            <a:off x="406799" y="1692000"/>
            <a:ext cx="3600000" cy="4356000"/>
          </a:xfrm>
        </p:spPr>
        <p:txBody>
          <a:bodyPr>
            <a:noAutofit/>
          </a:bodyPr>
          <a:lstStyle>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6" name="Chart Placeholder 8"/>
          <p:cNvSpPr>
            <a:spLocks noGrp="1"/>
          </p:cNvSpPr>
          <p:nvPr>
            <p:ph type="chart" sz="quarter" idx="13"/>
          </p:nvPr>
        </p:nvSpPr>
        <p:spPr>
          <a:xfrm>
            <a:off x="4690799" y="2051999"/>
            <a:ext cx="7092000" cy="3996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7" name="Content Placeholder 2"/>
          <p:cNvSpPr>
            <a:spLocks noGrp="1"/>
          </p:cNvSpPr>
          <p:nvPr>
            <p:ph sz="half" idx="21" hasCustomPrompt="1"/>
          </p:nvPr>
        </p:nvSpPr>
        <p:spPr>
          <a:xfrm>
            <a:off x="4690799" y="1692000"/>
            <a:ext cx="7092000" cy="216000"/>
          </a:xfrm>
        </p:spPr>
        <p:txBody>
          <a:bodyPr>
            <a:noAutofit/>
          </a:bodyPr>
          <a:lstStyle/>
          <a:p>
            <a:pPr lvl="0"/>
            <a:r>
              <a:rPr lang="en-GB" dirty="0"/>
              <a:t>[Chart title]</a:t>
            </a:r>
          </a:p>
        </p:txBody>
      </p:sp>
      <p:cxnSp>
        <p:nvCxnSpPr>
          <p:cNvPr id="18" name="Straight Connector 17"/>
          <p:cNvCxnSpPr/>
          <p:nvPr userDrawn="1"/>
        </p:nvCxnSpPr>
        <p:spPr>
          <a:xfrm>
            <a:off x="4690799" y="1915200"/>
            <a:ext cx="7092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13"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19" name="Straight Connector 18"/>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0" name="Text Placeholder 9"/>
          <p:cNvSpPr>
            <a:spLocks noGrp="1"/>
          </p:cNvSpPr>
          <p:nvPr>
            <p:ph type="body" sz="quarter" idx="14" hasCustomPrompt="1"/>
          </p:nvPr>
        </p:nvSpPr>
        <p:spPr>
          <a:xfrm>
            <a:off x="406799" y="6264000"/>
            <a:ext cx="36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21" name="Text Placeholder 9"/>
          <p:cNvSpPr>
            <a:spLocks noGrp="1"/>
          </p:cNvSpPr>
          <p:nvPr>
            <p:ph type="body" sz="quarter" idx="23" hasCustomPrompt="1"/>
          </p:nvPr>
        </p:nvSpPr>
        <p:spPr>
          <a:xfrm>
            <a:off x="4692000" y="6264000"/>
            <a:ext cx="7092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23"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24"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134901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B Bar/No Sub] 0 Text">
    <p:spTree>
      <p:nvGrpSpPr>
        <p:cNvPr id="1" name=""/>
        <p:cNvGrpSpPr/>
        <p:nvPr/>
      </p:nvGrpSpPr>
      <p:grpSpPr>
        <a:xfrm>
          <a:off x="0" y="0"/>
          <a:ext cx="0" cy="0"/>
          <a:chOff x="0" y="0"/>
          <a:chExt cx="0" cy="0"/>
        </a:xfrm>
      </p:grpSpPr>
      <p:sp>
        <p:nvSpPr>
          <p:cNvPr id="7" name="Rectangle 6"/>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8"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9" name="Straight Connector 8"/>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2"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396000" y="126000"/>
            <a:ext cx="11376000" cy="864000"/>
          </a:xfrm>
        </p:spPr>
        <p:txBody>
          <a:bodyPr anchor="ctr"/>
          <a:lstStyle>
            <a:lvl1pPr>
              <a:lnSpc>
                <a:spcPct val="85000"/>
              </a:lnSpc>
              <a:defRPr sz="2400" b="0">
                <a:solidFill>
                  <a:srgbClr val="FFFFFF"/>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443207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B Bar/No Sub] 1 Text">
    <p:spTree>
      <p:nvGrpSpPr>
        <p:cNvPr id="1" name=""/>
        <p:cNvGrpSpPr/>
        <p:nvPr/>
      </p:nvGrpSpPr>
      <p:grpSpPr>
        <a:xfrm>
          <a:off x="0" y="0"/>
          <a:ext cx="0" cy="0"/>
          <a:chOff x="0" y="0"/>
          <a:chExt cx="0" cy="0"/>
        </a:xfrm>
      </p:grpSpPr>
      <p:sp>
        <p:nvSpPr>
          <p:cNvPr id="7" name="Rectangle 6"/>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3" name="Content Placeholder 2"/>
          <p:cNvSpPr>
            <a:spLocks noGrp="1"/>
          </p:cNvSpPr>
          <p:nvPr>
            <p:ph idx="1" hasCustomPrompt="1"/>
          </p:nvPr>
        </p:nvSpPr>
        <p:spPr>
          <a:xfrm>
            <a:off x="406799" y="1368000"/>
            <a:ext cx="11376000" cy="4680000"/>
          </a:xfrm>
        </p:spPr>
        <p:txBody>
          <a:bodyPr>
            <a:noAutofit/>
          </a:bodyPr>
          <a:lstStyle>
            <a:lvl1pPr>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vl6pPr>
              <a:defRPr sz="1200">
                <a:latin typeface="Arial" panose="020B0604020202020204" pitchFamily="34" charset="0"/>
                <a:cs typeface="Arial" panose="020B0604020202020204" pitchFamily="34" charset="0"/>
              </a:defRPr>
            </a:lvl6pPr>
            <a:lvl7pPr>
              <a:defRPr sz="1200">
                <a:latin typeface="Arial" panose="020B0604020202020204" pitchFamily="34" charset="0"/>
                <a:cs typeface="Arial" panose="020B0604020202020204" pitchFamily="34" charset="0"/>
              </a:defRPr>
            </a:lvl7pPr>
            <a:lvl8pPr>
              <a:defRPr sz="1200">
                <a:latin typeface="Arial" panose="020B0604020202020204" pitchFamily="34" charset="0"/>
                <a:cs typeface="Arial" panose="020B0604020202020204" pitchFamily="34" charset="0"/>
              </a:defRPr>
            </a:lvl8pPr>
            <a:lvl9pPr>
              <a:defRPr sz="1200">
                <a:latin typeface="Arial" panose="020B0604020202020204" pitchFamily="34" charset="0"/>
                <a:cs typeface="Arial" panose="020B0604020202020204" pitchFamily="34" charset="0"/>
              </a:defRPr>
            </a:lvl9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9"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11" name="Straight Connector 10"/>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2"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36814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B Bar/No Sub] 2 Text">
    <p:spTree>
      <p:nvGrpSpPr>
        <p:cNvPr id="1" name=""/>
        <p:cNvGrpSpPr/>
        <p:nvPr/>
      </p:nvGrpSpPr>
      <p:grpSpPr>
        <a:xfrm>
          <a:off x="0" y="0"/>
          <a:ext cx="0" cy="0"/>
          <a:chOff x="0" y="0"/>
          <a:chExt cx="0" cy="0"/>
        </a:xfrm>
      </p:grpSpPr>
      <p:sp>
        <p:nvSpPr>
          <p:cNvPr id="8" name="Rectangle 7"/>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3" name="Content Placeholder 2"/>
          <p:cNvSpPr>
            <a:spLocks noGrp="1"/>
          </p:cNvSpPr>
          <p:nvPr>
            <p:ph sz="half" idx="1" hasCustomPrompt="1"/>
          </p:nvPr>
        </p:nvSpPr>
        <p:spPr>
          <a:xfrm>
            <a:off x="406800" y="1368000"/>
            <a:ext cx="5400000" cy="4680000"/>
          </a:xfrm>
        </p:spPr>
        <p:txBody>
          <a:bodyPr>
            <a:noAutofit/>
          </a:body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382800" y="1368000"/>
            <a:ext cx="5400000" cy="4680000"/>
          </a:xfrm>
        </p:spPr>
        <p:txBody>
          <a:bodyPr>
            <a:noAutofit/>
          </a:bodyPr>
          <a:lstStyle>
            <a:lvl5pPr>
              <a:defRPr/>
            </a:lvl5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9"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0"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1"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12" name="Straight Connector 11"/>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3"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3266948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B Bar/No Sub] 1 Text/1 Chart">
    <p:spTree>
      <p:nvGrpSpPr>
        <p:cNvPr id="1" name=""/>
        <p:cNvGrpSpPr/>
        <p:nvPr/>
      </p:nvGrpSpPr>
      <p:grpSpPr>
        <a:xfrm>
          <a:off x="0" y="0"/>
          <a:ext cx="0" cy="0"/>
          <a:chOff x="0" y="0"/>
          <a:chExt cx="0" cy="0"/>
        </a:xfrm>
      </p:grpSpPr>
      <p:sp>
        <p:nvSpPr>
          <p:cNvPr id="8" name="Rectangle 7"/>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11" name="Content Placeholder 2"/>
          <p:cNvSpPr>
            <a:spLocks noGrp="1"/>
          </p:cNvSpPr>
          <p:nvPr>
            <p:ph sz="half" idx="20" hasCustomPrompt="1"/>
          </p:nvPr>
        </p:nvSpPr>
        <p:spPr>
          <a:xfrm>
            <a:off x="6382800" y="1368000"/>
            <a:ext cx="5400000" cy="216000"/>
          </a:xfrm>
        </p:spPr>
        <p:txBody>
          <a:bodyPr>
            <a:noAutofit/>
          </a:bodyPr>
          <a:lstStyle/>
          <a:p>
            <a:pPr lvl="0"/>
            <a:r>
              <a:rPr lang="en-GB" dirty="0"/>
              <a:t>[Chart title]</a:t>
            </a:r>
          </a:p>
        </p:txBody>
      </p:sp>
      <p:sp>
        <p:nvSpPr>
          <p:cNvPr id="13" name="Content Placeholder 3"/>
          <p:cNvSpPr>
            <a:spLocks noGrp="1"/>
          </p:cNvSpPr>
          <p:nvPr>
            <p:ph sz="half" idx="22" hasCustomPrompt="1"/>
          </p:nvPr>
        </p:nvSpPr>
        <p:spPr>
          <a:xfrm>
            <a:off x="6382800" y="4896000"/>
            <a:ext cx="5400000" cy="1152000"/>
          </a:xfrm>
        </p:spPr>
        <p:txBody>
          <a:bodyPr>
            <a:noAutofit/>
          </a:bodyPr>
          <a:lstStyle>
            <a:lvl5pPr>
              <a:defRPr/>
            </a:lvl5pPr>
          </a:lstStyle>
          <a:p>
            <a:pPr lvl="0"/>
            <a:r>
              <a:rPr lang="en-US" dirty="0"/>
              <a:t>[Optional commentary]</a:t>
            </a:r>
          </a:p>
          <a:p>
            <a:pPr lvl="1"/>
            <a:r>
              <a:rPr lang="en-US" dirty="0"/>
              <a:t>Second level</a:t>
            </a:r>
          </a:p>
          <a:p>
            <a:pPr lvl="2"/>
            <a:r>
              <a:rPr lang="en-US" dirty="0"/>
              <a:t>Third level</a:t>
            </a:r>
          </a:p>
        </p:txBody>
      </p:sp>
      <p:cxnSp>
        <p:nvCxnSpPr>
          <p:cNvPr id="16" name="Straight Connector 15"/>
          <p:cNvCxnSpPr/>
          <p:nvPr userDrawn="1"/>
        </p:nvCxnSpPr>
        <p:spPr>
          <a:xfrm>
            <a:off x="6382800" y="1602000"/>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17" name="Content Placeholder 2"/>
          <p:cNvSpPr>
            <a:spLocks noGrp="1"/>
          </p:cNvSpPr>
          <p:nvPr>
            <p:ph sz="half" idx="1" hasCustomPrompt="1"/>
          </p:nvPr>
        </p:nvSpPr>
        <p:spPr>
          <a:xfrm>
            <a:off x="406800" y="1368000"/>
            <a:ext cx="5400000" cy="4680000"/>
          </a:xfrm>
        </p:spPr>
        <p:txBody>
          <a:bodyPr>
            <a:noAutofit/>
          </a:body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14"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5"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9" name="Chart Placeholder 8"/>
          <p:cNvSpPr>
            <a:spLocks noGrp="1"/>
          </p:cNvSpPr>
          <p:nvPr>
            <p:ph type="chart" sz="quarter" idx="27"/>
          </p:nvPr>
        </p:nvSpPr>
        <p:spPr>
          <a:xfrm>
            <a:off x="6382800" y="1728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8"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20" name="Straight Connector 19"/>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1"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2822124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B Bar/No Sub] 2 Chart">
    <p:spTree>
      <p:nvGrpSpPr>
        <p:cNvPr id="1" name=""/>
        <p:cNvGrpSpPr/>
        <p:nvPr/>
      </p:nvGrpSpPr>
      <p:grpSpPr>
        <a:xfrm>
          <a:off x="0" y="0"/>
          <a:ext cx="0" cy="0"/>
          <a:chOff x="0" y="0"/>
          <a:chExt cx="0" cy="0"/>
        </a:xfrm>
      </p:grpSpPr>
      <p:sp>
        <p:nvSpPr>
          <p:cNvPr id="8" name="Rectangle 7"/>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17"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8"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9" name="Content Placeholder 2"/>
          <p:cNvSpPr>
            <a:spLocks noGrp="1"/>
          </p:cNvSpPr>
          <p:nvPr>
            <p:ph sz="half" idx="20" hasCustomPrompt="1"/>
          </p:nvPr>
        </p:nvSpPr>
        <p:spPr>
          <a:xfrm>
            <a:off x="6382800" y="1368000"/>
            <a:ext cx="5400000" cy="216000"/>
          </a:xfrm>
        </p:spPr>
        <p:txBody>
          <a:bodyPr>
            <a:noAutofit/>
          </a:bodyPr>
          <a:lstStyle/>
          <a:p>
            <a:pPr lvl="0"/>
            <a:r>
              <a:rPr lang="en-GB" dirty="0"/>
              <a:t>[Chart title]</a:t>
            </a:r>
          </a:p>
        </p:txBody>
      </p:sp>
      <p:sp>
        <p:nvSpPr>
          <p:cNvPr id="21" name="Content Placeholder 3"/>
          <p:cNvSpPr>
            <a:spLocks noGrp="1"/>
          </p:cNvSpPr>
          <p:nvPr>
            <p:ph sz="half" idx="22" hasCustomPrompt="1"/>
          </p:nvPr>
        </p:nvSpPr>
        <p:spPr>
          <a:xfrm>
            <a:off x="6382800" y="4896000"/>
            <a:ext cx="5400000" cy="1152000"/>
          </a:xfrm>
        </p:spPr>
        <p:txBody>
          <a:bodyPr>
            <a:noAutofit/>
          </a:bodyPr>
          <a:lstStyle>
            <a:lvl5pPr>
              <a:defRPr/>
            </a:lvl5pPr>
          </a:lstStyle>
          <a:p>
            <a:pPr lvl="0"/>
            <a:r>
              <a:rPr lang="en-US" dirty="0"/>
              <a:t>[Optional commentary]</a:t>
            </a:r>
          </a:p>
          <a:p>
            <a:pPr lvl="1"/>
            <a:r>
              <a:rPr lang="en-US" dirty="0"/>
              <a:t>Second level</a:t>
            </a:r>
          </a:p>
          <a:p>
            <a:pPr lvl="2"/>
            <a:r>
              <a:rPr lang="en-US" dirty="0"/>
              <a:t>Third level</a:t>
            </a:r>
          </a:p>
        </p:txBody>
      </p:sp>
      <p:cxnSp>
        <p:nvCxnSpPr>
          <p:cNvPr id="22" name="Straight Connector 21"/>
          <p:cNvCxnSpPr/>
          <p:nvPr userDrawn="1"/>
        </p:nvCxnSpPr>
        <p:spPr>
          <a:xfrm>
            <a:off x="6382800" y="1602000"/>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24" name="Content Placeholder 2"/>
          <p:cNvSpPr>
            <a:spLocks noGrp="1"/>
          </p:cNvSpPr>
          <p:nvPr>
            <p:ph sz="half" idx="24" hasCustomPrompt="1"/>
          </p:nvPr>
        </p:nvSpPr>
        <p:spPr>
          <a:xfrm>
            <a:off x="406800" y="1368000"/>
            <a:ext cx="5400000" cy="216000"/>
          </a:xfrm>
        </p:spPr>
        <p:txBody>
          <a:bodyPr>
            <a:noAutofit/>
          </a:bodyPr>
          <a:lstStyle/>
          <a:p>
            <a:pPr lvl="0"/>
            <a:r>
              <a:rPr lang="en-GB" dirty="0"/>
              <a:t>[Chart title]</a:t>
            </a:r>
          </a:p>
        </p:txBody>
      </p:sp>
      <p:sp>
        <p:nvSpPr>
          <p:cNvPr id="26" name="Content Placeholder 3"/>
          <p:cNvSpPr>
            <a:spLocks noGrp="1"/>
          </p:cNvSpPr>
          <p:nvPr>
            <p:ph sz="half" idx="26" hasCustomPrompt="1"/>
          </p:nvPr>
        </p:nvSpPr>
        <p:spPr>
          <a:xfrm>
            <a:off x="406800" y="4896000"/>
            <a:ext cx="5400000" cy="1152000"/>
          </a:xfrm>
        </p:spPr>
        <p:txBody>
          <a:bodyPr>
            <a:noAutofit/>
          </a:bodyPr>
          <a:lstStyle>
            <a:lvl5pPr>
              <a:defRPr/>
            </a:lvl5pPr>
          </a:lstStyle>
          <a:p>
            <a:pPr lvl="0"/>
            <a:r>
              <a:rPr lang="en-US" dirty="0"/>
              <a:t>[Optional commentary]</a:t>
            </a:r>
          </a:p>
          <a:p>
            <a:pPr lvl="1"/>
            <a:r>
              <a:rPr lang="en-US" dirty="0"/>
              <a:t>Second level</a:t>
            </a:r>
          </a:p>
          <a:p>
            <a:pPr lvl="2"/>
            <a:r>
              <a:rPr lang="en-US" dirty="0"/>
              <a:t>Third level</a:t>
            </a:r>
          </a:p>
        </p:txBody>
      </p:sp>
      <p:cxnSp>
        <p:nvCxnSpPr>
          <p:cNvPr id="27" name="Straight Connector 26"/>
          <p:cNvCxnSpPr/>
          <p:nvPr userDrawn="1"/>
        </p:nvCxnSpPr>
        <p:spPr>
          <a:xfrm>
            <a:off x="406800" y="1602000"/>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23" name="Chart Placeholder 8"/>
          <p:cNvSpPr>
            <a:spLocks noGrp="1"/>
          </p:cNvSpPr>
          <p:nvPr>
            <p:ph type="chart" sz="quarter" idx="27"/>
          </p:nvPr>
        </p:nvSpPr>
        <p:spPr>
          <a:xfrm>
            <a:off x="6382800" y="1728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28" name="Chart Placeholder 8"/>
          <p:cNvSpPr>
            <a:spLocks noGrp="1"/>
          </p:cNvSpPr>
          <p:nvPr>
            <p:ph type="chart" sz="quarter" idx="28"/>
          </p:nvPr>
        </p:nvSpPr>
        <p:spPr>
          <a:xfrm>
            <a:off x="406799" y="1728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20"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25" name="Straight Connector 24"/>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9"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396000" y="126000"/>
            <a:ext cx="11376000" cy="864000"/>
          </a:xfrm>
        </p:spPr>
        <p:txBody>
          <a:bodyPr anchor="ctr"/>
          <a:lstStyle>
            <a:lvl1pPr>
              <a:lnSpc>
                <a:spcPct val="85000"/>
              </a:lnSpc>
              <a:defRPr sz="2400" b="0">
                <a:solidFill>
                  <a:srgbClr val="FFFFFF"/>
                </a:solidFill>
              </a:defRPr>
            </a:lvl1pPr>
          </a:lstStyle>
          <a:p>
            <a:r>
              <a:rPr lang="en-US" dirty="0"/>
              <a:t>[Slide title]</a:t>
            </a:r>
          </a:p>
        </p:txBody>
      </p:sp>
    </p:spTree>
    <p:extLst>
      <p:ext uri="{BB962C8B-B14F-4D97-AF65-F5344CB8AC3E}">
        <p14:creationId xmlns:p14="http://schemas.microsoft.com/office/powerpoint/2010/main" val="275872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B Bar/No Sub] 1 Text/1 Big Chart">
    <p:spTree>
      <p:nvGrpSpPr>
        <p:cNvPr id="1" name=""/>
        <p:cNvGrpSpPr/>
        <p:nvPr/>
      </p:nvGrpSpPr>
      <p:grpSpPr>
        <a:xfrm>
          <a:off x="0" y="0"/>
          <a:ext cx="0" cy="0"/>
          <a:chOff x="0" y="0"/>
          <a:chExt cx="0" cy="0"/>
        </a:xfrm>
      </p:grpSpPr>
      <p:sp>
        <p:nvSpPr>
          <p:cNvPr id="8" name="Rectangle 7"/>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3" name="Content Placeholder 2"/>
          <p:cNvSpPr>
            <a:spLocks noGrp="1"/>
          </p:cNvSpPr>
          <p:nvPr>
            <p:ph idx="1" hasCustomPrompt="1"/>
          </p:nvPr>
        </p:nvSpPr>
        <p:spPr>
          <a:xfrm>
            <a:off x="406799" y="1368000"/>
            <a:ext cx="2952000" cy="4680000"/>
          </a:xfrm>
        </p:spPr>
        <p:txBody>
          <a:bodyPr>
            <a:noAutofit/>
          </a:bodyPr>
          <a:lstStyle>
            <a:lvl1pPr>
              <a:defRPr sz="1600"/>
            </a:lvl1pPr>
            <a:lvl2pPr>
              <a:defRPr sz="1600"/>
            </a:lvl2pPr>
            <a:lvl3pPr>
              <a:defRPr sz="1600"/>
            </a:lvl3pPr>
            <a:lvl4pPr>
              <a:defRPr sz="1600"/>
            </a:lvl4pPr>
            <a:lvl5pPr>
              <a:defRPr/>
            </a:lvl5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fld id="{7870704B-CE94-48CC-AF30-84932A1262A7}" type="slidenum">
              <a:rPr lang="en-GB" smtClean="0"/>
              <a:pPr/>
              <a:t>‹#›</a:t>
            </a:fld>
            <a:endParaRPr lang="en-GB" dirty="0"/>
          </a:p>
        </p:txBody>
      </p:sp>
      <p:sp>
        <p:nvSpPr>
          <p:cNvPr id="15" name="Chart Placeholder 8"/>
          <p:cNvSpPr>
            <a:spLocks noGrp="1"/>
          </p:cNvSpPr>
          <p:nvPr>
            <p:ph type="chart" sz="quarter" idx="13"/>
          </p:nvPr>
        </p:nvSpPr>
        <p:spPr>
          <a:xfrm>
            <a:off x="4044000" y="1728000"/>
            <a:ext cx="7740000" cy="4320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6" name="Content Placeholder 2"/>
          <p:cNvSpPr>
            <a:spLocks noGrp="1"/>
          </p:cNvSpPr>
          <p:nvPr>
            <p:ph sz="half" idx="21" hasCustomPrompt="1"/>
          </p:nvPr>
        </p:nvSpPr>
        <p:spPr>
          <a:xfrm>
            <a:off x="4044000" y="1368000"/>
            <a:ext cx="7740000" cy="216000"/>
          </a:xfrm>
        </p:spPr>
        <p:txBody>
          <a:bodyPr>
            <a:noAutofit/>
          </a:bodyPr>
          <a:lstStyle>
            <a:lvl1pPr>
              <a:defRPr sz="1600"/>
            </a:lvl1pPr>
          </a:lstStyle>
          <a:p>
            <a:pPr lvl="0"/>
            <a:r>
              <a:rPr lang="en-GB" dirty="0"/>
              <a:t>[Chart title]</a:t>
            </a:r>
          </a:p>
        </p:txBody>
      </p:sp>
      <p:cxnSp>
        <p:nvCxnSpPr>
          <p:cNvPr id="17" name="Straight Connector 16"/>
          <p:cNvCxnSpPr/>
          <p:nvPr userDrawn="1"/>
        </p:nvCxnSpPr>
        <p:spPr>
          <a:xfrm>
            <a:off x="4044000" y="1602000"/>
            <a:ext cx="774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12" name="Text Placeholder 9"/>
          <p:cNvSpPr>
            <a:spLocks noGrp="1"/>
          </p:cNvSpPr>
          <p:nvPr>
            <p:ph type="body" sz="quarter" idx="14" hasCustomPrompt="1"/>
          </p:nvPr>
        </p:nvSpPr>
        <p:spPr>
          <a:xfrm>
            <a:off x="406799" y="6264000"/>
            <a:ext cx="2952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3" name="Text Placeholder 9"/>
          <p:cNvSpPr>
            <a:spLocks noGrp="1"/>
          </p:cNvSpPr>
          <p:nvPr>
            <p:ph type="body" sz="quarter" idx="23" hasCustomPrompt="1"/>
          </p:nvPr>
        </p:nvSpPr>
        <p:spPr>
          <a:xfrm>
            <a:off x="4044000" y="6264000"/>
            <a:ext cx="774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4"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18" name="Straight Connector 17"/>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9"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399600" y="126000"/>
            <a:ext cx="11376000" cy="864000"/>
          </a:xfrm>
        </p:spPr>
        <p:txBody>
          <a:bodyPr anchor="ctr"/>
          <a:lstStyle>
            <a:lvl1pPr>
              <a:lnSpc>
                <a:spcPct val="85000"/>
              </a:lnSpc>
              <a:defRPr sz="2400" b="0">
                <a:solidFill>
                  <a:srgbClr val="FFFFFF"/>
                </a:solidFill>
                <a:latin typeface="Arial" panose="020B0604020202020204" pitchFamily="34"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274163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Bar] 0 Tex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4"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9"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11" name="Straight Connector 10"/>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332229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CB Blue/ICS] Cov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080120"/>
            <a:ext cx="12192000" cy="577788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5" name="Picture 4"/>
          <p:cNvPicPr/>
          <p:nvPr userDrawn="1"/>
        </p:nvPicPr>
        <p:blipFill rotWithShape="1">
          <a:blip r:embed="rId2" cstate="print">
            <a:extLst>
              <a:ext uri="{28A0092B-C50C-407E-A947-70E740481C1C}">
                <a14:useLocalDpi xmlns:a14="http://schemas.microsoft.com/office/drawing/2010/main" val="0"/>
              </a:ext>
            </a:extLst>
          </a:blip>
          <a:srcRect b="6958"/>
          <a:stretch/>
        </p:blipFill>
        <p:spPr bwMode="auto">
          <a:xfrm>
            <a:off x="9550800" y="259200"/>
            <a:ext cx="2233639" cy="639454"/>
          </a:xfrm>
          <a:prstGeom prst="rect">
            <a:avLst/>
          </a:prstGeom>
          <a:noFill/>
          <a:ln>
            <a:noFill/>
          </a:ln>
        </p:spPr>
      </p:pic>
      <p:pic>
        <p:nvPicPr>
          <p:cNvPr id="9" name="Picture 8" descr="C:\Users\abrjes\AppData\Local\Microsoft\Windows\INetCache\Content.Outlook\JXQ15T3X\NWL-ICS-logo-high-res.jpg"/>
          <p:cNvPicPr/>
          <p:nvPr userDrawn="1"/>
        </p:nvPicPr>
        <p:blipFill rotWithShape="1">
          <a:blip r:embed="rId3" cstate="print">
            <a:extLst>
              <a:ext uri="{28A0092B-C50C-407E-A947-70E740481C1C}">
                <a14:useLocalDpi xmlns:a14="http://schemas.microsoft.com/office/drawing/2010/main" val="0"/>
              </a:ext>
            </a:extLst>
          </a:blip>
          <a:srcRect t="5591" b="6235"/>
          <a:stretch/>
        </p:blipFill>
        <p:spPr bwMode="auto">
          <a:xfrm>
            <a:off x="406800" y="252000"/>
            <a:ext cx="2233639" cy="656492"/>
          </a:xfrm>
          <a:prstGeom prst="rect">
            <a:avLst/>
          </a:prstGeom>
          <a:noFill/>
          <a:ln>
            <a:noFill/>
          </a:ln>
        </p:spPr>
      </p:pic>
      <p:sp>
        <p:nvSpPr>
          <p:cNvPr id="10" name="Title 1"/>
          <p:cNvSpPr>
            <a:spLocks noGrp="1"/>
          </p:cNvSpPr>
          <p:nvPr>
            <p:ph type="ctrTitle" hasCustomPrompt="1"/>
          </p:nvPr>
        </p:nvSpPr>
        <p:spPr>
          <a:xfrm>
            <a:off x="612000" y="1540933"/>
            <a:ext cx="7200000" cy="1165096"/>
          </a:xfrm>
        </p:spPr>
        <p:txBody>
          <a:bodyPr anchor="b" anchorCtr="0">
            <a:noAutofit/>
          </a:bodyPr>
          <a:lstStyle>
            <a:lvl1pPr algn="l">
              <a:lnSpc>
                <a:spcPct val="85000"/>
              </a:lnSpc>
              <a:defRPr sz="4400" b="1">
                <a:solidFill>
                  <a:srgbClr val="FFFFFF"/>
                </a:solidFill>
              </a:defRPr>
            </a:lvl1pPr>
          </a:lstStyle>
          <a:p>
            <a:r>
              <a:rPr lang="en-US" dirty="0"/>
              <a:t>[Presentation title]</a:t>
            </a:r>
            <a:endParaRPr lang="en-GB" dirty="0"/>
          </a:p>
        </p:txBody>
      </p:sp>
      <p:sp>
        <p:nvSpPr>
          <p:cNvPr id="12" name="Text Placeholder 11"/>
          <p:cNvSpPr>
            <a:spLocks noGrp="1"/>
          </p:cNvSpPr>
          <p:nvPr>
            <p:ph type="body" sz="quarter" idx="10" hasCustomPrompt="1"/>
          </p:nvPr>
        </p:nvSpPr>
        <p:spPr>
          <a:xfrm>
            <a:off x="612000" y="2862042"/>
            <a:ext cx="7200000" cy="609600"/>
          </a:xfrm>
        </p:spPr>
        <p:txBody>
          <a:bodyPr/>
          <a:lstStyle>
            <a:lvl1pPr>
              <a:lnSpc>
                <a:spcPct val="80000"/>
              </a:lnSpc>
              <a:spcBef>
                <a:spcPts val="0"/>
              </a:spcBef>
              <a:spcAft>
                <a:spcPts val="0"/>
              </a:spcAft>
              <a:defRPr sz="2400" b="0">
                <a:solidFill>
                  <a:srgbClr val="FFFFFF"/>
                </a:solidFill>
              </a:defRPr>
            </a:lvl1pPr>
            <a:lvl2pPr>
              <a:defRPr sz="2000"/>
            </a:lvl2pPr>
            <a:lvl3pPr>
              <a:defRPr sz="2000"/>
            </a:lvl3pPr>
            <a:lvl4pPr>
              <a:defRPr sz="2000"/>
            </a:lvl4pPr>
            <a:lvl5pPr>
              <a:defRPr sz="2000"/>
            </a:lvl5pPr>
          </a:lstStyle>
          <a:p>
            <a:pPr lvl="0"/>
            <a:r>
              <a:rPr lang="en-US" dirty="0"/>
              <a:t>[Presentation subtitle]</a:t>
            </a:r>
          </a:p>
        </p:txBody>
      </p:sp>
      <p:sp>
        <p:nvSpPr>
          <p:cNvPr id="13" name="Text Placeholder 11"/>
          <p:cNvSpPr>
            <a:spLocks noGrp="1"/>
          </p:cNvSpPr>
          <p:nvPr>
            <p:ph type="body" sz="quarter" idx="11" hasCustomPrompt="1"/>
          </p:nvPr>
        </p:nvSpPr>
        <p:spPr>
          <a:xfrm>
            <a:off x="612000" y="3627655"/>
            <a:ext cx="7200000" cy="288000"/>
          </a:xfrm>
        </p:spPr>
        <p:txBody>
          <a:bodyPr/>
          <a:lstStyle>
            <a:lvl1pPr>
              <a:defRPr sz="1600" b="1">
                <a:solidFill>
                  <a:srgbClr val="FFFFFF"/>
                </a:solidFill>
              </a:defRPr>
            </a:lvl1pPr>
            <a:lvl2pPr>
              <a:defRPr sz="2000"/>
            </a:lvl2pPr>
            <a:lvl3pPr>
              <a:defRPr sz="2000"/>
            </a:lvl3pPr>
            <a:lvl4pPr>
              <a:defRPr sz="2000"/>
            </a:lvl4pPr>
            <a:lvl5pPr>
              <a:defRPr sz="2000"/>
            </a:lvl5pPr>
          </a:lstStyle>
          <a:p>
            <a:pPr lvl="0"/>
            <a:r>
              <a:rPr lang="en-US" dirty="0"/>
              <a:t>[Date / version]</a:t>
            </a:r>
          </a:p>
        </p:txBody>
      </p:sp>
      <p:sp>
        <p:nvSpPr>
          <p:cNvPr id="14" name="Content Placeholder 2"/>
          <p:cNvSpPr>
            <a:spLocks noGrp="1"/>
          </p:cNvSpPr>
          <p:nvPr>
            <p:ph sz="half" idx="1" hasCustomPrompt="1"/>
          </p:nvPr>
        </p:nvSpPr>
        <p:spPr>
          <a:xfrm>
            <a:off x="612000" y="4428000"/>
            <a:ext cx="5400000" cy="1800000"/>
          </a:xfrm>
        </p:spPr>
        <p:txBody>
          <a:bodyPr>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en-US" dirty="0"/>
              <a:t>[Purpose of this document]</a:t>
            </a:r>
          </a:p>
          <a:p>
            <a:pPr lvl="1"/>
            <a:r>
              <a:rPr lang="en-US" dirty="0"/>
              <a:t>Second level</a:t>
            </a:r>
          </a:p>
          <a:p>
            <a:pPr lvl="2"/>
            <a:r>
              <a:rPr lang="en-US" dirty="0"/>
              <a:t>Third level</a:t>
            </a:r>
          </a:p>
          <a:p>
            <a:pPr lvl="3"/>
            <a:r>
              <a:rPr lang="en-US" dirty="0"/>
              <a:t>Fourth level</a:t>
            </a:r>
          </a:p>
        </p:txBody>
      </p:sp>
      <p:cxnSp>
        <p:nvCxnSpPr>
          <p:cNvPr id="16" name="Straight Connector 15"/>
          <p:cNvCxnSpPr/>
          <p:nvPr userDrawn="1"/>
        </p:nvCxnSpPr>
        <p:spPr>
          <a:xfrm flipH="1" flipV="1">
            <a:off x="612000" y="4002030"/>
            <a:ext cx="7200000" cy="0"/>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207251460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Bar] 1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799" y="1692000"/>
            <a:ext cx="11376000" cy="4356000"/>
          </a:xfrm>
        </p:spPr>
        <p:txBody>
          <a:bodyPr/>
          <a:lstStyle>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9"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1" name="Straight Connector 10"/>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2"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13"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2344808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Bar] 2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2" name="Content Placeholder 2"/>
          <p:cNvSpPr>
            <a:spLocks noGrp="1"/>
          </p:cNvSpPr>
          <p:nvPr>
            <p:ph sz="half" idx="1" hasCustomPrompt="1"/>
          </p:nvPr>
        </p:nvSpPr>
        <p:spPr>
          <a:xfrm>
            <a:off x="406800" y="1692000"/>
            <a:ext cx="5400000" cy="4356000"/>
          </a:xfrm>
        </p:spPr>
        <p:txBody>
          <a:bodyPr>
            <a:noAutofit/>
          </a:body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hasCustomPrompt="1"/>
          </p:nvPr>
        </p:nvSpPr>
        <p:spPr>
          <a:xfrm>
            <a:off x="6382800" y="1692000"/>
            <a:ext cx="5400000" cy="4356000"/>
          </a:xfrm>
        </p:spPr>
        <p:txBody>
          <a:bodyPr>
            <a:noAutofit/>
          </a:bodyPr>
          <a:lstStyle>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4"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5"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6"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7" name="Straight Connector 16"/>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8"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19"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2124604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Bar] 1 Text/1 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7" name="Content Placeholder 2"/>
          <p:cNvSpPr>
            <a:spLocks noGrp="1"/>
          </p:cNvSpPr>
          <p:nvPr>
            <p:ph sz="half" idx="21" hasCustomPrompt="1"/>
          </p:nvPr>
        </p:nvSpPr>
        <p:spPr>
          <a:xfrm>
            <a:off x="6382800" y="1692000"/>
            <a:ext cx="5400000" cy="216000"/>
          </a:xfrm>
        </p:spPr>
        <p:txBody>
          <a:bodyPr>
            <a:noAutofit/>
          </a:bodyPr>
          <a:lstStyle/>
          <a:p>
            <a:pPr lvl="0"/>
            <a:r>
              <a:rPr lang="en-GB" dirty="0"/>
              <a:t>[Chart title]</a:t>
            </a:r>
          </a:p>
        </p:txBody>
      </p:sp>
      <p:sp>
        <p:nvSpPr>
          <p:cNvPr id="23" name="Content Placeholder 2"/>
          <p:cNvSpPr>
            <a:spLocks noGrp="1"/>
          </p:cNvSpPr>
          <p:nvPr>
            <p:ph sz="half" idx="1" hasCustomPrompt="1"/>
          </p:nvPr>
        </p:nvSpPr>
        <p:spPr>
          <a:xfrm>
            <a:off x="406800" y="1692000"/>
            <a:ext cx="5400000" cy="4356000"/>
          </a:xfrm>
        </p:spPr>
        <p:txBody>
          <a:bodyPr>
            <a:noAutofit/>
          </a:body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3"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4" name="Text Placeholder 9"/>
          <p:cNvSpPr>
            <a:spLocks noGrp="1"/>
          </p:cNvSpPr>
          <p:nvPr>
            <p:ph type="body" sz="quarter" idx="24"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6"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8" name="Straight Connector 17"/>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2" name="Chart Placeholder 8"/>
          <p:cNvSpPr>
            <a:spLocks noGrp="1"/>
          </p:cNvSpPr>
          <p:nvPr>
            <p:ph type="chart" sz="quarter" idx="13"/>
          </p:nvPr>
        </p:nvSpPr>
        <p:spPr>
          <a:xfrm>
            <a:off x="6382800" y="2052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24" name="Content Placeholder 3"/>
          <p:cNvSpPr>
            <a:spLocks noGrp="1"/>
          </p:cNvSpPr>
          <p:nvPr>
            <p:ph sz="half" idx="23" hasCustomPrompt="1"/>
          </p:nvPr>
        </p:nvSpPr>
        <p:spPr>
          <a:xfrm>
            <a:off x="6382800" y="5220000"/>
            <a:ext cx="5400000" cy="828000"/>
          </a:xfrm>
        </p:spPr>
        <p:txBody>
          <a:bodyPr>
            <a:noAutofit/>
          </a:bodyPr>
          <a:lstStyle>
            <a:lvl1pPr>
              <a:defRPr/>
            </a:lvl1pPr>
            <a:lvl5pPr>
              <a:defRPr/>
            </a:lvl5pPr>
          </a:lstStyle>
          <a:p>
            <a:pPr lvl="0"/>
            <a:r>
              <a:rPr lang="en-US" dirty="0"/>
              <a:t>[Optional commentary]</a:t>
            </a:r>
          </a:p>
          <a:p>
            <a:pPr lvl="1"/>
            <a:r>
              <a:rPr lang="en-US" dirty="0"/>
              <a:t>Second level</a:t>
            </a:r>
          </a:p>
          <a:p>
            <a:pPr lvl="2"/>
            <a:r>
              <a:rPr lang="en-US" dirty="0"/>
              <a:t>Third level</a:t>
            </a:r>
          </a:p>
        </p:txBody>
      </p:sp>
      <p:cxnSp>
        <p:nvCxnSpPr>
          <p:cNvPr id="25" name="Straight Connector 24"/>
          <p:cNvCxnSpPr/>
          <p:nvPr userDrawn="1"/>
        </p:nvCxnSpPr>
        <p:spPr>
          <a:xfrm>
            <a:off x="6382800" y="1915200"/>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15"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19"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423568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Bar] 2 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22"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23" name="Text Placeholder 9"/>
          <p:cNvSpPr>
            <a:spLocks noGrp="1"/>
          </p:cNvSpPr>
          <p:nvPr>
            <p:ph type="body" sz="quarter" idx="24"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a:t>Source(s) / Note(s): [Insert here]</a:t>
            </a:r>
            <a:endParaRPr lang="en-US" dirty="0"/>
          </a:p>
        </p:txBody>
      </p:sp>
      <p:sp>
        <p:nvSpPr>
          <p:cNvPr id="31" name="Content Placeholder 2"/>
          <p:cNvSpPr>
            <a:spLocks noGrp="1"/>
          </p:cNvSpPr>
          <p:nvPr>
            <p:ph sz="half" idx="21" hasCustomPrompt="1"/>
          </p:nvPr>
        </p:nvSpPr>
        <p:spPr>
          <a:xfrm>
            <a:off x="6382800" y="1692000"/>
            <a:ext cx="5400000" cy="216000"/>
          </a:xfrm>
        </p:spPr>
        <p:txBody>
          <a:bodyPr>
            <a:noAutofit/>
          </a:bodyPr>
          <a:lstStyle/>
          <a:p>
            <a:pPr lvl="0"/>
            <a:r>
              <a:rPr lang="en-GB" dirty="0"/>
              <a:t>[Chart title]</a:t>
            </a:r>
          </a:p>
        </p:txBody>
      </p:sp>
      <p:sp>
        <p:nvSpPr>
          <p:cNvPr id="33" name="Content Placeholder 3"/>
          <p:cNvSpPr>
            <a:spLocks noGrp="1"/>
          </p:cNvSpPr>
          <p:nvPr>
            <p:ph sz="half" idx="23" hasCustomPrompt="1"/>
          </p:nvPr>
        </p:nvSpPr>
        <p:spPr>
          <a:xfrm>
            <a:off x="6382800" y="5220000"/>
            <a:ext cx="5400000" cy="828000"/>
          </a:xfrm>
        </p:spPr>
        <p:txBody>
          <a:bodyPr>
            <a:noAutofit/>
          </a:bodyPr>
          <a:lstStyle>
            <a:lvl5pPr>
              <a:defRPr/>
            </a:lvl5pPr>
          </a:lstStyle>
          <a:p>
            <a:pPr lvl="0"/>
            <a:r>
              <a:rPr lang="en-US" dirty="0"/>
              <a:t>[Optional commentary]</a:t>
            </a:r>
          </a:p>
          <a:p>
            <a:pPr lvl="1"/>
            <a:r>
              <a:rPr lang="en-US" dirty="0"/>
              <a:t>Second level</a:t>
            </a:r>
          </a:p>
          <a:p>
            <a:pPr lvl="2"/>
            <a:r>
              <a:rPr lang="en-US" dirty="0"/>
              <a:t>Third level</a:t>
            </a:r>
          </a:p>
        </p:txBody>
      </p:sp>
      <p:cxnSp>
        <p:nvCxnSpPr>
          <p:cNvPr id="34" name="Straight Connector 33"/>
          <p:cNvCxnSpPr/>
          <p:nvPr userDrawn="1"/>
        </p:nvCxnSpPr>
        <p:spPr>
          <a:xfrm>
            <a:off x="6382800" y="1915200"/>
            <a:ext cx="5400000" cy="0"/>
          </a:xfrm>
          <a:prstGeom prst="line">
            <a:avLst/>
          </a:prstGeom>
          <a:ln w="12700" cap="sq"/>
        </p:spPr>
        <p:style>
          <a:lnRef idx="1">
            <a:schemeClr val="accent1"/>
          </a:lnRef>
          <a:fillRef idx="0">
            <a:schemeClr val="accent1"/>
          </a:fillRef>
          <a:effectRef idx="0">
            <a:schemeClr val="dk1"/>
          </a:effectRef>
          <a:fontRef idx="minor">
            <a:schemeClr val="lt1"/>
          </a:fontRef>
        </p:style>
      </p:cxnSp>
      <p:sp>
        <p:nvSpPr>
          <p:cNvPr id="35" name="Content Placeholder 2"/>
          <p:cNvSpPr>
            <a:spLocks noGrp="1"/>
          </p:cNvSpPr>
          <p:nvPr>
            <p:ph sz="half" idx="25" hasCustomPrompt="1"/>
          </p:nvPr>
        </p:nvSpPr>
        <p:spPr>
          <a:xfrm>
            <a:off x="406800" y="1692000"/>
            <a:ext cx="5400000" cy="216000"/>
          </a:xfrm>
        </p:spPr>
        <p:txBody>
          <a:bodyPr>
            <a:noAutofit/>
          </a:bodyPr>
          <a:lstStyle/>
          <a:p>
            <a:pPr lvl="0"/>
            <a:r>
              <a:rPr lang="en-GB" dirty="0"/>
              <a:t>[Chart title]</a:t>
            </a:r>
          </a:p>
        </p:txBody>
      </p:sp>
      <p:sp>
        <p:nvSpPr>
          <p:cNvPr id="37" name="Content Placeholder 3"/>
          <p:cNvSpPr>
            <a:spLocks noGrp="1"/>
          </p:cNvSpPr>
          <p:nvPr>
            <p:ph sz="half" idx="27" hasCustomPrompt="1"/>
          </p:nvPr>
        </p:nvSpPr>
        <p:spPr>
          <a:xfrm>
            <a:off x="406800" y="5220000"/>
            <a:ext cx="5400000" cy="828000"/>
          </a:xfrm>
        </p:spPr>
        <p:txBody>
          <a:bodyPr>
            <a:noAutofit/>
          </a:bodyPr>
          <a:lstStyle>
            <a:lvl5pPr>
              <a:defRPr/>
            </a:lvl5pPr>
          </a:lstStyle>
          <a:p>
            <a:pPr lvl="0"/>
            <a:r>
              <a:rPr lang="en-US" dirty="0"/>
              <a:t>[Optional commentary]</a:t>
            </a:r>
          </a:p>
          <a:p>
            <a:pPr lvl="1"/>
            <a:r>
              <a:rPr lang="en-US" dirty="0"/>
              <a:t>Second level</a:t>
            </a:r>
          </a:p>
          <a:p>
            <a:pPr lvl="2"/>
            <a:r>
              <a:rPr lang="en-US" dirty="0"/>
              <a:t>Third level</a:t>
            </a:r>
          </a:p>
        </p:txBody>
      </p:sp>
      <p:cxnSp>
        <p:nvCxnSpPr>
          <p:cNvPr id="38" name="Straight Connector 37"/>
          <p:cNvCxnSpPr/>
          <p:nvPr userDrawn="1"/>
        </p:nvCxnSpPr>
        <p:spPr>
          <a:xfrm>
            <a:off x="406800" y="1915200"/>
            <a:ext cx="5400000" cy="0"/>
          </a:xfrm>
          <a:prstGeom prst="line">
            <a:avLst/>
          </a:prstGeom>
          <a:ln w="12700" cap="sq"/>
        </p:spPr>
        <p:style>
          <a:lnRef idx="1">
            <a:schemeClr val="accent1"/>
          </a:lnRef>
          <a:fillRef idx="0">
            <a:schemeClr val="accent1"/>
          </a:fillRef>
          <a:effectRef idx="0">
            <a:schemeClr val="dk1"/>
          </a:effectRef>
          <a:fontRef idx="minor">
            <a:schemeClr val="lt1"/>
          </a:fontRef>
        </p:style>
      </p:cxnSp>
      <p:sp>
        <p:nvSpPr>
          <p:cNvPr id="17" name="Chart Placeholder 8"/>
          <p:cNvSpPr>
            <a:spLocks noGrp="1"/>
          </p:cNvSpPr>
          <p:nvPr>
            <p:ph type="chart" sz="quarter" idx="13"/>
          </p:nvPr>
        </p:nvSpPr>
        <p:spPr>
          <a:xfrm>
            <a:off x="6382800" y="2052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8" name="Chart Placeholder 8"/>
          <p:cNvSpPr>
            <a:spLocks noGrp="1"/>
          </p:cNvSpPr>
          <p:nvPr>
            <p:ph type="chart" sz="quarter" idx="28"/>
          </p:nvPr>
        </p:nvSpPr>
        <p:spPr>
          <a:xfrm>
            <a:off x="406799" y="2052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9"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20" name="Straight Connector 19"/>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1"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24"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153829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Bar] 1 Text/1 Big Char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2" name="Content Placeholder 2"/>
          <p:cNvSpPr>
            <a:spLocks noGrp="1"/>
          </p:cNvSpPr>
          <p:nvPr>
            <p:ph idx="1" hasCustomPrompt="1"/>
          </p:nvPr>
        </p:nvSpPr>
        <p:spPr>
          <a:xfrm>
            <a:off x="406799" y="1692000"/>
            <a:ext cx="3600000" cy="4356000"/>
          </a:xfrm>
        </p:spPr>
        <p:txBody>
          <a:bodyPr>
            <a:noAutofit/>
          </a:bodyPr>
          <a:lstStyle>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3" name="Chart Placeholder 8"/>
          <p:cNvSpPr>
            <a:spLocks noGrp="1"/>
          </p:cNvSpPr>
          <p:nvPr>
            <p:ph type="chart" sz="quarter" idx="13"/>
          </p:nvPr>
        </p:nvSpPr>
        <p:spPr>
          <a:xfrm>
            <a:off x="4690799" y="2052000"/>
            <a:ext cx="7092000" cy="3996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0" name="Content Placeholder 2"/>
          <p:cNvSpPr>
            <a:spLocks noGrp="1"/>
          </p:cNvSpPr>
          <p:nvPr>
            <p:ph sz="half" idx="21" hasCustomPrompt="1"/>
          </p:nvPr>
        </p:nvSpPr>
        <p:spPr>
          <a:xfrm>
            <a:off x="4690799" y="1692000"/>
            <a:ext cx="7092000" cy="216000"/>
          </a:xfrm>
        </p:spPr>
        <p:txBody>
          <a:bodyPr>
            <a:noAutofit/>
          </a:bodyPr>
          <a:lstStyle/>
          <a:p>
            <a:pPr lvl="0"/>
            <a:r>
              <a:rPr lang="en-GB" dirty="0"/>
              <a:t>[Chart title]</a:t>
            </a:r>
          </a:p>
        </p:txBody>
      </p:sp>
      <p:cxnSp>
        <p:nvCxnSpPr>
          <p:cNvPr id="16" name="Straight Connector 15"/>
          <p:cNvCxnSpPr/>
          <p:nvPr userDrawn="1"/>
        </p:nvCxnSpPr>
        <p:spPr>
          <a:xfrm>
            <a:off x="4690799" y="1915200"/>
            <a:ext cx="7092000" cy="0"/>
          </a:xfrm>
          <a:prstGeom prst="line">
            <a:avLst/>
          </a:prstGeom>
          <a:ln w="12700" cap="sq"/>
        </p:spPr>
        <p:style>
          <a:lnRef idx="1">
            <a:schemeClr val="accent1"/>
          </a:lnRef>
          <a:fillRef idx="0">
            <a:schemeClr val="accent1"/>
          </a:fillRef>
          <a:effectRef idx="0">
            <a:schemeClr val="dk1"/>
          </a:effectRef>
          <a:fontRef idx="minor">
            <a:schemeClr val="lt1"/>
          </a:fontRef>
        </p:style>
      </p:cxnSp>
      <p:sp>
        <p:nvSpPr>
          <p:cNvPr id="17"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8" name="Straight Connector 17"/>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9" name="Text Placeholder 9"/>
          <p:cNvSpPr>
            <a:spLocks noGrp="1"/>
          </p:cNvSpPr>
          <p:nvPr>
            <p:ph type="body" sz="quarter" idx="14" hasCustomPrompt="1"/>
          </p:nvPr>
        </p:nvSpPr>
        <p:spPr>
          <a:xfrm>
            <a:off x="406799" y="6264000"/>
            <a:ext cx="36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20" name="Text Placeholder 9"/>
          <p:cNvSpPr>
            <a:spLocks noGrp="1"/>
          </p:cNvSpPr>
          <p:nvPr>
            <p:ph type="body" sz="quarter" idx="23" hasCustomPrompt="1"/>
          </p:nvPr>
        </p:nvSpPr>
        <p:spPr>
          <a:xfrm>
            <a:off x="4692000" y="6264000"/>
            <a:ext cx="7092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5"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21"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9997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 Bar/No Sub] 0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7"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8" name="Straight Connector 7"/>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1"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776387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Bar/No Sub] 1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800" y="1368000"/>
            <a:ext cx="11376000" cy="4680000"/>
          </a:xfrm>
        </p:spPr>
        <p:txBody>
          <a:bodyPr>
            <a:noAutofit/>
          </a:bodyPr>
          <a:lstStyle>
            <a:lvl1pPr>
              <a:defRPr>
                <a:solidFill>
                  <a:srgbClr val="005EB8"/>
                </a:solidFill>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vl6pPr>
              <a:defRPr sz="1200">
                <a:latin typeface="Arial" panose="020B0604020202020204" pitchFamily="34" charset="0"/>
                <a:cs typeface="Arial" panose="020B0604020202020204" pitchFamily="34" charset="0"/>
              </a:defRPr>
            </a:lvl6pPr>
            <a:lvl7pPr>
              <a:defRPr sz="1200">
                <a:latin typeface="Arial" panose="020B0604020202020204" pitchFamily="34" charset="0"/>
                <a:cs typeface="Arial" panose="020B0604020202020204" pitchFamily="34" charset="0"/>
              </a:defRPr>
            </a:lvl7pPr>
            <a:lvl8pPr>
              <a:defRPr sz="1200">
                <a:latin typeface="Arial" panose="020B0604020202020204" pitchFamily="34" charset="0"/>
                <a:cs typeface="Arial" panose="020B0604020202020204" pitchFamily="34" charset="0"/>
              </a:defRPr>
            </a:lvl8pPr>
            <a:lvl9pPr>
              <a:defRPr sz="1200">
                <a:latin typeface="Arial" panose="020B0604020202020204" pitchFamily="34" charset="0"/>
                <a:cs typeface="Arial" panose="020B0604020202020204" pitchFamily="34" charset="0"/>
              </a:defRPr>
            </a:lvl9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8"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9" name="Straight Connector 8"/>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1"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3827011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Bar/No Sub] 2 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06800" y="1368000"/>
            <a:ext cx="5400000" cy="4680000"/>
          </a:xfrm>
        </p:spPr>
        <p:txBody>
          <a:bodyPr>
            <a:noAutofit/>
          </a:bodyPr>
          <a:lstStyle>
            <a:lvl1pPr>
              <a:defRPr>
                <a:solidFill>
                  <a:srgbClr val="005EB8"/>
                </a:solidFill>
              </a:defRPr>
            </a:lvl1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382800" y="1368000"/>
            <a:ext cx="5400000" cy="4680000"/>
          </a:xfrm>
        </p:spPr>
        <p:txBody>
          <a:bodyPr>
            <a:noAutofit/>
          </a:bodyPr>
          <a:lstStyle>
            <a:lvl1pPr>
              <a:defRPr>
                <a:solidFill>
                  <a:srgbClr val="005EB8"/>
                </a:solidFill>
              </a:defRPr>
            </a:lvl1pPr>
            <a:lvl5pPr>
              <a:defRPr/>
            </a:lvl5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9"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0"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1"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2" name="Straight Connector 11"/>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3"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1877984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Bar/No Sub] 1 Text/1 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1" name="Content Placeholder 2"/>
          <p:cNvSpPr>
            <a:spLocks noGrp="1"/>
          </p:cNvSpPr>
          <p:nvPr>
            <p:ph sz="half" idx="20" hasCustomPrompt="1"/>
          </p:nvPr>
        </p:nvSpPr>
        <p:spPr>
          <a:xfrm>
            <a:off x="6382800" y="1368000"/>
            <a:ext cx="5400000" cy="216000"/>
          </a:xfrm>
        </p:spPr>
        <p:txBody>
          <a:bodyPr>
            <a:noAutofit/>
          </a:bodyPr>
          <a:lstStyle>
            <a:lvl1pPr>
              <a:defRPr>
                <a:solidFill>
                  <a:srgbClr val="005EB8"/>
                </a:solidFill>
              </a:defRPr>
            </a:lvl1pPr>
          </a:lstStyle>
          <a:p>
            <a:pPr lvl="0"/>
            <a:r>
              <a:rPr lang="en-GB" dirty="0"/>
              <a:t>[Chart title]</a:t>
            </a:r>
          </a:p>
        </p:txBody>
      </p:sp>
      <p:sp>
        <p:nvSpPr>
          <p:cNvPr id="13" name="Content Placeholder 3"/>
          <p:cNvSpPr>
            <a:spLocks noGrp="1"/>
          </p:cNvSpPr>
          <p:nvPr>
            <p:ph sz="half" idx="22" hasCustomPrompt="1"/>
          </p:nvPr>
        </p:nvSpPr>
        <p:spPr>
          <a:xfrm>
            <a:off x="6382800" y="4896000"/>
            <a:ext cx="5400000" cy="1152000"/>
          </a:xfrm>
        </p:spPr>
        <p:txBody>
          <a:bodyPr>
            <a:noAutofit/>
          </a:bodyPr>
          <a:lstStyle>
            <a:lvl1pPr>
              <a:defRPr>
                <a:solidFill>
                  <a:srgbClr val="005EB8"/>
                </a:solidFill>
              </a:defRPr>
            </a:lvl1pPr>
            <a:lvl5pPr>
              <a:defRPr/>
            </a:lvl5pPr>
          </a:lstStyle>
          <a:p>
            <a:pPr lvl="0"/>
            <a:r>
              <a:rPr lang="en-US" dirty="0"/>
              <a:t>[Optional commentary]</a:t>
            </a:r>
          </a:p>
          <a:p>
            <a:pPr lvl="1"/>
            <a:r>
              <a:rPr lang="en-US" dirty="0"/>
              <a:t>Second level</a:t>
            </a:r>
          </a:p>
          <a:p>
            <a:pPr lvl="2"/>
            <a:r>
              <a:rPr lang="en-US" dirty="0"/>
              <a:t>Third level</a:t>
            </a:r>
          </a:p>
        </p:txBody>
      </p:sp>
      <p:cxnSp>
        <p:nvCxnSpPr>
          <p:cNvPr id="16" name="Straight Connector 15"/>
          <p:cNvCxnSpPr/>
          <p:nvPr userDrawn="1"/>
        </p:nvCxnSpPr>
        <p:spPr>
          <a:xfrm>
            <a:off x="6382800" y="1602000"/>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17" name="Content Placeholder 2"/>
          <p:cNvSpPr>
            <a:spLocks noGrp="1"/>
          </p:cNvSpPr>
          <p:nvPr>
            <p:ph sz="half" idx="1" hasCustomPrompt="1"/>
          </p:nvPr>
        </p:nvSpPr>
        <p:spPr>
          <a:xfrm>
            <a:off x="406800" y="1368000"/>
            <a:ext cx="5400000" cy="4680000"/>
          </a:xfrm>
        </p:spPr>
        <p:txBody>
          <a:bodyPr>
            <a:noAutofit/>
          </a:bodyPr>
          <a:lstStyle>
            <a:lvl1pPr>
              <a:defRPr>
                <a:solidFill>
                  <a:srgbClr val="005EB8"/>
                </a:solidFill>
              </a:defRPr>
            </a:lvl1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14"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5"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9" name="Chart Placeholder 8"/>
          <p:cNvSpPr>
            <a:spLocks noGrp="1"/>
          </p:cNvSpPr>
          <p:nvPr>
            <p:ph type="chart" sz="quarter" idx="27"/>
          </p:nvPr>
        </p:nvSpPr>
        <p:spPr>
          <a:xfrm>
            <a:off x="6382800" y="1728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8"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20" name="Straight Connector 19"/>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1"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1091569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 Bar/No Sub] 2 Char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7"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8"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9" name="Content Placeholder 2"/>
          <p:cNvSpPr>
            <a:spLocks noGrp="1"/>
          </p:cNvSpPr>
          <p:nvPr>
            <p:ph sz="half" idx="20" hasCustomPrompt="1"/>
          </p:nvPr>
        </p:nvSpPr>
        <p:spPr>
          <a:xfrm>
            <a:off x="6382800" y="1368000"/>
            <a:ext cx="5400000" cy="216000"/>
          </a:xfrm>
        </p:spPr>
        <p:txBody>
          <a:bodyPr>
            <a:noAutofit/>
          </a:bodyPr>
          <a:lstStyle>
            <a:lvl1pPr>
              <a:defRPr>
                <a:solidFill>
                  <a:srgbClr val="005EB8"/>
                </a:solidFill>
              </a:defRPr>
            </a:lvl1pPr>
          </a:lstStyle>
          <a:p>
            <a:pPr lvl="0"/>
            <a:r>
              <a:rPr lang="en-GB" dirty="0"/>
              <a:t>[Chart title]</a:t>
            </a:r>
          </a:p>
        </p:txBody>
      </p:sp>
      <p:sp>
        <p:nvSpPr>
          <p:cNvPr id="21" name="Content Placeholder 3"/>
          <p:cNvSpPr>
            <a:spLocks noGrp="1"/>
          </p:cNvSpPr>
          <p:nvPr>
            <p:ph sz="half" idx="22" hasCustomPrompt="1"/>
          </p:nvPr>
        </p:nvSpPr>
        <p:spPr>
          <a:xfrm>
            <a:off x="6382800" y="4896000"/>
            <a:ext cx="5400000" cy="1152000"/>
          </a:xfrm>
        </p:spPr>
        <p:txBody>
          <a:bodyPr>
            <a:noAutofit/>
          </a:bodyPr>
          <a:lstStyle>
            <a:lvl1pPr>
              <a:defRPr>
                <a:solidFill>
                  <a:srgbClr val="005EB8"/>
                </a:solidFill>
              </a:defRPr>
            </a:lvl1pPr>
            <a:lvl5pPr>
              <a:defRPr/>
            </a:lvl5pPr>
          </a:lstStyle>
          <a:p>
            <a:pPr lvl="0"/>
            <a:r>
              <a:rPr lang="en-US" dirty="0"/>
              <a:t>[Optional commentary]</a:t>
            </a:r>
          </a:p>
          <a:p>
            <a:pPr lvl="1"/>
            <a:r>
              <a:rPr lang="en-US" dirty="0"/>
              <a:t>Second level</a:t>
            </a:r>
          </a:p>
          <a:p>
            <a:pPr lvl="2"/>
            <a:r>
              <a:rPr lang="en-US" dirty="0"/>
              <a:t>Third level</a:t>
            </a:r>
          </a:p>
        </p:txBody>
      </p:sp>
      <p:cxnSp>
        <p:nvCxnSpPr>
          <p:cNvPr id="22" name="Straight Connector 21"/>
          <p:cNvCxnSpPr/>
          <p:nvPr userDrawn="1"/>
        </p:nvCxnSpPr>
        <p:spPr>
          <a:xfrm>
            <a:off x="6382800" y="1602000"/>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24" name="Content Placeholder 2"/>
          <p:cNvSpPr>
            <a:spLocks noGrp="1"/>
          </p:cNvSpPr>
          <p:nvPr>
            <p:ph sz="half" idx="24" hasCustomPrompt="1"/>
          </p:nvPr>
        </p:nvSpPr>
        <p:spPr>
          <a:xfrm>
            <a:off x="406800" y="1368000"/>
            <a:ext cx="5400000" cy="216000"/>
          </a:xfrm>
        </p:spPr>
        <p:txBody>
          <a:bodyPr>
            <a:noAutofit/>
          </a:bodyPr>
          <a:lstStyle>
            <a:lvl1pPr>
              <a:defRPr>
                <a:solidFill>
                  <a:srgbClr val="005EB8"/>
                </a:solidFill>
              </a:defRPr>
            </a:lvl1pPr>
          </a:lstStyle>
          <a:p>
            <a:pPr lvl="0"/>
            <a:r>
              <a:rPr lang="en-GB" dirty="0"/>
              <a:t>[Chart title]</a:t>
            </a:r>
          </a:p>
        </p:txBody>
      </p:sp>
      <p:sp>
        <p:nvSpPr>
          <p:cNvPr id="26" name="Content Placeholder 3"/>
          <p:cNvSpPr>
            <a:spLocks noGrp="1"/>
          </p:cNvSpPr>
          <p:nvPr>
            <p:ph sz="half" idx="26" hasCustomPrompt="1"/>
          </p:nvPr>
        </p:nvSpPr>
        <p:spPr>
          <a:xfrm>
            <a:off x="406800" y="4896000"/>
            <a:ext cx="5400000" cy="1152000"/>
          </a:xfrm>
        </p:spPr>
        <p:txBody>
          <a:bodyPr>
            <a:noAutofit/>
          </a:bodyPr>
          <a:lstStyle>
            <a:lvl1pPr>
              <a:defRPr>
                <a:solidFill>
                  <a:srgbClr val="005EB8"/>
                </a:solidFill>
              </a:defRPr>
            </a:lvl1pPr>
            <a:lvl5pPr>
              <a:defRPr/>
            </a:lvl5pPr>
          </a:lstStyle>
          <a:p>
            <a:pPr lvl="0"/>
            <a:r>
              <a:rPr lang="en-US" dirty="0"/>
              <a:t>[Optional commentary]</a:t>
            </a:r>
          </a:p>
          <a:p>
            <a:pPr lvl="1"/>
            <a:r>
              <a:rPr lang="en-US" dirty="0"/>
              <a:t>Second level</a:t>
            </a:r>
          </a:p>
          <a:p>
            <a:pPr lvl="2"/>
            <a:r>
              <a:rPr lang="en-US" dirty="0"/>
              <a:t>Third level</a:t>
            </a:r>
          </a:p>
        </p:txBody>
      </p:sp>
      <p:cxnSp>
        <p:nvCxnSpPr>
          <p:cNvPr id="27" name="Straight Connector 26"/>
          <p:cNvCxnSpPr/>
          <p:nvPr userDrawn="1"/>
        </p:nvCxnSpPr>
        <p:spPr>
          <a:xfrm>
            <a:off x="406800" y="1602000"/>
            <a:ext cx="540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29" name="Chart Placeholder 8"/>
          <p:cNvSpPr>
            <a:spLocks noGrp="1"/>
          </p:cNvSpPr>
          <p:nvPr>
            <p:ph type="chart" sz="quarter" idx="27"/>
          </p:nvPr>
        </p:nvSpPr>
        <p:spPr>
          <a:xfrm>
            <a:off x="6382800" y="1728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30" name="Chart Placeholder 8"/>
          <p:cNvSpPr>
            <a:spLocks noGrp="1"/>
          </p:cNvSpPr>
          <p:nvPr>
            <p:ph type="chart" sz="quarter" idx="28"/>
          </p:nvPr>
        </p:nvSpPr>
        <p:spPr>
          <a:xfrm>
            <a:off x="406799" y="1728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6"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20" name="Straight Connector 19"/>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3"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114551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CS Dark Purple] Cover">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080120"/>
            <a:ext cx="12192000" cy="577788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cxnSp>
        <p:nvCxnSpPr>
          <p:cNvPr id="9" name="Straight Connector 8"/>
          <p:cNvCxnSpPr/>
          <p:nvPr userDrawn="1"/>
        </p:nvCxnSpPr>
        <p:spPr>
          <a:xfrm flipV="1">
            <a:off x="32428" y="985962"/>
            <a:ext cx="2898000"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105507" y="985962"/>
            <a:ext cx="2898000"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6178586" y="985962"/>
            <a:ext cx="2898000"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9251665" y="985962"/>
            <a:ext cx="2898000"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15" name="Picture 14" descr="C:\Users\abrjes\AppData\Local\Microsoft\Windows\INetCache\Content.Outlook\JXQ15T3X\NWL-ICS-logo-high-res.jpg"/>
          <p:cNvPicPr/>
          <p:nvPr userDrawn="1"/>
        </p:nvPicPr>
        <p:blipFill rotWithShape="1">
          <a:blip r:embed="rId2" cstate="print">
            <a:extLst>
              <a:ext uri="{28A0092B-C50C-407E-A947-70E740481C1C}">
                <a14:useLocalDpi xmlns:a14="http://schemas.microsoft.com/office/drawing/2010/main" val="0"/>
              </a:ext>
            </a:extLst>
          </a:blip>
          <a:srcRect t="5591" b="6235"/>
          <a:stretch/>
        </p:blipFill>
        <p:spPr bwMode="auto">
          <a:xfrm>
            <a:off x="9550800" y="150132"/>
            <a:ext cx="2233639" cy="656492"/>
          </a:xfrm>
          <a:prstGeom prst="rect">
            <a:avLst/>
          </a:prstGeom>
          <a:noFill/>
          <a:ln>
            <a:noFill/>
          </a:ln>
        </p:spPr>
      </p:pic>
      <p:sp>
        <p:nvSpPr>
          <p:cNvPr id="13" name="Title 1"/>
          <p:cNvSpPr>
            <a:spLocks noGrp="1"/>
          </p:cNvSpPr>
          <p:nvPr>
            <p:ph type="ctrTitle" hasCustomPrompt="1"/>
          </p:nvPr>
        </p:nvSpPr>
        <p:spPr>
          <a:xfrm>
            <a:off x="612000" y="1540933"/>
            <a:ext cx="7200000" cy="1165096"/>
          </a:xfrm>
        </p:spPr>
        <p:txBody>
          <a:bodyPr anchor="b" anchorCtr="0">
            <a:noAutofit/>
          </a:bodyPr>
          <a:lstStyle>
            <a:lvl1pPr algn="l">
              <a:lnSpc>
                <a:spcPct val="85000"/>
              </a:lnSpc>
              <a:defRPr sz="4400" b="1">
                <a:solidFill>
                  <a:srgbClr val="FFFFFF"/>
                </a:solidFill>
              </a:defRPr>
            </a:lvl1pPr>
          </a:lstStyle>
          <a:p>
            <a:r>
              <a:rPr lang="en-US" dirty="0"/>
              <a:t>[Presentation title]</a:t>
            </a:r>
            <a:endParaRPr lang="en-GB" dirty="0"/>
          </a:p>
        </p:txBody>
      </p:sp>
      <p:sp>
        <p:nvSpPr>
          <p:cNvPr id="14" name="Text Placeholder 11"/>
          <p:cNvSpPr>
            <a:spLocks noGrp="1"/>
          </p:cNvSpPr>
          <p:nvPr>
            <p:ph type="body" sz="quarter" idx="10" hasCustomPrompt="1"/>
          </p:nvPr>
        </p:nvSpPr>
        <p:spPr>
          <a:xfrm>
            <a:off x="612000" y="2862042"/>
            <a:ext cx="7200000" cy="609600"/>
          </a:xfrm>
        </p:spPr>
        <p:txBody>
          <a:bodyPr/>
          <a:lstStyle>
            <a:lvl1pPr>
              <a:lnSpc>
                <a:spcPct val="80000"/>
              </a:lnSpc>
              <a:spcBef>
                <a:spcPts val="0"/>
              </a:spcBef>
              <a:spcAft>
                <a:spcPts val="0"/>
              </a:spcAft>
              <a:defRPr sz="2400" b="0">
                <a:solidFill>
                  <a:srgbClr val="FFFFFF"/>
                </a:solidFill>
              </a:defRPr>
            </a:lvl1pPr>
            <a:lvl2pPr>
              <a:defRPr sz="2000"/>
            </a:lvl2pPr>
            <a:lvl3pPr>
              <a:defRPr sz="2000"/>
            </a:lvl3pPr>
            <a:lvl4pPr>
              <a:defRPr sz="2000"/>
            </a:lvl4pPr>
            <a:lvl5pPr>
              <a:defRPr sz="2000"/>
            </a:lvl5pPr>
          </a:lstStyle>
          <a:p>
            <a:pPr lvl="0"/>
            <a:r>
              <a:rPr lang="en-US" dirty="0"/>
              <a:t>[Presentation subtitle]</a:t>
            </a:r>
          </a:p>
        </p:txBody>
      </p:sp>
      <p:sp>
        <p:nvSpPr>
          <p:cNvPr id="16" name="Text Placeholder 11"/>
          <p:cNvSpPr>
            <a:spLocks noGrp="1"/>
          </p:cNvSpPr>
          <p:nvPr>
            <p:ph type="body" sz="quarter" idx="11" hasCustomPrompt="1"/>
          </p:nvPr>
        </p:nvSpPr>
        <p:spPr>
          <a:xfrm>
            <a:off x="612000" y="3627655"/>
            <a:ext cx="7200000" cy="288000"/>
          </a:xfrm>
        </p:spPr>
        <p:txBody>
          <a:bodyPr/>
          <a:lstStyle>
            <a:lvl1pPr>
              <a:defRPr sz="1600" b="1">
                <a:solidFill>
                  <a:srgbClr val="FFFFFF"/>
                </a:solidFill>
              </a:defRPr>
            </a:lvl1pPr>
            <a:lvl2pPr>
              <a:defRPr sz="2000"/>
            </a:lvl2pPr>
            <a:lvl3pPr>
              <a:defRPr sz="2000"/>
            </a:lvl3pPr>
            <a:lvl4pPr>
              <a:defRPr sz="2000"/>
            </a:lvl4pPr>
            <a:lvl5pPr>
              <a:defRPr sz="2000"/>
            </a:lvl5pPr>
          </a:lstStyle>
          <a:p>
            <a:pPr lvl="0"/>
            <a:r>
              <a:rPr lang="en-US" dirty="0"/>
              <a:t>[Date / version]</a:t>
            </a:r>
          </a:p>
        </p:txBody>
      </p:sp>
      <p:sp>
        <p:nvSpPr>
          <p:cNvPr id="17" name="Content Placeholder 2"/>
          <p:cNvSpPr>
            <a:spLocks noGrp="1"/>
          </p:cNvSpPr>
          <p:nvPr>
            <p:ph sz="half" idx="1" hasCustomPrompt="1"/>
          </p:nvPr>
        </p:nvSpPr>
        <p:spPr>
          <a:xfrm>
            <a:off x="612000" y="4428000"/>
            <a:ext cx="5400000" cy="1800000"/>
          </a:xfrm>
        </p:spPr>
        <p:txBody>
          <a:bodyPr>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en-US" dirty="0"/>
              <a:t>[Purpose of this document]</a:t>
            </a:r>
          </a:p>
          <a:p>
            <a:pPr lvl="1"/>
            <a:r>
              <a:rPr lang="en-US" dirty="0"/>
              <a:t>Second level</a:t>
            </a:r>
          </a:p>
          <a:p>
            <a:pPr lvl="2"/>
            <a:r>
              <a:rPr lang="en-US" dirty="0"/>
              <a:t>Third level</a:t>
            </a:r>
          </a:p>
          <a:p>
            <a:pPr lvl="3"/>
            <a:r>
              <a:rPr lang="en-US" dirty="0"/>
              <a:t>Fourth level</a:t>
            </a:r>
          </a:p>
        </p:txBody>
      </p:sp>
      <p:cxnSp>
        <p:nvCxnSpPr>
          <p:cNvPr id="18" name="Straight Connector 17"/>
          <p:cNvCxnSpPr/>
          <p:nvPr userDrawn="1"/>
        </p:nvCxnSpPr>
        <p:spPr>
          <a:xfrm flipH="1" flipV="1">
            <a:off x="612000" y="4002030"/>
            <a:ext cx="7200000" cy="0"/>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205210216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Bar/No Sub] 1 Text/1 Big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06799" y="1368000"/>
            <a:ext cx="2952000" cy="4680000"/>
          </a:xfrm>
        </p:spPr>
        <p:txBody>
          <a:bodyPr>
            <a:noAutofit/>
          </a:bodyPr>
          <a:lstStyle>
            <a:lvl1pPr>
              <a:defRPr>
                <a:solidFill>
                  <a:srgbClr val="005EB8"/>
                </a:solidFill>
              </a:defRPr>
            </a:lvl1pPr>
            <a:lvl5pPr>
              <a:defRPr/>
            </a:lvl5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1" name="Chart Placeholder 8"/>
          <p:cNvSpPr>
            <a:spLocks noGrp="1"/>
          </p:cNvSpPr>
          <p:nvPr>
            <p:ph type="chart" sz="quarter" idx="13"/>
          </p:nvPr>
        </p:nvSpPr>
        <p:spPr>
          <a:xfrm>
            <a:off x="4044000" y="1728000"/>
            <a:ext cx="7740000" cy="4320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2" name="Content Placeholder 2"/>
          <p:cNvSpPr>
            <a:spLocks noGrp="1"/>
          </p:cNvSpPr>
          <p:nvPr>
            <p:ph sz="half" idx="21" hasCustomPrompt="1"/>
          </p:nvPr>
        </p:nvSpPr>
        <p:spPr>
          <a:xfrm>
            <a:off x="4044000" y="1368000"/>
            <a:ext cx="7740000" cy="216000"/>
          </a:xfrm>
        </p:spPr>
        <p:txBody>
          <a:bodyPr>
            <a:noAutofit/>
          </a:bodyPr>
          <a:lstStyle>
            <a:lvl1pPr>
              <a:defRPr>
                <a:solidFill>
                  <a:srgbClr val="005EB8"/>
                </a:solidFill>
              </a:defRPr>
            </a:lvl1pPr>
          </a:lstStyle>
          <a:p>
            <a:pPr lvl="0"/>
            <a:r>
              <a:rPr lang="en-GB" dirty="0"/>
              <a:t>[Chart title]</a:t>
            </a:r>
          </a:p>
        </p:txBody>
      </p:sp>
      <p:cxnSp>
        <p:nvCxnSpPr>
          <p:cNvPr id="13" name="Straight Connector 12"/>
          <p:cNvCxnSpPr/>
          <p:nvPr userDrawn="1"/>
        </p:nvCxnSpPr>
        <p:spPr>
          <a:xfrm>
            <a:off x="4044000" y="1602000"/>
            <a:ext cx="7740000" cy="0"/>
          </a:xfrm>
          <a:prstGeom prst="line">
            <a:avLst/>
          </a:prstGeom>
          <a:ln w="12700" cap="sq">
            <a:solidFill>
              <a:srgbClr val="005EB8"/>
            </a:solidFill>
          </a:ln>
        </p:spPr>
        <p:style>
          <a:lnRef idx="1">
            <a:schemeClr val="accent1"/>
          </a:lnRef>
          <a:fillRef idx="0">
            <a:schemeClr val="accent1"/>
          </a:fillRef>
          <a:effectRef idx="0">
            <a:schemeClr val="dk1"/>
          </a:effectRef>
          <a:fontRef idx="minor">
            <a:schemeClr val="lt1"/>
          </a:fontRef>
        </p:style>
      </p:cxnSp>
      <p:sp>
        <p:nvSpPr>
          <p:cNvPr id="14"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5" name="Straight Connector 14"/>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6" name="Text Placeholder 9"/>
          <p:cNvSpPr>
            <a:spLocks noGrp="1"/>
          </p:cNvSpPr>
          <p:nvPr>
            <p:ph type="body" sz="quarter" idx="14" hasCustomPrompt="1"/>
          </p:nvPr>
        </p:nvSpPr>
        <p:spPr>
          <a:xfrm>
            <a:off x="406799" y="6264000"/>
            <a:ext cx="2952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7" name="Text Placeholder 9"/>
          <p:cNvSpPr>
            <a:spLocks noGrp="1"/>
          </p:cNvSpPr>
          <p:nvPr>
            <p:ph type="body" sz="quarter" idx="23" hasCustomPrompt="1"/>
          </p:nvPr>
        </p:nvSpPr>
        <p:spPr>
          <a:xfrm>
            <a:off x="4044000" y="6264000"/>
            <a:ext cx="774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8"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b"/>
          <a:lstStyle>
            <a:lvl1pPr>
              <a:lnSpc>
                <a:spcPct val="85000"/>
              </a:lnSpc>
              <a:defRPr sz="2600" b="1">
                <a:solidFill>
                  <a:srgbClr val="005EB8"/>
                </a:solidFill>
              </a:defRPr>
            </a:lvl1pPr>
          </a:lstStyle>
          <a:p>
            <a:r>
              <a:rPr lang="en-US" dirty="0"/>
              <a:t>[Slide title]</a:t>
            </a:r>
          </a:p>
        </p:txBody>
      </p:sp>
    </p:spTree>
    <p:extLst>
      <p:ext uri="{BB962C8B-B14F-4D97-AF65-F5344CB8AC3E}">
        <p14:creationId xmlns:p14="http://schemas.microsoft.com/office/powerpoint/2010/main" val="1213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S Bar] 0 Text">
    <p:spTree>
      <p:nvGrpSpPr>
        <p:cNvPr id="1" name=""/>
        <p:cNvGrpSpPr/>
        <p:nvPr/>
      </p:nvGrpSpPr>
      <p:grpSpPr>
        <a:xfrm>
          <a:off x="0" y="0"/>
          <a:ext cx="0" cy="0"/>
          <a:chOff x="0" y="0"/>
          <a:chExt cx="0" cy="0"/>
        </a:xfrm>
      </p:grpSpPr>
      <p:sp>
        <p:nvSpPr>
          <p:cNvPr id="9" name="Rectangle 8"/>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4"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1"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2" name="Straight Connector 11"/>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2979883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S Bar] 1 Text">
    <p:spTree>
      <p:nvGrpSpPr>
        <p:cNvPr id="1" name=""/>
        <p:cNvGrpSpPr/>
        <p:nvPr/>
      </p:nvGrpSpPr>
      <p:grpSpPr>
        <a:xfrm>
          <a:off x="0" y="0"/>
          <a:ext cx="0" cy="0"/>
          <a:chOff x="0" y="0"/>
          <a:chExt cx="0" cy="0"/>
        </a:xfrm>
      </p:grpSpPr>
      <p:sp>
        <p:nvSpPr>
          <p:cNvPr id="9" name="Rectangle 8"/>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3" name="Content Placeholder 2"/>
          <p:cNvSpPr>
            <a:spLocks noGrp="1"/>
          </p:cNvSpPr>
          <p:nvPr>
            <p:ph idx="1" hasCustomPrompt="1"/>
          </p:nvPr>
        </p:nvSpPr>
        <p:spPr>
          <a:xfrm>
            <a:off x="406799" y="1692000"/>
            <a:ext cx="11376000" cy="4356000"/>
          </a:xfrm>
        </p:spPr>
        <p:txBody>
          <a:bodyPr/>
          <a:lstStyle>
            <a:lvl1pPr>
              <a:defRPr>
                <a:solidFill>
                  <a:srgbClr val="4B429B"/>
                </a:solidFill>
              </a:defRPr>
            </a:lvl1pPr>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1"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2" name="Straight Connector 11"/>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3"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14"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2327496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S Bar] 2 Text">
    <p:spTree>
      <p:nvGrpSpPr>
        <p:cNvPr id="1" name=""/>
        <p:cNvGrpSpPr/>
        <p:nvPr/>
      </p:nvGrpSpPr>
      <p:grpSpPr>
        <a:xfrm>
          <a:off x="0" y="0"/>
          <a:ext cx="0" cy="0"/>
          <a:chOff x="0" y="0"/>
          <a:chExt cx="0" cy="0"/>
        </a:xfrm>
      </p:grpSpPr>
      <p:sp>
        <p:nvSpPr>
          <p:cNvPr id="9" name="Rectangle 8"/>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2" name="Content Placeholder 2"/>
          <p:cNvSpPr>
            <a:spLocks noGrp="1"/>
          </p:cNvSpPr>
          <p:nvPr>
            <p:ph sz="half" idx="1" hasCustomPrompt="1"/>
          </p:nvPr>
        </p:nvSpPr>
        <p:spPr>
          <a:xfrm>
            <a:off x="406800" y="1692000"/>
            <a:ext cx="5400000" cy="4356000"/>
          </a:xfrm>
        </p:spPr>
        <p:txBody>
          <a:bodyPr>
            <a:noAutofit/>
          </a:bodyPr>
          <a:lstStyle>
            <a:lvl1pPr>
              <a:defRPr>
                <a:solidFill>
                  <a:srgbClr val="4B429B"/>
                </a:solidFill>
              </a:defRPr>
            </a:lvl1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hasCustomPrompt="1"/>
          </p:nvPr>
        </p:nvSpPr>
        <p:spPr>
          <a:xfrm>
            <a:off x="6382800" y="1692000"/>
            <a:ext cx="5400000" cy="4356000"/>
          </a:xfrm>
        </p:spPr>
        <p:txBody>
          <a:bodyPr>
            <a:noAutofit/>
          </a:bodyPr>
          <a:lstStyle>
            <a:lvl1pPr>
              <a:defRPr>
                <a:solidFill>
                  <a:srgbClr val="4B429B"/>
                </a:solidFill>
              </a:defRPr>
            </a:lvl1pPr>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4"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5"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6"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7" name="Straight Connector 16"/>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8"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19"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1077774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S Bar] 1 Text/1 Chart">
    <p:spTree>
      <p:nvGrpSpPr>
        <p:cNvPr id="1" name=""/>
        <p:cNvGrpSpPr/>
        <p:nvPr/>
      </p:nvGrpSpPr>
      <p:grpSpPr>
        <a:xfrm>
          <a:off x="0" y="0"/>
          <a:ext cx="0" cy="0"/>
          <a:chOff x="0" y="0"/>
          <a:chExt cx="0" cy="0"/>
        </a:xfrm>
      </p:grpSpPr>
      <p:sp>
        <p:nvSpPr>
          <p:cNvPr id="9" name="Rectangle 8"/>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7" name="Content Placeholder 2"/>
          <p:cNvSpPr>
            <a:spLocks noGrp="1"/>
          </p:cNvSpPr>
          <p:nvPr>
            <p:ph sz="half" idx="21" hasCustomPrompt="1"/>
          </p:nvPr>
        </p:nvSpPr>
        <p:spPr>
          <a:xfrm>
            <a:off x="6382800" y="1692000"/>
            <a:ext cx="5400000" cy="216000"/>
          </a:xfrm>
        </p:spPr>
        <p:txBody>
          <a:bodyPr>
            <a:noAutofit/>
          </a:bodyPr>
          <a:lstStyle>
            <a:lvl1pPr>
              <a:defRPr>
                <a:solidFill>
                  <a:srgbClr val="4B429B"/>
                </a:solidFill>
              </a:defRPr>
            </a:lvl1pPr>
          </a:lstStyle>
          <a:p>
            <a:pPr lvl="0"/>
            <a:r>
              <a:rPr lang="en-GB" dirty="0"/>
              <a:t>[Chart title]</a:t>
            </a:r>
          </a:p>
        </p:txBody>
      </p:sp>
      <p:sp>
        <p:nvSpPr>
          <p:cNvPr id="19" name="Content Placeholder 3"/>
          <p:cNvSpPr>
            <a:spLocks noGrp="1"/>
          </p:cNvSpPr>
          <p:nvPr>
            <p:ph sz="half" idx="23" hasCustomPrompt="1"/>
          </p:nvPr>
        </p:nvSpPr>
        <p:spPr>
          <a:xfrm>
            <a:off x="6382800" y="5220000"/>
            <a:ext cx="5400000" cy="828000"/>
          </a:xfrm>
        </p:spPr>
        <p:txBody>
          <a:bodyPr>
            <a:noAutofit/>
          </a:bodyPr>
          <a:lstStyle>
            <a:lvl1pPr>
              <a:defRPr>
                <a:solidFill>
                  <a:srgbClr val="4B429B"/>
                </a:solidFill>
              </a:defRPr>
            </a:lvl1pPr>
            <a:lvl5pPr>
              <a:defRPr/>
            </a:lvl5pPr>
          </a:lstStyle>
          <a:p>
            <a:pPr lvl="0"/>
            <a:r>
              <a:rPr lang="en-US" dirty="0"/>
              <a:t>[Optional commentary]</a:t>
            </a:r>
          </a:p>
          <a:p>
            <a:pPr lvl="1"/>
            <a:r>
              <a:rPr lang="en-US" dirty="0"/>
              <a:t>Second level</a:t>
            </a:r>
          </a:p>
          <a:p>
            <a:pPr lvl="2"/>
            <a:r>
              <a:rPr lang="en-US" dirty="0"/>
              <a:t>Third level</a:t>
            </a:r>
          </a:p>
        </p:txBody>
      </p:sp>
      <p:cxnSp>
        <p:nvCxnSpPr>
          <p:cNvPr id="21" name="Straight Connector 20"/>
          <p:cNvCxnSpPr/>
          <p:nvPr userDrawn="1"/>
        </p:nvCxnSpPr>
        <p:spPr>
          <a:xfrm>
            <a:off x="6382800" y="1915200"/>
            <a:ext cx="5400000" cy="0"/>
          </a:xfrm>
          <a:prstGeom prst="line">
            <a:avLst/>
          </a:prstGeom>
          <a:ln w="12700" cap="sq">
            <a:solidFill>
              <a:srgbClr val="4B429B"/>
            </a:solidFill>
          </a:ln>
        </p:spPr>
        <p:style>
          <a:lnRef idx="1">
            <a:schemeClr val="accent1"/>
          </a:lnRef>
          <a:fillRef idx="0">
            <a:schemeClr val="accent1"/>
          </a:fillRef>
          <a:effectRef idx="0">
            <a:schemeClr val="dk1"/>
          </a:effectRef>
          <a:fontRef idx="minor">
            <a:schemeClr val="lt1"/>
          </a:fontRef>
        </p:style>
      </p:cxnSp>
      <p:sp>
        <p:nvSpPr>
          <p:cNvPr id="23" name="Content Placeholder 2"/>
          <p:cNvSpPr>
            <a:spLocks noGrp="1"/>
          </p:cNvSpPr>
          <p:nvPr>
            <p:ph sz="half" idx="1" hasCustomPrompt="1"/>
          </p:nvPr>
        </p:nvSpPr>
        <p:spPr>
          <a:xfrm>
            <a:off x="406800" y="1692000"/>
            <a:ext cx="5400000" cy="4356000"/>
          </a:xfrm>
        </p:spPr>
        <p:txBody>
          <a:bodyPr>
            <a:noAutofit/>
          </a:bodyPr>
          <a:lstStyle>
            <a:lvl1pPr>
              <a:defRPr>
                <a:solidFill>
                  <a:srgbClr val="4B429B"/>
                </a:solidFill>
              </a:defRPr>
            </a:lvl1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3"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4" name="Text Placeholder 9"/>
          <p:cNvSpPr>
            <a:spLocks noGrp="1"/>
          </p:cNvSpPr>
          <p:nvPr>
            <p:ph type="body" sz="quarter" idx="24"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5" name="Chart Placeholder 8"/>
          <p:cNvSpPr>
            <a:spLocks noGrp="1"/>
          </p:cNvSpPr>
          <p:nvPr>
            <p:ph type="chart" sz="quarter" idx="13"/>
          </p:nvPr>
        </p:nvSpPr>
        <p:spPr>
          <a:xfrm>
            <a:off x="6382800" y="2052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6"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8" name="Straight Connector 17"/>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0"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22"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1870374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S Bar] 2 Chart">
    <p:spTree>
      <p:nvGrpSpPr>
        <p:cNvPr id="1" name=""/>
        <p:cNvGrpSpPr/>
        <p:nvPr/>
      </p:nvGrpSpPr>
      <p:grpSpPr>
        <a:xfrm>
          <a:off x="0" y="0"/>
          <a:ext cx="0" cy="0"/>
          <a:chOff x="0" y="0"/>
          <a:chExt cx="0" cy="0"/>
        </a:xfrm>
      </p:grpSpPr>
      <p:sp>
        <p:nvSpPr>
          <p:cNvPr id="9" name="Rectangle 8"/>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22"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23" name="Text Placeholder 9"/>
          <p:cNvSpPr>
            <a:spLocks noGrp="1"/>
          </p:cNvSpPr>
          <p:nvPr>
            <p:ph type="body" sz="quarter" idx="24"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31" name="Content Placeholder 2"/>
          <p:cNvSpPr>
            <a:spLocks noGrp="1"/>
          </p:cNvSpPr>
          <p:nvPr>
            <p:ph sz="half" idx="21" hasCustomPrompt="1"/>
          </p:nvPr>
        </p:nvSpPr>
        <p:spPr>
          <a:xfrm>
            <a:off x="6382800" y="1692000"/>
            <a:ext cx="5400000" cy="216000"/>
          </a:xfrm>
        </p:spPr>
        <p:txBody>
          <a:bodyPr>
            <a:noAutofit/>
          </a:bodyPr>
          <a:lstStyle>
            <a:lvl1pPr>
              <a:defRPr>
                <a:solidFill>
                  <a:srgbClr val="4B429B"/>
                </a:solidFill>
              </a:defRPr>
            </a:lvl1pPr>
          </a:lstStyle>
          <a:p>
            <a:pPr lvl="0"/>
            <a:r>
              <a:rPr lang="en-GB" dirty="0"/>
              <a:t>[Chart title]</a:t>
            </a:r>
          </a:p>
        </p:txBody>
      </p:sp>
      <p:sp>
        <p:nvSpPr>
          <p:cNvPr id="33" name="Content Placeholder 3"/>
          <p:cNvSpPr>
            <a:spLocks noGrp="1"/>
          </p:cNvSpPr>
          <p:nvPr>
            <p:ph sz="half" idx="23" hasCustomPrompt="1"/>
          </p:nvPr>
        </p:nvSpPr>
        <p:spPr>
          <a:xfrm>
            <a:off x="6382800" y="5220000"/>
            <a:ext cx="5400000" cy="828000"/>
          </a:xfrm>
        </p:spPr>
        <p:txBody>
          <a:bodyPr>
            <a:noAutofit/>
          </a:bodyPr>
          <a:lstStyle>
            <a:lvl1pPr>
              <a:defRPr>
                <a:solidFill>
                  <a:srgbClr val="4B429B"/>
                </a:solidFill>
              </a:defRPr>
            </a:lvl1pPr>
            <a:lvl5pPr>
              <a:defRPr/>
            </a:lvl5pPr>
          </a:lstStyle>
          <a:p>
            <a:pPr lvl="0"/>
            <a:r>
              <a:rPr lang="en-US" dirty="0"/>
              <a:t>[Optional commentary]</a:t>
            </a:r>
          </a:p>
          <a:p>
            <a:pPr lvl="1"/>
            <a:r>
              <a:rPr lang="en-US" dirty="0"/>
              <a:t>Second level</a:t>
            </a:r>
          </a:p>
          <a:p>
            <a:pPr lvl="2"/>
            <a:r>
              <a:rPr lang="en-US" dirty="0"/>
              <a:t>Third level</a:t>
            </a:r>
          </a:p>
        </p:txBody>
      </p:sp>
      <p:cxnSp>
        <p:nvCxnSpPr>
          <p:cNvPr id="34" name="Straight Connector 33"/>
          <p:cNvCxnSpPr/>
          <p:nvPr userDrawn="1"/>
        </p:nvCxnSpPr>
        <p:spPr>
          <a:xfrm>
            <a:off x="6382800" y="1915200"/>
            <a:ext cx="5400000" cy="0"/>
          </a:xfrm>
          <a:prstGeom prst="line">
            <a:avLst/>
          </a:prstGeom>
          <a:ln w="12700" cap="sq">
            <a:solidFill>
              <a:srgbClr val="4B429B"/>
            </a:solidFill>
          </a:ln>
        </p:spPr>
        <p:style>
          <a:lnRef idx="1">
            <a:schemeClr val="accent1"/>
          </a:lnRef>
          <a:fillRef idx="0">
            <a:schemeClr val="accent1"/>
          </a:fillRef>
          <a:effectRef idx="0">
            <a:schemeClr val="dk1"/>
          </a:effectRef>
          <a:fontRef idx="minor">
            <a:schemeClr val="lt1"/>
          </a:fontRef>
        </p:style>
      </p:cxnSp>
      <p:sp>
        <p:nvSpPr>
          <p:cNvPr id="35" name="Content Placeholder 2"/>
          <p:cNvSpPr>
            <a:spLocks noGrp="1"/>
          </p:cNvSpPr>
          <p:nvPr>
            <p:ph sz="half" idx="25" hasCustomPrompt="1"/>
          </p:nvPr>
        </p:nvSpPr>
        <p:spPr>
          <a:xfrm>
            <a:off x="406800" y="1692000"/>
            <a:ext cx="5400000" cy="216000"/>
          </a:xfrm>
        </p:spPr>
        <p:txBody>
          <a:bodyPr>
            <a:noAutofit/>
          </a:bodyPr>
          <a:lstStyle>
            <a:lvl1pPr>
              <a:defRPr>
                <a:solidFill>
                  <a:srgbClr val="4B429B"/>
                </a:solidFill>
              </a:defRPr>
            </a:lvl1pPr>
          </a:lstStyle>
          <a:p>
            <a:pPr lvl="0"/>
            <a:r>
              <a:rPr lang="en-GB" dirty="0"/>
              <a:t>[Chart title]</a:t>
            </a:r>
          </a:p>
        </p:txBody>
      </p:sp>
      <p:sp>
        <p:nvSpPr>
          <p:cNvPr id="37" name="Content Placeholder 3"/>
          <p:cNvSpPr>
            <a:spLocks noGrp="1"/>
          </p:cNvSpPr>
          <p:nvPr>
            <p:ph sz="half" idx="27" hasCustomPrompt="1"/>
          </p:nvPr>
        </p:nvSpPr>
        <p:spPr>
          <a:xfrm>
            <a:off x="406800" y="5220000"/>
            <a:ext cx="5400000" cy="828000"/>
          </a:xfrm>
        </p:spPr>
        <p:txBody>
          <a:bodyPr>
            <a:noAutofit/>
          </a:bodyPr>
          <a:lstStyle>
            <a:lvl1pPr>
              <a:defRPr>
                <a:solidFill>
                  <a:srgbClr val="4B429B"/>
                </a:solidFill>
              </a:defRPr>
            </a:lvl1pPr>
            <a:lvl5pPr>
              <a:defRPr/>
            </a:lvl5pPr>
          </a:lstStyle>
          <a:p>
            <a:pPr lvl="0"/>
            <a:r>
              <a:rPr lang="en-US" dirty="0"/>
              <a:t>[Optional commentary]</a:t>
            </a:r>
          </a:p>
          <a:p>
            <a:pPr lvl="1"/>
            <a:r>
              <a:rPr lang="en-US" dirty="0"/>
              <a:t>Second level</a:t>
            </a:r>
          </a:p>
          <a:p>
            <a:pPr lvl="2"/>
            <a:r>
              <a:rPr lang="en-US" dirty="0"/>
              <a:t>Third level</a:t>
            </a:r>
          </a:p>
        </p:txBody>
      </p:sp>
      <p:cxnSp>
        <p:nvCxnSpPr>
          <p:cNvPr id="38" name="Straight Connector 37"/>
          <p:cNvCxnSpPr/>
          <p:nvPr userDrawn="1"/>
        </p:nvCxnSpPr>
        <p:spPr>
          <a:xfrm>
            <a:off x="406800" y="1915200"/>
            <a:ext cx="5400000" cy="0"/>
          </a:xfrm>
          <a:prstGeom prst="line">
            <a:avLst/>
          </a:prstGeom>
          <a:ln w="12700" cap="sq">
            <a:solidFill>
              <a:srgbClr val="4B429B"/>
            </a:solidFill>
          </a:ln>
        </p:spPr>
        <p:style>
          <a:lnRef idx="1">
            <a:schemeClr val="accent1"/>
          </a:lnRef>
          <a:fillRef idx="0">
            <a:schemeClr val="accent1"/>
          </a:fillRef>
          <a:effectRef idx="0">
            <a:schemeClr val="dk1"/>
          </a:effectRef>
          <a:fontRef idx="minor">
            <a:schemeClr val="lt1"/>
          </a:fontRef>
        </p:style>
      </p:cxnSp>
      <p:sp>
        <p:nvSpPr>
          <p:cNvPr id="18" name="Chart Placeholder 8"/>
          <p:cNvSpPr>
            <a:spLocks noGrp="1"/>
          </p:cNvSpPr>
          <p:nvPr>
            <p:ph type="chart" sz="quarter" idx="13"/>
          </p:nvPr>
        </p:nvSpPr>
        <p:spPr>
          <a:xfrm>
            <a:off x="6382800" y="2052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20" name="Chart Placeholder 8"/>
          <p:cNvSpPr>
            <a:spLocks noGrp="1"/>
          </p:cNvSpPr>
          <p:nvPr>
            <p:ph type="chart" sz="quarter" idx="28"/>
          </p:nvPr>
        </p:nvSpPr>
        <p:spPr>
          <a:xfrm>
            <a:off x="406799" y="2052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9"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21" name="Straight Connector 20"/>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4"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25"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1342191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S Bar] 1 Text/1 Big Chart">
    <p:spTree>
      <p:nvGrpSpPr>
        <p:cNvPr id="1" name=""/>
        <p:cNvGrpSpPr/>
        <p:nvPr/>
      </p:nvGrpSpPr>
      <p:grpSpPr>
        <a:xfrm>
          <a:off x="0" y="0"/>
          <a:ext cx="0" cy="0"/>
          <a:chOff x="0" y="0"/>
          <a:chExt cx="0" cy="0"/>
        </a:xfrm>
      </p:grpSpPr>
      <p:sp>
        <p:nvSpPr>
          <p:cNvPr id="10" name="Rectangle 9"/>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2" name="Content Placeholder 2"/>
          <p:cNvSpPr>
            <a:spLocks noGrp="1"/>
          </p:cNvSpPr>
          <p:nvPr>
            <p:ph idx="1" hasCustomPrompt="1"/>
          </p:nvPr>
        </p:nvSpPr>
        <p:spPr>
          <a:xfrm>
            <a:off x="406799" y="1692000"/>
            <a:ext cx="3600000" cy="4356000"/>
          </a:xfrm>
        </p:spPr>
        <p:txBody>
          <a:bodyPr>
            <a:noAutofit/>
          </a:bodyPr>
          <a:lstStyle>
            <a:lvl1pPr>
              <a:defRPr>
                <a:solidFill>
                  <a:srgbClr val="4B429B"/>
                </a:solidFill>
              </a:defRPr>
            </a:lvl1pPr>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6" name="Chart Placeholder 8"/>
          <p:cNvSpPr>
            <a:spLocks noGrp="1"/>
          </p:cNvSpPr>
          <p:nvPr>
            <p:ph type="chart" sz="quarter" idx="13"/>
          </p:nvPr>
        </p:nvSpPr>
        <p:spPr>
          <a:xfrm>
            <a:off x="4692000" y="2052000"/>
            <a:ext cx="7092000" cy="3996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7" name="Content Placeholder 2"/>
          <p:cNvSpPr>
            <a:spLocks noGrp="1"/>
          </p:cNvSpPr>
          <p:nvPr>
            <p:ph sz="half" idx="21" hasCustomPrompt="1"/>
          </p:nvPr>
        </p:nvSpPr>
        <p:spPr>
          <a:xfrm>
            <a:off x="4692000" y="1692000"/>
            <a:ext cx="7092000" cy="216000"/>
          </a:xfrm>
        </p:spPr>
        <p:txBody>
          <a:bodyPr>
            <a:noAutofit/>
          </a:bodyPr>
          <a:lstStyle>
            <a:lvl1pPr>
              <a:defRPr>
                <a:solidFill>
                  <a:srgbClr val="4B429B"/>
                </a:solidFill>
              </a:defRPr>
            </a:lvl1pPr>
          </a:lstStyle>
          <a:p>
            <a:pPr lvl="0"/>
            <a:r>
              <a:rPr lang="en-GB" dirty="0"/>
              <a:t>[Chart title]</a:t>
            </a:r>
          </a:p>
        </p:txBody>
      </p:sp>
      <p:cxnSp>
        <p:nvCxnSpPr>
          <p:cNvPr id="18" name="Straight Connector 17"/>
          <p:cNvCxnSpPr/>
          <p:nvPr userDrawn="1"/>
        </p:nvCxnSpPr>
        <p:spPr>
          <a:xfrm>
            <a:off x="4692000" y="1915200"/>
            <a:ext cx="7092000" cy="0"/>
          </a:xfrm>
          <a:prstGeom prst="line">
            <a:avLst/>
          </a:prstGeom>
          <a:ln w="12700" cap="sq">
            <a:solidFill>
              <a:srgbClr val="4B429B"/>
            </a:solidFill>
          </a:ln>
        </p:spPr>
        <p:style>
          <a:lnRef idx="1">
            <a:schemeClr val="accent1"/>
          </a:lnRef>
          <a:fillRef idx="0">
            <a:schemeClr val="accent1"/>
          </a:fillRef>
          <a:effectRef idx="0">
            <a:schemeClr val="dk1"/>
          </a:effectRef>
          <a:fontRef idx="minor">
            <a:schemeClr val="lt1"/>
          </a:fontRef>
        </p:style>
      </p:cxnSp>
      <p:sp>
        <p:nvSpPr>
          <p:cNvPr id="13"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9" name="Straight Connector 18"/>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0" name="Text Placeholder 9"/>
          <p:cNvSpPr>
            <a:spLocks noGrp="1"/>
          </p:cNvSpPr>
          <p:nvPr>
            <p:ph type="body" sz="quarter" idx="14" hasCustomPrompt="1"/>
          </p:nvPr>
        </p:nvSpPr>
        <p:spPr>
          <a:xfrm>
            <a:off x="406799" y="6264000"/>
            <a:ext cx="36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21" name="Text Placeholder 9"/>
          <p:cNvSpPr>
            <a:spLocks noGrp="1"/>
          </p:cNvSpPr>
          <p:nvPr>
            <p:ph type="body" sz="quarter" idx="23" hasCustomPrompt="1"/>
          </p:nvPr>
        </p:nvSpPr>
        <p:spPr>
          <a:xfrm>
            <a:off x="4692000" y="6264000"/>
            <a:ext cx="7092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5"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22"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3292356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S Bar/No Sub] 0 Text">
    <p:spTree>
      <p:nvGrpSpPr>
        <p:cNvPr id="1" name=""/>
        <p:cNvGrpSpPr/>
        <p:nvPr/>
      </p:nvGrpSpPr>
      <p:grpSpPr>
        <a:xfrm>
          <a:off x="0" y="0"/>
          <a:ext cx="0" cy="0"/>
          <a:chOff x="0" y="0"/>
          <a:chExt cx="0" cy="0"/>
        </a:xfrm>
      </p:grpSpPr>
      <p:sp>
        <p:nvSpPr>
          <p:cNvPr id="7" name="Rectangle 6"/>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8"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9" name="Straight Connector 8"/>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2"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36634885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S Bar/No Sub] 1 Text">
    <p:spTree>
      <p:nvGrpSpPr>
        <p:cNvPr id="1" name=""/>
        <p:cNvGrpSpPr/>
        <p:nvPr/>
      </p:nvGrpSpPr>
      <p:grpSpPr>
        <a:xfrm>
          <a:off x="0" y="0"/>
          <a:ext cx="0" cy="0"/>
          <a:chOff x="0" y="0"/>
          <a:chExt cx="0" cy="0"/>
        </a:xfrm>
      </p:grpSpPr>
      <p:sp>
        <p:nvSpPr>
          <p:cNvPr id="7" name="Rectangle 6"/>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3" name="Content Placeholder 2"/>
          <p:cNvSpPr>
            <a:spLocks noGrp="1"/>
          </p:cNvSpPr>
          <p:nvPr>
            <p:ph idx="1" hasCustomPrompt="1"/>
          </p:nvPr>
        </p:nvSpPr>
        <p:spPr>
          <a:xfrm>
            <a:off x="406800" y="1368000"/>
            <a:ext cx="11376000" cy="4680000"/>
          </a:xfrm>
        </p:spPr>
        <p:txBody>
          <a:bodyPr>
            <a:noAutofit/>
          </a:bodyPr>
          <a:lstStyle>
            <a:lvl1pPr>
              <a:defRPr>
                <a:solidFill>
                  <a:srgbClr val="4B429B"/>
                </a:solidFill>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vl6pPr>
              <a:defRPr sz="1200">
                <a:latin typeface="Arial" panose="020B0604020202020204" pitchFamily="34" charset="0"/>
                <a:cs typeface="Arial" panose="020B0604020202020204" pitchFamily="34" charset="0"/>
              </a:defRPr>
            </a:lvl6pPr>
            <a:lvl7pPr>
              <a:defRPr sz="1200">
                <a:latin typeface="Arial" panose="020B0604020202020204" pitchFamily="34" charset="0"/>
                <a:cs typeface="Arial" panose="020B0604020202020204" pitchFamily="34" charset="0"/>
              </a:defRPr>
            </a:lvl7pPr>
            <a:lvl8pPr>
              <a:defRPr sz="1200">
                <a:latin typeface="Arial" panose="020B0604020202020204" pitchFamily="34" charset="0"/>
                <a:cs typeface="Arial" panose="020B0604020202020204" pitchFamily="34" charset="0"/>
              </a:defRPr>
            </a:lvl8pPr>
            <a:lvl9pPr>
              <a:defRPr sz="1200">
                <a:latin typeface="Arial" panose="020B0604020202020204" pitchFamily="34" charset="0"/>
                <a:cs typeface="Arial" panose="020B0604020202020204" pitchFamily="34" charset="0"/>
              </a:defRPr>
            </a:lvl9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9"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1" name="Straight Connector 10"/>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2"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3645548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CS Bar/No Sub] 2 Text">
    <p:spTree>
      <p:nvGrpSpPr>
        <p:cNvPr id="1" name=""/>
        <p:cNvGrpSpPr/>
        <p:nvPr/>
      </p:nvGrpSpPr>
      <p:grpSpPr>
        <a:xfrm>
          <a:off x="0" y="0"/>
          <a:ext cx="0" cy="0"/>
          <a:chOff x="0" y="0"/>
          <a:chExt cx="0" cy="0"/>
        </a:xfrm>
      </p:grpSpPr>
      <p:sp>
        <p:nvSpPr>
          <p:cNvPr id="8" name="Rectangle 7"/>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3" name="Content Placeholder 2"/>
          <p:cNvSpPr>
            <a:spLocks noGrp="1"/>
          </p:cNvSpPr>
          <p:nvPr>
            <p:ph sz="half" idx="1" hasCustomPrompt="1"/>
          </p:nvPr>
        </p:nvSpPr>
        <p:spPr>
          <a:xfrm>
            <a:off x="406800" y="1368000"/>
            <a:ext cx="5400000" cy="4680000"/>
          </a:xfrm>
        </p:spPr>
        <p:txBody>
          <a:bodyPr>
            <a:noAutofit/>
          </a:bodyPr>
          <a:lstStyle>
            <a:lvl1pPr>
              <a:defRPr>
                <a:solidFill>
                  <a:srgbClr val="4B429B"/>
                </a:solidFill>
              </a:defRPr>
            </a:lvl1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382800" y="1368000"/>
            <a:ext cx="5400000" cy="4680000"/>
          </a:xfrm>
        </p:spPr>
        <p:txBody>
          <a:bodyPr>
            <a:noAutofit/>
          </a:bodyPr>
          <a:lstStyle>
            <a:lvl1pPr>
              <a:defRPr>
                <a:solidFill>
                  <a:srgbClr val="4B429B"/>
                </a:solidFill>
              </a:defRPr>
            </a:lvl1pPr>
            <a:lvl5pPr>
              <a:defRPr/>
            </a:lvl5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9"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0"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1"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2" name="Straight Connector 11"/>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3"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205357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CB Blue] Cover/Photo">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 y="1080120"/>
            <a:ext cx="6096000" cy="577788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13" name="Picture 12"/>
          <p:cNvPicPr/>
          <p:nvPr userDrawn="1"/>
        </p:nvPicPr>
        <p:blipFill rotWithShape="1">
          <a:blip r:embed="rId2" cstate="print">
            <a:extLst>
              <a:ext uri="{28A0092B-C50C-407E-A947-70E740481C1C}">
                <a14:useLocalDpi xmlns:a14="http://schemas.microsoft.com/office/drawing/2010/main" val="0"/>
              </a:ext>
            </a:extLst>
          </a:blip>
          <a:srcRect b="6958"/>
          <a:stretch/>
        </p:blipFill>
        <p:spPr bwMode="auto">
          <a:xfrm>
            <a:off x="3497135" y="259200"/>
            <a:ext cx="2233639" cy="639454"/>
          </a:xfrm>
          <a:prstGeom prst="rect">
            <a:avLst/>
          </a:prstGeom>
          <a:noFill/>
          <a:ln>
            <a:noFill/>
          </a:ln>
        </p:spPr>
      </p:pic>
      <p:sp>
        <p:nvSpPr>
          <p:cNvPr id="9" name="Title 1"/>
          <p:cNvSpPr>
            <a:spLocks noGrp="1"/>
          </p:cNvSpPr>
          <p:nvPr>
            <p:ph type="ctrTitle" hasCustomPrompt="1"/>
          </p:nvPr>
        </p:nvSpPr>
        <p:spPr>
          <a:xfrm>
            <a:off x="406800" y="1540933"/>
            <a:ext cx="5310000" cy="1165096"/>
          </a:xfrm>
        </p:spPr>
        <p:txBody>
          <a:bodyPr anchor="b" anchorCtr="0">
            <a:noAutofit/>
          </a:bodyPr>
          <a:lstStyle>
            <a:lvl1pPr algn="l">
              <a:lnSpc>
                <a:spcPct val="85000"/>
              </a:lnSpc>
              <a:defRPr sz="4000" b="1">
                <a:solidFill>
                  <a:srgbClr val="FFFFFF"/>
                </a:solidFill>
              </a:defRPr>
            </a:lvl1pPr>
          </a:lstStyle>
          <a:p>
            <a:r>
              <a:rPr lang="en-US" dirty="0"/>
              <a:t>[Presentation title]</a:t>
            </a:r>
            <a:endParaRPr lang="en-GB" dirty="0"/>
          </a:p>
        </p:txBody>
      </p:sp>
      <p:sp>
        <p:nvSpPr>
          <p:cNvPr id="12" name="Text Placeholder 11"/>
          <p:cNvSpPr>
            <a:spLocks noGrp="1"/>
          </p:cNvSpPr>
          <p:nvPr>
            <p:ph type="body" sz="quarter" idx="11" hasCustomPrompt="1"/>
          </p:nvPr>
        </p:nvSpPr>
        <p:spPr>
          <a:xfrm>
            <a:off x="406800" y="2862042"/>
            <a:ext cx="5310000" cy="609600"/>
          </a:xfrm>
        </p:spPr>
        <p:txBody>
          <a:bodyPr/>
          <a:lstStyle>
            <a:lvl1pPr>
              <a:lnSpc>
                <a:spcPct val="80000"/>
              </a:lnSpc>
              <a:spcBef>
                <a:spcPts val="0"/>
              </a:spcBef>
              <a:spcAft>
                <a:spcPts val="0"/>
              </a:spcAft>
              <a:defRPr sz="2400" b="0">
                <a:solidFill>
                  <a:srgbClr val="FFFFFF"/>
                </a:solidFill>
              </a:defRPr>
            </a:lvl1pPr>
            <a:lvl2pPr>
              <a:defRPr sz="2000"/>
            </a:lvl2pPr>
            <a:lvl3pPr>
              <a:defRPr sz="2000"/>
            </a:lvl3pPr>
            <a:lvl4pPr>
              <a:defRPr sz="2000"/>
            </a:lvl4pPr>
            <a:lvl5pPr>
              <a:defRPr sz="2000"/>
            </a:lvl5pPr>
          </a:lstStyle>
          <a:p>
            <a:pPr lvl="0"/>
            <a:r>
              <a:rPr lang="en-US" dirty="0"/>
              <a:t>[Presentation subtitle]</a:t>
            </a:r>
          </a:p>
        </p:txBody>
      </p:sp>
      <p:sp>
        <p:nvSpPr>
          <p:cNvPr id="15" name="Text Placeholder 11"/>
          <p:cNvSpPr>
            <a:spLocks noGrp="1"/>
          </p:cNvSpPr>
          <p:nvPr>
            <p:ph type="body" sz="quarter" idx="12" hasCustomPrompt="1"/>
          </p:nvPr>
        </p:nvSpPr>
        <p:spPr>
          <a:xfrm>
            <a:off x="406800" y="3627655"/>
            <a:ext cx="5310000" cy="288000"/>
          </a:xfrm>
        </p:spPr>
        <p:txBody>
          <a:bodyPr/>
          <a:lstStyle>
            <a:lvl1pPr>
              <a:defRPr sz="1600" b="1">
                <a:solidFill>
                  <a:srgbClr val="FFFFFF"/>
                </a:solidFill>
              </a:defRPr>
            </a:lvl1pPr>
            <a:lvl2pPr>
              <a:defRPr sz="2000"/>
            </a:lvl2pPr>
            <a:lvl3pPr>
              <a:defRPr sz="2000"/>
            </a:lvl3pPr>
            <a:lvl4pPr>
              <a:defRPr sz="2000"/>
            </a:lvl4pPr>
            <a:lvl5pPr>
              <a:defRPr sz="2000"/>
            </a:lvl5pPr>
          </a:lstStyle>
          <a:p>
            <a:pPr lvl="0"/>
            <a:r>
              <a:rPr lang="en-US" dirty="0"/>
              <a:t>[Date / version]</a:t>
            </a:r>
          </a:p>
        </p:txBody>
      </p:sp>
      <p:sp>
        <p:nvSpPr>
          <p:cNvPr id="16" name="Picture Placeholder 4"/>
          <p:cNvSpPr>
            <a:spLocks noGrp="1"/>
          </p:cNvSpPr>
          <p:nvPr>
            <p:ph type="pic" sz="quarter" idx="10"/>
          </p:nvPr>
        </p:nvSpPr>
        <p:spPr bwMode="hidden">
          <a:xfrm>
            <a:off x="6096001" y="0"/>
            <a:ext cx="6096001" cy="6858000"/>
          </a:xfrm>
          <a:solidFill>
            <a:srgbClr val="DEDEDE"/>
          </a:solidFill>
        </p:spPr>
        <p:txBody>
          <a:bodyPr anchor="ctr" anchorCtr="0"/>
          <a:lstStyle>
            <a:lvl1pPr algn="ctr">
              <a:defRPr sz="907" b="0">
                <a:solidFill>
                  <a:schemeClr val="tx1"/>
                </a:solidFill>
              </a:defRPr>
            </a:lvl1pPr>
          </a:lstStyle>
          <a:p>
            <a:r>
              <a:rPr lang="en-US" dirty="0"/>
              <a:t>Click icon to add picture</a:t>
            </a:r>
            <a:endParaRPr lang="en-GB" dirty="0"/>
          </a:p>
        </p:txBody>
      </p:sp>
      <p:sp>
        <p:nvSpPr>
          <p:cNvPr id="19" name="Content Placeholder 2"/>
          <p:cNvSpPr>
            <a:spLocks noGrp="1"/>
          </p:cNvSpPr>
          <p:nvPr>
            <p:ph sz="half" idx="1" hasCustomPrompt="1"/>
          </p:nvPr>
        </p:nvSpPr>
        <p:spPr>
          <a:xfrm>
            <a:off x="406800" y="4428000"/>
            <a:ext cx="5310000" cy="1800000"/>
          </a:xfrm>
        </p:spPr>
        <p:txBody>
          <a:bodyPr>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en-US" dirty="0"/>
              <a:t>[Purpose of this document]</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flipH="1" flipV="1">
            <a:off x="406799" y="4002030"/>
            <a:ext cx="5310000" cy="0"/>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2900526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CS Bar/No Sub] 1 Text/1 Chart">
    <p:spTree>
      <p:nvGrpSpPr>
        <p:cNvPr id="1" name=""/>
        <p:cNvGrpSpPr/>
        <p:nvPr/>
      </p:nvGrpSpPr>
      <p:grpSpPr>
        <a:xfrm>
          <a:off x="0" y="0"/>
          <a:ext cx="0" cy="0"/>
          <a:chOff x="0" y="0"/>
          <a:chExt cx="0" cy="0"/>
        </a:xfrm>
      </p:grpSpPr>
      <p:sp>
        <p:nvSpPr>
          <p:cNvPr id="8" name="Rectangle 7"/>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1" name="Content Placeholder 2"/>
          <p:cNvSpPr>
            <a:spLocks noGrp="1"/>
          </p:cNvSpPr>
          <p:nvPr>
            <p:ph sz="half" idx="20" hasCustomPrompt="1"/>
          </p:nvPr>
        </p:nvSpPr>
        <p:spPr>
          <a:xfrm>
            <a:off x="6382800" y="1368000"/>
            <a:ext cx="5400000" cy="216000"/>
          </a:xfrm>
        </p:spPr>
        <p:txBody>
          <a:bodyPr>
            <a:noAutofit/>
          </a:bodyPr>
          <a:lstStyle>
            <a:lvl1pPr>
              <a:defRPr>
                <a:solidFill>
                  <a:srgbClr val="4B429B"/>
                </a:solidFill>
              </a:defRPr>
            </a:lvl1pPr>
          </a:lstStyle>
          <a:p>
            <a:pPr lvl="0"/>
            <a:r>
              <a:rPr lang="en-GB" dirty="0"/>
              <a:t>[Chart title]</a:t>
            </a:r>
          </a:p>
        </p:txBody>
      </p:sp>
      <p:sp>
        <p:nvSpPr>
          <p:cNvPr id="13" name="Content Placeholder 3"/>
          <p:cNvSpPr>
            <a:spLocks noGrp="1"/>
          </p:cNvSpPr>
          <p:nvPr>
            <p:ph sz="half" idx="22" hasCustomPrompt="1"/>
          </p:nvPr>
        </p:nvSpPr>
        <p:spPr>
          <a:xfrm>
            <a:off x="6382800" y="4896000"/>
            <a:ext cx="5400000" cy="1152000"/>
          </a:xfrm>
        </p:spPr>
        <p:txBody>
          <a:bodyPr>
            <a:noAutofit/>
          </a:bodyPr>
          <a:lstStyle>
            <a:lvl1pPr>
              <a:defRPr>
                <a:solidFill>
                  <a:srgbClr val="4B429B"/>
                </a:solidFill>
              </a:defRPr>
            </a:lvl1pPr>
            <a:lvl5pPr>
              <a:defRPr/>
            </a:lvl5pPr>
          </a:lstStyle>
          <a:p>
            <a:pPr lvl="0"/>
            <a:r>
              <a:rPr lang="en-US" dirty="0"/>
              <a:t>[Optional commentary]</a:t>
            </a:r>
          </a:p>
          <a:p>
            <a:pPr lvl="1"/>
            <a:r>
              <a:rPr lang="en-US" dirty="0"/>
              <a:t>Second level</a:t>
            </a:r>
          </a:p>
          <a:p>
            <a:pPr lvl="2"/>
            <a:r>
              <a:rPr lang="en-US" dirty="0"/>
              <a:t>Third level</a:t>
            </a:r>
          </a:p>
        </p:txBody>
      </p:sp>
      <p:cxnSp>
        <p:nvCxnSpPr>
          <p:cNvPr id="16" name="Straight Connector 15"/>
          <p:cNvCxnSpPr/>
          <p:nvPr userDrawn="1"/>
        </p:nvCxnSpPr>
        <p:spPr>
          <a:xfrm>
            <a:off x="6382800" y="1602000"/>
            <a:ext cx="5400000" cy="0"/>
          </a:xfrm>
          <a:prstGeom prst="line">
            <a:avLst/>
          </a:prstGeom>
          <a:ln w="12700" cap="sq">
            <a:solidFill>
              <a:srgbClr val="4B429B"/>
            </a:solidFill>
          </a:ln>
        </p:spPr>
        <p:style>
          <a:lnRef idx="1">
            <a:schemeClr val="accent1"/>
          </a:lnRef>
          <a:fillRef idx="0">
            <a:schemeClr val="accent1"/>
          </a:fillRef>
          <a:effectRef idx="0">
            <a:schemeClr val="dk1"/>
          </a:effectRef>
          <a:fontRef idx="minor">
            <a:schemeClr val="lt1"/>
          </a:fontRef>
        </p:style>
      </p:cxnSp>
      <p:sp>
        <p:nvSpPr>
          <p:cNvPr id="17" name="Content Placeholder 2"/>
          <p:cNvSpPr>
            <a:spLocks noGrp="1"/>
          </p:cNvSpPr>
          <p:nvPr>
            <p:ph sz="half" idx="1" hasCustomPrompt="1"/>
          </p:nvPr>
        </p:nvSpPr>
        <p:spPr>
          <a:xfrm>
            <a:off x="406800" y="1368000"/>
            <a:ext cx="5400000" cy="4680000"/>
          </a:xfrm>
        </p:spPr>
        <p:txBody>
          <a:bodyPr>
            <a:noAutofit/>
          </a:bodyPr>
          <a:lstStyle>
            <a:lvl1pPr>
              <a:defRPr>
                <a:solidFill>
                  <a:srgbClr val="4B429B"/>
                </a:solidFill>
              </a:defRPr>
            </a:lvl1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14"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5"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9" name="Chart Placeholder 8"/>
          <p:cNvSpPr>
            <a:spLocks noGrp="1"/>
          </p:cNvSpPr>
          <p:nvPr>
            <p:ph type="chart" sz="quarter" idx="27"/>
          </p:nvPr>
        </p:nvSpPr>
        <p:spPr>
          <a:xfrm>
            <a:off x="6382800" y="1728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8"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20" name="Straight Connector 19"/>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1"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1878281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S Bar/No Sub] 2 Chart">
    <p:spTree>
      <p:nvGrpSpPr>
        <p:cNvPr id="1" name=""/>
        <p:cNvGrpSpPr/>
        <p:nvPr/>
      </p:nvGrpSpPr>
      <p:grpSpPr>
        <a:xfrm>
          <a:off x="0" y="0"/>
          <a:ext cx="0" cy="0"/>
          <a:chOff x="0" y="0"/>
          <a:chExt cx="0" cy="0"/>
        </a:xfrm>
      </p:grpSpPr>
      <p:sp>
        <p:nvSpPr>
          <p:cNvPr id="8" name="Rectangle 7"/>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7"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8"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9" name="Content Placeholder 2"/>
          <p:cNvSpPr>
            <a:spLocks noGrp="1"/>
          </p:cNvSpPr>
          <p:nvPr>
            <p:ph sz="half" idx="20" hasCustomPrompt="1"/>
          </p:nvPr>
        </p:nvSpPr>
        <p:spPr>
          <a:xfrm>
            <a:off x="6382800" y="1368000"/>
            <a:ext cx="5400000" cy="216000"/>
          </a:xfrm>
        </p:spPr>
        <p:txBody>
          <a:bodyPr>
            <a:noAutofit/>
          </a:bodyPr>
          <a:lstStyle>
            <a:lvl1pPr>
              <a:defRPr>
                <a:solidFill>
                  <a:srgbClr val="4B429B"/>
                </a:solidFill>
              </a:defRPr>
            </a:lvl1pPr>
          </a:lstStyle>
          <a:p>
            <a:pPr lvl="0"/>
            <a:r>
              <a:rPr lang="en-GB" dirty="0"/>
              <a:t>[Chart title]</a:t>
            </a:r>
          </a:p>
        </p:txBody>
      </p:sp>
      <p:sp>
        <p:nvSpPr>
          <p:cNvPr id="21" name="Content Placeholder 3"/>
          <p:cNvSpPr>
            <a:spLocks noGrp="1"/>
          </p:cNvSpPr>
          <p:nvPr>
            <p:ph sz="half" idx="22" hasCustomPrompt="1"/>
          </p:nvPr>
        </p:nvSpPr>
        <p:spPr>
          <a:xfrm>
            <a:off x="6382800" y="4896000"/>
            <a:ext cx="5400000" cy="1152000"/>
          </a:xfrm>
        </p:spPr>
        <p:txBody>
          <a:bodyPr>
            <a:noAutofit/>
          </a:bodyPr>
          <a:lstStyle>
            <a:lvl1pPr>
              <a:defRPr>
                <a:solidFill>
                  <a:srgbClr val="4B429B"/>
                </a:solidFill>
              </a:defRPr>
            </a:lvl1pPr>
            <a:lvl5pPr>
              <a:defRPr/>
            </a:lvl5pPr>
          </a:lstStyle>
          <a:p>
            <a:pPr lvl="0"/>
            <a:r>
              <a:rPr lang="en-US" dirty="0"/>
              <a:t>[Optional commentary]</a:t>
            </a:r>
          </a:p>
          <a:p>
            <a:pPr lvl="1"/>
            <a:r>
              <a:rPr lang="en-US" dirty="0"/>
              <a:t>Second level</a:t>
            </a:r>
          </a:p>
          <a:p>
            <a:pPr lvl="2"/>
            <a:r>
              <a:rPr lang="en-US" dirty="0"/>
              <a:t>Third level</a:t>
            </a:r>
          </a:p>
        </p:txBody>
      </p:sp>
      <p:cxnSp>
        <p:nvCxnSpPr>
          <p:cNvPr id="22" name="Straight Connector 21"/>
          <p:cNvCxnSpPr/>
          <p:nvPr userDrawn="1"/>
        </p:nvCxnSpPr>
        <p:spPr>
          <a:xfrm>
            <a:off x="6382800" y="1602000"/>
            <a:ext cx="5400000" cy="0"/>
          </a:xfrm>
          <a:prstGeom prst="line">
            <a:avLst/>
          </a:prstGeom>
          <a:ln w="12700" cap="sq">
            <a:solidFill>
              <a:srgbClr val="4B429B"/>
            </a:solidFill>
          </a:ln>
        </p:spPr>
        <p:style>
          <a:lnRef idx="1">
            <a:schemeClr val="accent1"/>
          </a:lnRef>
          <a:fillRef idx="0">
            <a:schemeClr val="accent1"/>
          </a:fillRef>
          <a:effectRef idx="0">
            <a:schemeClr val="dk1"/>
          </a:effectRef>
          <a:fontRef idx="minor">
            <a:schemeClr val="lt1"/>
          </a:fontRef>
        </p:style>
      </p:cxnSp>
      <p:sp>
        <p:nvSpPr>
          <p:cNvPr id="24" name="Content Placeholder 2"/>
          <p:cNvSpPr>
            <a:spLocks noGrp="1"/>
          </p:cNvSpPr>
          <p:nvPr>
            <p:ph sz="half" idx="24" hasCustomPrompt="1"/>
          </p:nvPr>
        </p:nvSpPr>
        <p:spPr>
          <a:xfrm>
            <a:off x="406800" y="1368000"/>
            <a:ext cx="5400000" cy="216000"/>
          </a:xfrm>
        </p:spPr>
        <p:txBody>
          <a:bodyPr>
            <a:noAutofit/>
          </a:bodyPr>
          <a:lstStyle>
            <a:lvl1pPr>
              <a:defRPr>
                <a:solidFill>
                  <a:srgbClr val="4B429B"/>
                </a:solidFill>
              </a:defRPr>
            </a:lvl1pPr>
          </a:lstStyle>
          <a:p>
            <a:pPr lvl="0"/>
            <a:r>
              <a:rPr lang="en-GB" dirty="0"/>
              <a:t>[Chart title]</a:t>
            </a:r>
          </a:p>
        </p:txBody>
      </p:sp>
      <p:sp>
        <p:nvSpPr>
          <p:cNvPr id="26" name="Content Placeholder 3"/>
          <p:cNvSpPr>
            <a:spLocks noGrp="1"/>
          </p:cNvSpPr>
          <p:nvPr>
            <p:ph sz="half" idx="26" hasCustomPrompt="1"/>
          </p:nvPr>
        </p:nvSpPr>
        <p:spPr>
          <a:xfrm>
            <a:off x="406800" y="4896000"/>
            <a:ext cx="5400000" cy="1152000"/>
          </a:xfrm>
        </p:spPr>
        <p:txBody>
          <a:bodyPr>
            <a:noAutofit/>
          </a:bodyPr>
          <a:lstStyle>
            <a:lvl1pPr>
              <a:defRPr>
                <a:solidFill>
                  <a:srgbClr val="4B429B"/>
                </a:solidFill>
              </a:defRPr>
            </a:lvl1pPr>
            <a:lvl5pPr>
              <a:defRPr/>
            </a:lvl5pPr>
          </a:lstStyle>
          <a:p>
            <a:pPr lvl="0"/>
            <a:r>
              <a:rPr lang="en-US" dirty="0"/>
              <a:t>[Optional commentary]</a:t>
            </a:r>
          </a:p>
          <a:p>
            <a:pPr lvl="1"/>
            <a:r>
              <a:rPr lang="en-US" dirty="0"/>
              <a:t>Second level</a:t>
            </a:r>
          </a:p>
          <a:p>
            <a:pPr lvl="2"/>
            <a:r>
              <a:rPr lang="en-US" dirty="0"/>
              <a:t>Third level</a:t>
            </a:r>
          </a:p>
        </p:txBody>
      </p:sp>
      <p:cxnSp>
        <p:nvCxnSpPr>
          <p:cNvPr id="27" name="Straight Connector 26"/>
          <p:cNvCxnSpPr/>
          <p:nvPr userDrawn="1"/>
        </p:nvCxnSpPr>
        <p:spPr>
          <a:xfrm>
            <a:off x="406800" y="1602000"/>
            <a:ext cx="5400000" cy="0"/>
          </a:xfrm>
          <a:prstGeom prst="line">
            <a:avLst/>
          </a:prstGeom>
          <a:ln w="12700" cap="sq">
            <a:solidFill>
              <a:srgbClr val="4B429B"/>
            </a:solidFill>
          </a:ln>
        </p:spPr>
        <p:style>
          <a:lnRef idx="1">
            <a:schemeClr val="accent1"/>
          </a:lnRef>
          <a:fillRef idx="0">
            <a:schemeClr val="accent1"/>
          </a:fillRef>
          <a:effectRef idx="0">
            <a:schemeClr val="dk1"/>
          </a:effectRef>
          <a:fontRef idx="minor">
            <a:schemeClr val="lt1"/>
          </a:fontRef>
        </p:style>
      </p:cxnSp>
      <p:sp>
        <p:nvSpPr>
          <p:cNvPr id="28" name="Chart Placeholder 8"/>
          <p:cNvSpPr>
            <a:spLocks noGrp="1"/>
          </p:cNvSpPr>
          <p:nvPr>
            <p:ph type="chart" sz="quarter" idx="27"/>
          </p:nvPr>
        </p:nvSpPr>
        <p:spPr>
          <a:xfrm>
            <a:off x="6382800" y="1728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29" name="Chart Placeholder 8"/>
          <p:cNvSpPr>
            <a:spLocks noGrp="1"/>
          </p:cNvSpPr>
          <p:nvPr>
            <p:ph type="chart" sz="quarter" idx="28"/>
          </p:nvPr>
        </p:nvSpPr>
        <p:spPr>
          <a:xfrm>
            <a:off x="406799" y="1728000"/>
            <a:ext cx="5400000" cy="3024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20"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23" name="Straight Connector 22"/>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25"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3698468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S Bar/No Sub] 1 Text/1 Big Chart">
    <p:spTree>
      <p:nvGrpSpPr>
        <p:cNvPr id="1" name=""/>
        <p:cNvGrpSpPr/>
        <p:nvPr/>
      </p:nvGrpSpPr>
      <p:grpSpPr>
        <a:xfrm>
          <a:off x="0" y="0"/>
          <a:ext cx="0" cy="0"/>
          <a:chOff x="0" y="0"/>
          <a:chExt cx="0" cy="0"/>
        </a:xfrm>
      </p:grpSpPr>
      <p:sp>
        <p:nvSpPr>
          <p:cNvPr id="8" name="Rectangle 7"/>
          <p:cNvSpPr/>
          <p:nvPr userDrawn="1"/>
        </p:nvSpPr>
        <p:spPr>
          <a:xfrm>
            <a:off x="-1200" y="0"/>
            <a:ext cx="12192000" cy="108000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3" name="Content Placeholder 2"/>
          <p:cNvSpPr>
            <a:spLocks noGrp="1"/>
          </p:cNvSpPr>
          <p:nvPr>
            <p:ph idx="1" hasCustomPrompt="1"/>
          </p:nvPr>
        </p:nvSpPr>
        <p:spPr>
          <a:xfrm>
            <a:off x="406799" y="1368000"/>
            <a:ext cx="2952000" cy="4680000"/>
          </a:xfrm>
        </p:spPr>
        <p:txBody>
          <a:bodyPr>
            <a:noAutofit/>
          </a:bodyPr>
          <a:lstStyle>
            <a:lvl1pPr>
              <a:defRPr>
                <a:solidFill>
                  <a:srgbClr val="4B429B"/>
                </a:solidFill>
              </a:defRPr>
            </a:lvl1pPr>
            <a:lvl5pPr>
              <a:defRPr/>
            </a:lvl5pPr>
          </a:lstStyle>
          <a:p>
            <a:pPr lvl="0"/>
            <a:r>
              <a:rPr lang="en-US" dirty="0"/>
              <a:t>[Paragraph heading]</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lvl1pPr>
              <a:defRPr>
                <a:solidFill>
                  <a:srgbClr val="ADB6BE"/>
                </a:solidFill>
              </a:defRPr>
            </a:lvl1pPr>
          </a:lstStyle>
          <a:p>
            <a:fld id="{7870704B-CE94-48CC-AF30-84932A1262A7}" type="slidenum">
              <a:rPr lang="en-GB" smtClean="0"/>
              <a:pPr/>
              <a:t>‹#›</a:t>
            </a:fld>
            <a:endParaRPr lang="en-GB" dirty="0"/>
          </a:p>
        </p:txBody>
      </p:sp>
      <p:sp>
        <p:nvSpPr>
          <p:cNvPr id="11" name="Chart Placeholder 8"/>
          <p:cNvSpPr>
            <a:spLocks noGrp="1"/>
          </p:cNvSpPr>
          <p:nvPr>
            <p:ph type="chart" sz="quarter" idx="13"/>
          </p:nvPr>
        </p:nvSpPr>
        <p:spPr>
          <a:xfrm>
            <a:off x="4044000" y="1728000"/>
            <a:ext cx="7740000" cy="4320000"/>
          </a:xfrm>
        </p:spPr>
        <p:txBody>
          <a:bodyPr anchor="ctr" anchorCtr="0">
            <a:noAutofit/>
          </a:bodyPr>
          <a:lstStyle>
            <a:lvl1pPr algn="ctr">
              <a:defRPr sz="816" b="0">
                <a:solidFill>
                  <a:schemeClr val="tx1"/>
                </a:solidFill>
              </a:defRPr>
            </a:lvl1pPr>
          </a:lstStyle>
          <a:p>
            <a:r>
              <a:rPr lang="en-US" dirty="0"/>
              <a:t>Click icon to add chart</a:t>
            </a:r>
            <a:endParaRPr lang="en-GB" dirty="0"/>
          </a:p>
        </p:txBody>
      </p:sp>
      <p:sp>
        <p:nvSpPr>
          <p:cNvPr id="12" name="Content Placeholder 2"/>
          <p:cNvSpPr>
            <a:spLocks noGrp="1"/>
          </p:cNvSpPr>
          <p:nvPr>
            <p:ph sz="half" idx="21" hasCustomPrompt="1"/>
          </p:nvPr>
        </p:nvSpPr>
        <p:spPr>
          <a:xfrm>
            <a:off x="4044000" y="1368000"/>
            <a:ext cx="7740000" cy="216000"/>
          </a:xfrm>
        </p:spPr>
        <p:txBody>
          <a:bodyPr>
            <a:noAutofit/>
          </a:bodyPr>
          <a:lstStyle>
            <a:lvl1pPr>
              <a:defRPr>
                <a:solidFill>
                  <a:srgbClr val="4B429B"/>
                </a:solidFill>
              </a:defRPr>
            </a:lvl1pPr>
          </a:lstStyle>
          <a:p>
            <a:pPr lvl="0"/>
            <a:r>
              <a:rPr lang="en-GB" dirty="0"/>
              <a:t>[Chart title]</a:t>
            </a:r>
          </a:p>
        </p:txBody>
      </p:sp>
      <p:cxnSp>
        <p:nvCxnSpPr>
          <p:cNvPr id="13" name="Straight Connector 12"/>
          <p:cNvCxnSpPr/>
          <p:nvPr userDrawn="1"/>
        </p:nvCxnSpPr>
        <p:spPr>
          <a:xfrm>
            <a:off x="4044000" y="1602000"/>
            <a:ext cx="7740000" cy="0"/>
          </a:xfrm>
          <a:prstGeom prst="line">
            <a:avLst/>
          </a:prstGeom>
          <a:ln w="12700" cap="sq">
            <a:solidFill>
              <a:srgbClr val="4B429B"/>
            </a:solidFill>
          </a:ln>
        </p:spPr>
        <p:style>
          <a:lnRef idx="1">
            <a:schemeClr val="accent1"/>
          </a:lnRef>
          <a:fillRef idx="0">
            <a:schemeClr val="accent1"/>
          </a:fillRef>
          <a:effectRef idx="0">
            <a:schemeClr val="dk1"/>
          </a:effectRef>
          <a:fontRef idx="minor">
            <a:schemeClr val="lt1"/>
          </a:fontRef>
        </p:style>
      </p:cxnSp>
      <p:sp>
        <p:nvSpPr>
          <p:cNvPr id="14"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rgbClr val="ADB6BE"/>
                </a:solidFill>
              </a:defRPr>
            </a:lvl1pPr>
          </a:lstStyle>
          <a:p>
            <a:pPr algn="l"/>
            <a:r>
              <a:rPr lang="en-GB"/>
              <a:t>NW London ICS | UEC Strategy NW London Residents' Forum | December 2024</a:t>
            </a:r>
            <a:endParaRPr lang="en-US" dirty="0"/>
          </a:p>
        </p:txBody>
      </p:sp>
      <p:cxnSp>
        <p:nvCxnSpPr>
          <p:cNvPr id="15" name="Straight Connector 14"/>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6" name="Text Placeholder 9"/>
          <p:cNvSpPr>
            <a:spLocks noGrp="1"/>
          </p:cNvSpPr>
          <p:nvPr>
            <p:ph type="body" sz="quarter" idx="14" hasCustomPrompt="1"/>
          </p:nvPr>
        </p:nvSpPr>
        <p:spPr>
          <a:xfrm>
            <a:off x="406799" y="6264000"/>
            <a:ext cx="2952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7" name="Text Placeholder 9"/>
          <p:cNvSpPr>
            <a:spLocks noGrp="1"/>
          </p:cNvSpPr>
          <p:nvPr>
            <p:ph type="body" sz="quarter" idx="23" hasCustomPrompt="1"/>
          </p:nvPr>
        </p:nvSpPr>
        <p:spPr>
          <a:xfrm>
            <a:off x="4044000" y="6264000"/>
            <a:ext cx="774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8"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18577566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CB] Divider">
    <p:bg>
      <p:bgPr>
        <a:solidFill>
          <a:srgbClr val="005EB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467099" y="719704"/>
            <a:ext cx="7560000" cy="1722554"/>
          </a:xfrm>
        </p:spPr>
        <p:txBody>
          <a:bodyPr anchor="ctr" anchorCtr="0">
            <a:noAutofit/>
          </a:bodyPr>
          <a:lstStyle>
            <a:lvl1pPr>
              <a:lnSpc>
                <a:spcPct val="100000"/>
              </a:lnSpc>
              <a:defRPr sz="4800" b="1">
                <a:solidFill>
                  <a:srgbClr val="FFFFFF"/>
                </a:solidFill>
                <a:latin typeface="+mn-lt"/>
              </a:defRPr>
            </a:lvl1pPr>
          </a:lstStyle>
          <a:p>
            <a:r>
              <a:rPr lang="en-US" dirty="0"/>
              <a:t>[Section title]</a:t>
            </a:r>
            <a:endParaRPr lang="en-GB" dirty="0"/>
          </a:p>
        </p:txBody>
      </p:sp>
      <p:sp>
        <p:nvSpPr>
          <p:cNvPr id="11"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1054800" y="719704"/>
            <a:ext cx="1080000" cy="1722554"/>
          </a:xfrm>
          <a:noFill/>
        </p:spPr>
        <p:txBody>
          <a:bodyPr anchor="ctr" anchorCtr="0">
            <a:noAutofit/>
          </a:bodyPr>
          <a:lstStyle>
            <a:lvl1pPr marL="0" indent="0" algn="l">
              <a:lnSpc>
                <a:spcPct val="100000"/>
              </a:lnSpc>
              <a:spcBef>
                <a:spcPts val="0"/>
              </a:spcBef>
              <a:spcAft>
                <a:spcPts val="0"/>
              </a:spcAft>
              <a:buNone/>
              <a:defRPr sz="13800" b="0">
                <a:solidFill>
                  <a:srgbClr val="FFFFFF"/>
                </a:solidFill>
              </a:defRPr>
            </a:lvl1pPr>
            <a:lvl2pPr marL="0" indent="0" algn="l">
              <a:lnSpc>
                <a:spcPct val="95000"/>
              </a:lnSpc>
              <a:spcBef>
                <a:spcPts val="0"/>
              </a:spcBef>
              <a:spcAft>
                <a:spcPts val="0"/>
              </a:spcAft>
              <a:buNone/>
              <a:defRPr sz="40824">
                <a:solidFill>
                  <a:schemeClr val="bg1"/>
                </a:solidFill>
              </a:defRPr>
            </a:lvl2pPr>
            <a:lvl3pPr marL="0" indent="0" algn="l">
              <a:lnSpc>
                <a:spcPct val="95000"/>
              </a:lnSpc>
              <a:spcBef>
                <a:spcPts val="0"/>
              </a:spcBef>
              <a:spcAft>
                <a:spcPts val="0"/>
              </a:spcAft>
              <a:buNone/>
              <a:defRPr sz="40824">
                <a:solidFill>
                  <a:schemeClr val="bg1"/>
                </a:solidFill>
              </a:defRPr>
            </a:lvl3pPr>
            <a:lvl4pPr marL="0" indent="0" algn="l">
              <a:lnSpc>
                <a:spcPct val="95000"/>
              </a:lnSpc>
              <a:spcBef>
                <a:spcPts val="0"/>
              </a:spcBef>
              <a:spcAft>
                <a:spcPts val="0"/>
              </a:spcAft>
              <a:buNone/>
              <a:defRPr sz="40824">
                <a:solidFill>
                  <a:schemeClr val="bg1"/>
                </a:solidFill>
              </a:defRPr>
            </a:lvl4pPr>
            <a:lvl5pPr marL="0" indent="0" algn="l">
              <a:lnSpc>
                <a:spcPct val="95000"/>
              </a:lnSpc>
              <a:spcBef>
                <a:spcPts val="0"/>
              </a:spcBef>
              <a:spcAft>
                <a:spcPts val="0"/>
              </a:spcAft>
              <a:buNone/>
              <a:defRPr sz="40824">
                <a:solidFill>
                  <a:schemeClr val="bg1"/>
                </a:solidFill>
              </a:defRPr>
            </a:lvl5pPr>
            <a:lvl6pPr marL="0" indent="0" algn="l">
              <a:lnSpc>
                <a:spcPct val="95000"/>
              </a:lnSpc>
              <a:spcBef>
                <a:spcPts val="0"/>
              </a:spcBef>
              <a:spcAft>
                <a:spcPts val="0"/>
              </a:spcAft>
              <a:buNone/>
              <a:defRPr sz="40824">
                <a:solidFill>
                  <a:schemeClr val="bg1"/>
                </a:solidFill>
              </a:defRPr>
            </a:lvl6pPr>
            <a:lvl7pPr marL="0" indent="0" algn="l">
              <a:lnSpc>
                <a:spcPct val="95000"/>
              </a:lnSpc>
              <a:spcBef>
                <a:spcPts val="0"/>
              </a:spcBef>
              <a:spcAft>
                <a:spcPts val="0"/>
              </a:spcAft>
              <a:buNone/>
              <a:defRPr sz="40824">
                <a:solidFill>
                  <a:schemeClr val="bg1"/>
                </a:solidFill>
              </a:defRPr>
            </a:lvl7pPr>
            <a:lvl8pPr marL="0" indent="0" algn="l">
              <a:lnSpc>
                <a:spcPct val="95000"/>
              </a:lnSpc>
              <a:spcBef>
                <a:spcPts val="0"/>
              </a:spcBef>
              <a:spcAft>
                <a:spcPts val="0"/>
              </a:spcAft>
              <a:buNone/>
              <a:defRPr sz="40824">
                <a:solidFill>
                  <a:schemeClr val="bg1"/>
                </a:solidFill>
              </a:defRPr>
            </a:lvl8pPr>
            <a:lvl9pPr marL="0" indent="0" algn="l">
              <a:lnSpc>
                <a:spcPct val="95000"/>
              </a:lnSpc>
              <a:spcBef>
                <a:spcPts val="0"/>
              </a:spcBef>
              <a:spcAft>
                <a:spcPts val="0"/>
              </a:spcAft>
              <a:buNone/>
              <a:defRPr sz="40824">
                <a:solidFill>
                  <a:schemeClr val="bg1"/>
                </a:solidFill>
              </a:defRPr>
            </a:lvl9pPr>
          </a:lstStyle>
          <a:p>
            <a:r>
              <a:rPr lang="en-US" dirty="0"/>
              <a:t>0</a:t>
            </a:r>
          </a:p>
        </p:txBody>
      </p:sp>
      <p:cxnSp>
        <p:nvCxnSpPr>
          <p:cNvPr id="12" name="Straight Connector 11"/>
          <p:cNvCxnSpPr/>
          <p:nvPr userDrawn="1"/>
        </p:nvCxnSpPr>
        <p:spPr>
          <a:xfrm flipV="1">
            <a:off x="2672120" y="719706"/>
            <a:ext cx="0" cy="5461752"/>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
        <p:nvSpPr>
          <p:cNvPr id="13" name="Text Placeholder 11"/>
          <p:cNvSpPr>
            <a:spLocks noGrp="1"/>
          </p:cNvSpPr>
          <p:nvPr>
            <p:ph type="body" sz="quarter" idx="10" hasCustomPrompt="1"/>
          </p:nvPr>
        </p:nvSpPr>
        <p:spPr>
          <a:xfrm>
            <a:off x="3468047" y="2893145"/>
            <a:ext cx="6120000" cy="252000"/>
          </a:xfrm>
        </p:spPr>
        <p:txBody>
          <a:bodyPr/>
          <a:lstStyle>
            <a:lvl1pPr>
              <a:lnSpc>
                <a:spcPct val="100000"/>
              </a:lnSpc>
              <a:spcBef>
                <a:spcPts val="0"/>
              </a:spcBef>
              <a:spcAft>
                <a:spcPts val="0"/>
              </a:spcAft>
              <a:defRPr sz="1400" b="1" baseline="0">
                <a:solidFill>
                  <a:srgbClr val="FFFFFF"/>
                </a:solidFill>
              </a:defRPr>
            </a:lvl1pPr>
            <a:lvl2pPr>
              <a:defRPr sz="2000"/>
            </a:lvl2pPr>
            <a:lvl3pPr>
              <a:defRPr sz="2000"/>
            </a:lvl3pPr>
            <a:lvl4pPr>
              <a:defRPr sz="2000"/>
            </a:lvl4pPr>
            <a:lvl5pPr>
              <a:defRPr sz="2000"/>
            </a:lvl5pPr>
          </a:lstStyle>
          <a:p>
            <a:pPr lvl="0"/>
            <a:r>
              <a:rPr lang="en-US" dirty="0"/>
              <a:t>[Contents / Key points:]</a:t>
            </a:r>
          </a:p>
        </p:txBody>
      </p:sp>
      <p:sp>
        <p:nvSpPr>
          <p:cNvPr id="18" name="Content Placeholder 2"/>
          <p:cNvSpPr>
            <a:spLocks noGrp="1"/>
          </p:cNvSpPr>
          <p:nvPr>
            <p:ph idx="19" hasCustomPrompt="1"/>
          </p:nvPr>
        </p:nvSpPr>
        <p:spPr>
          <a:xfrm>
            <a:off x="3467099" y="3245801"/>
            <a:ext cx="6120000" cy="2935657"/>
          </a:xfrm>
        </p:spPr>
        <p:txBody>
          <a:bodyPr>
            <a:noAutofit/>
          </a:bodyPr>
          <a:lstStyle>
            <a:lvl1pPr>
              <a:lnSpc>
                <a:spcPct val="100000"/>
              </a:lnSpc>
              <a:spcBef>
                <a:spcPts val="300"/>
              </a:spcBef>
              <a:spcAft>
                <a:spcPts val="300"/>
              </a:spcAft>
              <a:defRPr sz="1100" b="0">
                <a:solidFill>
                  <a:srgbClr val="FFFFFF"/>
                </a:solidFill>
              </a:defRPr>
            </a:lvl1pPr>
            <a:lvl2pPr marL="124432" indent="-124432">
              <a:lnSpc>
                <a:spcPct val="100000"/>
              </a:lnSpc>
              <a:spcBef>
                <a:spcPts val="300"/>
              </a:spcBef>
              <a:spcAft>
                <a:spcPts val="300"/>
              </a:spcAft>
              <a:buFont typeface="Arial" panose="020B0604020202020204" pitchFamily="34" charset="0"/>
              <a:buChar char="•"/>
              <a:defRPr sz="1100" b="0">
                <a:solidFill>
                  <a:srgbClr val="FFFFFF"/>
                </a:solidFill>
              </a:defRPr>
            </a:lvl2pPr>
            <a:lvl3pPr marL="248863" indent="-124432">
              <a:lnSpc>
                <a:spcPct val="100000"/>
              </a:lnSpc>
              <a:spcBef>
                <a:spcPts val="0"/>
              </a:spcBef>
              <a:spcAft>
                <a:spcPts val="300"/>
              </a:spcAft>
              <a:buFont typeface="Arial" panose="020B0604020202020204" pitchFamily="34" charset="0"/>
              <a:buChar char="–"/>
              <a:defRPr sz="1100" b="0">
                <a:solidFill>
                  <a:srgbClr val="FFFFFF"/>
                </a:solidFill>
              </a:defRPr>
            </a:lvl3pPr>
            <a:lvl4pPr marL="373295" indent="-124432">
              <a:lnSpc>
                <a:spcPct val="100000"/>
              </a:lnSpc>
              <a:spcBef>
                <a:spcPts val="0"/>
              </a:spcBef>
              <a:spcAft>
                <a:spcPts val="600"/>
              </a:spcAft>
              <a:buFont typeface="Arial" panose="020B0604020202020204" pitchFamily="34" charset="0"/>
              <a:buChar char="•"/>
              <a:defRPr sz="1100" b="0">
                <a:solidFill>
                  <a:schemeClr val="tx1"/>
                </a:solidFill>
              </a:defRPr>
            </a:lvl4pPr>
            <a:lvl5pPr marL="497726" indent="-124432">
              <a:lnSpc>
                <a:spcPct val="100000"/>
              </a:lnSpc>
              <a:spcBef>
                <a:spcPts val="0"/>
              </a:spcBef>
              <a:spcAft>
                <a:spcPts val="600"/>
              </a:spcAft>
              <a:buFont typeface="Arial" panose="020B0604020202020204" pitchFamily="34" charset="0"/>
              <a:buChar char="–"/>
              <a:defRPr sz="1100" b="0">
                <a:solidFill>
                  <a:schemeClr val="tx1"/>
                </a:solidFill>
              </a:defRPr>
            </a:lvl5pPr>
            <a:lvl6pPr marL="622158" indent="-124432">
              <a:spcBef>
                <a:spcPts val="0"/>
              </a:spcBef>
              <a:buFont typeface="Arial" panose="020B0604020202020204" pitchFamily="34" charset="0"/>
              <a:buChar char="•"/>
              <a:defRPr sz="1089">
                <a:solidFill>
                  <a:schemeClr val="bg1"/>
                </a:solidFill>
              </a:defRPr>
            </a:lvl6pPr>
            <a:lvl7pPr marL="746589" indent="-124432">
              <a:spcBef>
                <a:spcPts val="0"/>
              </a:spcBef>
              <a:buFont typeface="Arial" panose="020B0604020202020204" pitchFamily="34" charset="0"/>
              <a:buChar char="–"/>
              <a:defRPr sz="1089">
                <a:solidFill>
                  <a:schemeClr val="bg1"/>
                </a:solidFill>
              </a:defRPr>
            </a:lvl7pPr>
            <a:lvl8pPr marL="871021" indent="-124432">
              <a:spcBef>
                <a:spcPts val="0"/>
              </a:spcBef>
              <a:buFont typeface="Arial" panose="020B0604020202020204" pitchFamily="34" charset="0"/>
              <a:buChar char="•"/>
              <a:defRPr sz="1089">
                <a:solidFill>
                  <a:schemeClr val="bg1"/>
                </a:solidFill>
              </a:defRPr>
            </a:lvl8pPr>
            <a:lvl9pPr marL="995452" indent="-124432">
              <a:spcBef>
                <a:spcPts val="0"/>
              </a:spcBef>
              <a:buFont typeface="Arial" panose="020B0604020202020204" pitchFamily="34" charset="0"/>
              <a:buChar char="–"/>
              <a:defRPr sz="1089">
                <a:solidFill>
                  <a:schemeClr val="bg1"/>
                </a:solidFill>
              </a:defRPr>
            </a:lvl9pPr>
          </a:lstStyle>
          <a:p>
            <a:pPr lvl="0"/>
            <a:r>
              <a:rPr lang="en-US" dirty="0"/>
              <a:t>[Insert key points here]</a:t>
            </a:r>
          </a:p>
          <a:p>
            <a:pPr lvl="1"/>
            <a:r>
              <a:rPr lang="en-US" dirty="0"/>
              <a:t>Second level</a:t>
            </a:r>
          </a:p>
          <a:p>
            <a:pPr lvl="2"/>
            <a:r>
              <a:rPr lang="en-US" dirty="0"/>
              <a:t>Third level</a:t>
            </a:r>
          </a:p>
        </p:txBody>
      </p:sp>
      <p:cxnSp>
        <p:nvCxnSpPr>
          <p:cNvPr id="19" name="Straight Connector 18"/>
          <p:cNvCxnSpPr/>
          <p:nvPr userDrawn="1"/>
        </p:nvCxnSpPr>
        <p:spPr>
          <a:xfrm flipH="1">
            <a:off x="3468050" y="3153307"/>
            <a:ext cx="6120000" cy="0"/>
          </a:xfrm>
          <a:prstGeom prst="line">
            <a:avLst/>
          </a:prstGeom>
          <a:ln w="19050" cap="sq">
            <a:solidFill>
              <a:srgbClr val="FFFFFF"/>
            </a:solidFill>
          </a:ln>
        </p:spPr>
        <p:style>
          <a:lnRef idx="1">
            <a:schemeClr val="accent1"/>
          </a:lnRef>
          <a:fillRef idx="0">
            <a:schemeClr val="accent1"/>
          </a:fillRef>
          <a:effectRef idx="0">
            <a:schemeClr val="dk1"/>
          </a:effectRef>
          <a:fontRef idx="minor">
            <a:schemeClr val="lt1"/>
          </a:fontRef>
        </p:style>
      </p:cxnSp>
      <p:sp>
        <p:nvSpPr>
          <p:cNvPr id="20"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b" anchorCtr="0"/>
          <a:lstStyle>
            <a:lvl1pPr algn="ctr">
              <a:defRPr sz="800">
                <a:solidFill>
                  <a:srgbClr val="FFFFFF"/>
                </a:solidFill>
              </a:defRPr>
            </a:lvl1pPr>
          </a:lstStyle>
          <a:p>
            <a:pPr algn="l"/>
            <a:r>
              <a:rPr lang="en-GB"/>
              <a:t>NW London ICS | UEC Strategy NW London Residents' Forum | December 2024</a:t>
            </a:r>
            <a:endParaRPr lang="en-US" dirty="0"/>
          </a:p>
        </p:txBody>
      </p:sp>
    </p:spTree>
    <p:extLst>
      <p:ext uri="{BB962C8B-B14F-4D97-AF65-F5344CB8AC3E}">
        <p14:creationId xmlns:p14="http://schemas.microsoft.com/office/powerpoint/2010/main" val="154178526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CS] Divider">
    <p:bg>
      <p:bgPr>
        <a:solidFill>
          <a:srgbClr val="4B429B"/>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467099" y="719704"/>
            <a:ext cx="7560000" cy="1722554"/>
          </a:xfrm>
        </p:spPr>
        <p:txBody>
          <a:bodyPr anchor="ctr" anchorCtr="0">
            <a:noAutofit/>
          </a:bodyPr>
          <a:lstStyle>
            <a:lvl1pPr>
              <a:lnSpc>
                <a:spcPct val="100000"/>
              </a:lnSpc>
              <a:defRPr sz="4800" b="1">
                <a:solidFill>
                  <a:srgbClr val="FFFFFF"/>
                </a:solidFill>
                <a:latin typeface="+mn-lt"/>
              </a:defRPr>
            </a:lvl1pPr>
          </a:lstStyle>
          <a:p>
            <a:r>
              <a:rPr lang="en-US" dirty="0"/>
              <a:t>[Section title]</a:t>
            </a:r>
            <a:endParaRPr lang="en-GB" dirty="0"/>
          </a:p>
        </p:txBody>
      </p:sp>
      <p:sp>
        <p:nvSpPr>
          <p:cNvPr id="11"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1054800" y="719704"/>
            <a:ext cx="1080000" cy="1722554"/>
          </a:xfrm>
          <a:noFill/>
        </p:spPr>
        <p:txBody>
          <a:bodyPr anchor="ctr" anchorCtr="0">
            <a:noAutofit/>
          </a:bodyPr>
          <a:lstStyle>
            <a:lvl1pPr marL="0" indent="0" algn="l">
              <a:lnSpc>
                <a:spcPct val="100000"/>
              </a:lnSpc>
              <a:spcBef>
                <a:spcPts val="0"/>
              </a:spcBef>
              <a:spcAft>
                <a:spcPts val="0"/>
              </a:spcAft>
              <a:buNone/>
              <a:defRPr sz="13800" b="0">
                <a:solidFill>
                  <a:srgbClr val="FFFFFF"/>
                </a:solidFill>
              </a:defRPr>
            </a:lvl1pPr>
            <a:lvl2pPr marL="0" indent="0" algn="l">
              <a:lnSpc>
                <a:spcPct val="95000"/>
              </a:lnSpc>
              <a:spcBef>
                <a:spcPts val="0"/>
              </a:spcBef>
              <a:spcAft>
                <a:spcPts val="0"/>
              </a:spcAft>
              <a:buNone/>
              <a:defRPr sz="40824">
                <a:solidFill>
                  <a:schemeClr val="bg1"/>
                </a:solidFill>
              </a:defRPr>
            </a:lvl2pPr>
            <a:lvl3pPr marL="0" indent="0" algn="l">
              <a:lnSpc>
                <a:spcPct val="95000"/>
              </a:lnSpc>
              <a:spcBef>
                <a:spcPts val="0"/>
              </a:spcBef>
              <a:spcAft>
                <a:spcPts val="0"/>
              </a:spcAft>
              <a:buNone/>
              <a:defRPr sz="40824">
                <a:solidFill>
                  <a:schemeClr val="bg1"/>
                </a:solidFill>
              </a:defRPr>
            </a:lvl3pPr>
            <a:lvl4pPr marL="0" indent="0" algn="l">
              <a:lnSpc>
                <a:spcPct val="95000"/>
              </a:lnSpc>
              <a:spcBef>
                <a:spcPts val="0"/>
              </a:spcBef>
              <a:spcAft>
                <a:spcPts val="0"/>
              </a:spcAft>
              <a:buNone/>
              <a:defRPr sz="40824">
                <a:solidFill>
                  <a:schemeClr val="bg1"/>
                </a:solidFill>
              </a:defRPr>
            </a:lvl4pPr>
            <a:lvl5pPr marL="0" indent="0" algn="l">
              <a:lnSpc>
                <a:spcPct val="95000"/>
              </a:lnSpc>
              <a:spcBef>
                <a:spcPts val="0"/>
              </a:spcBef>
              <a:spcAft>
                <a:spcPts val="0"/>
              </a:spcAft>
              <a:buNone/>
              <a:defRPr sz="40824">
                <a:solidFill>
                  <a:schemeClr val="bg1"/>
                </a:solidFill>
              </a:defRPr>
            </a:lvl5pPr>
            <a:lvl6pPr marL="0" indent="0" algn="l">
              <a:lnSpc>
                <a:spcPct val="95000"/>
              </a:lnSpc>
              <a:spcBef>
                <a:spcPts val="0"/>
              </a:spcBef>
              <a:spcAft>
                <a:spcPts val="0"/>
              </a:spcAft>
              <a:buNone/>
              <a:defRPr sz="40824">
                <a:solidFill>
                  <a:schemeClr val="bg1"/>
                </a:solidFill>
              </a:defRPr>
            </a:lvl6pPr>
            <a:lvl7pPr marL="0" indent="0" algn="l">
              <a:lnSpc>
                <a:spcPct val="95000"/>
              </a:lnSpc>
              <a:spcBef>
                <a:spcPts val="0"/>
              </a:spcBef>
              <a:spcAft>
                <a:spcPts val="0"/>
              </a:spcAft>
              <a:buNone/>
              <a:defRPr sz="40824">
                <a:solidFill>
                  <a:schemeClr val="bg1"/>
                </a:solidFill>
              </a:defRPr>
            </a:lvl7pPr>
            <a:lvl8pPr marL="0" indent="0" algn="l">
              <a:lnSpc>
                <a:spcPct val="95000"/>
              </a:lnSpc>
              <a:spcBef>
                <a:spcPts val="0"/>
              </a:spcBef>
              <a:spcAft>
                <a:spcPts val="0"/>
              </a:spcAft>
              <a:buNone/>
              <a:defRPr sz="40824">
                <a:solidFill>
                  <a:schemeClr val="bg1"/>
                </a:solidFill>
              </a:defRPr>
            </a:lvl8pPr>
            <a:lvl9pPr marL="0" indent="0" algn="l">
              <a:lnSpc>
                <a:spcPct val="95000"/>
              </a:lnSpc>
              <a:spcBef>
                <a:spcPts val="0"/>
              </a:spcBef>
              <a:spcAft>
                <a:spcPts val="0"/>
              </a:spcAft>
              <a:buNone/>
              <a:defRPr sz="40824">
                <a:solidFill>
                  <a:schemeClr val="bg1"/>
                </a:solidFill>
              </a:defRPr>
            </a:lvl9pPr>
          </a:lstStyle>
          <a:p>
            <a:r>
              <a:rPr lang="en-US" dirty="0"/>
              <a:t>0</a:t>
            </a:r>
          </a:p>
        </p:txBody>
      </p:sp>
      <p:cxnSp>
        <p:nvCxnSpPr>
          <p:cNvPr id="12" name="Straight Connector 11"/>
          <p:cNvCxnSpPr/>
          <p:nvPr userDrawn="1"/>
        </p:nvCxnSpPr>
        <p:spPr>
          <a:xfrm flipV="1">
            <a:off x="2672120" y="719706"/>
            <a:ext cx="0" cy="5461752"/>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
        <p:nvSpPr>
          <p:cNvPr id="13" name="Text Placeholder 11"/>
          <p:cNvSpPr>
            <a:spLocks noGrp="1"/>
          </p:cNvSpPr>
          <p:nvPr>
            <p:ph type="body" sz="quarter" idx="10" hasCustomPrompt="1"/>
          </p:nvPr>
        </p:nvSpPr>
        <p:spPr>
          <a:xfrm>
            <a:off x="3468047" y="2893145"/>
            <a:ext cx="6120000" cy="252000"/>
          </a:xfrm>
        </p:spPr>
        <p:txBody>
          <a:bodyPr/>
          <a:lstStyle>
            <a:lvl1pPr>
              <a:lnSpc>
                <a:spcPct val="100000"/>
              </a:lnSpc>
              <a:spcBef>
                <a:spcPts val="0"/>
              </a:spcBef>
              <a:spcAft>
                <a:spcPts val="0"/>
              </a:spcAft>
              <a:defRPr sz="1400" b="1" baseline="0">
                <a:solidFill>
                  <a:srgbClr val="FFFFFF"/>
                </a:solidFill>
              </a:defRPr>
            </a:lvl1pPr>
            <a:lvl2pPr>
              <a:defRPr sz="2000"/>
            </a:lvl2pPr>
            <a:lvl3pPr>
              <a:defRPr sz="2000"/>
            </a:lvl3pPr>
            <a:lvl4pPr>
              <a:defRPr sz="2000"/>
            </a:lvl4pPr>
            <a:lvl5pPr>
              <a:defRPr sz="2000"/>
            </a:lvl5pPr>
          </a:lstStyle>
          <a:p>
            <a:pPr lvl="0"/>
            <a:r>
              <a:rPr lang="en-US" dirty="0"/>
              <a:t>[Contents / Key points:]</a:t>
            </a:r>
          </a:p>
        </p:txBody>
      </p:sp>
      <p:sp>
        <p:nvSpPr>
          <p:cNvPr id="18" name="Content Placeholder 2"/>
          <p:cNvSpPr>
            <a:spLocks noGrp="1"/>
          </p:cNvSpPr>
          <p:nvPr>
            <p:ph idx="19" hasCustomPrompt="1"/>
          </p:nvPr>
        </p:nvSpPr>
        <p:spPr>
          <a:xfrm>
            <a:off x="3467099" y="3245801"/>
            <a:ext cx="6120000" cy="2935657"/>
          </a:xfrm>
        </p:spPr>
        <p:txBody>
          <a:bodyPr>
            <a:noAutofit/>
          </a:bodyPr>
          <a:lstStyle>
            <a:lvl1pPr>
              <a:lnSpc>
                <a:spcPct val="100000"/>
              </a:lnSpc>
              <a:spcBef>
                <a:spcPts val="300"/>
              </a:spcBef>
              <a:spcAft>
                <a:spcPts val="300"/>
              </a:spcAft>
              <a:defRPr sz="1100" b="0">
                <a:solidFill>
                  <a:srgbClr val="FFFFFF"/>
                </a:solidFill>
              </a:defRPr>
            </a:lvl1pPr>
            <a:lvl2pPr marL="124432" indent="-124432">
              <a:lnSpc>
                <a:spcPct val="100000"/>
              </a:lnSpc>
              <a:spcBef>
                <a:spcPts val="300"/>
              </a:spcBef>
              <a:spcAft>
                <a:spcPts val="300"/>
              </a:spcAft>
              <a:buFont typeface="Arial" panose="020B0604020202020204" pitchFamily="34" charset="0"/>
              <a:buChar char="•"/>
              <a:defRPr sz="1100" b="0">
                <a:solidFill>
                  <a:srgbClr val="FFFFFF"/>
                </a:solidFill>
              </a:defRPr>
            </a:lvl2pPr>
            <a:lvl3pPr marL="248863" indent="-124432">
              <a:lnSpc>
                <a:spcPct val="100000"/>
              </a:lnSpc>
              <a:spcBef>
                <a:spcPts val="0"/>
              </a:spcBef>
              <a:spcAft>
                <a:spcPts val="300"/>
              </a:spcAft>
              <a:buFont typeface="Arial" panose="020B0604020202020204" pitchFamily="34" charset="0"/>
              <a:buChar char="–"/>
              <a:defRPr sz="1100" b="0">
                <a:solidFill>
                  <a:srgbClr val="FFFFFF"/>
                </a:solidFill>
              </a:defRPr>
            </a:lvl3pPr>
            <a:lvl4pPr marL="373295" indent="-124432">
              <a:lnSpc>
                <a:spcPct val="100000"/>
              </a:lnSpc>
              <a:spcBef>
                <a:spcPts val="0"/>
              </a:spcBef>
              <a:spcAft>
                <a:spcPts val="600"/>
              </a:spcAft>
              <a:buFont typeface="Arial" panose="020B0604020202020204" pitchFamily="34" charset="0"/>
              <a:buChar char="•"/>
              <a:defRPr sz="1100" b="0">
                <a:solidFill>
                  <a:schemeClr val="tx1"/>
                </a:solidFill>
              </a:defRPr>
            </a:lvl4pPr>
            <a:lvl5pPr marL="497726" indent="-124432">
              <a:lnSpc>
                <a:spcPct val="100000"/>
              </a:lnSpc>
              <a:spcBef>
                <a:spcPts val="0"/>
              </a:spcBef>
              <a:spcAft>
                <a:spcPts val="600"/>
              </a:spcAft>
              <a:buFont typeface="Arial" panose="020B0604020202020204" pitchFamily="34" charset="0"/>
              <a:buChar char="–"/>
              <a:defRPr sz="1100" b="0">
                <a:solidFill>
                  <a:schemeClr val="tx1"/>
                </a:solidFill>
              </a:defRPr>
            </a:lvl5pPr>
            <a:lvl6pPr marL="622158" indent="-124432">
              <a:spcBef>
                <a:spcPts val="0"/>
              </a:spcBef>
              <a:buFont typeface="Arial" panose="020B0604020202020204" pitchFamily="34" charset="0"/>
              <a:buChar char="•"/>
              <a:defRPr sz="1089">
                <a:solidFill>
                  <a:schemeClr val="bg1"/>
                </a:solidFill>
              </a:defRPr>
            </a:lvl6pPr>
            <a:lvl7pPr marL="746589" indent="-124432">
              <a:spcBef>
                <a:spcPts val="0"/>
              </a:spcBef>
              <a:buFont typeface="Arial" panose="020B0604020202020204" pitchFamily="34" charset="0"/>
              <a:buChar char="–"/>
              <a:defRPr sz="1089">
                <a:solidFill>
                  <a:schemeClr val="bg1"/>
                </a:solidFill>
              </a:defRPr>
            </a:lvl7pPr>
            <a:lvl8pPr marL="871021" indent="-124432">
              <a:spcBef>
                <a:spcPts val="0"/>
              </a:spcBef>
              <a:buFont typeface="Arial" panose="020B0604020202020204" pitchFamily="34" charset="0"/>
              <a:buChar char="•"/>
              <a:defRPr sz="1089">
                <a:solidFill>
                  <a:schemeClr val="bg1"/>
                </a:solidFill>
              </a:defRPr>
            </a:lvl8pPr>
            <a:lvl9pPr marL="995452" indent="-124432">
              <a:spcBef>
                <a:spcPts val="0"/>
              </a:spcBef>
              <a:buFont typeface="Arial" panose="020B0604020202020204" pitchFamily="34" charset="0"/>
              <a:buChar char="–"/>
              <a:defRPr sz="1089">
                <a:solidFill>
                  <a:schemeClr val="bg1"/>
                </a:solidFill>
              </a:defRPr>
            </a:lvl9pPr>
          </a:lstStyle>
          <a:p>
            <a:pPr lvl="0"/>
            <a:r>
              <a:rPr lang="en-US" dirty="0"/>
              <a:t>[Insert key points here]</a:t>
            </a:r>
          </a:p>
          <a:p>
            <a:pPr lvl="1"/>
            <a:r>
              <a:rPr lang="en-US" dirty="0"/>
              <a:t>Second level</a:t>
            </a:r>
          </a:p>
          <a:p>
            <a:pPr lvl="2"/>
            <a:r>
              <a:rPr lang="en-US" dirty="0"/>
              <a:t>Third level</a:t>
            </a:r>
          </a:p>
        </p:txBody>
      </p:sp>
      <p:cxnSp>
        <p:nvCxnSpPr>
          <p:cNvPr id="19" name="Straight Connector 18"/>
          <p:cNvCxnSpPr/>
          <p:nvPr userDrawn="1"/>
        </p:nvCxnSpPr>
        <p:spPr>
          <a:xfrm flipH="1">
            <a:off x="3468050" y="3153307"/>
            <a:ext cx="6120000" cy="0"/>
          </a:xfrm>
          <a:prstGeom prst="line">
            <a:avLst/>
          </a:prstGeom>
          <a:ln w="19050" cap="sq">
            <a:solidFill>
              <a:srgbClr val="FFFFFF"/>
            </a:solidFill>
          </a:ln>
        </p:spPr>
        <p:style>
          <a:lnRef idx="1">
            <a:schemeClr val="accent1"/>
          </a:lnRef>
          <a:fillRef idx="0">
            <a:schemeClr val="accent1"/>
          </a:fillRef>
          <a:effectRef idx="0">
            <a:schemeClr val="dk1"/>
          </a:effectRef>
          <a:fontRef idx="minor">
            <a:schemeClr val="lt1"/>
          </a:fontRef>
        </p:style>
      </p:cxnSp>
      <p:sp>
        <p:nvSpPr>
          <p:cNvPr id="9"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b" anchorCtr="0"/>
          <a:lstStyle>
            <a:lvl1pPr algn="ctr">
              <a:defRPr sz="800">
                <a:solidFill>
                  <a:srgbClr val="FFFFFF"/>
                </a:solidFill>
              </a:defRPr>
            </a:lvl1pPr>
          </a:lstStyle>
          <a:p>
            <a:pPr algn="l"/>
            <a:r>
              <a:rPr lang="en-GB"/>
              <a:t>NW London ICS | UEC Strategy NW London Residents' Forum | December 2024</a:t>
            </a:r>
            <a:endParaRPr lang="en-US" dirty="0"/>
          </a:p>
        </p:txBody>
      </p:sp>
    </p:spTree>
    <p:extLst>
      <p:ext uri="{BB962C8B-B14F-4D97-AF65-F5344CB8AC3E}">
        <p14:creationId xmlns:p14="http://schemas.microsoft.com/office/powerpoint/2010/main" val="324508287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CB] Divider/Photo">
    <p:bg>
      <p:bgPr>
        <a:solidFill>
          <a:srgbClr val="005EB8"/>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56948" y="719704"/>
            <a:ext cx="3669851" cy="1722554"/>
          </a:xfrm>
        </p:spPr>
        <p:txBody>
          <a:bodyPr anchor="ctr" anchorCtr="0">
            <a:noAutofit/>
          </a:bodyPr>
          <a:lstStyle>
            <a:lvl1pPr>
              <a:lnSpc>
                <a:spcPct val="100000"/>
              </a:lnSpc>
              <a:defRPr sz="3600" b="1">
                <a:solidFill>
                  <a:srgbClr val="FFFFFF"/>
                </a:solidFill>
                <a:latin typeface="+mn-lt"/>
              </a:defRPr>
            </a:lvl1pPr>
          </a:lstStyle>
          <a:p>
            <a:r>
              <a:rPr lang="en-US" dirty="0"/>
              <a:t>[Section title]</a:t>
            </a:r>
            <a:endParaRPr lang="en-GB" dirty="0"/>
          </a:p>
        </p:txBody>
      </p:sp>
      <p:sp>
        <p:nvSpPr>
          <p:cNvPr id="9"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07749" y="719704"/>
            <a:ext cx="1080000" cy="1722554"/>
          </a:xfrm>
          <a:noFill/>
        </p:spPr>
        <p:txBody>
          <a:bodyPr anchor="ctr" anchorCtr="0">
            <a:noAutofit/>
          </a:bodyPr>
          <a:lstStyle>
            <a:lvl1pPr marL="0" indent="0" algn="l">
              <a:lnSpc>
                <a:spcPct val="100000"/>
              </a:lnSpc>
              <a:spcBef>
                <a:spcPts val="0"/>
              </a:spcBef>
              <a:spcAft>
                <a:spcPts val="0"/>
              </a:spcAft>
              <a:buNone/>
              <a:defRPr sz="10800" b="0">
                <a:solidFill>
                  <a:srgbClr val="FFFFFF"/>
                </a:solidFill>
              </a:defRPr>
            </a:lvl1pPr>
            <a:lvl2pPr marL="0" indent="0" algn="l">
              <a:lnSpc>
                <a:spcPct val="95000"/>
              </a:lnSpc>
              <a:spcBef>
                <a:spcPts val="0"/>
              </a:spcBef>
              <a:spcAft>
                <a:spcPts val="0"/>
              </a:spcAft>
              <a:buNone/>
              <a:defRPr sz="40824">
                <a:solidFill>
                  <a:schemeClr val="bg1"/>
                </a:solidFill>
              </a:defRPr>
            </a:lvl2pPr>
            <a:lvl3pPr marL="0" indent="0" algn="l">
              <a:lnSpc>
                <a:spcPct val="95000"/>
              </a:lnSpc>
              <a:spcBef>
                <a:spcPts val="0"/>
              </a:spcBef>
              <a:spcAft>
                <a:spcPts val="0"/>
              </a:spcAft>
              <a:buNone/>
              <a:defRPr sz="40824">
                <a:solidFill>
                  <a:schemeClr val="bg1"/>
                </a:solidFill>
              </a:defRPr>
            </a:lvl3pPr>
            <a:lvl4pPr marL="0" indent="0" algn="l">
              <a:lnSpc>
                <a:spcPct val="95000"/>
              </a:lnSpc>
              <a:spcBef>
                <a:spcPts val="0"/>
              </a:spcBef>
              <a:spcAft>
                <a:spcPts val="0"/>
              </a:spcAft>
              <a:buNone/>
              <a:defRPr sz="40824">
                <a:solidFill>
                  <a:schemeClr val="bg1"/>
                </a:solidFill>
              </a:defRPr>
            </a:lvl4pPr>
            <a:lvl5pPr marL="0" indent="0" algn="l">
              <a:lnSpc>
                <a:spcPct val="95000"/>
              </a:lnSpc>
              <a:spcBef>
                <a:spcPts val="0"/>
              </a:spcBef>
              <a:spcAft>
                <a:spcPts val="0"/>
              </a:spcAft>
              <a:buNone/>
              <a:defRPr sz="40824">
                <a:solidFill>
                  <a:schemeClr val="bg1"/>
                </a:solidFill>
              </a:defRPr>
            </a:lvl5pPr>
            <a:lvl6pPr marL="0" indent="0" algn="l">
              <a:lnSpc>
                <a:spcPct val="95000"/>
              </a:lnSpc>
              <a:spcBef>
                <a:spcPts val="0"/>
              </a:spcBef>
              <a:spcAft>
                <a:spcPts val="0"/>
              </a:spcAft>
              <a:buNone/>
              <a:defRPr sz="40824">
                <a:solidFill>
                  <a:schemeClr val="bg1"/>
                </a:solidFill>
              </a:defRPr>
            </a:lvl6pPr>
            <a:lvl7pPr marL="0" indent="0" algn="l">
              <a:lnSpc>
                <a:spcPct val="95000"/>
              </a:lnSpc>
              <a:spcBef>
                <a:spcPts val="0"/>
              </a:spcBef>
              <a:spcAft>
                <a:spcPts val="0"/>
              </a:spcAft>
              <a:buNone/>
              <a:defRPr sz="40824">
                <a:solidFill>
                  <a:schemeClr val="bg1"/>
                </a:solidFill>
              </a:defRPr>
            </a:lvl7pPr>
            <a:lvl8pPr marL="0" indent="0" algn="l">
              <a:lnSpc>
                <a:spcPct val="95000"/>
              </a:lnSpc>
              <a:spcBef>
                <a:spcPts val="0"/>
              </a:spcBef>
              <a:spcAft>
                <a:spcPts val="0"/>
              </a:spcAft>
              <a:buNone/>
              <a:defRPr sz="40824">
                <a:solidFill>
                  <a:schemeClr val="bg1"/>
                </a:solidFill>
              </a:defRPr>
            </a:lvl8pPr>
            <a:lvl9pPr marL="0" indent="0" algn="l">
              <a:lnSpc>
                <a:spcPct val="95000"/>
              </a:lnSpc>
              <a:spcBef>
                <a:spcPts val="0"/>
              </a:spcBef>
              <a:spcAft>
                <a:spcPts val="0"/>
              </a:spcAft>
              <a:buNone/>
              <a:defRPr sz="40824">
                <a:solidFill>
                  <a:schemeClr val="bg1"/>
                </a:solidFill>
              </a:defRPr>
            </a:lvl9pPr>
          </a:lstStyle>
          <a:p>
            <a:r>
              <a:rPr lang="en-US" dirty="0"/>
              <a:t>0</a:t>
            </a:r>
          </a:p>
        </p:txBody>
      </p:sp>
      <p:sp>
        <p:nvSpPr>
          <p:cNvPr id="14" name="Text Placeholder 11"/>
          <p:cNvSpPr>
            <a:spLocks noGrp="1"/>
          </p:cNvSpPr>
          <p:nvPr>
            <p:ph type="body" sz="quarter" idx="10" hasCustomPrompt="1"/>
          </p:nvPr>
        </p:nvSpPr>
        <p:spPr>
          <a:xfrm>
            <a:off x="407749" y="2893145"/>
            <a:ext cx="5219051" cy="216000"/>
          </a:xfrm>
        </p:spPr>
        <p:txBody>
          <a:bodyPr anchor="ctr"/>
          <a:lstStyle>
            <a:lvl1pPr>
              <a:lnSpc>
                <a:spcPct val="100000"/>
              </a:lnSpc>
              <a:spcBef>
                <a:spcPts val="0"/>
              </a:spcBef>
              <a:spcAft>
                <a:spcPts val="0"/>
              </a:spcAft>
              <a:defRPr sz="1200" b="1" baseline="0">
                <a:solidFill>
                  <a:srgbClr val="FFFFFF"/>
                </a:solidFill>
              </a:defRPr>
            </a:lvl1pPr>
            <a:lvl2pPr>
              <a:defRPr sz="2000"/>
            </a:lvl2pPr>
            <a:lvl3pPr>
              <a:defRPr sz="2000"/>
            </a:lvl3pPr>
            <a:lvl4pPr>
              <a:defRPr sz="2000"/>
            </a:lvl4pPr>
            <a:lvl5pPr>
              <a:defRPr sz="2000"/>
            </a:lvl5pPr>
          </a:lstStyle>
          <a:p>
            <a:pPr lvl="0"/>
            <a:r>
              <a:rPr lang="en-US" dirty="0"/>
              <a:t>[Contents / Key points:]</a:t>
            </a:r>
          </a:p>
        </p:txBody>
      </p:sp>
      <p:cxnSp>
        <p:nvCxnSpPr>
          <p:cNvPr id="15" name="Straight Connector 14"/>
          <p:cNvCxnSpPr/>
          <p:nvPr userDrawn="1"/>
        </p:nvCxnSpPr>
        <p:spPr>
          <a:xfrm flipV="1">
            <a:off x="1633894" y="719705"/>
            <a:ext cx="1" cy="1722555"/>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
        <p:nvSpPr>
          <p:cNvPr id="16" name="Content Placeholder 2"/>
          <p:cNvSpPr>
            <a:spLocks noGrp="1"/>
          </p:cNvSpPr>
          <p:nvPr>
            <p:ph idx="19" hasCustomPrompt="1"/>
          </p:nvPr>
        </p:nvSpPr>
        <p:spPr>
          <a:xfrm>
            <a:off x="406800" y="3268132"/>
            <a:ext cx="5220000" cy="2880000"/>
          </a:xfrm>
        </p:spPr>
        <p:txBody>
          <a:bodyPr>
            <a:noAutofit/>
          </a:bodyPr>
          <a:lstStyle>
            <a:lvl1pPr>
              <a:lnSpc>
                <a:spcPct val="100000"/>
              </a:lnSpc>
              <a:spcBef>
                <a:spcPts val="300"/>
              </a:spcBef>
              <a:spcAft>
                <a:spcPts val="300"/>
              </a:spcAft>
              <a:defRPr sz="1000" b="0">
                <a:solidFill>
                  <a:srgbClr val="FFFFFF"/>
                </a:solidFill>
              </a:defRPr>
            </a:lvl1pPr>
            <a:lvl2pPr marL="124432" indent="-124432">
              <a:lnSpc>
                <a:spcPct val="100000"/>
              </a:lnSpc>
              <a:spcBef>
                <a:spcPts val="300"/>
              </a:spcBef>
              <a:spcAft>
                <a:spcPts val="300"/>
              </a:spcAft>
              <a:buFont typeface="Arial" panose="020B0604020202020204" pitchFamily="34" charset="0"/>
              <a:buChar char="•"/>
              <a:defRPr sz="1000" b="0">
                <a:solidFill>
                  <a:srgbClr val="FFFFFF"/>
                </a:solidFill>
              </a:defRPr>
            </a:lvl2pPr>
            <a:lvl3pPr marL="248863" indent="-124432">
              <a:lnSpc>
                <a:spcPct val="100000"/>
              </a:lnSpc>
              <a:spcBef>
                <a:spcPts val="0"/>
              </a:spcBef>
              <a:spcAft>
                <a:spcPts val="300"/>
              </a:spcAft>
              <a:buFont typeface="Arial" panose="020B0604020202020204" pitchFamily="34" charset="0"/>
              <a:buChar char="–"/>
              <a:defRPr sz="1000" b="0">
                <a:solidFill>
                  <a:srgbClr val="FFFFFF"/>
                </a:solidFill>
              </a:defRPr>
            </a:lvl3pPr>
            <a:lvl4pPr marL="373295" indent="-124432">
              <a:lnSpc>
                <a:spcPct val="100000"/>
              </a:lnSpc>
              <a:spcBef>
                <a:spcPts val="0"/>
              </a:spcBef>
              <a:spcAft>
                <a:spcPts val="600"/>
              </a:spcAft>
              <a:buFont typeface="Arial" panose="020B0604020202020204" pitchFamily="34" charset="0"/>
              <a:buChar char="•"/>
              <a:defRPr sz="1000" b="0">
                <a:solidFill>
                  <a:schemeClr val="tx1"/>
                </a:solidFill>
              </a:defRPr>
            </a:lvl4pPr>
            <a:lvl5pPr marL="497726" indent="-124432">
              <a:lnSpc>
                <a:spcPct val="100000"/>
              </a:lnSpc>
              <a:spcBef>
                <a:spcPts val="0"/>
              </a:spcBef>
              <a:spcAft>
                <a:spcPts val="600"/>
              </a:spcAft>
              <a:buFont typeface="Arial" panose="020B0604020202020204" pitchFamily="34" charset="0"/>
              <a:buChar char="–"/>
              <a:defRPr sz="1000" b="0">
                <a:solidFill>
                  <a:schemeClr val="tx1"/>
                </a:solidFill>
              </a:defRPr>
            </a:lvl5pPr>
            <a:lvl6pPr marL="622158" indent="-124432">
              <a:spcBef>
                <a:spcPts val="0"/>
              </a:spcBef>
              <a:buFont typeface="Arial" panose="020B0604020202020204" pitchFamily="34" charset="0"/>
              <a:buChar char="•"/>
              <a:defRPr sz="1089">
                <a:solidFill>
                  <a:schemeClr val="bg1"/>
                </a:solidFill>
              </a:defRPr>
            </a:lvl6pPr>
            <a:lvl7pPr marL="746589" indent="-124432">
              <a:spcBef>
                <a:spcPts val="0"/>
              </a:spcBef>
              <a:buFont typeface="Arial" panose="020B0604020202020204" pitchFamily="34" charset="0"/>
              <a:buChar char="–"/>
              <a:defRPr sz="1089">
                <a:solidFill>
                  <a:schemeClr val="bg1"/>
                </a:solidFill>
              </a:defRPr>
            </a:lvl7pPr>
            <a:lvl8pPr marL="871021" indent="-124432">
              <a:spcBef>
                <a:spcPts val="0"/>
              </a:spcBef>
              <a:buFont typeface="Arial" panose="020B0604020202020204" pitchFamily="34" charset="0"/>
              <a:buChar char="•"/>
              <a:defRPr sz="1089">
                <a:solidFill>
                  <a:schemeClr val="bg1"/>
                </a:solidFill>
              </a:defRPr>
            </a:lvl8pPr>
            <a:lvl9pPr marL="995452" indent="-124432">
              <a:spcBef>
                <a:spcPts val="0"/>
              </a:spcBef>
              <a:buFont typeface="Arial" panose="020B0604020202020204" pitchFamily="34" charset="0"/>
              <a:buChar char="–"/>
              <a:defRPr sz="1089">
                <a:solidFill>
                  <a:schemeClr val="bg1"/>
                </a:solidFill>
              </a:defRPr>
            </a:lvl9pPr>
          </a:lstStyle>
          <a:p>
            <a:pPr lvl="0"/>
            <a:r>
              <a:rPr lang="en-US" dirty="0"/>
              <a:t>[Insert key points here]</a:t>
            </a:r>
          </a:p>
          <a:p>
            <a:pPr lvl="1"/>
            <a:r>
              <a:rPr lang="en-US" dirty="0"/>
              <a:t>Second level</a:t>
            </a:r>
          </a:p>
          <a:p>
            <a:pPr lvl="2"/>
            <a:r>
              <a:rPr lang="en-US" dirty="0"/>
              <a:t>Third level</a:t>
            </a:r>
          </a:p>
        </p:txBody>
      </p:sp>
      <p:cxnSp>
        <p:nvCxnSpPr>
          <p:cNvPr id="17" name="Straight Connector 16"/>
          <p:cNvCxnSpPr/>
          <p:nvPr userDrawn="1"/>
        </p:nvCxnSpPr>
        <p:spPr>
          <a:xfrm flipH="1" flipV="1">
            <a:off x="406800" y="3138437"/>
            <a:ext cx="5219049" cy="0"/>
          </a:xfrm>
          <a:prstGeom prst="line">
            <a:avLst/>
          </a:prstGeom>
          <a:ln w="19050" cap="sq">
            <a:solidFill>
              <a:srgbClr val="FFFFFF"/>
            </a:solidFill>
          </a:ln>
        </p:spPr>
        <p:style>
          <a:lnRef idx="1">
            <a:schemeClr val="accent1"/>
          </a:lnRef>
          <a:fillRef idx="0">
            <a:schemeClr val="accent1"/>
          </a:fillRef>
          <a:effectRef idx="0">
            <a:schemeClr val="dk1"/>
          </a:effectRef>
          <a:fontRef idx="minor">
            <a:schemeClr val="lt1"/>
          </a:fontRef>
        </p:style>
      </p:cxnSp>
      <p:sp>
        <p:nvSpPr>
          <p:cNvPr id="20"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b" anchorCtr="0"/>
          <a:lstStyle>
            <a:lvl1pPr algn="ctr">
              <a:defRPr sz="800">
                <a:solidFill>
                  <a:srgbClr val="FFFFFF"/>
                </a:solidFill>
              </a:defRPr>
            </a:lvl1pPr>
          </a:lstStyle>
          <a:p>
            <a:pPr algn="l"/>
            <a:r>
              <a:rPr lang="en-GB"/>
              <a:t>NW London ICS | UEC Strategy NW London Residents' Forum | December 2024</a:t>
            </a:r>
            <a:endParaRPr lang="en-US" dirty="0"/>
          </a:p>
        </p:txBody>
      </p:sp>
      <p:sp>
        <p:nvSpPr>
          <p:cNvPr id="21" name="Picture Placeholder 8"/>
          <p:cNvSpPr>
            <a:spLocks noGrp="1"/>
          </p:cNvSpPr>
          <p:nvPr>
            <p:ph type="pic" sz="quarter" idx="14"/>
          </p:nvPr>
        </p:nvSpPr>
        <p:spPr>
          <a:xfrm>
            <a:off x="6096000" y="0"/>
            <a:ext cx="6096001" cy="6858000"/>
          </a:xfrm>
          <a:solidFill>
            <a:schemeClr val="tx2"/>
          </a:solidFill>
        </p:spPr>
        <p:txBody>
          <a:bodyPr anchor="ctr" anchorCtr="0"/>
          <a:lstStyle>
            <a:lvl1pPr algn="ctr">
              <a:defRPr sz="907" b="0">
                <a:solidFill>
                  <a:schemeClr val="bg1"/>
                </a:solidFill>
              </a:defRPr>
            </a:lvl1pPr>
          </a:lstStyle>
          <a:p>
            <a:r>
              <a:rPr lang="en-US" dirty="0"/>
              <a:t>Click icon to add picture</a:t>
            </a:r>
            <a:endParaRPr lang="en-GB" dirty="0"/>
          </a:p>
        </p:txBody>
      </p:sp>
      <p:sp>
        <p:nvSpPr>
          <p:cNvPr id="22" name="Slide Number Placeholder 4">
            <a:extLst>
              <a:ext uri="{FF2B5EF4-FFF2-40B4-BE49-F238E27FC236}">
                <a16:creationId xmlns:a16="http://schemas.microsoft.com/office/drawing/2014/main" id="{6E5B8E6B-82B3-0B4C-8B12-7B7DB33A6AC0}"/>
              </a:ext>
            </a:extLst>
          </p:cNvPr>
          <p:cNvSpPr>
            <a:spLocks noGrp="1"/>
          </p:cNvSpPr>
          <p:nvPr>
            <p:ph type="sldNum" sz="quarter" idx="17"/>
          </p:nvPr>
        </p:nvSpPr>
        <p:spPr>
          <a:xfrm>
            <a:off x="10075920" y="6492240"/>
            <a:ext cx="1706880" cy="137160"/>
          </a:xfrm>
        </p:spPr>
        <p:txBody>
          <a:bodyPr/>
          <a:lstStyle>
            <a:lvl1pPr>
              <a:defRPr>
                <a:solidFill>
                  <a:srgbClr val="FFFFFF"/>
                </a:solidFill>
              </a:defRPr>
            </a:lvl1p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183633169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ICS] Divider/Photo">
    <p:bg>
      <p:bgPr>
        <a:solidFill>
          <a:srgbClr val="4B429B"/>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56948" y="719704"/>
            <a:ext cx="3669851" cy="1722554"/>
          </a:xfrm>
        </p:spPr>
        <p:txBody>
          <a:bodyPr anchor="ctr" anchorCtr="0">
            <a:noAutofit/>
          </a:bodyPr>
          <a:lstStyle>
            <a:lvl1pPr>
              <a:lnSpc>
                <a:spcPct val="100000"/>
              </a:lnSpc>
              <a:defRPr sz="3600" b="1">
                <a:solidFill>
                  <a:srgbClr val="FFFFFF"/>
                </a:solidFill>
                <a:latin typeface="+mn-lt"/>
              </a:defRPr>
            </a:lvl1pPr>
          </a:lstStyle>
          <a:p>
            <a:r>
              <a:rPr lang="en-US" dirty="0"/>
              <a:t>[Section title]</a:t>
            </a:r>
            <a:endParaRPr lang="en-GB" dirty="0"/>
          </a:p>
        </p:txBody>
      </p:sp>
      <p:sp>
        <p:nvSpPr>
          <p:cNvPr id="9"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07749" y="719704"/>
            <a:ext cx="1080000" cy="1722554"/>
          </a:xfrm>
          <a:noFill/>
        </p:spPr>
        <p:txBody>
          <a:bodyPr anchor="ctr" anchorCtr="0">
            <a:noAutofit/>
          </a:bodyPr>
          <a:lstStyle>
            <a:lvl1pPr marL="0" indent="0" algn="l">
              <a:lnSpc>
                <a:spcPct val="100000"/>
              </a:lnSpc>
              <a:spcBef>
                <a:spcPts val="0"/>
              </a:spcBef>
              <a:spcAft>
                <a:spcPts val="0"/>
              </a:spcAft>
              <a:buNone/>
              <a:defRPr sz="10800" b="0">
                <a:solidFill>
                  <a:srgbClr val="FFFFFF"/>
                </a:solidFill>
              </a:defRPr>
            </a:lvl1pPr>
            <a:lvl2pPr marL="0" indent="0" algn="l">
              <a:lnSpc>
                <a:spcPct val="95000"/>
              </a:lnSpc>
              <a:spcBef>
                <a:spcPts val="0"/>
              </a:spcBef>
              <a:spcAft>
                <a:spcPts val="0"/>
              </a:spcAft>
              <a:buNone/>
              <a:defRPr sz="40824">
                <a:solidFill>
                  <a:schemeClr val="bg1"/>
                </a:solidFill>
              </a:defRPr>
            </a:lvl2pPr>
            <a:lvl3pPr marL="0" indent="0" algn="l">
              <a:lnSpc>
                <a:spcPct val="95000"/>
              </a:lnSpc>
              <a:spcBef>
                <a:spcPts val="0"/>
              </a:spcBef>
              <a:spcAft>
                <a:spcPts val="0"/>
              </a:spcAft>
              <a:buNone/>
              <a:defRPr sz="40824">
                <a:solidFill>
                  <a:schemeClr val="bg1"/>
                </a:solidFill>
              </a:defRPr>
            </a:lvl3pPr>
            <a:lvl4pPr marL="0" indent="0" algn="l">
              <a:lnSpc>
                <a:spcPct val="95000"/>
              </a:lnSpc>
              <a:spcBef>
                <a:spcPts val="0"/>
              </a:spcBef>
              <a:spcAft>
                <a:spcPts val="0"/>
              </a:spcAft>
              <a:buNone/>
              <a:defRPr sz="40824">
                <a:solidFill>
                  <a:schemeClr val="bg1"/>
                </a:solidFill>
              </a:defRPr>
            </a:lvl4pPr>
            <a:lvl5pPr marL="0" indent="0" algn="l">
              <a:lnSpc>
                <a:spcPct val="95000"/>
              </a:lnSpc>
              <a:spcBef>
                <a:spcPts val="0"/>
              </a:spcBef>
              <a:spcAft>
                <a:spcPts val="0"/>
              </a:spcAft>
              <a:buNone/>
              <a:defRPr sz="40824">
                <a:solidFill>
                  <a:schemeClr val="bg1"/>
                </a:solidFill>
              </a:defRPr>
            </a:lvl5pPr>
            <a:lvl6pPr marL="0" indent="0" algn="l">
              <a:lnSpc>
                <a:spcPct val="95000"/>
              </a:lnSpc>
              <a:spcBef>
                <a:spcPts val="0"/>
              </a:spcBef>
              <a:spcAft>
                <a:spcPts val="0"/>
              </a:spcAft>
              <a:buNone/>
              <a:defRPr sz="40824">
                <a:solidFill>
                  <a:schemeClr val="bg1"/>
                </a:solidFill>
              </a:defRPr>
            </a:lvl6pPr>
            <a:lvl7pPr marL="0" indent="0" algn="l">
              <a:lnSpc>
                <a:spcPct val="95000"/>
              </a:lnSpc>
              <a:spcBef>
                <a:spcPts val="0"/>
              </a:spcBef>
              <a:spcAft>
                <a:spcPts val="0"/>
              </a:spcAft>
              <a:buNone/>
              <a:defRPr sz="40824">
                <a:solidFill>
                  <a:schemeClr val="bg1"/>
                </a:solidFill>
              </a:defRPr>
            </a:lvl7pPr>
            <a:lvl8pPr marL="0" indent="0" algn="l">
              <a:lnSpc>
                <a:spcPct val="95000"/>
              </a:lnSpc>
              <a:spcBef>
                <a:spcPts val="0"/>
              </a:spcBef>
              <a:spcAft>
                <a:spcPts val="0"/>
              </a:spcAft>
              <a:buNone/>
              <a:defRPr sz="40824">
                <a:solidFill>
                  <a:schemeClr val="bg1"/>
                </a:solidFill>
              </a:defRPr>
            </a:lvl8pPr>
            <a:lvl9pPr marL="0" indent="0" algn="l">
              <a:lnSpc>
                <a:spcPct val="95000"/>
              </a:lnSpc>
              <a:spcBef>
                <a:spcPts val="0"/>
              </a:spcBef>
              <a:spcAft>
                <a:spcPts val="0"/>
              </a:spcAft>
              <a:buNone/>
              <a:defRPr sz="40824">
                <a:solidFill>
                  <a:schemeClr val="bg1"/>
                </a:solidFill>
              </a:defRPr>
            </a:lvl9pPr>
          </a:lstStyle>
          <a:p>
            <a:r>
              <a:rPr lang="en-US" dirty="0"/>
              <a:t>0</a:t>
            </a:r>
          </a:p>
        </p:txBody>
      </p:sp>
      <p:sp>
        <p:nvSpPr>
          <p:cNvPr id="14" name="Text Placeholder 11"/>
          <p:cNvSpPr>
            <a:spLocks noGrp="1"/>
          </p:cNvSpPr>
          <p:nvPr>
            <p:ph type="body" sz="quarter" idx="10" hasCustomPrompt="1"/>
          </p:nvPr>
        </p:nvSpPr>
        <p:spPr>
          <a:xfrm>
            <a:off x="407749" y="2893145"/>
            <a:ext cx="5219051" cy="216000"/>
          </a:xfrm>
        </p:spPr>
        <p:txBody>
          <a:bodyPr anchor="ctr"/>
          <a:lstStyle>
            <a:lvl1pPr>
              <a:lnSpc>
                <a:spcPct val="100000"/>
              </a:lnSpc>
              <a:spcBef>
                <a:spcPts val="0"/>
              </a:spcBef>
              <a:spcAft>
                <a:spcPts val="0"/>
              </a:spcAft>
              <a:defRPr sz="1200" b="1" baseline="0">
                <a:solidFill>
                  <a:srgbClr val="FFFFFF"/>
                </a:solidFill>
              </a:defRPr>
            </a:lvl1pPr>
            <a:lvl2pPr>
              <a:defRPr sz="2000"/>
            </a:lvl2pPr>
            <a:lvl3pPr>
              <a:defRPr sz="2000"/>
            </a:lvl3pPr>
            <a:lvl4pPr>
              <a:defRPr sz="2000"/>
            </a:lvl4pPr>
            <a:lvl5pPr>
              <a:defRPr sz="2000"/>
            </a:lvl5pPr>
          </a:lstStyle>
          <a:p>
            <a:pPr lvl="0"/>
            <a:r>
              <a:rPr lang="en-US" dirty="0"/>
              <a:t>[Contents / Key points:]</a:t>
            </a:r>
          </a:p>
        </p:txBody>
      </p:sp>
      <p:cxnSp>
        <p:nvCxnSpPr>
          <p:cNvPr id="15" name="Straight Connector 14"/>
          <p:cNvCxnSpPr/>
          <p:nvPr userDrawn="1"/>
        </p:nvCxnSpPr>
        <p:spPr>
          <a:xfrm flipV="1">
            <a:off x="1633894" y="719705"/>
            <a:ext cx="1" cy="1722555"/>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
        <p:nvSpPr>
          <p:cNvPr id="16" name="Content Placeholder 2"/>
          <p:cNvSpPr>
            <a:spLocks noGrp="1"/>
          </p:cNvSpPr>
          <p:nvPr>
            <p:ph idx="19" hasCustomPrompt="1"/>
          </p:nvPr>
        </p:nvSpPr>
        <p:spPr>
          <a:xfrm>
            <a:off x="406800" y="3268132"/>
            <a:ext cx="5220000" cy="2880000"/>
          </a:xfrm>
        </p:spPr>
        <p:txBody>
          <a:bodyPr>
            <a:noAutofit/>
          </a:bodyPr>
          <a:lstStyle>
            <a:lvl1pPr>
              <a:lnSpc>
                <a:spcPct val="100000"/>
              </a:lnSpc>
              <a:spcBef>
                <a:spcPts val="300"/>
              </a:spcBef>
              <a:spcAft>
                <a:spcPts val="300"/>
              </a:spcAft>
              <a:defRPr sz="1000" b="0">
                <a:solidFill>
                  <a:srgbClr val="FFFFFF"/>
                </a:solidFill>
              </a:defRPr>
            </a:lvl1pPr>
            <a:lvl2pPr marL="124432" indent="-124432">
              <a:lnSpc>
                <a:spcPct val="100000"/>
              </a:lnSpc>
              <a:spcBef>
                <a:spcPts val="300"/>
              </a:spcBef>
              <a:spcAft>
                <a:spcPts val="300"/>
              </a:spcAft>
              <a:buFont typeface="Arial" panose="020B0604020202020204" pitchFamily="34" charset="0"/>
              <a:buChar char="•"/>
              <a:defRPr sz="1000" b="0">
                <a:solidFill>
                  <a:srgbClr val="FFFFFF"/>
                </a:solidFill>
              </a:defRPr>
            </a:lvl2pPr>
            <a:lvl3pPr marL="248863" indent="-124432">
              <a:lnSpc>
                <a:spcPct val="100000"/>
              </a:lnSpc>
              <a:spcBef>
                <a:spcPts val="0"/>
              </a:spcBef>
              <a:spcAft>
                <a:spcPts val="300"/>
              </a:spcAft>
              <a:buFont typeface="Arial" panose="020B0604020202020204" pitchFamily="34" charset="0"/>
              <a:buChar char="–"/>
              <a:defRPr sz="1000" b="0">
                <a:solidFill>
                  <a:srgbClr val="FFFFFF"/>
                </a:solidFill>
              </a:defRPr>
            </a:lvl3pPr>
            <a:lvl4pPr marL="373295" indent="-124432">
              <a:lnSpc>
                <a:spcPct val="100000"/>
              </a:lnSpc>
              <a:spcBef>
                <a:spcPts val="0"/>
              </a:spcBef>
              <a:spcAft>
                <a:spcPts val="600"/>
              </a:spcAft>
              <a:buFont typeface="Arial" panose="020B0604020202020204" pitchFamily="34" charset="0"/>
              <a:buChar char="•"/>
              <a:defRPr sz="1000" b="0">
                <a:solidFill>
                  <a:schemeClr val="tx1"/>
                </a:solidFill>
              </a:defRPr>
            </a:lvl4pPr>
            <a:lvl5pPr marL="497726" indent="-124432">
              <a:lnSpc>
                <a:spcPct val="100000"/>
              </a:lnSpc>
              <a:spcBef>
                <a:spcPts val="0"/>
              </a:spcBef>
              <a:spcAft>
                <a:spcPts val="600"/>
              </a:spcAft>
              <a:buFont typeface="Arial" panose="020B0604020202020204" pitchFamily="34" charset="0"/>
              <a:buChar char="–"/>
              <a:defRPr sz="1000" b="0">
                <a:solidFill>
                  <a:schemeClr val="tx1"/>
                </a:solidFill>
              </a:defRPr>
            </a:lvl5pPr>
            <a:lvl6pPr marL="622158" indent="-124432">
              <a:spcBef>
                <a:spcPts val="0"/>
              </a:spcBef>
              <a:buFont typeface="Arial" panose="020B0604020202020204" pitchFamily="34" charset="0"/>
              <a:buChar char="•"/>
              <a:defRPr sz="1089">
                <a:solidFill>
                  <a:schemeClr val="bg1"/>
                </a:solidFill>
              </a:defRPr>
            </a:lvl6pPr>
            <a:lvl7pPr marL="746589" indent="-124432">
              <a:spcBef>
                <a:spcPts val="0"/>
              </a:spcBef>
              <a:buFont typeface="Arial" panose="020B0604020202020204" pitchFamily="34" charset="0"/>
              <a:buChar char="–"/>
              <a:defRPr sz="1089">
                <a:solidFill>
                  <a:schemeClr val="bg1"/>
                </a:solidFill>
              </a:defRPr>
            </a:lvl7pPr>
            <a:lvl8pPr marL="871021" indent="-124432">
              <a:spcBef>
                <a:spcPts val="0"/>
              </a:spcBef>
              <a:buFont typeface="Arial" panose="020B0604020202020204" pitchFamily="34" charset="0"/>
              <a:buChar char="•"/>
              <a:defRPr sz="1089">
                <a:solidFill>
                  <a:schemeClr val="bg1"/>
                </a:solidFill>
              </a:defRPr>
            </a:lvl8pPr>
            <a:lvl9pPr marL="995452" indent="-124432">
              <a:spcBef>
                <a:spcPts val="0"/>
              </a:spcBef>
              <a:buFont typeface="Arial" panose="020B0604020202020204" pitchFamily="34" charset="0"/>
              <a:buChar char="–"/>
              <a:defRPr sz="1089">
                <a:solidFill>
                  <a:schemeClr val="bg1"/>
                </a:solidFill>
              </a:defRPr>
            </a:lvl9pPr>
          </a:lstStyle>
          <a:p>
            <a:pPr lvl="0"/>
            <a:r>
              <a:rPr lang="en-US" dirty="0"/>
              <a:t>[Insert key points here]</a:t>
            </a:r>
          </a:p>
          <a:p>
            <a:pPr lvl="1"/>
            <a:r>
              <a:rPr lang="en-US" dirty="0"/>
              <a:t>Second level</a:t>
            </a:r>
          </a:p>
          <a:p>
            <a:pPr lvl="2"/>
            <a:r>
              <a:rPr lang="en-US" dirty="0"/>
              <a:t>Third level</a:t>
            </a:r>
          </a:p>
        </p:txBody>
      </p:sp>
      <p:cxnSp>
        <p:nvCxnSpPr>
          <p:cNvPr id="17" name="Straight Connector 16"/>
          <p:cNvCxnSpPr/>
          <p:nvPr userDrawn="1"/>
        </p:nvCxnSpPr>
        <p:spPr>
          <a:xfrm flipH="1" flipV="1">
            <a:off x="406800" y="3138437"/>
            <a:ext cx="5219049" cy="0"/>
          </a:xfrm>
          <a:prstGeom prst="line">
            <a:avLst/>
          </a:prstGeom>
          <a:ln w="19050" cap="sq">
            <a:solidFill>
              <a:srgbClr val="FFFFFF"/>
            </a:solidFill>
          </a:ln>
        </p:spPr>
        <p:style>
          <a:lnRef idx="1">
            <a:schemeClr val="accent1"/>
          </a:lnRef>
          <a:fillRef idx="0">
            <a:schemeClr val="accent1"/>
          </a:fillRef>
          <a:effectRef idx="0">
            <a:schemeClr val="dk1"/>
          </a:effectRef>
          <a:fontRef idx="minor">
            <a:schemeClr val="lt1"/>
          </a:fontRef>
        </p:style>
      </p:cxnSp>
      <p:sp>
        <p:nvSpPr>
          <p:cNvPr id="20"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b" anchorCtr="0"/>
          <a:lstStyle>
            <a:lvl1pPr algn="ctr">
              <a:defRPr sz="800">
                <a:solidFill>
                  <a:srgbClr val="FFFFFF"/>
                </a:solidFill>
              </a:defRPr>
            </a:lvl1pPr>
          </a:lstStyle>
          <a:p>
            <a:pPr algn="l"/>
            <a:r>
              <a:rPr lang="en-GB"/>
              <a:t>NW London ICS | UEC Strategy NW London Residents' Forum | December 2024</a:t>
            </a:r>
            <a:endParaRPr lang="en-US" dirty="0"/>
          </a:p>
        </p:txBody>
      </p:sp>
      <p:sp>
        <p:nvSpPr>
          <p:cNvPr id="21" name="Picture Placeholder 8"/>
          <p:cNvSpPr>
            <a:spLocks noGrp="1"/>
          </p:cNvSpPr>
          <p:nvPr>
            <p:ph type="pic" sz="quarter" idx="14"/>
          </p:nvPr>
        </p:nvSpPr>
        <p:spPr>
          <a:xfrm>
            <a:off x="6096000" y="0"/>
            <a:ext cx="6096001" cy="6858000"/>
          </a:xfrm>
          <a:solidFill>
            <a:schemeClr val="tx2"/>
          </a:solidFill>
        </p:spPr>
        <p:txBody>
          <a:bodyPr anchor="ctr" anchorCtr="0"/>
          <a:lstStyle>
            <a:lvl1pPr algn="ctr">
              <a:defRPr sz="907" b="0">
                <a:solidFill>
                  <a:schemeClr val="bg1"/>
                </a:solidFill>
              </a:defRPr>
            </a:lvl1pPr>
          </a:lstStyle>
          <a:p>
            <a:r>
              <a:rPr lang="en-US" dirty="0"/>
              <a:t>Click icon to add picture</a:t>
            </a:r>
            <a:endParaRPr lang="en-GB" dirty="0"/>
          </a:p>
        </p:txBody>
      </p:sp>
      <p:sp>
        <p:nvSpPr>
          <p:cNvPr id="22" name="Slide Number Placeholder 4">
            <a:extLst>
              <a:ext uri="{FF2B5EF4-FFF2-40B4-BE49-F238E27FC236}">
                <a16:creationId xmlns:a16="http://schemas.microsoft.com/office/drawing/2014/main" id="{6E5B8E6B-82B3-0B4C-8B12-7B7DB33A6AC0}"/>
              </a:ext>
            </a:extLst>
          </p:cNvPr>
          <p:cNvSpPr>
            <a:spLocks noGrp="1"/>
          </p:cNvSpPr>
          <p:nvPr>
            <p:ph type="sldNum" sz="quarter" idx="17"/>
          </p:nvPr>
        </p:nvSpPr>
        <p:spPr>
          <a:xfrm>
            <a:off x="10075920" y="6492240"/>
            <a:ext cx="1706880" cy="137160"/>
          </a:xfrm>
        </p:spPr>
        <p:txBody>
          <a:bodyPr/>
          <a:lstStyle>
            <a:lvl1pPr>
              <a:defRPr>
                <a:solidFill>
                  <a:srgbClr val="FFFFFF"/>
                </a:solidFill>
              </a:defRPr>
            </a:lvl1pPr>
          </a:lstStyle>
          <a:p>
            <a:fld id="{7870704B-CE94-48CC-AF30-84932A1262A7}" type="slidenum">
              <a:rPr lang="en-GB" smtClean="0"/>
              <a:pPr/>
              <a:t>‹#›</a:t>
            </a:fld>
            <a:endParaRPr lang="en-GB" dirty="0"/>
          </a:p>
        </p:txBody>
      </p:sp>
    </p:spTree>
    <p:extLst>
      <p:ext uri="{BB962C8B-B14F-4D97-AF65-F5344CB8AC3E}">
        <p14:creationId xmlns:p14="http://schemas.microsoft.com/office/powerpoint/2010/main" val="15441470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CB] Back Page">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1" y="4940854"/>
            <a:ext cx="12192000" cy="191714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5"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215" tIns="31107" rIns="62215" bIns="31107" numCol="1" anchor="t" anchorCtr="0" compatLnSpc="1">
            <a:prstTxWarp prst="textNoShape">
              <a:avLst/>
            </a:prstTxWarp>
          </a:bodyPr>
          <a:lstStyle/>
          <a:p>
            <a:endParaRPr lang="en-GB" sz="1225" dirty="0"/>
          </a:p>
        </p:txBody>
      </p:sp>
      <p:sp>
        <p:nvSpPr>
          <p:cNvPr id="6" name="Text Placeholder 5"/>
          <p:cNvSpPr>
            <a:spLocks noGrp="1"/>
          </p:cNvSpPr>
          <p:nvPr>
            <p:ph type="body" sz="quarter" idx="10" hasCustomPrompt="1"/>
          </p:nvPr>
        </p:nvSpPr>
        <p:spPr>
          <a:xfrm>
            <a:off x="609601" y="5212080"/>
            <a:ext cx="10972800" cy="1371600"/>
          </a:xfrm>
        </p:spPr>
        <p:txBody>
          <a:bodyPr/>
          <a:lstStyle>
            <a:lvl1pPr marL="0">
              <a:lnSpc>
                <a:spcPct val="100000"/>
              </a:lnSpc>
              <a:spcBef>
                <a:spcPts val="0"/>
              </a:spcBef>
              <a:spcAft>
                <a:spcPts val="0"/>
              </a:spcAft>
              <a:buFontTx/>
              <a:buNone/>
              <a:defRPr sz="1000" b="0">
                <a:solidFill>
                  <a:srgbClr val="FFFFFF"/>
                </a:solidFill>
              </a:defRPr>
            </a:lvl1pPr>
            <a:lvl2pPr marL="0">
              <a:lnSpc>
                <a:spcPct val="100000"/>
              </a:lnSpc>
              <a:spcBef>
                <a:spcPts val="0"/>
              </a:spcBef>
              <a:spcAft>
                <a:spcPts val="0"/>
              </a:spcAft>
              <a:buFontTx/>
              <a:buNone/>
              <a:defRPr sz="907" b="0">
                <a:solidFill>
                  <a:schemeClr val="bg1"/>
                </a:solidFill>
              </a:defRPr>
            </a:lvl2pPr>
            <a:lvl3pPr marL="0" indent="0">
              <a:lnSpc>
                <a:spcPct val="100000"/>
              </a:lnSpc>
              <a:spcBef>
                <a:spcPts val="0"/>
              </a:spcBef>
              <a:spcAft>
                <a:spcPts val="0"/>
              </a:spcAft>
              <a:buFontTx/>
              <a:buNone/>
              <a:defRPr sz="907" b="0">
                <a:solidFill>
                  <a:schemeClr val="bg1"/>
                </a:solidFill>
              </a:defRPr>
            </a:lvl3pPr>
            <a:lvl4pPr marL="0" indent="0">
              <a:lnSpc>
                <a:spcPct val="100000"/>
              </a:lnSpc>
              <a:spcBef>
                <a:spcPts val="0"/>
              </a:spcBef>
              <a:spcAft>
                <a:spcPts val="0"/>
              </a:spcAft>
              <a:buFontTx/>
              <a:buNone/>
              <a:defRPr sz="907" b="0">
                <a:solidFill>
                  <a:schemeClr val="bg1"/>
                </a:solidFill>
              </a:defRPr>
            </a:lvl4pPr>
            <a:lvl5pPr marL="0" indent="0">
              <a:lnSpc>
                <a:spcPct val="100000"/>
              </a:lnSpc>
              <a:spcBef>
                <a:spcPts val="0"/>
              </a:spcBef>
              <a:spcAft>
                <a:spcPts val="0"/>
              </a:spcAft>
              <a:buFontTx/>
              <a:buNone/>
              <a:defRPr sz="907" b="0">
                <a:solidFill>
                  <a:schemeClr val="bg1"/>
                </a:solidFill>
              </a:defRPr>
            </a:lvl5pPr>
            <a:lvl6pPr marL="0" indent="0">
              <a:lnSpc>
                <a:spcPct val="100000"/>
              </a:lnSpc>
              <a:spcBef>
                <a:spcPts val="0"/>
              </a:spcBef>
              <a:spcAft>
                <a:spcPts val="0"/>
              </a:spcAft>
              <a:buFontTx/>
              <a:buNone/>
              <a:defRPr sz="907">
                <a:solidFill>
                  <a:schemeClr val="bg1"/>
                </a:solidFill>
              </a:defRPr>
            </a:lvl6pPr>
            <a:lvl7pPr marL="0" indent="0">
              <a:lnSpc>
                <a:spcPct val="100000"/>
              </a:lnSpc>
              <a:spcBef>
                <a:spcPts val="0"/>
              </a:spcBef>
              <a:spcAft>
                <a:spcPts val="0"/>
              </a:spcAft>
              <a:buFontTx/>
              <a:buNone/>
              <a:defRPr sz="907">
                <a:solidFill>
                  <a:schemeClr val="bg1"/>
                </a:solidFill>
              </a:defRPr>
            </a:lvl7pPr>
            <a:lvl8pPr marL="0" indent="0">
              <a:lnSpc>
                <a:spcPct val="100000"/>
              </a:lnSpc>
              <a:spcBef>
                <a:spcPts val="0"/>
              </a:spcBef>
              <a:spcAft>
                <a:spcPts val="0"/>
              </a:spcAft>
              <a:buFontTx/>
              <a:buNone/>
              <a:defRPr sz="907">
                <a:solidFill>
                  <a:schemeClr val="bg1"/>
                </a:solidFill>
              </a:defRPr>
            </a:lvl8pPr>
            <a:lvl9pPr marL="0" indent="0">
              <a:lnSpc>
                <a:spcPct val="100000"/>
              </a:lnSpc>
              <a:spcBef>
                <a:spcPts val="0"/>
              </a:spcBef>
              <a:spcAft>
                <a:spcPts val="0"/>
              </a:spcAft>
              <a:buFontTx/>
              <a:buNone/>
              <a:defRPr sz="907">
                <a:solidFill>
                  <a:schemeClr val="bg1"/>
                </a:solidFill>
              </a:defRPr>
            </a:lvl9pPr>
          </a:lstStyle>
          <a:p>
            <a:pPr lvl="0"/>
            <a:r>
              <a:rPr lang="en-US" dirty="0"/>
              <a:t>[Legal / Draft disclaimer(s)]</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215" tIns="31107" rIns="62215" bIns="31107" numCol="1" anchor="t" anchorCtr="0" compatLnSpc="1">
            <a:prstTxWarp prst="textNoShape">
              <a:avLst/>
            </a:prstTxWarp>
          </a:bodyPr>
          <a:lstStyle/>
          <a:p>
            <a:endParaRPr lang="en-GB" sz="1225"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b="6958"/>
          <a:stretch/>
        </p:blipFill>
        <p:spPr bwMode="auto">
          <a:xfrm>
            <a:off x="9550800" y="188664"/>
            <a:ext cx="2233639" cy="639454"/>
          </a:xfrm>
          <a:prstGeom prst="rect">
            <a:avLst/>
          </a:prstGeom>
          <a:noFill/>
          <a:ln>
            <a:noFill/>
          </a:ln>
        </p:spPr>
      </p:pic>
      <p:sp>
        <p:nvSpPr>
          <p:cNvPr id="10" name="Title 1"/>
          <p:cNvSpPr>
            <a:spLocks noGrp="1"/>
          </p:cNvSpPr>
          <p:nvPr>
            <p:ph type="ctrTitle" hasCustomPrompt="1"/>
          </p:nvPr>
        </p:nvSpPr>
        <p:spPr>
          <a:xfrm>
            <a:off x="609600" y="1540933"/>
            <a:ext cx="7200000" cy="1165096"/>
          </a:xfrm>
        </p:spPr>
        <p:txBody>
          <a:bodyPr anchor="b" anchorCtr="0">
            <a:noAutofit/>
          </a:bodyPr>
          <a:lstStyle>
            <a:lvl1pPr algn="l">
              <a:lnSpc>
                <a:spcPct val="85000"/>
              </a:lnSpc>
              <a:defRPr sz="4400" b="1">
                <a:solidFill>
                  <a:srgbClr val="231F20"/>
                </a:solidFill>
              </a:defRPr>
            </a:lvl1pPr>
          </a:lstStyle>
          <a:p>
            <a:r>
              <a:rPr lang="en-US" dirty="0"/>
              <a:t>[Closing text]</a:t>
            </a:r>
            <a:endParaRPr lang="en-GB" dirty="0"/>
          </a:p>
        </p:txBody>
      </p:sp>
      <p:sp>
        <p:nvSpPr>
          <p:cNvPr id="11" name="Text Placeholder 11"/>
          <p:cNvSpPr>
            <a:spLocks noGrp="1"/>
          </p:cNvSpPr>
          <p:nvPr>
            <p:ph type="body" sz="quarter" idx="11" hasCustomPrompt="1"/>
          </p:nvPr>
        </p:nvSpPr>
        <p:spPr>
          <a:xfrm>
            <a:off x="609600" y="2862042"/>
            <a:ext cx="7200000" cy="609600"/>
          </a:xfrm>
        </p:spPr>
        <p:txBody>
          <a:bodyPr/>
          <a:lstStyle>
            <a:lvl1pPr>
              <a:lnSpc>
                <a:spcPct val="80000"/>
              </a:lnSpc>
              <a:spcBef>
                <a:spcPts val="0"/>
              </a:spcBef>
              <a:spcAft>
                <a:spcPts val="0"/>
              </a:spcAft>
              <a:defRPr sz="2400" b="0">
                <a:solidFill>
                  <a:srgbClr val="231F20"/>
                </a:solidFill>
              </a:defRPr>
            </a:lvl1pPr>
            <a:lvl2pPr>
              <a:defRPr sz="2000"/>
            </a:lvl2pPr>
            <a:lvl3pPr>
              <a:defRPr sz="2000"/>
            </a:lvl3pPr>
            <a:lvl4pPr>
              <a:defRPr sz="2000"/>
            </a:lvl4pPr>
            <a:lvl5pPr>
              <a:defRPr sz="2000"/>
            </a:lvl5pPr>
          </a:lstStyle>
          <a:p>
            <a:pPr lvl="0"/>
            <a:r>
              <a:rPr lang="en-US" dirty="0"/>
              <a:t>[Closing sub-text]</a:t>
            </a:r>
          </a:p>
        </p:txBody>
      </p:sp>
    </p:spTree>
    <p:extLst>
      <p:ext uri="{BB962C8B-B14F-4D97-AF65-F5344CB8AC3E}">
        <p14:creationId xmlns:p14="http://schemas.microsoft.com/office/powerpoint/2010/main" val="291913098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CB/ICS] Back Page">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1" y="4940854"/>
            <a:ext cx="12192000" cy="191714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5"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215" tIns="31107" rIns="62215" bIns="31107" numCol="1" anchor="t" anchorCtr="0" compatLnSpc="1">
            <a:prstTxWarp prst="textNoShape">
              <a:avLst/>
            </a:prstTxWarp>
          </a:bodyPr>
          <a:lstStyle/>
          <a:p>
            <a:endParaRPr lang="en-GB" sz="1225" dirty="0"/>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215" tIns="31107" rIns="62215" bIns="31107" numCol="1" anchor="t" anchorCtr="0" compatLnSpc="1">
            <a:prstTxWarp prst="textNoShape">
              <a:avLst/>
            </a:prstTxWarp>
          </a:bodyPr>
          <a:lstStyle/>
          <a:p>
            <a:endParaRPr lang="en-GB" sz="1225" dirty="0"/>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b="6958"/>
          <a:stretch/>
        </p:blipFill>
        <p:spPr bwMode="auto">
          <a:xfrm>
            <a:off x="9550800" y="188664"/>
            <a:ext cx="2233639" cy="639454"/>
          </a:xfrm>
          <a:prstGeom prst="rect">
            <a:avLst/>
          </a:prstGeom>
          <a:noFill/>
          <a:ln>
            <a:noFill/>
          </a:ln>
        </p:spPr>
      </p:pic>
      <p:pic>
        <p:nvPicPr>
          <p:cNvPr id="15" name="Picture 14" descr="C:\Users\abrjes\AppData\Local\Microsoft\Windows\INetCache\Content.Outlook\JXQ15T3X\NWL-ICS-logo-high-res.jpg"/>
          <p:cNvPicPr/>
          <p:nvPr userDrawn="1"/>
        </p:nvPicPr>
        <p:blipFill rotWithShape="1">
          <a:blip r:embed="rId3" cstate="print">
            <a:extLst>
              <a:ext uri="{28A0092B-C50C-407E-A947-70E740481C1C}">
                <a14:useLocalDpi xmlns:a14="http://schemas.microsoft.com/office/drawing/2010/main" val="0"/>
              </a:ext>
            </a:extLst>
          </a:blip>
          <a:srcRect t="5591" b="6235"/>
          <a:stretch/>
        </p:blipFill>
        <p:spPr bwMode="auto">
          <a:xfrm>
            <a:off x="406800" y="180145"/>
            <a:ext cx="2233639" cy="656492"/>
          </a:xfrm>
          <a:prstGeom prst="rect">
            <a:avLst/>
          </a:prstGeom>
          <a:noFill/>
          <a:ln>
            <a:noFill/>
          </a:ln>
        </p:spPr>
      </p:pic>
      <p:sp>
        <p:nvSpPr>
          <p:cNvPr id="11" name="Text Placeholder 5"/>
          <p:cNvSpPr>
            <a:spLocks noGrp="1"/>
          </p:cNvSpPr>
          <p:nvPr>
            <p:ph type="body" sz="quarter" idx="10" hasCustomPrompt="1"/>
          </p:nvPr>
        </p:nvSpPr>
        <p:spPr>
          <a:xfrm>
            <a:off x="609601" y="5212080"/>
            <a:ext cx="10972800" cy="1371600"/>
          </a:xfrm>
        </p:spPr>
        <p:txBody>
          <a:bodyPr/>
          <a:lstStyle>
            <a:lvl1pPr marL="0">
              <a:lnSpc>
                <a:spcPct val="100000"/>
              </a:lnSpc>
              <a:spcBef>
                <a:spcPts val="0"/>
              </a:spcBef>
              <a:spcAft>
                <a:spcPts val="0"/>
              </a:spcAft>
              <a:buFontTx/>
              <a:buNone/>
              <a:defRPr sz="1000" b="0">
                <a:solidFill>
                  <a:srgbClr val="FFFFFF"/>
                </a:solidFill>
              </a:defRPr>
            </a:lvl1pPr>
            <a:lvl2pPr marL="0">
              <a:lnSpc>
                <a:spcPct val="100000"/>
              </a:lnSpc>
              <a:spcBef>
                <a:spcPts val="0"/>
              </a:spcBef>
              <a:spcAft>
                <a:spcPts val="0"/>
              </a:spcAft>
              <a:buFontTx/>
              <a:buNone/>
              <a:defRPr sz="907" b="0">
                <a:solidFill>
                  <a:schemeClr val="bg1"/>
                </a:solidFill>
              </a:defRPr>
            </a:lvl2pPr>
            <a:lvl3pPr marL="0" indent="0">
              <a:lnSpc>
                <a:spcPct val="100000"/>
              </a:lnSpc>
              <a:spcBef>
                <a:spcPts val="0"/>
              </a:spcBef>
              <a:spcAft>
                <a:spcPts val="0"/>
              </a:spcAft>
              <a:buFontTx/>
              <a:buNone/>
              <a:defRPr sz="907" b="0">
                <a:solidFill>
                  <a:schemeClr val="bg1"/>
                </a:solidFill>
              </a:defRPr>
            </a:lvl3pPr>
            <a:lvl4pPr marL="0" indent="0">
              <a:lnSpc>
                <a:spcPct val="100000"/>
              </a:lnSpc>
              <a:spcBef>
                <a:spcPts val="0"/>
              </a:spcBef>
              <a:spcAft>
                <a:spcPts val="0"/>
              </a:spcAft>
              <a:buFontTx/>
              <a:buNone/>
              <a:defRPr sz="907" b="0">
                <a:solidFill>
                  <a:schemeClr val="bg1"/>
                </a:solidFill>
              </a:defRPr>
            </a:lvl4pPr>
            <a:lvl5pPr marL="0" indent="0">
              <a:lnSpc>
                <a:spcPct val="100000"/>
              </a:lnSpc>
              <a:spcBef>
                <a:spcPts val="0"/>
              </a:spcBef>
              <a:spcAft>
                <a:spcPts val="0"/>
              </a:spcAft>
              <a:buFontTx/>
              <a:buNone/>
              <a:defRPr sz="907" b="0">
                <a:solidFill>
                  <a:schemeClr val="bg1"/>
                </a:solidFill>
              </a:defRPr>
            </a:lvl5pPr>
            <a:lvl6pPr marL="0" indent="0">
              <a:lnSpc>
                <a:spcPct val="100000"/>
              </a:lnSpc>
              <a:spcBef>
                <a:spcPts val="0"/>
              </a:spcBef>
              <a:spcAft>
                <a:spcPts val="0"/>
              </a:spcAft>
              <a:buFontTx/>
              <a:buNone/>
              <a:defRPr sz="907">
                <a:solidFill>
                  <a:schemeClr val="bg1"/>
                </a:solidFill>
              </a:defRPr>
            </a:lvl6pPr>
            <a:lvl7pPr marL="0" indent="0">
              <a:lnSpc>
                <a:spcPct val="100000"/>
              </a:lnSpc>
              <a:spcBef>
                <a:spcPts val="0"/>
              </a:spcBef>
              <a:spcAft>
                <a:spcPts val="0"/>
              </a:spcAft>
              <a:buFontTx/>
              <a:buNone/>
              <a:defRPr sz="907">
                <a:solidFill>
                  <a:schemeClr val="bg1"/>
                </a:solidFill>
              </a:defRPr>
            </a:lvl7pPr>
            <a:lvl8pPr marL="0" indent="0">
              <a:lnSpc>
                <a:spcPct val="100000"/>
              </a:lnSpc>
              <a:spcBef>
                <a:spcPts val="0"/>
              </a:spcBef>
              <a:spcAft>
                <a:spcPts val="0"/>
              </a:spcAft>
              <a:buFontTx/>
              <a:buNone/>
              <a:defRPr sz="907">
                <a:solidFill>
                  <a:schemeClr val="bg1"/>
                </a:solidFill>
              </a:defRPr>
            </a:lvl8pPr>
            <a:lvl9pPr marL="0" indent="0">
              <a:lnSpc>
                <a:spcPct val="100000"/>
              </a:lnSpc>
              <a:spcBef>
                <a:spcPts val="0"/>
              </a:spcBef>
              <a:spcAft>
                <a:spcPts val="0"/>
              </a:spcAft>
              <a:buFontTx/>
              <a:buNone/>
              <a:defRPr sz="907">
                <a:solidFill>
                  <a:schemeClr val="bg1"/>
                </a:solidFill>
              </a:defRPr>
            </a:lvl9pPr>
          </a:lstStyle>
          <a:p>
            <a:pPr lvl="0"/>
            <a:r>
              <a:rPr lang="en-US" dirty="0"/>
              <a:t>[Legal / Draft disclaimer(s)]</a:t>
            </a:r>
          </a:p>
        </p:txBody>
      </p:sp>
      <p:sp>
        <p:nvSpPr>
          <p:cNvPr id="16" name="Title 1"/>
          <p:cNvSpPr>
            <a:spLocks noGrp="1"/>
          </p:cNvSpPr>
          <p:nvPr>
            <p:ph type="ctrTitle" hasCustomPrompt="1"/>
          </p:nvPr>
        </p:nvSpPr>
        <p:spPr>
          <a:xfrm>
            <a:off x="609600" y="1540933"/>
            <a:ext cx="7200000" cy="1165096"/>
          </a:xfrm>
        </p:spPr>
        <p:txBody>
          <a:bodyPr anchor="b" anchorCtr="0">
            <a:noAutofit/>
          </a:bodyPr>
          <a:lstStyle>
            <a:lvl1pPr algn="l">
              <a:lnSpc>
                <a:spcPct val="85000"/>
              </a:lnSpc>
              <a:defRPr sz="4400" b="1">
                <a:solidFill>
                  <a:srgbClr val="231F20"/>
                </a:solidFill>
              </a:defRPr>
            </a:lvl1pPr>
          </a:lstStyle>
          <a:p>
            <a:r>
              <a:rPr lang="en-US" dirty="0"/>
              <a:t>[Closing text]</a:t>
            </a:r>
            <a:endParaRPr lang="en-GB" dirty="0"/>
          </a:p>
        </p:txBody>
      </p:sp>
      <p:sp>
        <p:nvSpPr>
          <p:cNvPr id="17" name="Text Placeholder 11"/>
          <p:cNvSpPr>
            <a:spLocks noGrp="1"/>
          </p:cNvSpPr>
          <p:nvPr>
            <p:ph type="body" sz="quarter" idx="11" hasCustomPrompt="1"/>
          </p:nvPr>
        </p:nvSpPr>
        <p:spPr>
          <a:xfrm>
            <a:off x="609600" y="2862042"/>
            <a:ext cx="7200000" cy="609600"/>
          </a:xfrm>
        </p:spPr>
        <p:txBody>
          <a:bodyPr/>
          <a:lstStyle>
            <a:lvl1pPr>
              <a:lnSpc>
                <a:spcPct val="80000"/>
              </a:lnSpc>
              <a:spcBef>
                <a:spcPts val="0"/>
              </a:spcBef>
              <a:spcAft>
                <a:spcPts val="0"/>
              </a:spcAft>
              <a:defRPr sz="2400" b="0">
                <a:solidFill>
                  <a:srgbClr val="231F20"/>
                </a:solidFill>
              </a:defRPr>
            </a:lvl1pPr>
            <a:lvl2pPr>
              <a:defRPr sz="2000"/>
            </a:lvl2pPr>
            <a:lvl3pPr>
              <a:defRPr sz="2000"/>
            </a:lvl3pPr>
            <a:lvl4pPr>
              <a:defRPr sz="2000"/>
            </a:lvl4pPr>
            <a:lvl5pPr>
              <a:defRPr sz="2000"/>
            </a:lvl5pPr>
          </a:lstStyle>
          <a:p>
            <a:pPr lvl="0"/>
            <a:r>
              <a:rPr lang="en-US" dirty="0"/>
              <a:t>[Closing sub-text]</a:t>
            </a:r>
          </a:p>
        </p:txBody>
      </p:sp>
    </p:spTree>
    <p:extLst>
      <p:ext uri="{BB962C8B-B14F-4D97-AF65-F5344CB8AC3E}">
        <p14:creationId xmlns:p14="http://schemas.microsoft.com/office/powerpoint/2010/main" val="162689283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CS] Back Page">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1" y="4940854"/>
            <a:ext cx="12192000" cy="1917146"/>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5"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215" tIns="31107" rIns="62215" bIns="31107" numCol="1" anchor="t" anchorCtr="0" compatLnSpc="1">
            <a:prstTxWarp prst="textNoShape">
              <a:avLst/>
            </a:prstTxWarp>
          </a:bodyPr>
          <a:lstStyle/>
          <a:p>
            <a:endParaRPr lang="en-GB" sz="1225" dirty="0"/>
          </a:p>
        </p:txBody>
      </p:sp>
      <p:cxnSp>
        <p:nvCxnSpPr>
          <p:cNvPr id="13" name="Straight Connector 12"/>
          <p:cNvCxnSpPr/>
          <p:nvPr userDrawn="1"/>
        </p:nvCxnSpPr>
        <p:spPr>
          <a:xfrm flipV="1">
            <a:off x="32428" y="985962"/>
            <a:ext cx="2898000"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3105507" y="985962"/>
            <a:ext cx="2898000"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6178586" y="985962"/>
            <a:ext cx="2898000"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9251665" y="985962"/>
            <a:ext cx="2898000"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18" name="Picture 17" descr="C:\Users\abrjes\AppData\Local\Microsoft\Windows\INetCache\Content.Outlook\JXQ15T3X\NWL-ICS-logo-high-res.jpg"/>
          <p:cNvPicPr/>
          <p:nvPr userDrawn="1"/>
        </p:nvPicPr>
        <p:blipFill rotWithShape="1">
          <a:blip r:embed="rId2" cstate="print">
            <a:extLst>
              <a:ext uri="{28A0092B-C50C-407E-A947-70E740481C1C}">
                <a14:useLocalDpi xmlns:a14="http://schemas.microsoft.com/office/drawing/2010/main" val="0"/>
              </a:ext>
            </a:extLst>
          </a:blip>
          <a:srcRect t="5591" b="6235"/>
          <a:stretch/>
        </p:blipFill>
        <p:spPr bwMode="auto">
          <a:xfrm>
            <a:off x="9550800" y="150132"/>
            <a:ext cx="2233639" cy="656492"/>
          </a:xfrm>
          <a:prstGeom prst="rect">
            <a:avLst/>
          </a:prstGeom>
          <a:noFill/>
          <a:ln>
            <a:noFill/>
          </a:ln>
        </p:spPr>
      </p:pic>
      <p:sp>
        <p:nvSpPr>
          <p:cNvPr id="19" name="Text Placeholder 5"/>
          <p:cNvSpPr>
            <a:spLocks noGrp="1"/>
          </p:cNvSpPr>
          <p:nvPr>
            <p:ph type="body" sz="quarter" idx="10" hasCustomPrompt="1"/>
          </p:nvPr>
        </p:nvSpPr>
        <p:spPr>
          <a:xfrm>
            <a:off x="609601" y="5212080"/>
            <a:ext cx="10972800" cy="1371600"/>
          </a:xfrm>
        </p:spPr>
        <p:txBody>
          <a:bodyPr/>
          <a:lstStyle>
            <a:lvl1pPr marL="0">
              <a:lnSpc>
                <a:spcPct val="100000"/>
              </a:lnSpc>
              <a:spcBef>
                <a:spcPts val="0"/>
              </a:spcBef>
              <a:spcAft>
                <a:spcPts val="0"/>
              </a:spcAft>
              <a:buFontTx/>
              <a:buNone/>
              <a:defRPr sz="1000" b="0">
                <a:solidFill>
                  <a:srgbClr val="FFFFFF"/>
                </a:solidFill>
              </a:defRPr>
            </a:lvl1pPr>
            <a:lvl2pPr marL="0">
              <a:lnSpc>
                <a:spcPct val="100000"/>
              </a:lnSpc>
              <a:spcBef>
                <a:spcPts val="0"/>
              </a:spcBef>
              <a:spcAft>
                <a:spcPts val="0"/>
              </a:spcAft>
              <a:buFontTx/>
              <a:buNone/>
              <a:defRPr sz="907" b="0">
                <a:solidFill>
                  <a:schemeClr val="bg1"/>
                </a:solidFill>
              </a:defRPr>
            </a:lvl2pPr>
            <a:lvl3pPr marL="0" indent="0">
              <a:lnSpc>
                <a:spcPct val="100000"/>
              </a:lnSpc>
              <a:spcBef>
                <a:spcPts val="0"/>
              </a:spcBef>
              <a:spcAft>
                <a:spcPts val="0"/>
              </a:spcAft>
              <a:buFontTx/>
              <a:buNone/>
              <a:defRPr sz="907" b="0">
                <a:solidFill>
                  <a:schemeClr val="bg1"/>
                </a:solidFill>
              </a:defRPr>
            </a:lvl3pPr>
            <a:lvl4pPr marL="0" indent="0">
              <a:lnSpc>
                <a:spcPct val="100000"/>
              </a:lnSpc>
              <a:spcBef>
                <a:spcPts val="0"/>
              </a:spcBef>
              <a:spcAft>
                <a:spcPts val="0"/>
              </a:spcAft>
              <a:buFontTx/>
              <a:buNone/>
              <a:defRPr sz="907" b="0">
                <a:solidFill>
                  <a:schemeClr val="bg1"/>
                </a:solidFill>
              </a:defRPr>
            </a:lvl4pPr>
            <a:lvl5pPr marL="0" indent="0">
              <a:lnSpc>
                <a:spcPct val="100000"/>
              </a:lnSpc>
              <a:spcBef>
                <a:spcPts val="0"/>
              </a:spcBef>
              <a:spcAft>
                <a:spcPts val="0"/>
              </a:spcAft>
              <a:buFontTx/>
              <a:buNone/>
              <a:defRPr sz="907" b="0">
                <a:solidFill>
                  <a:schemeClr val="bg1"/>
                </a:solidFill>
              </a:defRPr>
            </a:lvl5pPr>
            <a:lvl6pPr marL="0" indent="0">
              <a:lnSpc>
                <a:spcPct val="100000"/>
              </a:lnSpc>
              <a:spcBef>
                <a:spcPts val="0"/>
              </a:spcBef>
              <a:spcAft>
                <a:spcPts val="0"/>
              </a:spcAft>
              <a:buFontTx/>
              <a:buNone/>
              <a:defRPr sz="907">
                <a:solidFill>
                  <a:schemeClr val="bg1"/>
                </a:solidFill>
              </a:defRPr>
            </a:lvl6pPr>
            <a:lvl7pPr marL="0" indent="0">
              <a:lnSpc>
                <a:spcPct val="100000"/>
              </a:lnSpc>
              <a:spcBef>
                <a:spcPts val="0"/>
              </a:spcBef>
              <a:spcAft>
                <a:spcPts val="0"/>
              </a:spcAft>
              <a:buFontTx/>
              <a:buNone/>
              <a:defRPr sz="907">
                <a:solidFill>
                  <a:schemeClr val="bg1"/>
                </a:solidFill>
              </a:defRPr>
            </a:lvl7pPr>
            <a:lvl8pPr marL="0" indent="0">
              <a:lnSpc>
                <a:spcPct val="100000"/>
              </a:lnSpc>
              <a:spcBef>
                <a:spcPts val="0"/>
              </a:spcBef>
              <a:spcAft>
                <a:spcPts val="0"/>
              </a:spcAft>
              <a:buFontTx/>
              <a:buNone/>
              <a:defRPr sz="907">
                <a:solidFill>
                  <a:schemeClr val="bg1"/>
                </a:solidFill>
              </a:defRPr>
            </a:lvl8pPr>
            <a:lvl9pPr marL="0" indent="0">
              <a:lnSpc>
                <a:spcPct val="100000"/>
              </a:lnSpc>
              <a:spcBef>
                <a:spcPts val="0"/>
              </a:spcBef>
              <a:spcAft>
                <a:spcPts val="0"/>
              </a:spcAft>
              <a:buFontTx/>
              <a:buNone/>
              <a:defRPr sz="907">
                <a:solidFill>
                  <a:schemeClr val="bg1"/>
                </a:solidFill>
              </a:defRPr>
            </a:lvl9pPr>
          </a:lstStyle>
          <a:p>
            <a:pPr lvl="0"/>
            <a:r>
              <a:rPr lang="en-US" dirty="0"/>
              <a:t>[Legal / Draft disclaimer(s)]</a:t>
            </a:r>
          </a:p>
        </p:txBody>
      </p:sp>
      <p:sp>
        <p:nvSpPr>
          <p:cNvPr id="20" name="Title 1"/>
          <p:cNvSpPr>
            <a:spLocks noGrp="1"/>
          </p:cNvSpPr>
          <p:nvPr>
            <p:ph type="ctrTitle" hasCustomPrompt="1"/>
          </p:nvPr>
        </p:nvSpPr>
        <p:spPr>
          <a:xfrm>
            <a:off x="609600" y="1540933"/>
            <a:ext cx="7200000" cy="1165096"/>
          </a:xfrm>
        </p:spPr>
        <p:txBody>
          <a:bodyPr anchor="b" anchorCtr="0">
            <a:noAutofit/>
          </a:bodyPr>
          <a:lstStyle>
            <a:lvl1pPr algn="l">
              <a:lnSpc>
                <a:spcPct val="85000"/>
              </a:lnSpc>
              <a:defRPr sz="4400" b="1">
                <a:solidFill>
                  <a:srgbClr val="231F20"/>
                </a:solidFill>
              </a:defRPr>
            </a:lvl1pPr>
          </a:lstStyle>
          <a:p>
            <a:r>
              <a:rPr lang="en-US" dirty="0"/>
              <a:t>[Closing text]</a:t>
            </a:r>
            <a:endParaRPr lang="en-GB" dirty="0"/>
          </a:p>
        </p:txBody>
      </p:sp>
      <p:sp>
        <p:nvSpPr>
          <p:cNvPr id="21" name="Text Placeholder 11"/>
          <p:cNvSpPr>
            <a:spLocks noGrp="1"/>
          </p:cNvSpPr>
          <p:nvPr>
            <p:ph type="body" sz="quarter" idx="11" hasCustomPrompt="1"/>
          </p:nvPr>
        </p:nvSpPr>
        <p:spPr>
          <a:xfrm>
            <a:off x="609600" y="2862042"/>
            <a:ext cx="7200000" cy="609600"/>
          </a:xfrm>
        </p:spPr>
        <p:txBody>
          <a:bodyPr/>
          <a:lstStyle>
            <a:lvl1pPr>
              <a:lnSpc>
                <a:spcPct val="80000"/>
              </a:lnSpc>
              <a:spcBef>
                <a:spcPts val="0"/>
              </a:spcBef>
              <a:spcAft>
                <a:spcPts val="0"/>
              </a:spcAft>
              <a:defRPr sz="2400" b="0">
                <a:solidFill>
                  <a:srgbClr val="231F20"/>
                </a:solidFill>
              </a:defRPr>
            </a:lvl1pPr>
            <a:lvl2pPr>
              <a:defRPr sz="2000"/>
            </a:lvl2pPr>
            <a:lvl3pPr>
              <a:defRPr sz="2000"/>
            </a:lvl3pPr>
            <a:lvl4pPr>
              <a:defRPr sz="2000"/>
            </a:lvl4pPr>
            <a:lvl5pPr>
              <a:defRPr sz="2000"/>
            </a:lvl5pPr>
          </a:lstStyle>
          <a:p>
            <a:pPr lvl="0"/>
            <a:r>
              <a:rPr lang="en-US" dirty="0"/>
              <a:t>[Closing sub-text]</a:t>
            </a:r>
          </a:p>
        </p:txBody>
      </p:sp>
    </p:spTree>
    <p:extLst>
      <p:ext uri="{BB962C8B-B14F-4D97-AF65-F5344CB8AC3E}">
        <p14:creationId xmlns:p14="http://schemas.microsoft.com/office/powerpoint/2010/main" val="251223561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CB Blue/ICS] Cover/Photo">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 y="1080120"/>
            <a:ext cx="6096000" cy="577788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13" name="Picture 12"/>
          <p:cNvPicPr/>
          <p:nvPr userDrawn="1"/>
        </p:nvPicPr>
        <p:blipFill rotWithShape="1">
          <a:blip r:embed="rId2" cstate="print">
            <a:extLst>
              <a:ext uri="{28A0092B-C50C-407E-A947-70E740481C1C}">
                <a14:useLocalDpi xmlns:a14="http://schemas.microsoft.com/office/drawing/2010/main" val="0"/>
              </a:ext>
            </a:extLst>
          </a:blip>
          <a:srcRect b="6958"/>
          <a:stretch/>
        </p:blipFill>
        <p:spPr bwMode="auto">
          <a:xfrm>
            <a:off x="3497135" y="259200"/>
            <a:ext cx="2233639" cy="639454"/>
          </a:xfrm>
          <a:prstGeom prst="rect">
            <a:avLst/>
          </a:prstGeom>
          <a:noFill/>
          <a:ln>
            <a:noFill/>
          </a:ln>
        </p:spPr>
      </p:pic>
      <p:pic>
        <p:nvPicPr>
          <p:cNvPr id="9" name="Picture 8" descr="C:\Users\abrjes\AppData\Local\Microsoft\Windows\INetCache\Content.Outlook\JXQ15T3X\NWL-ICS-logo-high-res.jpg"/>
          <p:cNvPicPr/>
          <p:nvPr userDrawn="1"/>
        </p:nvPicPr>
        <p:blipFill rotWithShape="1">
          <a:blip r:embed="rId3" cstate="print">
            <a:extLst>
              <a:ext uri="{28A0092B-C50C-407E-A947-70E740481C1C}">
                <a14:useLocalDpi xmlns:a14="http://schemas.microsoft.com/office/drawing/2010/main" val="0"/>
              </a:ext>
            </a:extLst>
          </a:blip>
          <a:srcRect t="5591" b="6235"/>
          <a:stretch/>
        </p:blipFill>
        <p:spPr bwMode="auto">
          <a:xfrm>
            <a:off x="406800" y="252000"/>
            <a:ext cx="2233639" cy="656492"/>
          </a:xfrm>
          <a:prstGeom prst="rect">
            <a:avLst/>
          </a:prstGeom>
          <a:noFill/>
          <a:ln>
            <a:noFill/>
          </a:ln>
        </p:spPr>
      </p:pic>
      <p:sp>
        <p:nvSpPr>
          <p:cNvPr id="17" name="Picture Placeholder 4"/>
          <p:cNvSpPr>
            <a:spLocks noGrp="1"/>
          </p:cNvSpPr>
          <p:nvPr>
            <p:ph type="pic" sz="quarter" idx="10"/>
          </p:nvPr>
        </p:nvSpPr>
        <p:spPr bwMode="hidden">
          <a:xfrm>
            <a:off x="6096001" y="0"/>
            <a:ext cx="6096001" cy="6858000"/>
          </a:xfrm>
          <a:solidFill>
            <a:srgbClr val="DEDEDE"/>
          </a:solidFill>
        </p:spPr>
        <p:txBody>
          <a:bodyPr anchor="ctr" anchorCtr="0"/>
          <a:lstStyle>
            <a:lvl1pPr algn="ctr">
              <a:defRPr sz="907" b="0">
                <a:solidFill>
                  <a:schemeClr val="tx1"/>
                </a:solidFill>
              </a:defRPr>
            </a:lvl1pPr>
          </a:lstStyle>
          <a:p>
            <a:r>
              <a:rPr lang="en-US" dirty="0"/>
              <a:t>Click icon to add picture</a:t>
            </a:r>
            <a:endParaRPr lang="en-GB" dirty="0"/>
          </a:p>
        </p:txBody>
      </p:sp>
      <p:sp>
        <p:nvSpPr>
          <p:cNvPr id="11" name="Title 1"/>
          <p:cNvSpPr>
            <a:spLocks noGrp="1"/>
          </p:cNvSpPr>
          <p:nvPr>
            <p:ph type="ctrTitle" hasCustomPrompt="1"/>
          </p:nvPr>
        </p:nvSpPr>
        <p:spPr>
          <a:xfrm>
            <a:off x="406800" y="1540933"/>
            <a:ext cx="5310000" cy="1165096"/>
          </a:xfrm>
        </p:spPr>
        <p:txBody>
          <a:bodyPr anchor="b" anchorCtr="0">
            <a:noAutofit/>
          </a:bodyPr>
          <a:lstStyle>
            <a:lvl1pPr algn="l">
              <a:lnSpc>
                <a:spcPct val="85000"/>
              </a:lnSpc>
              <a:defRPr sz="4000" b="1">
                <a:solidFill>
                  <a:srgbClr val="FFFFFF"/>
                </a:solidFill>
              </a:defRPr>
            </a:lvl1pPr>
          </a:lstStyle>
          <a:p>
            <a:r>
              <a:rPr lang="en-US" dirty="0"/>
              <a:t>[Presentation title]</a:t>
            </a:r>
            <a:endParaRPr lang="en-GB" dirty="0"/>
          </a:p>
        </p:txBody>
      </p:sp>
      <p:sp>
        <p:nvSpPr>
          <p:cNvPr id="12" name="Text Placeholder 11"/>
          <p:cNvSpPr>
            <a:spLocks noGrp="1"/>
          </p:cNvSpPr>
          <p:nvPr>
            <p:ph type="body" sz="quarter" idx="11" hasCustomPrompt="1"/>
          </p:nvPr>
        </p:nvSpPr>
        <p:spPr>
          <a:xfrm>
            <a:off x="406800" y="2862042"/>
            <a:ext cx="5310000" cy="609600"/>
          </a:xfrm>
        </p:spPr>
        <p:txBody>
          <a:bodyPr/>
          <a:lstStyle>
            <a:lvl1pPr>
              <a:lnSpc>
                <a:spcPct val="80000"/>
              </a:lnSpc>
              <a:spcBef>
                <a:spcPts val="0"/>
              </a:spcBef>
              <a:spcAft>
                <a:spcPts val="0"/>
              </a:spcAft>
              <a:defRPr sz="2400" b="0">
                <a:solidFill>
                  <a:srgbClr val="FFFFFF"/>
                </a:solidFill>
              </a:defRPr>
            </a:lvl1pPr>
            <a:lvl2pPr>
              <a:defRPr sz="2000"/>
            </a:lvl2pPr>
            <a:lvl3pPr>
              <a:defRPr sz="2000"/>
            </a:lvl3pPr>
            <a:lvl4pPr>
              <a:defRPr sz="2000"/>
            </a:lvl4pPr>
            <a:lvl5pPr>
              <a:defRPr sz="2000"/>
            </a:lvl5pPr>
          </a:lstStyle>
          <a:p>
            <a:pPr lvl="0"/>
            <a:r>
              <a:rPr lang="en-US" dirty="0"/>
              <a:t>[Presentation subtitle]</a:t>
            </a:r>
          </a:p>
        </p:txBody>
      </p:sp>
      <p:sp>
        <p:nvSpPr>
          <p:cNvPr id="14" name="Text Placeholder 11"/>
          <p:cNvSpPr>
            <a:spLocks noGrp="1"/>
          </p:cNvSpPr>
          <p:nvPr>
            <p:ph type="body" sz="quarter" idx="12" hasCustomPrompt="1"/>
          </p:nvPr>
        </p:nvSpPr>
        <p:spPr>
          <a:xfrm>
            <a:off x="406800" y="3627655"/>
            <a:ext cx="5310000" cy="288000"/>
          </a:xfrm>
        </p:spPr>
        <p:txBody>
          <a:bodyPr/>
          <a:lstStyle>
            <a:lvl1pPr>
              <a:defRPr sz="1600" b="1">
                <a:solidFill>
                  <a:srgbClr val="FFFFFF"/>
                </a:solidFill>
              </a:defRPr>
            </a:lvl1pPr>
            <a:lvl2pPr>
              <a:defRPr sz="2000"/>
            </a:lvl2pPr>
            <a:lvl3pPr>
              <a:defRPr sz="2000"/>
            </a:lvl3pPr>
            <a:lvl4pPr>
              <a:defRPr sz="2000"/>
            </a:lvl4pPr>
            <a:lvl5pPr>
              <a:defRPr sz="2000"/>
            </a:lvl5pPr>
          </a:lstStyle>
          <a:p>
            <a:pPr lvl="0"/>
            <a:r>
              <a:rPr lang="en-US" dirty="0"/>
              <a:t>[Date / version]</a:t>
            </a:r>
          </a:p>
        </p:txBody>
      </p:sp>
      <p:sp>
        <p:nvSpPr>
          <p:cNvPr id="15" name="Content Placeholder 2"/>
          <p:cNvSpPr>
            <a:spLocks noGrp="1"/>
          </p:cNvSpPr>
          <p:nvPr>
            <p:ph sz="half" idx="1" hasCustomPrompt="1"/>
          </p:nvPr>
        </p:nvSpPr>
        <p:spPr>
          <a:xfrm>
            <a:off x="406800" y="4428000"/>
            <a:ext cx="5310000" cy="1800000"/>
          </a:xfrm>
        </p:spPr>
        <p:txBody>
          <a:bodyPr>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en-US" dirty="0"/>
              <a:t>[Purpose of this document]</a:t>
            </a:r>
          </a:p>
          <a:p>
            <a:pPr lvl="1"/>
            <a:r>
              <a:rPr lang="en-US" dirty="0"/>
              <a:t>Second level</a:t>
            </a:r>
          </a:p>
          <a:p>
            <a:pPr lvl="2"/>
            <a:r>
              <a:rPr lang="en-US" dirty="0"/>
              <a:t>Third level</a:t>
            </a:r>
          </a:p>
          <a:p>
            <a:pPr lvl="3"/>
            <a:r>
              <a:rPr lang="en-US" dirty="0"/>
              <a:t>Fourth level</a:t>
            </a:r>
          </a:p>
        </p:txBody>
      </p:sp>
      <p:cxnSp>
        <p:nvCxnSpPr>
          <p:cNvPr id="16" name="Straight Connector 15"/>
          <p:cNvCxnSpPr/>
          <p:nvPr userDrawn="1"/>
        </p:nvCxnSpPr>
        <p:spPr>
          <a:xfrm flipH="1" flipV="1">
            <a:off x="406799" y="4002030"/>
            <a:ext cx="5310000" cy="0"/>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427742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CS Dark Purple] Cover/Photo">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 y="1080120"/>
            <a:ext cx="6096000" cy="5777880"/>
          </a:xfrm>
          <a:prstGeom prst="rect">
            <a:avLst/>
          </a:prstGeom>
          <a:solidFill>
            <a:srgbClr val="4B42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11" name="Picture 10" descr="C:\Users\abrjes\AppData\Local\Microsoft\Windows\INetCache\Content.Outlook\JXQ15T3X\NWL-ICS-logo-high-res.jpg"/>
          <p:cNvPicPr/>
          <p:nvPr userDrawn="1"/>
        </p:nvPicPr>
        <p:blipFill rotWithShape="1">
          <a:blip r:embed="rId2" cstate="print">
            <a:extLst>
              <a:ext uri="{28A0092B-C50C-407E-A947-70E740481C1C}">
                <a14:useLocalDpi xmlns:a14="http://schemas.microsoft.com/office/drawing/2010/main" val="0"/>
              </a:ext>
            </a:extLst>
          </a:blip>
          <a:srcRect t="5591" b="6235"/>
          <a:stretch/>
        </p:blipFill>
        <p:spPr bwMode="auto">
          <a:xfrm>
            <a:off x="3497135" y="151200"/>
            <a:ext cx="2233639" cy="656492"/>
          </a:xfrm>
          <a:prstGeom prst="rect">
            <a:avLst/>
          </a:prstGeom>
          <a:noFill/>
          <a:ln>
            <a:noFill/>
          </a:ln>
        </p:spPr>
      </p:pic>
      <p:cxnSp>
        <p:nvCxnSpPr>
          <p:cNvPr id="10" name="Straight Connector 9"/>
          <p:cNvCxnSpPr/>
          <p:nvPr userDrawn="1"/>
        </p:nvCxnSpPr>
        <p:spPr>
          <a:xfrm flipV="1">
            <a:off x="35392" y="983302"/>
            <a:ext cx="1404000"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1575798" y="983302"/>
            <a:ext cx="1404000"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116204" y="983302"/>
            <a:ext cx="1404000"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4656609" y="983302"/>
            <a:ext cx="1404000"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
        <p:nvSpPr>
          <p:cNvPr id="19" name="Picture Placeholder 4"/>
          <p:cNvSpPr>
            <a:spLocks noGrp="1"/>
          </p:cNvSpPr>
          <p:nvPr>
            <p:ph type="pic" sz="quarter" idx="10"/>
          </p:nvPr>
        </p:nvSpPr>
        <p:spPr bwMode="hidden">
          <a:xfrm>
            <a:off x="6096001" y="0"/>
            <a:ext cx="6096001" cy="6858000"/>
          </a:xfrm>
          <a:solidFill>
            <a:srgbClr val="DEDEDE"/>
          </a:solidFill>
        </p:spPr>
        <p:txBody>
          <a:bodyPr anchor="ctr" anchorCtr="0"/>
          <a:lstStyle>
            <a:lvl1pPr algn="ctr">
              <a:defRPr sz="907" b="0">
                <a:solidFill>
                  <a:schemeClr val="tx1"/>
                </a:solidFill>
              </a:defRPr>
            </a:lvl1pPr>
          </a:lstStyle>
          <a:p>
            <a:r>
              <a:rPr lang="en-US" dirty="0"/>
              <a:t>Click icon to add picture</a:t>
            </a:r>
            <a:endParaRPr lang="en-GB" dirty="0"/>
          </a:p>
        </p:txBody>
      </p:sp>
      <p:sp>
        <p:nvSpPr>
          <p:cNvPr id="14" name="Title 1"/>
          <p:cNvSpPr>
            <a:spLocks noGrp="1"/>
          </p:cNvSpPr>
          <p:nvPr>
            <p:ph type="ctrTitle" hasCustomPrompt="1"/>
          </p:nvPr>
        </p:nvSpPr>
        <p:spPr>
          <a:xfrm>
            <a:off x="406800" y="1540933"/>
            <a:ext cx="5310000" cy="1165096"/>
          </a:xfrm>
        </p:spPr>
        <p:txBody>
          <a:bodyPr anchor="b" anchorCtr="0">
            <a:noAutofit/>
          </a:bodyPr>
          <a:lstStyle>
            <a:lvl1pPr algn="l">
              <a:lnSpc>
                <a:spcPct val="85000"/>
              </a:lnSpc>
              <a:defRPr sz="4000" b="1">
                <a:solidFill>
                  <a:srgbClr val="FFFFFF"/>
                </a:solidFill>
              </a:defRPr>
            </a:lvl1pPr>
          </a:lstStyle>
          <a:p>
            <a:r>
              <a:rPr lang="en-US" dirty="0"/>
              <a:t>[Presentation title]</a:t>
            </a:r>
            <a:endParaRPr lang="en-GB" dirty="0"/>
          </a:p>
        </p:txBody>
      </p:sp>
      <p:sp>
        <p:nvSpPr>
          <p:cNvPr id="15" name="Text Placeholder 11"/>
          <p:cNvSpPr>
            <a:spLocks noGrp="1"/>
          </p:cNvSpPr>
          <p:nvPr>
            <p:ph type="body" sz="quarter" idx="11" hasCustomPrompt="1"/>
          </p:nvPr>
        </p:nvSpPr>
        <p:spPr>
          <a:xfrm>
            <a:off x="406800" y="2862042"/>
            <a:ext cx="5310000" cy="609600"/>
          </a:xfrm>
        </p:spPr>
        <p:txBody>
          <a:bodyPr/>
          <a:lstStyle>
            <a:lvl1pPr>
              <a:lnSpc>
                <a:spcPct val="80000"/>
              </a:lnSpc>
              <a:spcBef>
                <a:spcPts val="0"/>
              </a:spcBef>
              <a:spcAft>
                <a:spcPts val="0"/>
              </a:spcAft>
              <a:defRPr sz="2400" b="0">
                <a:solidFill>
                  <a:srgbClr val="FFFFFF"/>
                </a:solidFill>
              </a:defRPr>
            </a:lvl1pPr>
            <a:lvl2pPr>
              <a:defRPr sz="2000"/>
            </a:lvl2pPr>
            <a:lvl3pPr>
              <a:defRPr sz="2000"/>
            </a:lvl3pPr>
            <a:lvl4pPr>
              <a:defRPr sz="2000"/>
            </a:lvl4pPr>
            <a:lvl5pPr>
              <a:defRPr sz="2000"/>
            </a:lvl5pPr>
          </a:lstStyle>
          <a:p>
            <a:pPr lvl="0"/>
            <a:r>
              <a:rPr lang="en-US" dirty="0"/>
              <a:t>[Presentation subtitle]</a:t>
            </a:r>
          </a:p>
        </p:txBody>
      </p:sp>
      <p:sp>
        <p:nvSpPr>
          <p:cNvPr id="20" name="Text Placeholder 11"/>
          <p:cNvSpPr>
            <a:spLocks noGrp="1"/>
          </p:cNvSpPr>
          <p:nvPr>
            <p:ph type="body" sz="quarter" idx="12" hasCustomPrompt="1"/>
          </p:nvPr>
        </p:nvSpPr>
        <p:spPr>
          <a:xfrm>
            <a:off x="406800" y="3627655"/>
            <a:ext cx="5310000" cy="288000"/>
          </a:xfrm>
        </p:spPr>
        <p:txBody>
          <a:bodyPr/>
          <a:lstStyle>
            <a:lvl1pPr>
              <a:defRPr sz="1600" b="1">
                <a:solidFill>
                  <a:srgbClr val="FFFFFF"/>
                </a:solidFill>
              </a:defRPr>
            </a:lvl1pPr>
            <a:lvl2pPr>
              <a:defRPr sz="2000"/>
            </a:lvl2pPr>
            <a:lvl3pPr>
              <a:defRPr sz="2000"/>
            </a:lvl3pPr>
            <a:lvl4pPr>
              <a:defRPr sz="2000"/>
            </a:lvl4pPr>
            <a:lvl5pPr>
              <a:defRPr sz="2000"/>
            </a:lvl5pPr>
          </a:lstStyle>
          <a:p>
            <a:pPr lvl="0"/>
            <a:r>
              <a:rPr lang="en-US" dirty="0"/>
              <a:t>[Date / version]</a:t>
            </a:r>
          </a:p>
        </p:txBody>
      </p:sp>
      <p:sp>
        <p:nvSpPr>
          <p:cNvPr id="25" name="Content Placeholder 2"/>
          <p:cNvSpPr>
            <a:spLocks noGrp="1"/>
          </p:cNvSpPr>
          <p:nvPr>
            <p:ph sz="half" idx="1" hasCustomPrompt="1"/>
          </p:nvPr>
        </p:nvSpPr>
        <p:spPr>
          <a:xfrm>
            <a:off x="406800" y="4428000"/>
            <a:ext cx="5310000" cy="1800000"/>
          </a:xfrm>
        </p:spPr>
        <p:txBody>
          <a:bodyPr>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lvl5pPr>
          </a:lstStyle>
          <a:p>
            <a:pPr lvl="0"/>
            <a:r>
              <a:rPr lang="en-US" dirty="0"/>
              <a:t>[Purpose of this document]</a:t>
            </a:r>
          </a:p>
          <a:p>
            <a:pPr lvl="1"/>
            <a:r>
              <a:rPr lang="en-US" dirty="0"/>
              <a:t>Second level</a:t>
            </a:r>
          </a:p>
          <a:p>
            <a:pPr lvl="2"/>
            <a:r>
              <a:rPr lang="en-US" dirty="0"/>
              <a:t>Third level</a:t>
            </a:r>
          </a:p>
          <a:p>
            <a:pPr lvl="3"/>
            <a:r>
              <a:rPr lang="en-US" dirty="0"/>
              <a:t>Fourth level</a:t>
            </a:r>
          </a:p>
        </p:txBody>
      </p:sp>
      <p:cxnSp>
        <p:nvCxnSpPr>
          <p:cNvPr id="26" name="Straight Connector 25"/>
          <p:cNvCxnSpPr/>
          <p:nvPr userDrawn="1"/>
        </p:nvCxnSpPr>
        <p:spPr>
          <a:xfrm flipH="1" flipV="1">
            <a:off x="406799" y="4002030"/>
            <a:ext cx="5310000" cy="0"/>
          </a:xfrm>
          <a:prstGeom prst="line">
            <a:avLst/>
          </a:prstGeom>
          <a:ln w="38100" cap="sq">
            <a:solidFill>
              <a:srgbClr val="FFFFFF"/>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162863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B Bar] 0 Text">
    <p:spTree>
      <p:nvGrpSpPr>
        <p:cNvPr id="1" name=""/>
        <p:cNvGrpSpPr/>
        <p:nvPr/>
      </p:nvGrpSpPr>
      <p:grpSpPr>
        <a:xfrm>
          <a:off x="0" y="0"/>
          <a:ext cx="0" cy="0"/>
          <a:chOff x="0" y="0"/>
          <a:chExt cx="0" cy="0"/>
        </a:xfrm>
      </p:grpSpPr>
      <p:sp>
        <p:nvSpPr>
          <p:cNvPr id="9" name="Rectangle 8"/>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8"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4"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129168"/>
            <a:ext cx="11376000" cy="864000"/>
          </a:xfrm>
        </p:spPr>
        <p:txBody>
          <a:bodyPr anchor="ctr"/>
          <a:lstStyle>
            <a:lvl1pPr>
              <a:lnSpc>
                <a:spcPct val="85000"/>
              </a:lnSpc>
              <a:defRPr sz="2400" b="0">
                <a:solidFill>
                  <a:srgbClr val="FFFFFF"/>
                </a:solidFill>
              </a:defRPr>
            </a:lvl1pPr>
          </a:lstStyle>
          <a:p>
            <a:r>
              <a:rPr lang="en-US" dirty="0"/>
              <a:t>[Slide title]</a:t>
            </a:r>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1"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12" name="Straight Connector 11"/>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162831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B Bar] 1 Text">
    <p:spTree>
      <p:nvGrpSpPr>
        <p:cNvPr id="1" name=""/>
        <p:cNvGrpSpPr/>
        <p:nvPr/>
      </p:nvGrpSpPr>
      <p:grpSpPr>
        <a:xfrm>
          <a:off x="0" y="0"/>
          <a:ext cx="0" cy="0"/>
          <a:chOff x="0" y="0"/>
          <a:chExt cx="0" cy="0"/>
        </a:xfrm>
      </p:grpSpPr>
      <p:sp>
        <p:nvSpPr>
          <p:cNvPr id="9" name="Rectangle 8"/>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3" name="Content Placeholder 2"/>
          <p:cNvSpPr>
            <a:spLocks noGrp="1"/>
          </p:cNvSpPr>
          <p:nvPr>
            <p:ph idx="1" hasCustomPrompt="1"/>
          </p:nvPr>
        </p:nvSpPr>
        <p:spPr>
          <a:xfrm>
            <a:off x="406799" y="1692000"/>
            <a:ext cx="11376000" cy="4356000"/>
          </a:xfrm>
        </p:spPr>
        <p:txBody>
          <a:bodyPr/>
          <a:lstStyle>
            <a:lvl1pPr>
              <a:defRPr baseline="0">
                <a:solidFill>
                  <a:srgbClr val="005EB8"/>
                </a:solidFill>
              </a:defRPr>
            </a:lvl1pPr>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4"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
        <p:nvSpPr>
          <p:cNvPr id="10" name="Text Placeholder 9"/>
          <p:cNvSpPr>
            <a:spLocks noGrp="1"/>
          </p:cNvSpPr>
          <p:nvPr>
            <p:ph type="body" sz="quarter" idx="14" hasCustomPrompt="1"/>
          </p:nvPr>
        </p:nvSpPr>
        <p:spPr>
          <a:xfrm>
            <a:off x="406799" y="6264000"/>
            <a:ext cx="11376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1"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12" name="Straight Connector 11"/>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83338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B Bar] 2 Text">
    <p:spTree>
      <p:nvGrpSpPr>
        <p:cNvPr id="1" name=""/>
        <p:cNvGrpSpPr/>
        <p:nvPr/>
      </p:nvGrpSpPr>
      <p:grpSpPr>
        <a:xfrm>
          <a:off x="0" y="0"/>
          <a:ext cx="0" cy="0"/>
          <a:chOff x="0" y="0"/>
          <a:chExt cx="0" cy="0"/>
        </a:xfrm>
      </p:grpSpPr>
      <p:sp>
        <p:nvSpPr>
          <p:cNvPr id="9" name="Rectangle 8"/>
          <p:cNvSpPr/>
          <p:nvPr userDrawn="1"/>
        </p:nvSpPr>
        <p:spPr>
          <a:xfrm>
            <a:off x="-1200" y="0"/>
            <a:ext cx="12192000" cy="108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lvl1pPr>
              <a:defRPr>
                <a:solidFill>
                  <a:schemeClr val="tx2">
                    <a:lumMod val="60000"/>
                    <a:lumOff val="40000"/>
                  </a:schemeClr>
                </a:solidFill>
              </a:defRPr>
            </a:lvl1pPr>
          </a:lstStyle>
          <a:p>
            <a:fld id="{7870704B-CE94-48CC-AF30-84932A1262A7}" type="slidenum">
              <a:rPr lang="en-GB" smtClean="0"/>
              <a:pPr/>
              <a:t>‹#›</a:t>
            </a:fld>
            <a:endParaRPr lang="en-GB" dirty="0"/>
          </a:p>
        </p:txBody>
      </p:sp>
      <p:sp>
        <p:nvSpPr>
          <p:cNvPr id="13" name="Content Placeholder 3"/>
          <p:cNvSpPr>
            <a:spLocks noGrp="1"/>
          </p:cNvSpPr>
          <p:nvPr>
            <p:ph sz="half" idx="2" hasCustomPrompt="1"/>
          </p:nvPr>
        </p:nvSpPr>
        <p:spPr>
          <a:xfrm>
            <a:off x="6382800" y="1692000"/>
            <a:ext cx="5400000" cy="4356000"/>
          </a:xfrm>
        </p:spPr>
        <p:txBody>
          <a:bodyPr>
            <a:noAutofit/>
          </a:bodyPr>
          <a:lstStyle>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4" name="Text Placeholder 9"/>
          <p:cNvSpPr>
            <a:spLocks noGrp="1"/>
          </p:cNvSpPr>
          <p:nvPr>
            <p:ph type="body" sz="quarter" idx="14" hasCustomPrompt="1"/>
          </p:nvPr>
        </p:nvSpPr>
        <p:spPr>
          <a:xfrm>
            <a:off x="406799"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5" name="Text Placeholder 9"/>
          <p:cNvSpPr>
            <a:spLocks noGrp="1"/>
          </p:cNvSpPr>
          <p:nvPr>
            <p:ph type="body" sz="quarter" idx="23" hasCustomPrompt="1"/>
          </p:nvPr>
        </p:nvSpPr>
        <p:spPr>
          <a:xfrm>
            <a:off x="6382800" y="6264000"/>
            <a:ext cx="5400000" cy="136800"/>
          </a:xfrm>
        </p:spPr>
        <p:txBody>
          <a:bodyPr anchor="b"/>
          <a:lstStyle>
            <a:lvl1pPr>
              <a:spcAft>
                <a:spcPts val="0"/>
              </a:spcAft>
              <a:defRPr sz="800" b="0" baseline="0">
                <a:solidFill>
                  <a:srgbClr val="768692"/>
                </a:solidFill>
              </a:defRPr>
            </a:lvl1pPr>
            <a:lvl3pPr>
              <a:spcAft>
                <a:spcPts val="0"/>
              </a:spcAft>
              <a:defRPr sz="800" b="0">
                <a:solidFill>
                  <a:schemeClr val="tx1"/>
                </a:solidFill>
              </a:defRPr>
            </a:lvl3pPr>
            <a:lvl4pPr>
              <a:spcAft>
                <a:spcPts val="0"/>
              </a:spcAft>
              <a:defRPr sz="800" b="0">
                <a:solidFill>
                  <a:schemeClr val="tx1"/>
                </a:solidFill>
              </a:defRPr>
            </a:lvl4pPr>
            <a:lvl5pPr>
              <a:spcAft>
                <a:spcPts val="0"/>
              </a:spcAft>
              <a:defRPr sz="800" b="0">
                <a:solidFill>
                  <a:schemeClr val="tx1"/>
                </a:solidFill>
              </a:defRPr>
            </a:lvl5pPr>
          </a:lstStyle>
          <a:p>
            <a:pPr lvl="0"/>
            <a:r>
              <a:rPr lang="en-US" dirty="0"/>
              <a:t>Source(s) / Note(s): [Insert here]</a:t>
            </a:r>
          </a:p>
        </p:txBody>
      </p:sp>
      <p:sp>
        <p:nvSpPr>
          <p:cNvPr id="16" name="Content Placeholder 3"/>
          <p:cNvSpPr>
            <a:spLocks noGrp="1"/>
          </p:cNvSpPr>
          <p:nvPr>
            <p:ph sz="half" idx="24" hasCustomPrompt="1"/>
          </p:nvPr>
        </p:nvSpPr>
        <p:spPr>
          <a:xfrm>
            <a:off x="406800" y="1692000"/>
            <a:ext cx="5400000" cy="4356000"/>
          </a:xfrm>
        </p:spPr>
        <p:txBody>
          <a:bodyPr>
            <a:noAutofit/>
          </a:bodyPr>
          <a:lstStyle>
            <a:lvl5pPr>
              <a:defRPr/>
            </a:lvl5pPr>
          </a:lstStyle>
          <a:p>
            <a:pPr lvl="0"/>
            <a:r>
              <a:rPr lang="en-US" dirty="0"/>
              <a:t>[Optional paragraph heading]</a:t>
            </a:r>
          </a:p>
          <a:p>
            <a:pPr lvl="1"/>
            <a:r>
              <a:rPr lang="en-US" dirty="0"/>
              <a:t>Second level</a:t>
            </a:r>
          </a:p>
          <a:p>
            <a:pPr lvl="2"/>
            <a:r>
              <a:rPr lang="en-US" dirty="0"/>
              <a:t>Third level</a:t>
            </a:r>
          </a:p>
          <a:p>
            <a:pPr lvl="3"/>
            <a:r>
              <a:rPr lang="en-US" dirty="0"/>
              <a:t>Fourth level</a:t>
            </a:r>
          </a:p>
        </p:txBody>
      </p:sp>
      <p:sp>
        <p:nvSpPr>
          <p:cNvPr id="12"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lumMod val="60000"/>
                    <a:lumOff val="40000"/>
                  </a:schemeClr>
                </a:solidFill>
              </a:defRPr>
            </a:lvl1pPr>
          </a:lstStyle>
          <a:p>
            <a:pPr algn="l"/>
            <a:r>
              <a:rPr lang="en-GB"/>
              <a:t>NW London ICS | UEC Strategy NW London Residents' Forum | December 2024</a:t>
            </a:r>
            <a:endParaRPr lang="en-US" dirty="0"/>
          </a:p>
        </p:txBody>
      </p:sp>
      <p:cxnSp>
        <p:nvCxnSpPr>
          <p:cNvPr id="17" name="Straight Connector 16"/>
          <p:cNvCxnSpPr/>
          <p:nvPr userDrawn="1"/>
        </p:nvCxnSpPr>
        <p:spPr>
          <a:xfrm>
            <a:off x="408000" y="6447862"/>
            <a:ext cx="11376000" cy="0"/>
          </a:xfrm>
          <a:prstGeom prst="line">
            <a:avLst/>
          </a:prstGeom>
          <a:ln w="6350" cap="sq">
            <a:solidFill>
              <a:srgbClr val="768692"/>
            </a:solidFill>
          </a:ln>
        </p:spPr>
        <p:style>
          <a:lnRef idx="1">
            <a:schemeClr val="accent1"/>
          </a:lnRef>
          <a:fillRef idx="0">
            <a:schemeClr val="accent1"/>
          </a:fillRef>
          <a:effectRef idx="0">
            <a:schemeClr val="dk1"/>
          </a:effectRef>
          <a:fontRef idx="minor">
            <a:schemeClr val="lt1"/>
          </a:fontRef>
        </p:style>
      </p:cxnSp>
      <p:sp>
        <p:nvSpPr>
          <p:cNvPr id="18"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06799" y="1260000"/>
            <a:ext cx="11376001" cy="216000"/>
          </a:xfrm>
        </p:spPr>
        <p:txBody>
          <a:bodyPr/>
          <a:lstStyle>
            <a:lvl1pPr marL="0" indent="0" algn="l">
              <a:lnSpc>
                <a:spcPct val="85000"/>
              </a:lnSpc>
              <a:spcBef>
                <a:spcPts val="0"/>
              </a:spcBef>
              <a:spcAft>
                <a:spcPts val="0"/>
              </a:spcAft>
              <a:buNone/>
              <a:defRPr sz="1600" b="1">
                <a:solidFill>
                  <a:schemeClr val="tx2"/>
                </a:solidFill>
              </a:defRPr>
            </a:lvl1pPr>
            <a:lvl2pPr marL="0" indent="0" algn="l">
              <a:lnSpc>
                <a:spcPct val="85000"/>
              </a:lnSpc>
              <a:spcBef>
                <a:spcPts val="0"/>
              </a:spcBef>
              <a:spcAft>
                <a:spcPts val="0"/>
              </a:spcAft>
              <a:buNone/>
              <a:defRPr sz="1633"/>
            </a:lvl2pPr>
            <a:lvl3pPr marL="0" indent="0" algn="l">
              <a:lnSpc>
                <a:spcPct val="85000"/>
              </a:lnSpc>
              <a:spcBef>
                <a:spcPts val="0"/>
              </a:spcBef>
              <a:spcAft>
                <a:spcPts val="0"/>
              </a:spcAft>
              <a:buNone/>
              <a:defRPr sz="1633"/>
            </a:lvl3pPr>
            <a:lvl4pPr marL="0" indent="0" algn="l">
              <a:lnSpc>
                <a:spcPct val="85000"/>
              </a:lnSpc>
              <a:spcBef>
                <a:spcPts val="0"/>
              </a:spcBef>
              <a:spcAft>
                <a:spcPts val="0"/>
              </a:spcAft>
              <a:buNone/>
              <a:defRPr sz="1633"/>
            </a:lvl4pPr>
            <a:lvl5pPr marL="0" indent="0" algn="l">
              <a:lnSpc>
                <a:spcPct val="85000"/>
              </a:lnSpc>
              <a:spcBef>
                <a:spcPts val="0"/>
              </a:spcBef>
              <a:spcAft>
                <a:spcPts val="0"/>
              </a:spcAft>
              <a:buNone/>
              <a:defRPr sz="1633"/>
            </a:lvl5pPr>
            <a:lvl6pPr marL="0" indent="0" algn="l">
              <a:lnSpc>
                <a:spcPct val="85000"/>
              </a:lnSpc>
              <a:spcBef>
                <a:spcPts val="0"/>
              </a:spcBef>
              <a:spcAft>
                <a:spcPts val="0"/>
              </a:spcAft>
              <a:buNone/>
              <a:defRPr sz="1633"/>
            </a:lvl6pPr>
            <a:lvl7pPr marL="0" indent="0" algn="l">
              <a:lnSpc>
                <a:spcPct val="85000"/>
              </a:lnSpc>
              <a:spcBef>
                <a:spcPts val="0"/>
              </a:spcBef>
              <a:spcAft>
                <a:spcPts val="0"/>
              </a:spcAft>
              <a:buNone/>
              <a:defRPr sz="1633"/>
            </a:lvl7pPr>
            <a:lvl8pPr marL="0" indent="0" algn="l">
              <a:lnSpc>
                <a:spcPct val="85000"/>
              </a:lnSpc>
              <a:spcBef>
                <a:spcPts val="0"/>
              </a:spcBef>
              <a:spcAft>
                <a:spcPts val="0"/>
              </a:spcAft>
              <a:buNone/>
              <a:defRPr sz="1633"/>
            </a:lvl8pPr>
            <a:lvl9pPr marL="0" indent="0" algn="l">
              <a:lnSpc>
                <a:spcPct val="85000"/>
              </a:lnSpc>
              <a:spcBef>
                <a:spcPts val="0"/>
              </a:spcBef>
              <a:spcAft>
                <a:spcPts val="0"/>
              </a:spcAft>
              <a:buNone/>
              <a:defRPr sz="1633"/>
            </a:lvl9pPr>
          </a:lstStyle>
          <a:p>
            <a:r>
              <a:rPr lang="en-US" dirty="0"/>
              <a:t>[Slide subtitle]</a:t>
            </a:r>
          </a:p>
        </p:txBody>
      </p:sp>
      <p:sp>
        <p:nvSpPr>
          <p:cNvPr id="19" name="Title 3">
            <a:extLst>
              <a:ext uri="{FF2B5EF4-FFF2-40B4-BE49-F238E27FC236}">
                <a16:creationId xmlns:a16="http://schemas.microsoft.com/office/drawing/2014/main" id="{8168CE8F-890A-0745-BEDE-F59C2B0851F3}"/>
              </a:ext>
            </a:extLst>
          </p:cNvPr>
          <p:cNvSpPr>
            <a:spLocks noGrp="1"/>
          </p:cNvSpPr>
          <p:nvPr>
            <p:ph type="title" hasCustomPrompt="1"/>
          </p:nvPr>
        </p:nvSpPr>
        <p:spPr>
          <a:xfrm>
            <a:off x="406800" y="252000"/>
            <a:ext cx="11376000" cy="864000"/>
          </a:xfrm>
        </p:spPr>
        <p:txBody>
          <a:bodyPr anchor="ctr"/>
          <a:lstStyle>
            <a:lvl1pPr>
              <a:lnSpc>
                <a:spcPct val="85000"/>
              </a:lnSpc>
              <a:defRPr sz="2600" b="1">
                <a:solidFill>
                  <a:srgbClr val="FFFFFF"/>
                </a:solidFill>
              </a:defRPr>
            </a:lvl1pPr>
          </a:lstStyle>
          <a:p>
            <a:r>
              <a:rPr lang="en-US" dirty="0"/>
              <a:t>[Slide title]</a:t>
            </a:r>
          </a:p>
        </p:txBody>
      </p:sp>
    </p:spTree>
    <p:extLst>
      <p:ext uri="{BB962C8B-B14F-4D97-AF65-F5344CB8AC3E}">
        <p14:creationId xmlns:p14="http://schemas.microsoft.com/office/powerpoint/2010/main" val="21144869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800" y="396000"/>
            <a:ext cx="11376000" cy="684000"/>
          </a:xfrm>
          <a:prstGeom prst="rect">
            <a:avLst/>
          </a:prstGeom>
        </p:spPr>
        <p:txBody>
          <a:bodyPr vert="horz" lIns="0" tIns="0" rIns="0" bIns="0" rtlCol="0" anchor="ctr" anchorCtr="0">
            <a:noAutofit/>
          </a:bodyPr>
          <a:lstStyle/>
          <a:p>
            <a:r>
              <a:rPr lang="en-US" dirty="0"/>
              <a:t>[Slide title]</a:t>
            </a:r>
            <a:endParaRPr lang="en-GB" dirty="0"/>
          </a:p>
        </p:txBody>
      </p:sp>
      <p:sp>
        <p:nvSpPr>
          <p:cNvPr id="3" name="Text Placeholder 2"/>
          <p:cNvSpPr>
            <a:spLocks noGrp="1"/>
          </p:cNvSpPr>
          <p:nvPr>
            <p:ph type="body" idx="1"/>
          </p:nvPr>
        </p:nvSpPr>
        <p:spPr>
          <a:xfrm>
            <a:off x="406800" y="1404000"/>
            <a:ext cx="11376000" cy="4608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0075920" y="6492240"/>
            <a:ext cx="1706880" cy="137160"/>
          </a:xfrm>
          <a:prstGeom prst="rect">
            <a:avLst/>
          </a:prstGeom>
        </p:spPr>
        <p:txBody>
          <a:bodyPr vert="horz" lIns="0" tIns="0" rIns="0" bIns="0" rtlCol="0" anchor="b" anchorCtr="0">
            <a:noAutofit/>
          </a:bodyPr>
          <a:lstStyle>
            <a:lvl1pPr algn="r">
              <a:defRPr sz="800" b="1">
                <a:solidFill>
                  <a:srgbClr val="768692"/>
                </a:solidFill>
              </a:defRPr>
            </a:lvl1pPr>
          </a:lstStyle>
          <a:p>
            <a:fld id="{7870704B-CE94-48CC-AF30-84932A1262A7}" type="slidenum">
              <a:rPr lang="en-GB" smtClean="0"/>
              <a:pPr/>
              <a:t>‹#›</a:t>
            </a:fld>
            <a:endParaRPr lang="en-GB" dirty="0"/>
          </a:p>
        </p:txBody>
      </p:sp>
      <p:sp>
        <p:nvSpPr>
          <p:cNvPr id="9" name="Footer Placeholder 4">
            <a:extLst>
              <a:ext uri="{FF2B5EF4-FFF2-40B4-BE49-F238E27FC236}">
                <a16:creationId xmlns:a16="http://schemas.microsoft.com/office/drawing/2014/main" id="{D82E5D4D-6A38-E34C-9CBB-DD4D3E046C02}"/>
              </a:ext>
            </a:extLst>
          </p:cNvPr>
          <p:cNvSpPr>
            <a:spLocks noGrp="1"/>
          </p:cNvSpPr>
          <p:nvPr>
            <p:ph type="ftr" sz="quarter" idx="3"/>
          </p:nvPr>
        </p:nvSpPr>
        <p:spPr>
          <a:xfrm>
            <a:off x="406800" y="6492240"/>
            <a:ext cx="5400000" cy="137160"/>
          </a:xfrm>
          <a:prstGeom prst="rect">
            <a:avLst/>
          </a:prstGeom>
        </p:spPr>
        <p:txBody>
          <a:bodyPr vert="horz" lIns="0" tIns="0" rIns="0" bIns="0" rtlCol="0" anchor="t" anchorCtr="0"/>
          <a:lstStyle>
            <a:lvl1pPr algn="ctr">
              <a:defRPr sz="800">
                <a:solidFill>
                  <a:schemeClr val="tx2"/>
                </a:solidFill>
              </a:defRPr>
            </a:lvl1pPr>
          </a:lstStyle>
          <a:p>
            <a:pPr algn="l"/>
            <a:r>
              <a:rPr lang="en-GB"/>
              <a:t>NW London ICS | UEC Strategy NW London Residents' Forum | December 2024</a:t>
            </a:r>
            <a:endParaRPr lang="en-US" dirty="0"/>
          </a:p>
        </p:txBody>
      </p:sp>
    </p:spTree>
    <p:extLst>
      <p:ext uri="{BB962C8B-B14F-4D97-AF65-F5344CB8AC3E}">
        <p14:creationId xmlns:p14="http://schemas.microsoft.com/office/powerpoint/2010/main" val="105138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Lst>
  <p:hf hdr="0" dt="0"/>
  <p:txStyles>
    <p:titleStyle>
      <a:lvl1pPr algn="l" defTabSz="622158" rtl="0" eaLnBrk="1" latinLnBrk="0" hangingPunct="1">
        <a:lnSpc>
          <a:spcPct val="80000"/>
        </a:lnSpc>
        <a:spcBef>
          <a:spcPct val="0"/>
        </a:spcBef>
        <a:buNone/>
        <a:defRPr sz="2400" kern="1200">
          <a:solidFill>
            <a:schemeClr val="tx1"/>
          </a:solidFill>
          <a:latin typeface="+mn-lt"/>
          <a:ea typeface="+mj-ea"/>
          <a:cs typeface="Arial" panose="020B0604020202020204" pitchFamily="34" charset="0"/>
        </a:defRPr>
      </a:lvl1pPr>
    </p:titleStyle>
    <p:bodyStyle>
      <a:lvl1pPr marL="0" indent="0" algn="l" defTabSz="622158" rtl="0" eaLnBrk="1" latinLnBrk="0" hangingPunct="1">
        <a:lnSpc>
          <a:spcPct val="100000"/>
        </a:lnSpc>
        <a:spcBef>
          <a:spcPts val="900"/>
        </a:spcBef>
        <a:spcAft>
          <a:spcPts val="300"/>
        </a:spcAft>
        <a:buFont typeface="Arial" panose="020B0604020202020204" pitchFamily="34" charset="0"/>
        <a:buNone/>
        <a:defRPr sz="1200" b="1" kern="1200">
          <a:solidFill>
            <a:srgbClr val="005EB8"/>
          </a:solidFill>
          <a:latin typeface="Arial" panose="020B0604020202020204" pitchFamily="34" charset="0"/>
          <a:ea typeface="+mn-ea"/>
          <a:cs typeface="Arial" panose="020B0604020202020204" pitchFamily="34" charset="0"/>
        </a:defRPr>
      </a:lvl1pPr>
      <a:lvl2pPr marL="0" indent="0" algn="l" defTabSz="622158" rtl="0" eaLnBrk="1" latinLnBrk="0" hangingPunct="1">
        <a:lnSpc>
          <a:spcPct val="100000"/>
        </a:lnSpc>
        <a:spcBef>
          <a:spcPts val="300"/>
        </a:spcBef>
        <a:spcAft>
          <a:spcPts val="300"/>
        </a:spcAft>
        <a:buFont typeface="Arial" panose="020B0604020202020204" pitchFamily="34" charset="0"/>
        <a:buNone/>
        <a:defRPr sz="1000" kern="1200">
          <a:solidFill>
            <a:schemeClr val="tx1"/>
          </a:solidFill>
          <a:latin typeface="Arial" panose="020B0604020202020204" pitchFamily="34" charset="0"/>
          <a:ea typeface="+mn-ea"/>
          <a:cs typeface="Arial" panose="020B0604020202020204" pitchFamily="34" charset="0"/>
        </a:defRPr>
      </a:lvl2pPr>
      <a:lvl3pPr marL="266700" indent="-180975" algn="l" defTabSz="622158"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447675" indent="-180975" algn="l" defTabSz="622158"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447675" indent="-180975" algn="l" defTabSz="622158"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663635" indent="-165909" algn="l" defTabSz="622158" rtl="0" eaLnBrk="1" latinLnBrk="0" hangingPunct="1">
        <a:lnSpc>
          <a:spcPct val="100000"/>
        </a:lnSpc>
        <a:spcBef>
          <a:spcPts val="0"/>
        </a:spcBef>
        <a:spcAft>
          <a:spcPts val="544"/>
        </a:spcAft>
        <a:buFont typeface="Arial" panose="020B0604020202020204" pitchFamily="34" charset="0"/>
        <a:buChar char="–"/>
        <a:defRPr sz="1270" kern="1200">
          <a:solidFill>
            <a:schemeClr val="tx1"/>
          </a:solidFill>
          <a:latin typeface="+mn-lt"/>
          <a:ea typeface="+mn-ea"/>
          <a:cs typeface="+mn-cs"/>
        </a:defRPr>
      </a:lvl6pPr>
      <a:lvl7pPr marL="829544" indent="-165909" algn="l" defTabSz="622158" rtl="0" eaLnBrk="1" latinLnBrk="0" hangingPunct="1">
        <a:lnSpc>
          <a:spcPct val="100000"/>
        </a:lnSpc>
        <a:spcBef>
          <a:spcPts val="0"/>
        </a:spcBef>
        <a:spcAft>
          <a:spcPts val="544"/>
        </a:spcAft>
        <a:buFont typeface="Arial" panose="020B0604020202020204" pitchFamily="34" charset="0"/>
        <a:buChar char="•"/>
        <a:defRPr sz="1270" kern="1200">
          <a:solidFill>
            <a:schemeClr val="tx1"/>
          </a:solidFill>
          <a:latin typeface="+mn-lt"/>
          <a:ea typeface="+mn-ea"/>
          <a:cs typeface="+mn-cs"/>
        </a:defRPr>
      </a:lvl7pPr>
      <a:lvl8pPr marL="995452" indent="-165909" algn="l" defTabSz="622158" rtl="0" eaLnBrk="1" latinLnBrk="0" hangingPunct="1">
        <a:lnSpc>
          <a:spcPct val="100000"/>
        </a:lnSpc>
        <a:spcBef>
          <a:spcPts val="0"/>
        </a:spcBef>
        <a:spcAft>
          <a:spcPts val="544"/>
        </a:spcAft>
        <a:buFont typeface="Arial" panose="020B0604020202020204" pitchFamily="34" charset="0"/>
        <a:buChar char="–"/>
        <a:defRPr sz="1270" kern="1200">
          <a:solidFill>
            <a:schemeClr val="tx1"/>
          </a:solidFill>
          <a:latin typeface="+mn-lt"/>
          <a:ea typeface="+mn-ea"/>
          <a:cs typeface="+mn-cs"/>
        </a:defRPr>
      </a:lvl8pPr>
      <a:lvl9pPr marL="1161361" indent="-165909" algn="l" defTabSz="622158" rtl="0" eaLnBrk="1" latinLnBrk="0" hangingPunct="1">
        <a:lnSpc>
          <a:spcPct val="100000"/>
        </a:lnSpc>
        <a:spcBef>
          <a:spcPts val="0"/>
        </a:spcBef>
        <a:spcAft>
          <a:spcPts val="544"/>
        </a:spcAft>
        <a:buFont typeface="Arial" panose="020B0604020202020204" pitchFamily="34" charset="0"/>
        <a:buChar char="•"/>
        <a:defRPr sz="1270" kern="1200">
          <a:solidFill>
            <a:schemeClr val="tx1"/>
          </a:solidFill>
          <a:latin typeface="+mn-lt"/>
          <a:ea typeface="+mn-ea"/>
          <a:cs typeface="+mn-cs"/>
        </a:defRPr>
      </a:lvl9pPr>
    </p:bodyStyle>
    <p:otherStyle>
      <a:defPPr>
        <a:defRPr lang="en-US"/>
      </a:defPPr>
      <a:lvl1pPr marL="0" algn="l" defTabSz="622158" rtl="0" eaLnBrk="1" latinLnBrk="0" hangingPunct="1">
        <a:defRPr sz="1270" kern="1200">
          <a:solidFill>
            <a:schemeClr val="tx1"/>
          </a:solidFill>
          <a:latin typeface="+mn-lt"/>
          <a:ea typeface="+mn-ea"/>
          <a:cs typeface="+mn-cs"/>
        </a:defRPr>
      </a:lvl1pPr>
      <a:lvl2pPr marL="311079" algn="l" defTabSz="622158" rtl="0" eaLnBrk="1" latinLnBrk="0" hangingPunct="1">
        <a:defRPr sz="1270" kern="1200">
          <a:solidFill>
            <a:schemeClr val="tx1"/>
          </a:solidFill>
          <a:latin typeface="+mn-lt"/>
          <a:ea typeface="+mn-ea"/>
          <a:cs typeface="+mn-cs"/>
        </a:defRPr>
      </a:lvl2pPr>
      <a:lvl3pPr marL="622158" algn="l" defTabSz="622158" rtl="0" eaLnBrk="1" latinLnBrk="0" hangingPunct="1">
        <a:defRPr sz="1270" kern="1200">
          <a:solidFill>
            <a:schemeClr val="tx1"/>
          </a:solidFill>
          <a:latin typeface="+mn-lt"/>
          <a:ea typeface="+mn-ea"/>
          <a:cs typeface="+mn-cs"/>
        </a:defRPr>
      </a:lvl3pPr>
      <a:lvl4pPr marL="933237" algn="l" defTabSz="622158" rtl="0" eaLnBrk="1" latinLnBrk="0" hangingPunct="1">
        <a:defRPr sz="1270" kern="1200">
          <a:solidFill>
            <a:schemeClr val="tx1"/>
          </a:solidFill>
          <a:latin typeface="+mn-lt"/>
          <a:ea typeface="+mn-ea"/>
          <a:cs typeface="+mn-cs"/>
        </a:defRPr>
      </a:lvl4pPr>
      <a:lvl5pPr marL="1244316" algn="l" defTabSz="622158" rtl="0" eaLnBrk="1" latinLnBrk="0" hangingPunct="1">
        <a:defRPr sz="1270" kern="1200">
          <a:solidFill>
            <a:schemeClr val="tx1"/>
          </a:solidFill>
          <a:latin typeface="+mn-lt"/>
          <a:ea typeface="+mn-ea"/>
          <a:cs typeface="+mn-cs"/>
        </a:defRPr>
      </a:lvl5pPr>
      <a:lvl6pPr marL="1555394" algn="l" defTabSz="622158" rtl="0" eaLnBrk="1" latinLnBrk="0" hangingPunct="1">
        <a:defRPr sz="1270" kern="1200">
          <a:solidFill>
            <a:schemeClr val="tx1"/>
          </a:solidFill>
          <a:latin typeface="+mn-lt"/>
          <a:ea typeface="+mn-ea"/>
          <a:cs typeface="+mn-cs"/>
        </a:defRPr>
      </a:lvl6pPr>
      <a:lvl7pPr marL="1866473" algn="l" defTabSz="622158" rtl="0" eaLnBrk="1" latinLnBrk="0" hangingPunct="1">
        <a:defRPr sz="1270" kern="1200">
          <a:solidFill>
            <a:schemeClr val="tx1"/>
          </a:solidFill>
          <a:latin typeface="+mn-lt"/>
          <a:ea typeface="+mn-ea"/>
          <a:cs typeface="+mn-cs"/>
        </a:defRPr>
      </a:lvl7pPr>
      <a:lvl8pPr marL="2177552" algn="l" defTabSz="622158" rtl="0" eaLnBrk="1" latinLnBrk="0" hangingPunct="1">
        <a:defRPr sz="1270" kern="1200">
          <a:solidFill>
            <a:schemeClr val="tx1"/>
          </a:solidFill>
          <a:latin typeface="+mn-lt"/>
          <a:ea typeface="+mn-ea"/>
          <a:cs typeface="+mn-cs"/>
        </a:defRPr>
      </a:lvl8pPr>
      <a:lvl9pPr marL="2488631" algn="l" defTabSz="622158" rtl="0" eaLnBrk="1" latinLnBrk="0" hangingPunct="1">
        <a:defRPr sz="127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1">
          <p15:clr>
            <a:srgbClr val="F26B43"/>
          </p15:clr>
        </p15:guide>
        <p15:guide id="1" pos="384">
          <p15:clr>
            <a:srgbClr val="F26B43"/>
          </p15:clr>
        </p15:guide>
        <p15:guide id="2" pos="7296">
          <p15:clr>
            <a:srgbClr val="F26B43"/>
          </p15:clr>
        </p15:guide>
        <p15:guide id="3" pos="3953">
          <p15:clr>
            <a:srgbClr val="F26B43"/>
          </p15:clr>
        </p15:guide>
        <p15:guide id="4" pos="3727">
          <p15:clr>
            <a:srgbClr val="F26B43"/>
          </p15:clr>
        </p15:guide>
        <p15:guide id="5" orient="horz" pos="3888">
          <p15:clr>
            <a:srgbClr val="F26B43"/>
          </p15:clr>
        </p15:guide>
        <p15:guide id="6" pos="2765">
          <p15:clr>
            <a:srgbClr val="F26B43"/>
          </p15:clr>
        </p15:guide>
        <p15:guide id="7" pos="2535">
          <p15:clr>
            <a:srgbClr val="F26B43"/>
          </p15:clr>
        </p15:guide>
        <p15:guide id="8" pos="4915">
          <p15:clr>
            <a:srgbClr val="F26B43"/>
          </p15:clr>
        </p15:guide>
        <p15:guide id="9" pos="5145">
          <p15:clr>
            <a:srgbClr val="F26B43"/>
          </p15:clr>
        </p15:guide>
        <p15:guide id="10" orient="horz" pos="2160">
          <p15:clr>
            <a:srgbClr val="F26B43"/>
          </p15:clr>
        </p15:guide>
        <p15:guide id="11" orient="horz" pos="1325">
          <p15:clr>
            <a:srgbClr val="F26B43"/>
          </p15:clr>
        </p15:guide>
        <p15:guide id="12" orient="horz" pos="1152">
          <p15:clr>
            <a:srgbClr val="F26B43"/>
          </p15:clr>
        </p15:guide>
        <p15:guide id="13" orient="horz"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microsoft.com/office/2007/relationships/hdphoto" Target="../media/hdphoto7.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3.png"/><Relationship Id="rId4" Type="http://schemas.openxmlformats.org/officeDocument/2006/relationships/image" Target="../media/image32.jpeg"/><Relationship Id="rId9"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image" Target="../media/image3.jp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slide" Target="slide14.xml"/><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540933"/>
            <a:ext cx="7880836" cy="1165096"/>
          </a:xfrm>
        </p:spPr>
        <p:txBody>
          <a:bodyPr/>
          <a:lstStyle/>
          <a:p>
            <a:r>
              <a:rPr lang="en-GB" sz="3600" dirty="0">
                <a:solidFill>
                  <a:schemeClr val="bg1"/>
                </a:solidFill>
              </a:rPr>
              <a:t>Better Care, When You Need It Most</a:t>
            </a:r>
          </a:p>
        </p:txBody>
      </p:sp>
      <p:sp>
        <p:nvSpPr>
          <p:cNvPr id="3" name="Text Placeholder 2"/>
          <p:cNvSpPr>
            <a:spLocks noGrp="1"/>
          </p:cNvSpPr>
          <p:nvPr>
            <p:ph type="body" sz="quarter" idx="10"/>
          </p:nvPr>
        </p:nvSpPr>
        <p:spPr>
          <a:xfrm>
            <a:off x="612000" y="2862042"/>
            <a:ext cx="7880836" cy="609600"/>
          </a:xfrm>
        </p:spPr>
        <p:txBody>
          <a:bodyPr/>
          <a:lstStyle/>
          <a:p>
            <a:r>
              <a:rPr lang="en-GB" dirty="0">
                <a:solidFill>
                  <a:schemeClr val="bg1"/>
                </a:solidFill>
              </a:rPr>
              <a:t>Transforming Urgent and Emergency Care </a:t>
            </a:r>
          </a:p>
          <a:p>
            <a:r>
              <a:rPr lang="en-GB" dirty="0">
                <a:solidFill>
                  <a:schemeClr val="bg1"/>
                </a:solidFill>
              </a:rPr>
              <a:t>in North West </a:t>
            </a:r>
            <a:r>
              <a:rPr lang="en-GB" dirty="0" smtClean="0">
                <a:solidFill>
                  <a:schemeClr val="bg1"/>
                </a:solidFill>
              </a:rPr>
              <a:t>London</a:t>
            </a:r>
            <a:endParaRPr lang="en-GB" dirty="0">
              <a:solidFill>
                <a:srgbClr val="FF0000"/>
              </a:solidFill>
            </a:endParaRPr>
          </a:p>
        </p:txBody>
      </p:sp>
      <p:sp>
        <p:nvSpPr>
          <p:cNvPr id="4" name="Text Placeholder 3"/>
          <p:cNvSpPr>
            <a:spLocks noGrp="1"/>
          </p:cNvSpPr>
          <p:nvPr>
            <p:ph type="body" sz="quarter" idx="11"/>
          </p:nvPr>
        </p:nvSpPr>
        <p:spPr/>
        <p:txBody>
          <a:bodyPr/>
          <a:lstStyle/>
          <a:p>
            <a:r>
              <a:rPr lang="en-GB" dirty="0"/>
              <a:t>11</a:t>
            </a:r>
            <a:r>
              <a:rPr lang="en-GB" baseline="30000" dirty="0"/>
              <a:t>th</a:t>
            </a:r>
            <a:r>
              <a:rPr lang="en-GB" dirty="0"/>
              <a:t> December 2024</a:t>
            </a:r>
          </a:p>
        </p:txBody>
      </p:sp>
      <p:sp>
        <p:nvSpPr>
          <p:cNvPr id="5" name="Content Placeholder 4"/>
          <p:cNvSpPr>
            <a:spLocks noGrp="1"/>
          </p:cNvSpPr>
          <p:nvPr>
            <p:ph sz="half" idx="1"/>
          </p:nvPr>
        </p:nvSpPr>
        <p:spPr/>
        <p:txBody>
          <a:bodyPr/>
          <a:lstStyle/>
          <a:p>
            <a:r>
              <a:rPr lang="en-GB" dirty="0"/>
              <a:t>Presented by</a:t>
            </a:r>
            <a:r>
              <a:rPr lang="en-GB"/>
              <a:t>: </a:t>
            </a:r>
            <a:endParaRPr lang="en-GB" dirty="0"/>
          </a:p>
          <a:p>
            <a:pPr>
              <a:spcBef>
                <a:spcPts val="0"/>
              </a:spcBef>
              <a:spcAft>
                <a:spcPts val="0"/>
              </a:spcAft>
            </a:pPr>
            <a:r>
              <a:rPr lang="en-GB" dirty="0"/>
              <a:t>Melissa </a:t>
            </a:r>
            <a:r>
              <a:rPr lang="en-GB" dirty="0" err="1"/>
              <a:t>Mellett</a:t>
            </a:r>
            <a:endParaRPr lang="en-GB" dirty="0"/>
          </a:p>
          <a:p>
            <a:pPr>
              <a:spcBef>
                <a:spcPts val="0"/>
              </a:spcBef>
              <a:spcAft>
                <a:spcPts val="0"/>
              </a:spcAft>
            </a:pPr>
            <a:r>
              <a:rPr lang="en-GB" b="0" dirty="0"/>
              <a:t>Associate Director of Urgent and Emergency Care</a:t>
            </a:r>
          </a:p>
          <a:p>
            <a:pPr>
              <a:spcBef>
                <a:spcPts val="0"/>
              </a:spcBef>
              <a:spcAft>
                <a:spcPts val="0"/>
              </a:spcAft>
            </a:pPr>
            <a:r>
              <a:rPr lang="en-GB" b="0" dirty="0"/>
              <a:t>North West London Integrated Care Board</a:t>
            </a:r>
          </a:p>
        </p:txBody>
      </p:sp>
    </p:spTree>
    <p:extLst>
      <p:ext uri="{BB962C8B-B14F-4D97-AF65-F5344CB8AC3E}">
        <p14:creationId xmlns:p14="http://schemas.microsoft.com/office/powerpoint/2010/main" val="366551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7F7F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 name="Slide Number Placeholder 1"/>
          <p:cNvSpPr>
            <a:spLocks noGrp="1"/>
          </p:cNvSpPr>
          <p:nvPr>
            <p:ph type="sldNum" sz="quarter" idx="15"/>
          </p:nvPr>
        </p:nvSpPr>
        <p:spPr/>
        <p:txBody>
          <a:bodyPr/>
          <a:lstStyle/>
          <a:p>
            <a:fld id="{7870704B-CE94-48CC-AF30-84932A1262A7}" type="slidenum">
              <a:rPr lang="en-GB" smtClean="0"/>
              <a:pPr/>
              <a:t>10</a:t>
            </a:fld>
            <a:endParaRPr lang="en-GB" dirty="0"/>
          </a:p>
        </p:txBody>
      </p:sp>
      <p:sp>
        <p:nvSpPr>
          <p:cNvPr id="3" name="Subtitle 2"/>
          <p:cNvSpPr>
            <a:spLocks noGrp="1"/>
          </p:cNvSpPr>
          <p:nvPr>
            <p:ph type="subTitle" idx="16"/>
          </p:nvPr>
        </p:nvSpPr>
        <p:spPr>
          <a:xfrm>
            <a:off x="407457" y="993168"/>
            <a:ext cx="5265487" cy="5454245"/>
          </a:xfrm>
        </p:spPr>
        <p:txBody>
          <a:bodyPr/>
          <a:lstStyle/>
          <a:p>
            <a:r>
              <a:rPr lang="en-GB" dirty="0" smtClean="0">
                <a:solidFill>
                  <a:srgbClr val="203165"/>
                </a:solidFill>
                <a:latin typeface="Calibri" panose="020F0502020204030204" pitchFamily="34" charset="0"/>
                <a:cs typeface="Calibri" panose="020F0502020204030204" pitchFamily="34" charset="0"/>
              </a:rPr>
              <a:t>Problem: </a:t>
            </a:r>
            <a:r>
              <a:rPr lang="en-GB" b="0" dirty="0" smtClean="0">
                <a:solidFill>
                  <a:srgbClr val="203165"/>
                </a:solidFill>
                <a:latin typeface="Calibri Light" panose="020F0302020204030204" pitchFamily="34" charset="0"/>
                <a:cs typeface="Calibri Light" panose="020F0302020204030204" pitchFamily="34" charset="0"/>
              </a:rPr>
              <a:t>Dev </a:t>
            </a:r>
            <a:r>
              <a:rPr lang="en-GB" b="0" dirty="0">
                <a:solidFill>
                  <a:srgbClr val="203165"/>
                </a:solidFill>
                <a:latin typeface="Calibri Light" panose="020F0302020204030204" pitchFamily="34" charset="0"/>
                <a:cs typeface="Calibri Light" panose="020F0302020204030204" pitchFamily="34" charset="0"/>
              </a:rPr>
              <a:t>is 52 and he said he didn’t want to live anymore. He was overwhelmed with anxiety and depression after his marriage ended. He lived with his 19-year-old daughter, Alisha, her 14-month-old child, and her three younger siblings.</a:t>
            </a:r>
          </a:p>
          <a:p>
            <a:endParaRPr lang="en-GB" b="0" dirty="0">
              <a:solidFill>
                <a:srgbClr val="203165"/>
              </a:solidFill>
              <a:latin typeface="Calibri Light" panose="020F0302020204030204" pitchFamily="34" charset="0"/>
              <a:cs typeface="Calibri Light" panose="020F0302020204030204" pitchFamily="34" charset="0"/>
            </a:endParaRPr>
          </a:p>
          <a:p>
            <a:r>
              <a:rPr lang="en-GB" b="0" dirty="0">
                <a:solidFill>
                  <a:srgbClr val="203165"/>
                </a:solidFill>
                <a:latin typeface="Calibri Light" panose="020F0302020204030204" pitchFamily="34" charset="0"/>
                <a:cs typeface="Calibri Light" panose="020F0302020204030204" pitchFamily="34" charset="0"/>
              </a:rPr>
              <a:t>Worried about her dad and the safety of her family, Alisha called 111, unsure of where else to </a:t>
            </a:r>
            <a:r>
              <a:rPr lang="en-GB" b="0" dirty="0" smtClean="0">
                <a:solidFill>
                  <a:srgbClr val="203165"/>
                </a:solidFill>
                <a:latin typeface="Calibri Light" panose="020F0302020204030204" pitchFamily="34" charset="0"/>
                <a:cs typeface="Calibri Light" panose="020F0302020204030204" pitchFamily="34" charset="0"/>
              </a:rPr>
              <a:t>turn. In </a:t>
            </a:r>
            <a:r>
              <a:rPr lang="en-GB" b="0" dirty="0">
                <a:solidFill>
                  <a:srgbClr val="203165"/>
                </a:solidFill>
                <a:latin typeface="Calibri Light" panose="020F0302020204030204" pitchFamily="34" charset="0"/>
                <a:cs typeface="Calibri Light" panose="020F0302020204030204" pitchFamily="34" charset="0"/>
              </a:rPr>
              <a:t>urgency, she missed the *2 option on her phone for mental health support. When </a:t>
            </a:r>
            <a:r>
              <a:rPr lang="en-GB" b="0" dirty="0" smtClean="0">
                <a:solidFill>
                  <a:srgbClr val="203165"/>
                </a:solidFill>
                <a:latin typeface="Calibri Light" panose="020F0302020204030204" pitchFamily="34" charset="0"/>
                <a:cs typeface="Calibri Light" panose="020F0302020204030204" pitchFamily="34" charset="0"/>
              </a:rPr>
              <a:t>connected, the </a:t>
            </a:r>
            <a:r>
              <a:rPr lang="en-GB" b="0" dirty="0">
                <a:solidFill>
                  <a:srgbClr val="203165"/>
                </a:solidFill>
                <a:latin typeface="Calibri Light" panose="020F0302020204030204" pitchFamily="34" charset="0"/>
                <a:cs typeface="Calibri Light" panose="020F0302020204030204" pitchFamily="34" charset="0"/>
              </a:rPr>
              <a:t>Health Advisor encouraged Dev to speak with a 111 Clinician, who assessed the situation. </a:t>
            </a:r>
            <a:endParaRPr lang="en-GB" b="0" dirty="0" smtClean="0">
              <a:solidFill>
                <a:srgbClr val="203165"/>
              </a:solidFill>
              <a:latin typeface="Calibri Light" panose="020F0302020204030204" pitchFamily="34" charset="0"/>
              <a:cs typeface="Calibri Light" panose="020F0302020204030204" pitchFamily="34" charset="0"/>
            </a:endParaRPr>
          </a:p>
          <a:p>
            <a:endParaRPr lang="en-GB" b="0" dirty="0">
              <a:solidFill>
                <a:srgbClr val="203165"/>
              </a:solidFill>
              <a:latin typeface="Calibri Light" panose="020F0302020204030204" pitchFamily="34" charset="0"/>
              <a:cs typeface="Calibri Light" panose="020F0302020204030204" pitchFamily="34" charset="0"/>
            </a:endParaRPr>
          </a:p>
          <a:p>
            <a:r>
              <a:rPr lang="en-GB" dirty="0">
                <a:solidFill>
                  <a:srgbClr val="203165"/>
                </a:solidFill>
                <a:latin typeface="Calibri" panose="020F0502020204030204" pitchFamily="34" charset="0"/>
                <a:cs typeface="Calibri" panose="020F0502020204030204" pitchFamily="34" charset="0"/>
              </a:rPr>
              <a:t>Solution: </a:t>
            </a:r>
            <a:r>
              <a:rPr lang="en-GB" b="0" dirty="0" smtClean="0">
                <a:solidFill>
                  <a:srgbClr val="203165"/>
                </a:solidFill>
                <a:latin typeface="Calibri Light" panose="020F0302020204030204" pitchFamily="34" charset="0"/>
                <a:cs typeface="Calibri Light" panose="020F0302020204030204" pitchFamily="34" charset="0"/>
              </a:rPr>
              <a:t>The </a:t>
            </a:r>
            <a:r>
              <a:rPr lang="en-GB" b="0" dirty="0">
                <a:solidFill>
                  <a:srgbClr val="203165"/>
                </a:solidFill>
                <a:latin typeface="Calibri Light" panose="020F0302020204030204" pitchFamily="34" charset="0"/>
                <a:cs typeface="Calibri Light" panose="020F0302020204030204" pitchFamily="34" charset="0"/>
              </a:rPr>
              <a:t>clinician confirmed no immediate danger but quickly connected Dev with the local Mental Health hub for his anxiety and depression. They also arranged for a follow-up appointment with Dev’s GP to consider medication and any further referrals he might need. </a:t>
            </a:r>
          </a:p>
          <a:p>
            <a:endParaRPr lang="en-GB" b="0" dirty="0">
              <a:solidFill>
                <a:srgbClr val="203165"/>
              </a:solidFill>
              <a:latin typeface="Calibri Light" panose="020F0302020204030204" pitchFamily="34" charset="0"/>
              <a:cs typeface="Calibri Light" panose="020F0302020204030204" pitchFamily="34" charset="0"/>
            </a:endParaRPr>
          </a:p>
          <a:p>
            <a:r>
              <a:rPr lang="en-GB" b="0" dirty="0">
                <a:solidFill>
                  <a:srgbClr val="203165"/>
                </a:solidFill>
                <a:latin typeface="Calibri Light" panose="020F0302020204030204" pitchFamily="34" charset="0"/>
                <a:cs typeface="Calibri Light" panose="020F0302020204030204" pitchFamily="34" charset="0"/>
              </a:rPr>
              <a:t>The clinician also referred the family to children’s social care in their neighbourhood who worked with Alisha and </a:t>
            </a:r>
            <a:r>
              <a:rPr lang="en-GB" b="0" dirty="0" smtClean="0">
                <a:solidFill>
                  <a:srgbClr val="203165"/>
                </a:solidFill>
                <a:latin typeface="Calibri Light" panose="020F0302020204030204" pitchFamily="34" charset="0"/>
                <a:cs typeface="Calibri Light" panose="020F0302020204030204" pitchFamily="34" charset="0"/>
              </a:rPr>
              <a:t>Dev to </a:t>
            </a:r>
            <a:r>
              <a:rPr lang="en-GB" b="0" dirty="0">
                <a:solidFill>
                  <a:srgbClr val="203165"/>
                </a:solidFill>
                <a:latin typeface="Calibri Light" panose="020F0302020204030204" pitchFamily="34" charset="0"/>
                <a:cs typeface="Calibri Light" panose="020F0302020204030204" pitchFamily="34" charset="0"/>
              </a:rPr>
              <a:t>identify the children’s needs and provide tailored support for the whole family.</a:t>
            </a:r>
          </a:p>
          <a:p>
            <a:endParaRPr lang="en-GB" b="0" dirty="0" smtClean="0">
              <a:solidFill>
                <a:srgbClr val="203165"/>
              </a:solidFill>
              <a:latin typeface="Calibri Light" panose="020F0302020204030204" pitchFamily="34" charset="0"/>
              <a:cs typeface="Calibri Light" panose="020F0302020204030204" pitchFamily="34" charset="0"/>
            </a:endParaRPr>
          </a:p>
          <a:p>
            <a:r>
              <a:rPr lang="en-GB" dirty="0" smtClean="0">
                <a:solidFill>
                  <a:srgbClr val="203165"/>
                </a:solidFill>
                <a:latin typeface="Calibri" panose="020F0502020204030204" pitchFamily="34" charset="0"/>
                <a:cs typeface="Calibri" panose="020F0502020204030204" pitchFamily="34" charset="0"/>
              </a:rPr>
              <a:t>Impact</a:t>
            </a:r>
            <a:r>
              <a:rPr lang="en-GB" b="0" dirty="0">
                <a:solidFill>
                  <a:srgbClr val="203165"/>
                </a:solidFill>
                <a:latin typeface="Calibri Light" panose="020F0302020204030204" pitchFamily="34" charset="0"/>
                <a:cs typeface="Calibri Light" panose="020F0302020204030204" pitchFamily="34" charset="0"/>
              </a:rPr>
              <a:t>: </a:t>
            </a:r>
            <a:r>
              <a:rPr lang="en-GB" b="0" dirty="0">
                <a:solidFill>
                  <a:srgbClr val="203165"/>
                </a:solidFill>
                <a:latin typeface="Calibri Light" panose="020F0302020204030204" pitchFamily="34" charset="0"/>
                <a:cs typeface="Calibri Light" panose="020F0302020204030204" pitchFamily="34" charset="0"/>
              </a:rPr>
              <a:t>Thanks to the responsive and joined-up care Dev now has access to mental health care and the family is receiving the support they need to move forward together.</a:t>
            </a:r>
            <a:endParaRPr lang="en-GB" b="0" dirty="0">
              <a:solidFill>
                <a:srgbClr val="203165"/>
              </a:solidFill>
              <a:latin typeface="Calibri Light" panose="020F0302020204030204" pitchFamily="34" charset="0"/>
              <a:cs typeface="Calibri Light" panose="020F0302020204030204" pitchFamily="34" charset="0"/>
            </a:endParaRPr>
          </a:p>
        </p:txBody>
      </p:sp>
      <p:sp>
        <p:nvSpPr>
          <p:cNvPr id="4" name="Title 3"/>
          <p:cNvSpPr>
            <a:spLocks noGrp="1"/>
          </p:cNvSpPr>
          <p:nvPr>
            <p:ph type="title"/>
          </p:nvPr>
        </p:nvSpPr>
        <p:spPr>
          <a:xfrm>
            <a:off x="767598" y="129168"/>
            <a:ext cx="11015202" cy="864000"/>
          </a:xfrm>
        </p:spPr>
        <p:txBody>
          <a:bodyPr/>
          <a:lstStyle/>
          <a:p>
            <a:r>
              <a:rPr lang="en-GB" b="1" dirty="0">
                <a:solidFill>
                  <a:srgbClr val="4B5E85"/>
                </a:solidFill>
                <a:latin typeface="Calibri" panose="020F0502020204030204" pitchFamily="34" charset="0"/>
                <a:cs typeface="Calibri" panose="020F0502020204030204" pitchFamily="34" charset="0"/>
              </a:rPr>
              <a:t>Story B: Dev and Alisha’s journey</a:t>
            </a:r>
            <a:br>
              <a:rPr lang="en-GB" b="1" dirty="0">
                <a:solidFill>
                  <a:srgbClr val="4B5E85"/>
                </a:solidFill>
                <a:latin typeface="Calibri" panose="020F0502020204030204" pitchFamily="34" charset="0"/>
                <a:cs typeface="Calibri" panose="020F0502020204030204" pitchFamily="34" charset="0"/>
              </a:rPr>
            </a:br>
            <a:r>
              <a:rPr lang="en-GB" sz="2000" b="1" dirty="0">
                <a:solidFill>
                  <a:srgbClr val="4B5E85"/>
                </a:solidFill>
                <a:latin typeface="Calibri" panose="020F0502020204030204" pitchFamily="34" charset="0"/>
                <a:cs typeface="Calibri" panose="020F0502020204030204" pitchFamily="34" charset="0"/>
              </a:rPr>
              <a:t>Easier access to the right care</a:t>
            </a:r>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8240" y="279267"/>
            <a:ext cx="418238" cy="550804"/>
          </a:xfrm>
          <a:prstGeom prst="rect">
            <a:avLst/>
          </a:prstGeom>
        </p:spPr>
      </p:pic>
      <p:sp>
        <p:nvSpPr>
          <p:cNvPr id="11" name="Oval 10"/>
          <p:cNvSpPr/>
          <p:nvPr/>
        </p:nvSpPr>
        <p:spPr>
          <a:xfrm>
            <a:off x="349359" y="372570"/>
            <a:ext cx="216000" cy="216000"/>
          </a:xfrm>
          <a:prstGeom prst="ellipse">
            <a:avLst/>
          </a:prstGeom>
          <a:solidFill>
            <a:srgbClr val="4B5E8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B</a:t>
            </a:r>
          </a:p>
        </p:txBody>
      </p:sp>
      <p:sp>
        <p:nvSpPr>
          <p:cNvPr id="6" name="Oval Callout 5"/>
          <p:cNvSpPr/>
          <p:nvPr/>
        </p:nvSpPr>
        <p:spPr>
          <a:xfrm>
            <a:off x="10353012" y="372570"/>
            <a:ext cx="896880" cy="866157"/>
          </a:xfrm>
          <a:prstGeom prst="wedgeEllipseCallout">
            <a:avLst>
              <a:gd name="adj1" fmla="val -48639"/>
              <a:gd name="adj2" fmla="val 45114"/>
            </a:avLst>
          </a:prstGeom>
          <a:solidFill>
            <a:srgbClr val="F7F7F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3" name="Oval Callout 12"/>
          <p:cNvSpPr/>
          <p:nvPr/>
        </p:nvSpPr>
        <p:spPr>
          <a:xfrm>
            <a:off x="10353012" y="372570"/>
            <a:ext cx="896880" cy="866157"/>
          </a:xfrm>
          <a:prstGeom prst="wedgeEllipseCallout">
            <a:avLst>
              <a:gd name="adj1" fmla="val -48639"/>
              <a:gd name="adj2" fmla="val 45114"/>
            </a:avLst>
          </a:prstGeom>
          <a:solidFill>
            <a:srgbClr val="F7F7F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262" t="-190" r="32717"/>
          <a:stretch/>
        </p:blipFill>
        <p:spPr>
          <a:xfrm>
            <a:off x="6078584" y="0"/>
            <a:ext cx="6113416" cy="6871063"/>
          </a:xfrm>
          <a:prstGeom prst="rect">
            <a:avLst/>
          </a:prstGeom>
        </p:spPr>
      </p:pic>
      <p:sp>
        <p:nvSpPr>
          <p:cNvPr id="14" name="Oval Callout 13"/>
          <p:cNvSpPr/>
          <p:nvPr/>
        </p:nvSpPr>
        <p:spPr>
          <a:xfrm>
            <a:off x="10885920" y="1872259"/>
            <a:ext cx="896880" cy="866157"/>
          </a:xfrm>
          <a:prstGeom prst="wedgeEllipseCallout">
            <a:avLst>
              <a:gd name="adj1" fmla="val -48639"/>
              <a:gd name="adj2" fmla="val 45114"/>
            </a:avLst>
          </a:prstGeom>
          <a:solidFill>
            <a:schemeClr val="bg1"/>
          </a:solidFill>
          <a:ln w="38100">
            <a:solidFill>
              <a:srgbClr val="005EB8"/>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2481" y="2012309"/>
            <a:ext cx="592487" cy="535967"/>
          </a:xfrm>
          <a:prstGeom prst="rect">
            <a:avLst/>
          </a:prstGeom>
        </p:spPr>
      </p:pic>
    </p:spTree>
    <p:extLst>
      <p:ext uri="{BB962C8B-B14F-4D97-AF65-F5344CB8AC3E}">
        <p14:creationId xmlns:p14="http://schemas.microsoft.com/office/powerpoint/2010/main" val="165964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7F7F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 name="Slide Number Placeholder 1"/>
          <p:cNvSpPr>
            <a:spLocks noGrp="1"/>
          </p:cNvSpPr>
          <p:nvPr>
            <p:ph type="sldNum" sz="quarter" idx="15"/>
          </p:nvPr>
        </p:nvSpPr>
        <p:spPr/>
        <p:txBody>
          <a:bodyPr/>
          <a:lstStyle/>
          <a:p>
            <a:fld id="{7870704B-CE94-48CC-AF30-84932A1262A7}" type="slidenum">
              <a:rPr lang="en-GB" smtClean="0"/>
              <a:pPr/>
              <a:t>11</a:t>
            </a:fld>
            <a:endParaRPr lang="en-GB" dirty="0"/>
          </a:p>
        </p:txBody>
      </p:sp>
      <p:sp>
        <p:nvSpPr>
          <p:cNvPr id="3" name="Subtitle 2"/>
          <p:cNvSpPr>
            <a:spLocks noGrp="1"/>
          </p:cNvSpPr>
          <p:nvPr>
            <p:ph type="subTitle" idx="16"/>
          </p:nvPr>
        </p:nvSpPr>
        <p:spPr>
          <a:xfrm>
            <a:off x="407457" y="956799"/>
            <a:ext cx="5265487" cy="5535441"/>
          </a:xfrm>
        </p:spPr>
        <p:txBody>
          <a:bodyPr/>
          <a:lstStyle/>
          <a:p>
            <a:r>
              <a:rPr lang="en-GB" sz="1800" dirty="0" smtClean="0">
                <a:solidFill>
                  <a:srgbClr val="203165"/>
                </a:solidFill>
                <a:latin typeface="Calibri" panose="020F0502020204030204" pitchFamily="34" charset="0"/>
                <a:cs typeface="Calibri" panose="020F0502020204030204" pitchFamily="34" charset="0"/>
              </a:rPr>
              <a:t>Problem: </a:t>
            </a:r>
            <a:r>
              <a:rPr lang="en-GB" sz="1800" b="0" dirty="0" smtClean="0">
                <a:solidFill>
                  <a:srgbClr val="203165"/>
                </a:solidFill>
                <a:latin typeface="Calibri Light" panose="020F0302020204030204" pitchFamily="34" charset="0"/>
                <a:cs typeface="Calibri Light" panose="020F0302020204030204" pitchFamily="34" charset="0"/>
              </a:rPr>
              <a:t>Amanda </a:t>
            </a:r>
            <a:r>
              <a:rPr lang="en-GB" sz="1800" b="0" dirty="0">
                <a:solidFill>
                  <a:srgbClr val="203165"/>
                </a:solidFill>
                <a:latin typeface="Calibri Light" panose="020F0302020204030204" pitchFamily="34" charset="0"/>
                <a:cs typeface="Calibri Light" panose="020F0302020204030204" pitchFamily="34" charset="0"/>
              </a:rPr>
              <a:t>is a busy working mum. One evening after her work shift, her 2-year-old daughter developed a persistent high fever of 38.8°C for the second day. Unsure of what to do at 10pm, Amanda decided to call 111. She trusted the service because, in the past, when she experienced postpartum depression, 111 connected her with a Mental Health Practitioner who provided advice and support. </a:t>
            </a:r>
            <a:endParaRPr lang="en-GB" sz="1800" b="0" dirty="0" smtClean="0">
              <a:solidFill>
                <a:srgbClr val="203165"/>
              </a:solidFill>
              <a:latin typeface="Calibri Light" panose="020F0302020204030204" pitchFamily="34" charset="0"/>
              <a:cs typeface="Calibri Light" panose="020F0302020204030204" pitchFamily="34" charset="0"/>
            </a:endParaRPr>
          </a:p>
          <a:p>
            <a:endParaRPr lang="en-GB" sz="1800" b="0" dirty="0" smtClean="0">
              <a:solidFill>
                <a:srgbClr val="203165"/>
              </a:solidFill>
              <a:latin typeface="Calibri Light" panose="020F0302020204030204" pitchFamily="34" charset="0"/>
              <a:cs typeface="Calibri Light" panose="020F0302020204030204" pitchFamily="34" charset="0"/>
            </a:endParaRPr>
          </a:p>
          <a:p>
            <a:r>
              <a:rPr lang="en-GB" sz="1800" dirty="0" smtClean="0">
                <a:solidFill>
                  <a:srgbClr val="203165"/>
                </a:solidFill>
                <a:latin typeface="Calibri" panose="020F0502020204030204" pitchFamily="34" charset="0"/>
                <a:cs typeface="Calibri" panose="020F0502020204030204" pitchFamily="34" charset="0"/>
              </a:rPr>
              <a:t>Solution: </a:t>
            </a:r>
            <a:r>
              <a:rPr lang="en-GB" sz="1800" b="0" dirty="0" smtClean="0">
                <a:solidFill>
                  <a:srgbClr val="203165"/>
                </a:solidFill>
                <a:latin typeface="Calibri Light" panose="020F0302020204030204" pitchFamily="34" charset="0"/>
                <a:cs typeface="Calibri Light" panose="020F0302020204030204" pitchFamily="34" charset="0"/>
              </a:rPr>
              <a:t>This </a:t>
            </a:r>
            <a:r>
              <a:rPr lang="en-GB" sz="1800" b="0" dirty="0">
                <a:solidFill>
                  <a:srgbClr val="203165"/>
                </a:solidFill>
                <a:latin typeface="Calibri Light" panose="020F0302020204030204" pitchFamily="34" charset="0"/>
                <a:cs typeface="Calibri Light" panose="020F0302020204030204" pitchFamily="34" charset="0"/>
              </a:rPr>
              <a:t>time, after calling 111, Amanda spoke to a Health Advisor who went through a list of her child’s symptoms, including a rash and a loss of appetite. </a:t>
            </a:r>
            <a:r>
              <a:rPr lang="en-GB" sz="1800" b="0" dirty="0">
                <a:solidFill>
                  <a:srgbClr val="203165"/>
                </a:solidFill>
                <a:latin typeface="Calibri Light" panose="020F0302020204030204" pitchFamily="34" charset="0"/>
                <a:cs typeface="Calibri Light" panose="020F0302020204030204" pitchFamily="34" charset="0"/>
              </a:rPr>
              <a:t>She was then connected to a clinician who assessed the situation, determined it was not an emergency, and booked a GP appointment. </a:t>
            </a:r>
            <a:r>
              <a:rPr lang="en-GB" sz="1800" b="0" dirty="0">
                <a:solidFill>
                  <a:srgbClr val="203165"/>
                </a:solidFill>
                <a:latin typeface="Calibri Light" panose="020F0302020204030204" pitchFamily="34" charset="0"/>
                <a:cs typeface="Calibri Light" panose="020F0302020204030204" pitchFamily="34" charset="0"/>
              </a:rPr>
              <a:t>Amanda and her daughter visited the GP, who provided </a:t>
            </a:r>
            <a:r>
              <a:rPr lang="en-GB" sz="1800" b="0" dirty="0" smtClean="0">
                <a:solidFill>
                  <a:srgbClr val="203165"/>
                </a:solidFill>
                <a:latin typeface="Calibri Light" panose="020F0302020204030204" pitchFamily="34" charset="0"/>
                <a:cs typeface="Calibri Light" panose="020F0302020204030204" pitchFamily="34" charset="0"/>
              </a:rPr>
              <a:t>treatment and </a:t>
            </a:r>
            <a:r>
              <a:rPr lang="en-GB" sz="1800" b="0" dirty="0">
                <a:solidFill>
                  <a:srgbClr val="203165"/>
                </a:solidFill>
                <a:latin typeface="Calibri Light" panose="020F0302020204030204" pitchFamily="34" charset="0"/>
                <a:cs typeface="Calibri Light" panose="020F0302020204030204" pitchFamily="34" charset="0"/>
              </a:rPr>
              <a:t>prescribed medication. </a:t>
            </a:r>
            <a:r>
              <a:rPr lang="en-GB" sz="1800" b="0" dirty="0">
                <a:solidFill>
                  <a:srgbClr val="203165"/>
                </a:solidFill>
                <a:latin typeface="Calibri Light" panose="020F0302020204030204" pitchFamily="34" charset="0"/>
                <a:cs typeface="Calibri Light" panose="020F0302020204030204" pitchFamily="34" charset="0"/>
              </a:rPr>
              <a:t>The GP also recommended a Family Hub in the neighbourhood that connected Amanda and her child to additional community support, which they found very helpful</a:t>
            </a:r>
            <a:r>
              <a:rPr lang="en-GB" sz="1800" b="0" dirty="0" smtClean="0">
                <a:solidFill>
                  <a:srgbClr val="203165"/>
                </a:solidFill>
                <a:latin typeface="Calibri Light" panose="020F0302020204030204" pitchFamily="34" charset="0"/>
                <a:cs typeface="Calibri Light" panose="020F0302020204030204" pitchFamily="34" charset="0"/>
              </a:rPr>
              <a:t>.</a:t>
            </a:r>
          </a:p>
          <a:p>
            <a:endParaRPr lang="en-GB" sz="1800" b="0" dirty="0">
              <a:solidFill>
                <a:srgbClr val="203165"/>
              </a:solidFill>
              <a:latin typeface="Calibri Light" panose="020F0302020204030204" pitchFamily="34" charset="0"/>
              <a:cs typeface="Calibri Light" panose="020F0302020204030204" pitchFamily="34" charset="0"/>
            </a:endParaRPr>
          </a:p>
          <a:p>
            <a:r>
              <a:rPr lang="en-GB" sz="1800" dirty="0">
                <a:solidFill>
                  <a:srgbClr val="203165"/>
                </a:solidFill>
                <a:latin typeface="Calibri" panose="020F0502020204030204" pitchFamily="34" charset="0"/>
                <a:cs typeface="Calibri" panose="020F0502020204030204" pitchFamily="34" charset="0"/>
              </a:rPr>
              <a:t>Impact: </a:t>
            </a:r>
            <a:r>
              <a:rPr lang="en-GB" sz="1800" b="0" dirty="0">
                <a:solidFill>
                  <a:srgbClr val="203165"/>
                </a:solidFill>
                <a:latin typeface="Calibri Light" panose="020F0302020204030204" pitchFamily="34" charset="0"/>
                <a:cs typeface="Calibri Light" panose="020F0302020204030204" pitchFamily="34" charset="0"/>
              </a:rPr>
              <a:t>Amanda appreciated how quickly and efficiently the service guided her to the care her daughter needed, giving her peace of mind in a stressful situation.</a:t>
            </a:r>
          </a:p>
        </p:txBody>
      </p:sp>
      <p:sp>
        <p:nvSpPr>
          <p:cNvPr id="4" name="Title 3"/>
          <p:cNvSpPr>
            <a:spLocks noGrp="1"/>
          </p:cNvSpPr>
          <p:nvPr>
            <p:ph type="title"/>
          </p:nvPr>
        </p:nvSpPr>
        <p:spPr>
          <a:xfrm>
            <a:off x="767598" y="129168"/>
            <a:ext cx="11015202" cy="864000"/>
          </a:xfrm>
        </p:spPr>
        <p:txBody>
          <a:bodyPr/>
          <a:lstStyle/>
          <a:p>
            <a:r>
              <a:rPr lang="en-GB" b="1" dirty="0">
                <a:solidFill>
                  <a:srgbClr val="4B5E85"/>
                </a:solidFill>
                <a:latin typeface="Calibri" panose="020F0502020204030204" pitchFamily="34" charset="0"/>
                <a:cs typeface="Calibri" panose="020F0502020204030204" pitchFamily="34" charset="0"/>
              </a:rPr>
              <a:t>Story B: Amanda’s journey</a:t>
            </a:r>
            <a:br>
              <a:rPr lang="en-GB" b="1" dirty="0">
                <a:solidFill>
                  <a:srgbClr val="4B5E85"/>
                </a:solidFill>
                <a:latin typeface="Calibri" panose="020F0502020204030204" pitchFamily="34" charset="0"/>
                <a:cs typeface="Calibri" panose="020F0502020204030204" pitchFamily="34" charset="0"/>
              </a:rPr>
            </a:br>
            <a:r>
              <a:rPr lang="en-GB" sz="2000" b="1" dirty="0">
                <a:solidFill>
                  <a:srgbClr val="4B5E85"/>
                </a:solidFill>
                <a:latin typeface="Calibri" panose="020F0502020204030204" pitchFamily="34" charset="0"/>
                <a:cs typeface="Calibri" panose="020F0502020204030204" pitchFamily="34" charset="0"/>
              </a:rPr>
              <a:t>Easier access to the right care</a:t>
            </a:r>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8240" y="279267"/>
            <a:ext cx="418238" cy="550804"/>
          </a:xfrm>
          <a:prstGeom prst="rect">
            <a:avLst/>
          </a:prstGeom>
        </p:spPr>
      </p:pic>
      <p:sp>
        <p:nvSpPr>
          <p:cNvPr id="11" name="Oval 10"/>
          <p:cNvSpPr/>
          <p:nvPr/>
        </p:nvSpPr>
        <p:spPr>
          <a:xfrm>
            <a:off x="349359" y="372570"/>
            <a:ext cx="216000" cy="216000"/>
          </a:xfrm>
          <a:prstGeom prst="ellipse">
            <a:avLst/>
          </a:prstGeom>
          <a:solidFill>
            <a:srgbClr val="4B5E8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B</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5431" t="-202" r="1586" b="1"/>
          <a:stretch/>
        </p:blipFill>
        <p:spPr>
          <a:xfrm>
            <a:off x="6082144" y="-13854"/>
            <a:ext cx="6109856" cy="6871854"/>
          </a:xfrm>
          <a:prstGeom prst="rect">
            <a:avLst/>
          </a:prstGeom>
        </p:spPr>
      </p:pic>
      <p:sp>
        <p:nvSpPr>
          <p:cNvPr id="6" name="Oval Callout 5"/>
          <p:cNvSpPr/>
          <p:nvPr/>
        </p:nvSpPr>
        <p:spPr>
          <a:xfrm>
            <a:off x="10353012" y="372570"/>
            <a:ext cx="896880" cy="866157"/>
          </a:xfrm>
          <a:prstGeom prst="wedgeEllipseCallout">
            <a:avLst>
              <a:gd name="adj1" fmla="val -48639"/>
              <a:gd name="adj2" fmla="val 45114"/>
            </a:avLst>
          </a:prstGeom>
          <a:solidFill>
            <a:srgbClr val="F7F7F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9573" y="512620"/>
            <a:ext cx="592487" cy="535967"/>
          </a:xfrm>
          <a:prstGeom prst="rect">
            <a:avLst/>
          </a:prstGeom>
        </p:spPr>
      </p:pic>
    </p:spTree>
    <p:extLst>
      <p:ext uri="{BB962C8B-B14F-4D97-AF65-F5344CB8AC3E}">
        <p14:creationId xmlns:p14="http://schemas.microsoft.com/office/powerpoint/2010/main" val="332228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7870704B-CE94-48CC-AF30-84932A1262A7}" type="slidenum">
              <a:rPr lang="en-GB" smtClean="0"/>
              <a:pPr/>
              <a:t>12</a:t>
            </a:fld>
            <a:endParaRPr lang="en-GB" dirty="0"/>
          </a:p>
        </p:txBody>
      </p:sp>
      <p:sp>
        <p:nvSpPr>
          <p:cNvPr id="3" name="Subtitle 2"/>
          <p:cNvSpPr>
            <a:spLocks noGrp="1"/>
          </p:cNvSpPr>
          <p:nvPr>
            <p:ph type="subTitle" idx="16"/>
          </p:nvPr>
        </p:nvSpPr>
        <p:spPr/>
        <p:txBody>
          <a:bodyPr/>
          <a:lstStyle/>
          <a:p>
            <a:endParaRPr lang="en-GB"/>
          </a:p>
        </p:txBody>
      </p:sp>
      <p:sp>
        <p:nvSpPr>
          <p:cNvPr id="4" name="Title 3"/>
          <p:cNvSpPr>
            <a:spLocks noGrp="1"/>
          </p:cNvSpPr>
          <p:nvPr>
            <p:ph type="title"/>
          </p:nvPr>
        </p:nvSpPr>
        <p:spPr/>
        <p:txBody>
          <a:bodyPr/>
          <a:lstStyle/>
          <a:p>
            <a:endParaRPr lang="en-GB"/>
          </a:p>
        </p:txBody>
      </p:sp>
      <p:sp>
        <p:nvSpPr>
          <p:cNvPr id="5" name="Text Placeholder 4"/>
          <p:cNvSpPr>
            <a:spLocks noGrp="1"/>
          </p:cNvSpPr>
          <p:nvPr>
            <p:ph type="body" sz="quarter" idx="14"/>
          </p:nvPr>
        </p:nvSpPr>
        <p:spPr/>
        <p:txBody>
          <a:bodyPr/>
          <a:lstStyle/>
          <a:p>
            <a:endParaRPr lang="en-GB"/>
          </a:p>
        </p:txBody>
      </p:sp>
      <p:sp>
        <p:nvSpPr>
          <p:cNvPr id="6" name="Footer Placeholder 5"/>
          <p:cNvSpPr>
            <a:spLocks noGrp="1"/>
          </p:cNvSpPr>
          <p:nvPr>
            <p:ph type="ftr" sz="quarter" idx="3"/>
          </p:nvPr>
        </p:nvSpPr>
        <p:spPr/>
        <p:txBody>
          <a:bodyPr/>
          <a:lstStyle/>
          <a:p>
            <a:pPr algn="l"/>
            <a:r>
              <a:rPr lang="en-GB"/>
              <a:t>NW London ICS | UEC Strategy NW London Residents' Forum | December 2024</a:t>
            </a:r>
            <a:endParaRPr lang="en-US" dirty="0"/>
          </a:p>
        </p:txBody>
      </p:sp>
      <p:sp>
        <p:nvSpPr>
          <p:cNvPr id="7" name="Rectangle 6"/>
          <p:cNvSpPr/>
          <p:nvPr/>
        </p:nvSpPr>
        <p:spPr>
          <a:xfrm>
            <a:off x="0" y="0"/>
            <a:ext cx="12192000" cy="6858000"/>
          </a:xfrm>
          <a:prstGeom prst="rect">
            <a:avLst/>
          </a:prstGeom>
          <a:solidFill>
            <a:srgbClr val="F7F7F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dirty="0"/>
          </a:p>
        </p:txBody>
      </p:sp>
      <p:sp>
        <p:nvSpPr>
          <p:cNvPr id="8" name="Subtitle 2"/>
          <p:cNvSpPr txBox="1">
            <a:spLocks/>
          </p:cNvSpPr>
          <p:nvPr/>
        </p:nvSpPr>
        <p:spPr>
          <a:xfrm>
            <a:off x="406800" y="920429"/>
            <a:ext cx="5265487" cy="5571811"/>
          </a:xfrm>
          <a:prstGeom prst="rect">
            <a:avLst/>
          </a:prstGeom>
        </p:spPr>
        <p:txBody>
          <a:bodyPr vert="horz" lIns="0" tIns="0" rIns="0" bIns="0" rtlCol="0">
            <a:noAutofit/>
          </a:bodyPr>
          <a:lstStyle>
            <a:lvl1pPr marL="0" indent="0" algn="l" defTabSz="622158" rtl="0" eaLnBrk="1" latinLnBrk="0" hangingPunct="1">
              <a:lnSpc>
                <a:spcPct val="85000"/>
              </a:lnSpc>
              <a:spcBef>
                <a:spcPts val="0"/>
              </a:spcBef>
              <a:spcAft>
                <a:spcPts val="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2pPr>
            <a:lvl3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3pPr>
            <a:lvl4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4pPr>
            <a:lvl5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5pPr>
            <a:lvl6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6pPr>
            <a:lvl7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7pPr>
            <a:lvl8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8pPr>
            <a:lvl9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9pPr>
          </a:lstStyle>
          <a:p>
            <a:endParaRPr lang="en-GB" sz="1800" b="0" dirty="0">
              <a:solidFill>
                <a:srgbClr val="203165"/>
              </a:solidFill>
              <a:latin typeface="Calibri Light" panose="020F0302020204030204" pitchFamily="34" charset="0"/>
              <a:cs typeface="Calibri Light" panose="020F0302020204030204" pitchFamily="34" charset="0"/>
            </a:endParaRPr>
          </a:p>
        </p:txBody>
      </p:sp>
      <p:sp>
        <p:nvSpPr>
          <p:cNvPr id="9" name="Title 3"/>
          <p:cNvSpPr txBox="1">
            <a:spLocks/>
          </p:cNvSpPr>
          <p:nvPr/>
        </p:nvSpPr>
        <p:spPr>
          <a:xfrm>
            <a:off x="767598" y="129168"/>
            <a:ext cx="11015202" cy="864000"/>
          </a:xfrm>
          <a:prstGeom prst="rect">
            <a:avLst/>
          </a:prstGeom>
        </p:spPr>
        <p:txBody>
          <a:bodyPr vert="horz" lIns="0" tIns="0" rIns="0" bIns="0" rtlCol="0" anchor="ctr" anchorCtr="0">
            <a:noAutofit/>
          </a:bodyPr>
          <a:lstStyle>
            <a:lvl1pPr algn="l" defTabSz="622158" rtl="0" eaLnBrk="1" latinLnBrk="0" hangingPunct="1">
              <a:lnSpc>
                <a:spcPct val="85000"/>
              </a:lnSpc>
              <a:spcBef>
                <a:spcPct val="0"/>
              </a:spcBef>
              <a:buNone/>
              <a:defRPr sz="2400" b="0" kern="1200">
                <a:solidFill>
                  <a:srgbClr val="FFFFFF"/>
                </a:solidFill>
                <a:latin typeface="+mn-lt"/>
                <a:ea typeface="+mj-ea"/>
                <a:cs typeface="Arial" panose="020B0604020202020204" pitchFamily="34" charset="0"/>
              </a:defRPr>
            </a:lvl1pPr>
          </a:lstStyle>
          <a:p>
            <a:r>
              <a:rPr lang="en-GB" b="1" dirty="0">
                <a:solidFill>
                  <a:srgbClr val="4B5E85"/>
                </a:solidFill>
                <a:latin typeface="Calibri" panose="020F0502020204030204" pitchFamily="34" charset="0"/>
                <a:cs typeface="Calibri" panose="020F0502020204030204" pitchFamily="34" charset="0"/>
              </a:rPr>
              <a:t>Story C: Bartek’s journey</a:t>
            </a:r>
          </a:p>
          <a:p>
            <a:r>
              <a:rPr lang="en-GB" sz="2000" b="1" dirty="0">
                <a:solidFill>
                  <a:srgbClr val="4B5E85"/>
                </a:solidFill>
                <a:latin typeface="Calibri" panose="020F0502020204030204" pitchFamily="34" charset="0"/>
                <a:cs typeface="Calibri" panose="020F0502020204030204" pitchFamily="34" charset="0"/>
              </a:rPr>
              <a:t>Responsive treatment in emergencies</a:t>
            </a:r>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8240" y="279267"/>
            <a:ext cx="418238" cy="550804"/>
          </a:xfrm>
          <a:prstGeom prst="rect">
            <a:avLst/>
          </a:prstGeom>
        </p:spPr>
      </p:pic>
      <p:sp>
        <p:nvSpPr>
          <p:cNvPr id="17" name="Oval 16"/>
          <p:cNvSpPr/>
          <p:nvPr/>
        </p:nvSpPr>
        <p:spPr>
          <a:xfrm>
            <a:off x="349359" y="372570"/>
            <a:ext cx="216000" cy="216000"/>
          </a:xfrm>
          <a:prstGeom prst="ellipse">
            <a:avLst/>
          </a:prstGeom>
          <a:solidFill>
            <a:srgbClr val="4B5E8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C</a:t>
            </a:r>
          </a:p>
        </p:txBody>
      </p:sp>
      <p:sp>
        <p:nvSpPr>
          <p:cNvPr id="13" name="Subtitle 2"/>
          <p:cNvSpPr txBox="1">
            <a:spLocks/>
          </p:cNvSpPr>
          <p:nvPr/>
        </p:nvSpPr>
        <p:spPr>
          <a:xfrm>
            <a:off x="559200" y="1072829"/>
            <a:ext cx="5265487" cy="5571811"/>
          </a:xfrm>
          <a:prstGeom prst="rect">
            <a:avLst/>
          </a:prstGeom>
        </p:spPr>
        <p:txBody>
          <a:bodyPr vert="horz" lIns="0" tIns="0" rIns="0" bIns="0" rtlCol="0">
            <a:noAutofit/>
          </a:bodyPr>
          <a:lstStyle>
            <a:lvl1pPr marL="0" indent="0" algn="l" defTabSz="622158" rtl="0" eaLnBrk="1" latinLnBrk="0" hangingPunct="1">
              <a:lnSpc>
                <a:spcPct val="85000"/>
              </a:lnSpc>
              <a:spcBef>
                <a:spcPts val="0"/>
              </a:spcBef>
              <a:spcAft>
                <a:spcPts val="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2pPr>
            <a:lvl3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3pPr>
            <a:lvl4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4pPr>
            <a:lvl5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5pPr>
            <a:lvl6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6pPr>
            <a:lvl7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7pPr>
            <a:lvl8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8pPr>
            <a:lvl9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9pPr>
          </a:lstStyle>
          <a:p>
            <a:r>
              <a:rPr lang="en-GB" sz="1800" b="0" dirty="0">
                <a:solidFill>
                  <a:srgbClr val="203165"/>
                </a:solidFill>
                <a:latin typeface="Calibri Light" panose="020F0302020204030204" pitchFamily="34" charset="0"/>
                <a:cs typeface="Calibri Light" panose="020F0302020204030204" pitchFamily="34" charset="0"/>
              </a:rPr>
              <a:t> .</a:t>
            </a:r>
          </a:p>
        </p:txBody>
      </p:sp>
      <p:sp>
        <p:nvSpPr>
          <p:cNvPr id="15" name="Subtitle 2"/>
          <p:cNvSpPr txBox="1">
            <a:spLocks/>
          </p:cNvSpPr>
          <p:nvPr/>
        </p:nvSpPr>
        <p:spPr>
          <a:xfrm>
            <a:off x="406800" y="999197"/>
            <a:ext cx="5265487" cy="5535441"/>
          </a:xfrm>
          <a:prstGeom prst="rect">
            <a:avLst/>
          </a:prstGeom>
        </p:spPr>
        <p:txBody>
          <a:bodyPr vert="horz" lIns="0" tIns="0" rIns="0" bIns="0" rtlCol="0">
            <a:noAutofit/>
          </a:bodyPr>
          <a:lstStyle>
            <a:lvl1pPr marL="0" indent="0" algn="l" defTabSz="622158" rtl="0" eaLnBrk="1" latinLnBrk="0" hangingPunct="1">
              <a:lnSpc>
                <a:spcPct val="85000"/>
              </a:lnSpc>
              <a:spcBef>
                <a:spcPts val="0"/>
              </a:spcBef>
              <a:spcAft>
                <a:spcPts val="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2pPr>
            <a:lvl3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3pPr>
            <a:lvl4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4pPr>
            <a:lvl5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5pPr>
            <a:lvl6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6pPr>
            <a:lvl7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7pPr>
            <a:lvl8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8pPr>
            <a:lvl9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9pPr>
          </a:lstStyle>
          <a:p>
            <a:r>
              <a:rPr lang="en-GB" sz="1800" dirty="0" smtClean="0">
                <a:solidFill>
                  <a:srgbClr val="203165"/>
                </a:solidFill>
                <a:latin typeface="Calibri" panose="020F0502020204030204" pitchFamily="34" charset="0"/>
                <a:cs typeface="Calibri" panose="020F0502020204030204" pitchFamily="34" charset="0"/>
              </a:rPr>
              <a:t>Problem: </a:t>
            </a:r>
            <a:r>
              <a:rPr lang="en-GB" sz="1800" b="0" dirty="0" err="1" smtClean="0">
                <a:solidFill>
                  <a:srgbClr val="203165"/>
                </a:solidFill>
                <a:latin typeface="Calibri Light" panose="020F0302020204030204" pitchFamily="34" charset="0"/>
                <a:cs typeface="Calibri Light" panose="020F0302020204030204" pitchFamily="34" charset="0"/>
              </a:rPr>
              <a:t>Bartek</a:t>
            </a:r>
            <a:r>
              <a:rPr lang="en-GB" sz="1800" b="0" dirty="0" smtClean="0">
                <a:solidFill>
                  <a:srgbClr val="203165"/>
                </a:solidFill>
                <a:latin typeface="Calibri Light" panose="020F0302020204030204" pitchFamily="34" charset="0"/>
                <a:cs typeface="Calibri Light" panose="020F0302020204030204" pitchFamily="34" charset="0"/>
              </a:rPr>
              <a:t> </a:t>
            </a:r>
            <a:r>
              <a:rPr lang="en-GB" sz="1800" b="0" dirty="0">
                <a:solidFill>
                  <a:srgbClr val="203165"/>
                </a:solidFill>
                <a:latin typeface="Calibri Light" panose="020F0302020204030204" pitchFamily="34" charset="0"/>
                <a:cs typeface="Calibri Light" panose="020F0302020204030204" pitchFamily="34" charset="0"/>
              </a:rPr>
              <a:t>is a 75 year old man who lives alone. He has been feeling unwell for the last few hours and is starting to feel confused.</a:t>
            </a:r>
          </a:p>
          <a:p>
            <a:endParaRPr lang="en-GB" sz="1800" b="0" dirty="0">
              <a:solidFill>
                <a:srgbClr val="203165"/>
              </a:solidFill>
              <a:latin typeface="Calibri Light" panose="020F0302020204030204" pitchFamily="34" charset="0"/>
              <a:cs typeface="Calibri Light" panose="020F0302020204030204" pitchFamily="34" charset="0"/>
            </a:endParaRPr>
          </a:p>
          <a:p>
            <a:r>
              <a:rPr lang="en-GB" sz="1800" dirty="0" smtClean="0">
                <a:solidFill>
                  <a:srgbClr val="203165"/>
                </a:solidFill>
                <a:latin typeface="Calibri" panose="020F0502020204030204" pitchFamily="34" charset="0"/>
                <a:cs typeface="Calibri" panose="020F0502020204030204" pitchFamily="34" charset="0"/>
              </a:rPr>
              <a:t>Solution: </a:t>
            </a:r>
            <a:r>
              <a:rPr lang="en-GB" sz="1800" b="0" dirty="0" smtClean="0">
                <a:solidFill>
                  <a:srgbClr val="203165"/>
                </a:solidFill>
                <a:latin typeface="Calibri Light" panose="020F0302020204030204" pitchFamily="34" charset="0"/>
                <a:cs typeface="Calibri Light" panose="020F0302020204030204" pitchFamily="34" charset="0"/>
              </a:rPr>
              <a:t>He </a:t>
            </a:r>
            <a:r>
              <a:rPr lang="en-GB" sz="1800" b="0" dirty="0">
                <a:solidFill>
                  <a:srgbClr val="203165"/>
                </a:solidFill>
                <a:latin typeface="Calibri Light" panose="020F0302020204030204" pitchFamily="34" charset="0"/>
                <a:cs typeface="Calibri Light" panose="020F0302020204030204" pitchFamily="34" charset="0"/>
              </a:rPr>
              <a:t>calls his GP practice and is put through to a GP for an assessment over the phone. His GP identifies that he needs some immediate attention from an emergency service and calls the ambulance service via a healthcare practitioner line that takes him straight through to an ambulance crew member. </a:t>
            </a:r>
          </a:p>
          <a:p>
            <a:endParaRPr lang="en-GB" sz="1800" b="0" dirty="0">
              <a:solidFill>
                <a:srgbClr val="203165"/>
              </a:solidFill>
              <a:latin typeface="Calibri Light" panose="020F0302020204030204" pitchFamily="34" charset="0"/>
              <a:cs typeface="Calibri Light" panose="020F0302020204030204" pitchFamily="34" charset="0"/>
            </a:endParaRPr>
          </a:p>
          <a:p>
            <a:r>
              <a:rPr lang="en-GB" sz="1800" b="0" dirty="0">
                <a:solidFill>
                  <a:srgbClr val="203165"/>
                </a:solidFill>
                <a:latin typeface="Calibri Light" panose="020F0302020204030204" pitchFamily="34" charset="0"/>
                <a:cs typeface="Calibri Light" panose="020F0302020204030204" pitchFamily="34" charset="0"/>
              </a:rPr>
              <a:t>An ambulance is sent to Bartek’s home where he is assessed. The ambulance crew identifies that he requires support within a hospital setting and contacts the team most able to provide for his needs. Bartek arrives at hospital and is directed into the frailty team who can manage his condition.</a:t>
            </a:r>
          </a:p>
          <a:p>
            <a:endParaRPr lang="en-GB" sz="1800" b="0" dirty="0">
              <a:solidFill>
                <a:srgbClr val="203165"/>
              </a:solidFill>
              <a:latin typeface="Calibri Light" panose="020F0302020204030204" pitchFamily="34" charset="0"/>
              <a:cs typeface="Calibri Light" panose="020F0302020204030204" pitchFamily="34" charset="0"/>
            </a:endParaRPr>
          </a:p>
          <a:p>
            <a:r>
              <a:rPr lang="en-GB" sz="1800" dirty="0">
                <a:solidFill>
                  <a:srgbClr val="203165"/>
                </a:solidFill>
                <a:latin typeface="Calibri" panose="020F0502020204030204" pitchFamily="34" charset="0"/>
                <a:cs typeface="Calibri" panose="020F0502020204030204" pitchFamily="34" charset="0"/>
              </a:rPr>
              <a:t>Impact</a:t>
            </a:r>
            <a:r>
              <a:rPr lang="en-GB" sz="1800" b="0" dirty="0">
                <a:solidFill>
                  <a:srgbClr val="203165"/>
                </a:solidFill>
                <a:latin typeface="Calibri Light" panose="020F0302020204030204" pitchFamily="34" charset="0"/>
                <a:cs typeface="Calibri Light" panose="020F0302020204030204" pitchFamily="34" charset="0"/>
              </a:rPr>
              <a:t>: Thanks to coordinated care across healthcare services, Bartek receives a fast response that is able to provide assessment within his home and identify the most appropriate service to provide management for his urgent care condition.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5598" t="1" r="2216" b="-559"/>
          <a:stretch/>
        </p:blipFill>
        <p:spPr>
          <a:xfrm>
            <a:off x="6094798" y="0"/>
            <a:ext cx="6109200" cy="6889508"/>
          </a:xfrm>
          <a:prstGeom prst="rect">
            <a:avLst/>
          </a:prstGeom>
        </p:spPr>
      </p:pic>
    </p:spTree>
    <p:extLst>
      <p:ext uri="{BB962C8B-B14F-4D97-AF65-F5344CB8AC3E}">
        <p14:creationId xmlns:p14="http://schemas.microsoft.com/office/powerpoint/2010/main" val="207487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7F7F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 name="Slide Number Placeholder 1"/>
          <p:cNvSpPr>
            <a:spLocks noGrp="1"/>
          </p:cNvSpPr>
          <p:nvPr>
            <p:ph type="sldNum" sz="quarter" idx="15"/>
          </p:nvPr>
        </p:nvSpPr>
        <p:spPr/>
        <p:txBody>
          <a:bodyPr/>
          <a:lstStyle/>
          <a:p>
            <a:fld id="{7870704B-CE94-48CC-AF30-84932A1262A7}" type="slidenum">
              <a:rPr lang="en-GB" smtClean="0"/>
              <a:pPr/>
              <a:t>13</a:t>
            </a:fld>
            <a:endParaRPr lang="en-GB" dirty="0"/>
          </a:p>
        </p:txBody>
      </p:sp>
      <p:sp>
        <p:nvSpPr>
          <p:cNvPr id="4" name="Title 3"/>
          <p:cNvSpPr>
            <a:spLocks noGrp="1"/>
          </p:cNvSpPr>
          <p:nvPr>
            <p:ph type="title"/>
          </p:nvPr>
        </p:nvSpPr>
        <p:spPr>
          <a:xfrm>
            <a:off x="767596" y="129168"/>
            <a:ext cx="11015203" cy="864000"/>
          </a:xfrm>
        </p:spPr>
        <p:txBody>
          <a:bodyPr/>
          <a:lstStyle/>
          <a:p>
            <a:r>
              <a:rPr lang="en-GB" b="1" dirty="0">
                <a:solidFill>
                  <a:srgbClr val="4B5E85"/>
                </a:solidFill>
                <a:latin typeface="Calibri" panose="020F0502020204030204" pitchFamily="34" charset="0"/>
                <a:cs typeface="Calibri" panose="020F0502020204030204" pitchFamily="34" charset="0"/>
              </a:rPr>
              <a:t>Story C: Rashida’s Journey</a:t>
            </a:r>
            <a:br>
              <a:rPr lang="en-GB" b="1" dirty="0">
                <a:solidFill>
                  <a:srgbClr val="4B5E85"/>
                </a:solidFill>
                <a:latin typeface="Calibri" panose="020F0502020204030204" pitchFamily="34" charset="0"/>
                <a:cs typeface="Calibri" panose="020F0502020204030204" pitchFamily="34" charset="0"/>
              </a:rPr>
            </a:br>
            <a:r>
              <a:rPr lang="en-GB" sz="2000" b="1" dirty="0">
                <a:solidFill>
                  <a:srgbClr val="4B5E85"/>
                </a:solidFill>
                <a:latin typeface="Calibri" panose="020F0502020204030204" pitchFamily="34" charset="0"/>
                <a:cs typeface="Calibri" panose="020F0502020204030204" pitchFamily="34" charset="0"/>
              </a:rPr>
              <a:t>Responsive treatment in emergencies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839" r="28275"/>
          <a:stretch/>
        </p:blipFill>
        <p:spPr>
          <a:xfrm>
            <a:off x="6091646" y="0"/>
            <a:ext cx="6100354" cy="6858000"/>
          </a:xfrm>
          <a:prstGeom prst="rect">
            <a:avLst/>
          </a:prstGeom>
        </p:spPr>
      </p:pic>
      <p:sp>
        <p:nvSpPr>
          <p:cNvPr id="11" name="Subtitle 2"/>
          <p:cNvSpPr txBox="1">
            <a:spLocks/>
          </p:cNvSpPr>
          <p:nvPr/>
        </p:nvSpPr>
        <p:spPr>
          <a:xfrm>
            <a:off x="408052" y="993168"/>
            <a:ext cx="5275543" cy="5636232"/>
          </a:xfrm>
          <a:prstGeom prst="rect">
            <a:avLst/>
          </a:prstGeom>
        </p:spPr>
        <p:txBody>
          <a:bodyPr vert="horz" lIns="0" tIns="0" rIns="0" bIns="0" rtlCol="0">
            <a:noAutofit/>
          </a:bodyPr>
          <a:lstStyle>
            <a:lvl1pPr marL="0" indent="0" algn="l" defTabSz="622158" rtl="0" eaLnBrk="1" latinLnBrk="0" hangingPunct="1">
              <a:lnSpc>
                <a:spcPct val="85000"/>
              </a:lnSpc>
              <a:spcBef>
                <a:spcPts val="0"/>
              </a:spcBef>
              <a:spcAft>
                <a:spcPts val="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2pPr>
            <a:lvl3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3pPr>
            <a:lvl4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4pPr>
            <a:lvl5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5pPr>
            <a:lvl6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6pPr>
            <a:lvl7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7pPr>
            <a:lvl8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8pPr>
            <a:lvl9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9pPr>
          </a:lstStyle>
          <a:p>
            <a:r>
              <a:rPr lang="en-GB" b="0" dirty="0">
                <a:solidFill>
                  <a:srgbClr val="203165"/>
                </a:solidFill>
                <a:latin typeface="Calibri Light" panose="020F0302020204030204" pitchFamily="34" charset="0"/>
                <a:cs typeface="Calibri Light" panose="020F0302020204030204" pitchFamily="34" charset="0"/>
              </a:rPr>
              <a:t>Let’s hear from Rashida, a resident who has benefited from our efficient care services. </a:t>
            </a:r>
          </a:p>
          <a:p>
            <a:endParaRPr lang="en-GB" b="0" dirty="0">
              <a:solidFill>
                <a:srgbClr val="203165"/>
              </a:solidFill>
              <a:latin typeface="Calibri Light" panose="020F0302020204030204" pitchFamily="34" charset="0"/>
              <a:cs typeface="Calibri Light" panose="020F0302020204030204" pitchFamily="34" charset="0"/>
            </a:endParaRPr>
          </a:p>
          <a:p>
            <a:r>
              <a:rPr lang="en-GB" dirty="0" smtClean="0">
                <a:solidFill>
                  <a:srgbClr val="203165"/>
                </a:solidFill>
                <a:latin typeface="Calibri" panose="020F0502020204030204" pitchFamily="34" charset="0"/>
                <a:cs typeface="Calibri" panose="020F0502020204030204" pitchFamily="34" charset="0"/>
              </a:rPr>
              <a:t>Problem: </a:t>
            </a:r>
            <a:r>
              <a:rPr lang="en-GB" b="0" dirty="0" err="1" smtClean="0">
                <a:solidFill>
                  <a:srgbClr val="203165"/>
                </a:solidFill>
                <a:latin typeface="Calibri Light" panose="020F0302020204030204" pitchFamily="34" charset="0"/>
                <a:cs typeface="Calibri Light" panose="020F0302020204030204" pitchFamily="34" charset="0"/>
              </a:rPr>
              <a:t>Rashida</a:t>
            </a:r>
            <a:r>
              <a:rPr lang="en-GB" b="0" dirty="0" smtClean="0">
                <a:solidFill>
                  <a:srgbClr val="203165"/>
                </a:solidFill>
                <a:latin typeface="Calibri Light" panose="020F0302020204030204" pitchFamily="34" charset="0"/>
                <a:cs typeface="Calibri Light" panose="020F0302020204030204" pitchFamily="34" charset="0"/>
              </a:rPr>
              <a:t> </a:t>
            </a:r>
            <a:r>
              <a:rPr lang="en-GB" b="0" dirty="0">
                <a:solidFill>
                  <a:srgbClr val="203165"/>
                </a:solidFill>
                <a:latin typeface="Calibri Light" panose="020F0302020204030204" pitchFamily="34" charset="0"/>
                <a:cs typeface="Calibri Light" panose="020F0302020204030204" pitchFamily="34" charset="0"/>
              </a:rPr>
              <a:t>has just turned 70, has a history of heart disease but stays active by exercising at least twice a week. One day, on her way to a swimming class, she suddenly felt breathless, experienced burning chest pain, dizziness, and discomfort. The sports centre called 999, and an ambulance quickly arrived to take her to the nearest hospital. </a:t>
            </a:r>
          </a:p>
          <a:p>
            <a:endParaRPr lang="en-GB" b="0" dirty="0">
              <a:solidFill>
                <a:srgbClr val="203165"/>
              </a:solidFill>
              <a:latin typeface="Calibri Light" panose="020F0302020204030204" pitchFamily="34" charset="0"/>
              <a:cs typeface="Calibri Light" panose="020F0302020204030204" pitchFamily="34" charset="0"/>
            </a:endParaRPr>
          </a:p>
          <a:p>
            <a:r>
              <a:rPr lang="en-GB" dirty="0" smtClean="0">
                <a:solidFill>
                  <a:srgbClr val="203165"/>
                </a:solidFill>
                <a:latin typeface="Calibri" panose="020F0502020204030204" pitchFamily="34" charset="0"/>
                <a:cs typeface="Calibri" panose="020F0502020204030204" pitchFamily="34" charset="0"/>
              </a:rPr>
              <a:t>Solution: </a:t>
            </a:r>
            <a:r>
              <a:rPr lang="en-GB" b="0" dirty="0" smtClean="0">
                <a:solidFill>
                  <a:srgbClr val="203165"/>
                </a:solidFill>
                <a:latin typeface="Calibri Light" panose="020F0302020204030204" pitchFamily="34" charset="0"/>
                <a:cs typeface="Calibri Light" panose="020F0302020204030204" pitchFamily="34" charset="0"/>
              </a:rPr>
              <a:t>During </a:t>
            </a:r>
            <a:r>
              <a:rPr lang="en-GB" b="0" dirty="0">
                <a:solidFill>
                  <a:srgbClr val="203165"/>
                </a:solidFill>
                <a:latin typeface="Calibri Light" panose="020F0302020204030204" pitchFamily="34" charset="0"/>
                <a:cs typeface="Calibri Light" panose="020F0302020204030204" pitchFamily="34" charset="0"/>
              </a:rPr>
              <a:t>the ambulance ride, the paramedics helped keep Rashida calm, and assessed her symptoms and needs. When she arrived at the hospital, she was referred directly to the Same Day Emergency Care (SDEC) department. There, a heart specialist (Cardiologist) assessed her condition, provided treatment, prescribed medication, and gave her clear aftercare instructions. Rashida was able to return home on the same day without needing to stay overnight in the hospital. </a:t>
            </a:r>
          </a:p>
          <a:p>
            <a:endParaRPr lang="en-GB" b="0" dirty="0">
              <a:solidFill>
                <a:srgbClr val="203165"/>
              </a:solidFill>
              <a:latin typeface="Calibri Light" panose="020F0302020204030204" pitchFamily="34" charset="0"/>
              <a:cs typeface="Calibri Light" panose="020F0302020204030204" pitchFamily="34" charset="0"/>
            </a:endParaRPr>
          </a:p>
          <a:p>
            <a:r>
              <a:rPr lang="en-GB" dirty="0">
                <a:solidFill>
                  <a:srgbClr val="203165"/>
                </a:solidFill>
                <a:latin typeface="Calibri" panose="020F0502020204030204" pitchFamily="34" charset="0"/>
                <a:cs typeface="Calibri" panose="020F0502020204030204" pitchFamily="34" charset="0"/>
              </a:rPr>
              <a:t>Impact</a:t>
            </a:r>
            <a:r>
              <a:rPr lang="en-GB" b="0" dirty="0">
                <a:solidFill>
                  <a:srgbClr val="203165"/>
                </a:solidFill>
                <a:latin typeface="Calibri Light" panose="020F0302020204030204" pitchFamily="34" charset="0"/>
                <a:cs typeface="Calibri Light" panose="020F0302020204030204" pitchFamily="34" charset="0"/>
              </a:rPr>
              <a:t>: Rapid assessment of symptoms and onward referral to an appropriate service that can manage her needs utilising the Same Day Emergency Care (SDEC) department.</a:t>
            </a:r>
          </a:p>
          <a:p>
            <a:endParaRPr lang="en-GB" b="0" dirty="0">
              <a:solidFill>
                <a:srgbClr val="203165"/>
              </a:solidFill>
              <a:latin typeface="Calibri Light" panose="020F0302020204030204" pitchFamily="34" charset="0"/>
              <a:cs typeface="Calibri Light" panose="020F0302020204030204" pitchFamily="34" charset="0"/>
            </a:endParaRPr>
          </a:p>
          <a:p>
            <a:r>
              <a:rPr lang="en-GB" b="0" dirty="0">
                <a:solidFill>
                  <a:srgbClr val="203165"/>
                </a:solidFill>
                <a:latin typeface="Calibri Light" panose="020F0302020204030204" pitchFamily="34" charset="0"/>
                <a:cs typeface="Calibri Light" panose="020F0302020204030204" pitchFamily="34" charset="0"/>
              </a:rPr>
              <a:t>Rashida felt relieved and grateful for the efficient and effective care she received. She was happy to avoid going to A&amp;E or waiting weeks for a specialist appointment, which made her experience much less stressful.</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8240" y="279267"/>
            <a:ext cx="418238" cy="550804"/>
          </a:xfrm>
          <a:prstGeom prst="rect">
            <a:avLst/>
          </a:prstGeom>
        </p:spPr>
      </p:pic>
      <p:sp>
        <p:nvSpPr>
          <p:cNvPr id="13" name="Oval 12"/>
          <p:cNvSpPr/>
          <p:nvPr/>
        </p:nvSpPr>
        <p:spPr>
          <a:xfrm>
            <a:off x="349359" y="372570"/>
            <a:ext cx="216000" cy="216000"/>
          </a:xfrm>
          <a:prstGeom prst="ellipse">
            <a:avLst/>
          </a:prstGeom>
          <a:solidFill>
            <a:srgbClr val="4B5E8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C</a:t>
            </a:r>
          </a:p>
        </p:txBody>
      </p:sp>
    </p:spTree>
    <p:extLst>
      <p:ext uri="{BB962C8B-B14F-4D97-AF65-F5344CB8AC3E}">
        <p14:creationId xmlns:p14="http://schemas.microsoft.com/office/powerpoint/2010/main" val="1797013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7F7F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 name="Slide Number Placeholder 1"/>
          <p:cNvSpPr>
            <a:spLocks noGrp="1"/>
          </p:cNvSpPr>
          <p:nvPr>
            <p:ph type="sldNum" sz="quarter" idx="15"/>
          </p:nvPr>
        </p:nvSpPr>
        <p:spPr/>
        <p:txBody>
          <a:bodyPr/>
          <a:lstStyle/>
          <a:p>
            <a:fld id="{7870704B-CE94-48CC-AF30-84932A1262A7}" type="slidenum">
              <a:rPr lang="en-GB" smtClean="0"/>
              <a:pPr/>
              <a:t>14</a:t>
            </a:fld>
            <a:endParaRPr lang="en-GB" dirty="0"/>
          </a:p>
        </p:txBody>
      </p:sp>
      <p:sp>
        <p:nvSpPr>
          <p:cNvPr id="4" name="Title 3"/>
          <p:cNvSpPr>
            <a:spLocks noGrp="1"/>
          </p:cNvSpPr>
          <p:nvPr>
            <p:ph type="title"/>
          </p:nvPr>
        </p:nvSpPr>
        <p:spPr>
          <a:xfrm>
            <a:off x="767596" y="129168"/>
            <a:ext cx="11015203" cy="864000"/>
          </a:xfrm>
        </p:spPr>
        <p:txBody>
          <a:bodyPr/>
          <a:lstStyle/>
          <a:p>
            <a:r>
              <a:rPr lang="en-GB" b="1" dirty="0">
                <a:solidFill>
                  <a:srgbClr val="4B5E85"/>
                </a:solidFill>
                <a:latin typeface="Calibri" panose="020F0502020204030204" pitchFamily="34" charset="0"/>
                <a:cs typeface="Calibri" panose="020F0502020204030204" pitchFamily="34" charset="0"/>
              </a:rPr>
              <a:t>Story D: Claire’s journey</a:t>
            </a:r>
            <a:br>
              <a:rPr lang="en-GB" b="1" dirty="0">
                <a:solidFill>
                  <a:srgbClr val="4B5E85"/>
                </a:solidFill>
                <a:latin typeface="Calibri" panose="020F0502020204030204" pitchFamily="34" charset="0"/>
                <a:cs typeface="Calibri" panose="020F0502020204030204" pitchFamily="34" charset="0"/>
              </a:rPr>
            </a:br>
            <a:r>
              <a:rPr lang="en-GB" sz="2000" b="1" dirty="0">
                <a:solidFill>
                  <a:srgbClr val="4B5E85"/>
                </a:solidFill>
                <a:latin typeface="Calibri" panose="020F0502020204030204" pitchFamily="34" charset="0"/>
                <a:cs typeface="Calibri" panose="020F0502020204030204" pitchFamily="34" charset="0"/>
              </a:rPr>
              <a:t>Recovery and plan for the future</a:t>
            </a:r>
          </a:p>
        </p:txBody>
      </p:sp>
      <p:sp>
        <p:nvSpPr>
          <p:cNvPr id="11" name="Subtitle 2"/>
          <p:cNvSpPr txBox="1">
            <a:spLocks/>
          </p:cNvSpPr>
          <p:nvPr/>
        </p:nvSpPr>
        <p:spPr>
          <a:xfrm>
            <a:off x="404400" y="993168"/>
            <a:ext cx="5275543" cy="5636232"/>
          </a:xfrm>
          <a:prstGeom prst="rect">
            <a:avLst/>
          </a:prstGeom>
        </p:spPr>
        <p:txBody>
          <a:bodyPr vert="horz" lIns="0" tIns="0" rIns="0" bIns="0" rtlCol="0">
            <a:noAutofit/>
          </a:bodyPr>
          <a:lstStyle>
            <a:lvl1pPr marL="0" indent="0" algn="l" defTabSz="622158" rtl="0" eaLnBrk="1" latinLnBrk="0" hangingPunct="1">
              <a:lnSpc>
                <a:spcPct val="85000"/>
              </a:lnSpc>
              <a:spcBef>
                <a:spcPts val="0"/>
              </a:spcBef>
              <a:spcAft>
                <a:spcPts val="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2pPr>
            <a:lvl3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3pPr>
            <a:lvl4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4pPr>
            <a:lvl5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5pPr>
            <a:lvl6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6pPr>
            <a:lvl7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7pPr>
            <a:lvl8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8pPr>
            <a:lvl9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9pPr>
          </a:lstStyle>
          <a:p>
            <a:r>
              <a:rPr lang="en-GB" b="0" dirty="0">
                <a:solidFill>
                  <a:srgbClr val="203165"/>
                </a:solidFill>
                <a:latin typeface="Calibri Light" panose="020F0302020204030204" pitchFamily="34" charset="0"/>
                <a:cs typeface="Calibri Light" panose="020F0302020204030204" pitchFamily="34" charset="0"/>
              </a:rPr>
              <a:t>Let’s hear from Claire, a resident who has benefited from our integrated care approach. </a:t>
            </a:r>
          </a:p>
          <a:p>
            <a:endParaRPr lang="en-GB" b="0" dirty="0">
              <a:solidFill>
                <a:srgbClr val="203165"/>
              </a:solidFill>
              <a:latin typeface="Calibri Light" panose="020F0302020204030204" pitchFamily="34" charset="0"/>
              <a:cs typeface="Calibri Light" panose="020F0302020204030204" pitchFamily="34" charset="0"/>
            </a:endParaRPr>
          </a:p>
          <a:p>
            <a:r>
              <a:rPr lang="en-GB" dirty="0" smtClean="0">
                <a:solidFill>
                  <a:srgbClr val="203165"/>
                </a:solidFill>
                <a:latin typeface="Calibri" panose="020F0502020204030204" pitchFamily="34" charset="0"/>
                <a:cs typeface="Calibri" panose="020F0502020204030204" pitchFamily="34" charset="0"/>
              </a:rPr>
              <a:t>Problem: </a:t>
            </a:r>
            <a:r>
              <a:rPr lang="en-GB" b="0" dirty="0" smtClean="0">
                <a:solidFill>
                  <a:srgbClr val="203165"/>
                </a:solidFill>
                <a:latin typeface="Calibri Light" panose="020F0302020204030204" pitchFamily="34" charset="0"/>
                <a:cs typeface="Calibri Light" panose="020F0302020204030204" pitchFamily="34" charset="0"/>
              </a:rPr>
              <a:t>Claire </a:t>
            </a:r>
            <a:r>
              <a:rPr lang="en-GB" b="0" dirty="0">
                <a:solidFill>
                  <a:srgbClr val="203165"/>
                </a:solidFill>
                <a:latin typeface="Calibri Light" panose="020F0302020204030204" pitchFamily="34" charset="0"/>
                <a:cs typeface="Calibri Light" panose="020F0302020204030204" pitchFamily="34" charset="0"/>
              </a:rPr>
              <a:t>is 36 with a long history of drug use and diabetes. One day, Claire was admitted via the Emergency Department with a deep infection of her hand. </a:t>
            </a:r>
            <a:endParaRPr lang="en-GB" b="0" dirty="0" smtClean="0">
              <a:solidFill>
                <a:srgbClr val="203165"/>
              </a:solidFill>
              <a:latin typeface="Calibri Light" panose="020F0302020204030204" pitchFamily="34" charset="0"/>
              <a:cs typeface="Calibri Light" panose="020F0302020204030204" pitchFamily="34" charset="0"/>
            </a:endParaRPr>
          </a:p>
          <a:p>
            <a:endParaRPr lang="en-GB" b="0" dirty="0">
              <a:solidFill>
                <a:srgbClr val="203165"/>
              </a:solidFill>
              <a:latin typeface="Calibri Light" panose="020F0302020204030204" pitchFamily="34" charset="0"/>
              <a:cs typeface="Calibri Light" panose="020F0302020204030204" pitchFamily="34" charset="0"/>
            </a:endParaRPr>
          </a:p>
          <a:p>
            <a:r>
              <a:rPr lang="en-GB" dirty="0" smtClean="0">
                <a:solidFill>
                  <a:srgbClr val="203165"/>
                </a:solidFill>
                <a:latin typeface="Calibri" panose="020F0502020204030204" pitchFamily="34" charset="0"/>
                <a:cs typeface="Calibri" panose="020F0502020204030204" pitchFamily="34" charset="0"/>
              </a:rPr>
              <a:t>Solution: </a:t>
            </a:r>
            <a:r>
              <a:rPr lang="en-GB" b="0" dirty="0" smtClean="0">
                <a:solidFill>
                  <a:srgbClr val="203165"/>
                </a:solidFill>
                <a:latin typeface="Calibri Light" panose="020F0302020204030204" pitchFamily="34" charset="0"/>
                <a:cs typeface="Calibri Light" panose="020F0302020204030204" pitchFamily="34" charset="0"/>
              </a:rPr>
              <a:t>Because </a:t>
            </a:r>
            <a:r>
              <a:rPr lang="en-GB" b="0" dirty="0">
                <a:solidFill>
                  <a:srgbClr val="203165"/>
                </a:solidFill>
                <a:latin typeface="Calibri Light" panose="020F0302020204030204" pitchFamily="34" charset="0"/>
                <a:cs typeface="Calibri Light" panose="020F0302020204030204" pitchFamily="34" charset="0"/>
              </a:rPr>
              <a:t>she lived in a homeless hostel, she was referred quickly to the hospital Inclusion Health Team. They helped ensure Claire didn’t lose her hostel space due to her absence and supported her in registering with a GP. They also connected her with a specialist drug service to get the help she needed. </a:t>
            </a:r>
          </a:p>
          <a:p>
            <a:endParaRPr lang="en-GB" b="0" dirty="0">
              <a:solidFill>
                <a:srgbClr val="203165"/>
              </a:solidFill>
              <a:latin typeface="Calibri Light" panose="020F0302020204030204" pitchFamily="34" charset="0"/>
              <a:cs typeface="Calibri Light" panose="020F0302020204030204" pitchFamily="34" charset="0"/>
            </a:endParaRPr>
          </a:p>
          <a:p>
            <a:r>
              <a:rPr lang="en-GB" b="0" dirty="0">
                <a:solidFill>
                  <a:srgbClr val="203165"/>
                </a:solidFill>
                <a:latin typeface="Calibri Light" panose="020F0302020204030204" pitchFamily="34" charset="0"/>
                <a:cs typeface="Calibri Light" panose="020F0302020204030204" pitchFamily="34" charset="0"/>
              </a:rPr>
              <a:t>Following discharge, the team arranged for a peer advocate to bring her to follow-up appointments which were required to maintain her treatment at her GP and drug service. </a:t>
            </a:r>
          </a:p>
          <a:p>
            <a:endParaRPr lang="en-GB" b="0" dirty="0">
              <a:solidFill>
                <a:srgbClr val="203165"/>
              </a:solidFill>
              <a:latin typeface="Calibri Light" panose="020F0302020204030204" pitchFamily="34" charset="0"/>
              <a:cs typeface="Calibri Light" panose="020F0302020204030204" pitchFamily="34" charset="0"/>
            </a:endParaRPr>
          </a:p>
          <a:p>
            <a:r>
              <a:rPr lang="en-GB" dirty="0">
                <a:solidFill>
                  <a:srgbClr val="203165"/>
                </a:solidFill>
                <a:latin typeface="Calibri" panose="020F0502020204030204" pitchFamily="34" charset="0"/>
                <a:cs typeface="Calibri" panose="020F0502020204030204" pitchFamily="34" charset="0"/>
              </a:rPr>
              <a:t>Impact</a:t>
            </a:r>
            <a:r>
              <a:rPr lang="en-GB" b="0" dirty="0">
                <a:solidFill>
                  <a:srgbClr val="203165"/>
                </a:solidFill>
                <a:latin typeface="Calibri Light" panose="020F0302020204030204" pitchFamily="34" charset="0"/>
                <a:cs typeface="Calibri Light" panose="020F0302020204030204" pitchFamily="34" charset="0"/>
              </a:rPr>
              <a:t>: Without the Inclusion Health Team’s intervention, Claire might have lost her place at the hostel and been forced to return to sleeping rough on the streets. Without the connections to her GP, drug services, and other support, her situations could have recurred. </a:t>
            </a:r>
          </a:p>
          <a:p>
            <a:endParaRPr lang="en-GB" b="0" dirty="0">
              <a:solidFill>
                <a:srgbClr val="203165"/>
              </a:solidFill>
              <a:latin typeface="Calibri Light" panose="020F0302020204030204" pitchFamily="34" charset="0"/>
              <a:cs typeface="Calibri Light" panose="020F0302020204030204" pitchFamily="34" charset="0"/>
            </a:endParaRPr>
          </a:p>
          <a:p>
            <a:r>
              <a:rPr lang="en-GB" b="0" dirty="0">
                <a:solidFill>
                  <a:srgbClr val="203165"/>
                </a:solidFill>
                <a:latin typeface="Calibri Light" panose="020F0302020204030204" pitchFamily="34" charset="0"/>
                <a:cs typeface="Calibri Light" panose="020F0302020204030204" pitchFamily="34" charset="0"/>
              </a:rPr>
              <a:t>Claire now has the support she needs to stay on the path to recovery.</a:t>
            </a:r>
          </a:p>
        </p:txBody>
      </p:sp>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8240" y="279267"/>
            <a:ext cx="418238" cy="550804"/>
          </a:xfrm>
          <a:prstGeom prst="rect">
            <a:avLst/>
          </a:prstGeom>
        </p:spPr>
      </p:pic>
      <p:sp>
        <p:nvSpPr>
          <p:cNvPr id="13" name="Oval 12"/>
          <p:cNvSpPr/>
          <p:nvPr/>
        </p:nvSpPr>
        <p:spPr>
          <a:xfrm>
            <a:off x="349359" y="372570"/>
            <a:ext cx="216000" cy="216000"/>
          </a:xfrm>
          <a:prstGeom prst="ellipse">
            <a:avLst/>
          </a:prstGeom>
          <a:solidFill>
            <a:srgbClr val="4B5E8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D</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686" r="31300"/>
          <a:stretch/>
        </p:blipFill>
        <p:spPr>
          <a:xfrm>
            <a:off x="6074116" y="0"/>
            <a:ext cx="6112875" cy="6858000"/>
          </a:xfrm>
          <a:prstGeom prst="rect">
            <a:avLst/>
          </a:prstGeom>
        </p:spPr>
      </p:pic>
    </p:spTree>
    <p:extLst>
      <p:ext uri="{BB962C8B-B14F-4D97-AF65-F5344CB8AC3E}">
        <p14:creationId xmlns:p14="http://schemas.microsoft.com/office/powerpoint/2010/main" val="2235574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18568"/>
            <a:ext cx="12192000" cy="5864832"/>
          </a:xfrm>
          <a:prstGeom prst="rect">
            <a:avLst/>
          </a:prstGeom>
          <a:solidFill>
            <a:srgbClr val="D3F0F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 name="Slide Number Placeholder 1"/>
          <p:cNvSpPr>
            <a:spLocks noGrp="1"/>
          </p:cNvSpPr>
          <p:nvPr>
            <p:ph type="sldNum" sz="quarter" idx="15"/>
          </p:nvPr>
        </p:nvSpPr>
        <p:spPr/>
        <p:txBody>
          <a:bodyPr/>
          <a:lstStyle/>
          <a:p>
            <a:fld id="{7870704B-CE94-48CC-AF30-84932A1262A7}" type="slidenum">
              <a:rPr lang="en-GB" smtClean="0"/>
              <a:pPr/>
              <a:t>15</a:t>
            </a:fld>
            <a:endParaRPr lang="en-GB" dirty="0"/>
          </a:p>
        </p:txBody>
      </p:sp>
      <p:sp>
        <p:nvSpPr>
          <p:cNvPr id="4" name="Title 3"/>
          <p:cNvSpPr>
            <a:spLocks noGrp="1"/>
          </p:cNvSpPr>
          <p:nvPr>
            <p:ph type="title"/>
          </p:nvPr>
        </p:nvSpPr>
        <p:spPr/>
        <p:txBody>
          <a:bodyPr/>
          <a:lstStyle/>
          <a:p>
            <a:r>
              <a:rPr lang="en-GB" sz="2800" b="1" dirty="0">
                <a:latin typeface="Calibri" panose="020F0502020204030204" pitchFamily="34" charset="0"/>
                <a:cs typeface="Calibri" panose="020F0502020204030204" pitchFamily="34" charset="0"/>
              </a:rPr>
              <a:t>How will we know we’re succeeding?</a:t>
            </a:r>
          </a:p>
        </p:txBody>
      </p:sp>
      <p:sp>
        <p:nvSpPr>
          <p:cNvPr id="6" name="Footer Placeholder 5"/>
          <p:cNvSpPr>
            <a:spLocks noGrp="1"/>
          </p:cNvSpPr>
          <p:nvPr>
            <p:ph type="ftr" sz="quarter" idx="3"/>
          </p:nvPr>
        </p:nvSpPr>
        <p:spPr/>
        <p:txBody>
          <a:bodyPr/>
          <a:lstStyle/>
          <a:p>
            <a:pPr algn="l"/>
            <a:r>
              <a:rPr lang="en-GB"/>
              <a:t>NW London ICS | UEC Strategy NW London Residents' Forum | December 2024</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56" t="43714" r="1759" b="32953"/>
          <a:stretch/>
        </p:blipFill>
        <p:spPr>
          <a:xfrm>
            <a:off x="406800" y="2754406"/>
            <a:ext cx="11376000" cy="1979023"/>
          </a:xfrm>
          <a:prstGeom prst="rect">
            <a:avLst/>
          </a:prstGeom>
          <a:effectLst>
            <a:reflection blurRad="6350" stA="50000" endA="300" endPos="55000" dir="5400000" sy="-100000" algn="bl" rotWithShape="0"/>
          </a:effectLst>
        </p:spPr>
      </p:pic>
      <p:sp>
        <p:nvSpPr>
          <p:cNvPr id="14" name="Rounded Rectangle 13"/>
          <p:cNvSpPr/>
          <p:nvPr/>
        </p:nvSpPr>
        <p:spPr>
          <a:xfrm>
            <a:off x="2639834" y="1212370"/>
            <a:ext cx="2065695" cy="1502075"/>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5" name="Rectangle 14">
            <a:hlinkClick r:id="rId3" action="ppaction://hlinksldjump"/>
            <a:extLst>
              <a:ext uri="{FF2B5EF4-FFF2-40B4-BE49-F238E27FC236}">
                <a16:creationId xmlns:a16="http://schemas.microsoft.com/office/drawing/2014/main" id="{1230B396-BB8A-6157-93CF-AFDDF4957457}"/>
              </a:ext>
            </a:extLst>
          </p:cNvPr>
          <p:cNvSpPr/>
          <p:nvPr/>
        </p:nvSpPr>
        <p:spPr>
          <a:xfrm>
            <a:off x="2676955" y="1267432"/>
            <a:ext cx="1978116" cy="111779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Urgent Care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Ensuring patients can access alternatives to A&amp;E for urgent care conditions </a:t>
            </a:r>
          </a:p>
        </p:txBody>
      </p:sp>
      <p:cxnSp>
        <p:nvCxnSpPr>
          <p:cNvPr id="17" name="Straight Connector 16"/>
          <p:cNvCxnSpPr/>
          <p:nvPr/>
        </p:nvCxnSpPr>
        <p:spPr>
          <a:xfrm flipV="1">
            <a:off x="1341920" y="2715144"/>
            <a:ext cx="0" cy="648000"/>
          </a:xfrm>
          <a:prstGeom prst="line">
            <a:avLst/>
          </a:prstGeom>
          <a:ln w="19050" cap="sq">
            <a:solidFill>
              <a:srgbClr val="4B5E85"/>
            </a:solidFill>
            <a:prstDash val="sysDash"/>
          </a:ln>
        </p:spPr>
        <p:style>
          <a:lnRef idx="1">
            <a:schemeClr val="accent1"/>
          </a:lnRef>
          <a:fillRef idx="0">
            <a:schemeClr val="accent1"/>
          </a:fillRef>
          <a:effectRef idx="0">
            <a:schemeClr val="dk1"/>
          </a:effectRef>
          <a:fontRef idx="minor">
            <a:schemeClr val="lt1"/>
          </a:fontRef>
        </p:style>
      </p:cxnSp>
      <p:sp>
        <p:nvSpPr>
          <p:cNvPr id="18" name="Rounded Rectangle 17"/>
          <p:cNvSpPr/>
          <p:nvPr/>
        </p:nvSpPr>
        <p:spPr>
          <a:xfrm>
            <a:off x="6747074" y="1200959"/>
            <a:ext cx="2988370" cy="1502075"/>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9" name="Rectangle 18">
            <a:hlinkClick r:id="rId3" action="ppaction://hlinksldjump"/>
            <a:extLst>
              <a:ext uri="{FF2B5EF4-FFF2-40B4-BE49-F238E27FC236}">
                <a16:creationId xmlns:a16="http://schemas.microsoft.com/office/drawing/2014/main" id="{1230B396-BB8A-6157-93CF-AFDDF4957457}"/>
              </a:ext>
            </a:extLst>
          </p:cNvPr>
          <p:cNvSpPr/>
          <p:nvPr/>
        </p:nvSpPr>
        <p:spPr>
          <a:xfrm>
            <a:off x="6839172" y="1254160"/>
            <a:ext cx="2896272" cy="142685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Same Day Emergency Care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Increasing the proportion of patients seen and discharged from emergency care on the same day. Goal: +15,000 treated.</a:t>
            </a:r>
          </a:p>
        </p:txBody>
      </p:sp>
      <p:sp>
        <p:nvSpPr>
          <p:cNvPr id="20" name="Rounded Rectangle 19"/>
          <p:cNvSpPr/>
          <p:nvPr/>
        </p:nvSpPr>
        <p:spPr>
          <a:xfrm>
            <a:off x="9966960" y="1217343"/>
            <a:ext cx="1810791" cy="1502075"/>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1" name="Rectangle 20">
            <a:hlinkClick r:id="rId3" action="ppaction://hlinksldjump"/>
            <a:extLst>
              <a:ext uri="{FF2B5EF4-FFF2-40B4-BE49-F238E27FC236}">
                <a16:creationId xmlns:a16="http://schemas.microsoft.com/office/drawing/2014/main" id="{1230B396-BB8A-6157-93CF-AFDDF4957457}"/>
              </a:ext>
            </a:extLst>
          </p:cNvPr>
          <p:cNvSpPr/>
          <p:nvPr/>
        </p:nvSpPr>
        <p:spPr>
          <a:xfrm>
            <a:off x="10017419" y="1284850"/>
            <a:ext cx="1758032" cy="111779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Effective triage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Ensuring patients are directed to the right care setting.</a:t>
            </a:r>
          </a:p>
        </p:txBody>
      </p:sp>
      <p:sp>
        <p:nvSpPr>
          <p:cNvPr id="22" name="Rounded Rectangle 21"/>
          <p:cNvSpPr/>
          <p:nvPr/>
        </p:nvSpPr>
        <p:spPr>
          <a:xfrm>
            <a:off x="6109804" y="4785136"/>
            <a:ext cx="2988370" cy="1502075"/>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3" name="Rectangle 22">
            <a:hlinkClick r:id="rId3" action="ppaction://hlinksldjump"/>
            <a:extLst>
              <a:ext uri="{FF2B5EF4-FFF2-40B4-BE49-F238E27FC236}">
                <a16:creationId xmlns:a16="http://schemas.microsoft.com/office/drawing/2014/main" id="{1230B396-BB8A-6157-93CF-AFDDF4957457}"/>
              </a:ext>
            </a:extLst>
          </p:cNvPr>
          <p:cNvSpPr/>
          <p:nvPr/>
        </p:nvSpPr>
        <p:spPr>
          <a:xfrm>
            <a:off x="6177622" y="4820124"/>
            <a:ext cx="2852734" cy="136374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Reducing your time in hospital</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Goal: Reduction of length of stay (</a:t>
            </a:r>
            <a:r>
              <a:rPr lang="en-GB" sz="1600" dirty="0" err="1">
                <a:solidFill>
                  <a:srgbClr val="2E468A"/>
                </a:solidFill>
                <a:latin typeface="Calibri Light" panose="020F0302020204030204" pitchFamily="34" charset="0"/>
                <a:cs typeface="Calibri Light" panose="020F0302020204030204" pitchFamily="34" charset="0"/>
              </a:rPr>
              <a:t>LoS</a:t>
            </a:r>
            <a:r>
              <a:rPr lang="en-GB" sz="1600" dirty="0">
                <a:solidFill>
                  <a:srgbClr val="2E468A"/>
                </a:solidFill>
                <a:latin typeface="Calibri Light" panose="020F0302020204030204" pitchFamily="34" charset="0"/>
                <a:cs typeface="Calibri Light" panose="020F0302020204030204" pitchFamily="34" charset="0"/>
              </a:rPr>
              <a:t>) by 10% and only 4% of patient not meeting the criteria to reside (CTR).</a:t>
            </a:r>
          </a:p>
        </p:txBody>
      </p:sp>
      <p:sp>
        <p:nvSpPr>
          <p:cNvPr id="24" name="Rounded Rectangle 23"/>
          <p:cNvSpPr/>
          <p:nvPr/>
        </p:nvSpPr>
        <p:spPr>
          <a:xfrm>
            <a:off x="406800" y="4758829"/>
            <a:ext cx="2623783" cy="1519088"/>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5" name="Rectangle 24">
            <a:hlinkClick r:id="rId3" action="ppaction://hlinksldjump"/>
            <a:extLst>
              <a:ext uri="{FF2B5EF4-FFF2-40B4-BE49-F238E27FC236}">
                <a16:creationId xmlns:a16="http://schemas.microsoft.com/office/drawing/2014/main" id="{1230B396-BB8A-6157-93CF-AFDDF4957457}"/>
              </a:ext>
            </a:extLst>
          </p:cNvPr>
          <p:cNvSpPr/>
          <p:nvPr/>
        </p:nvSpPr>
        <p:spPr>
          <a:xfrm>
            <a:off x="455498" y="4818443"/>
            <a:ext cx="2504695" cy="1465795"/>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Primary Care Access </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Ensuring patients can easily access their GP practice or other appropriate primary care services. </a:t>
            </a:r>
          </a:p>
        </p:txBody>
      </p:sp>
      <p:sp>
        <p:nvSpPr>
          <p:cNvPr id="26" name="Oval 25"/>
          <p:cNvSpPr/>
          <p:nvPr/>
        </p:nvSpPr>
        <p:spPr>
          <a:xfrm>
            <a:off x="1268218" y="3261444"/>
            <a:ext cx="144000" cy="144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cxnSp>
        <p:nvCxnSpPr>
          <p:cNvPr id="29" name="Straight Connector 28"/>
          <p:cNvCxnSpPr/>
          <p:nvPr/>
        </p:nvCxnSpPr>
        <p:spPr>
          <a:xfrm flipV="1">
            <a:off x="10737474" y="2715144"/>
            <a:ext cx="0" cy="648000"/>
          </a:xfrm>
          <a:prstGeom prst="line">
            <a:avLst/>
          </a:prstGeom>
          <a:ln w="19050" cap="sq">
            <a:solidFill>
              <a:srgbClr val="4B5E85"/>
            </a:solidFill>
            <a:prstDash val="sysDash"/>
          </a:ln>
        </p:spPr>
        <p:style>
          <a:lnRef idx="1">
            <a:schemeClr val="accent1"/>
          </a:lnRef>
          <a:fillRef idx="0">
            <a:schemeClr val="accent1"/>
          </a:fillRef>
          <a:effectRef idx="0">
            <a:schemeClr val="dk1"/>
          </a:effectRef>
          <a:fontRef idx="minor">
            <a:schemeClr val="lt1"/>
          </a:fontRef>
        </p:style>
      </p:cxnSp>
      <p:sp>
        <p:nvSpPr>
          <p:cNvPr id="30" name="Oval 29"/>
          <p:cNvSpPr/>
          <p:nvPr/>
        </p:nvSpPr>
        <p:spPr>
          <a:xfrm>
            <a:off x="10663772" y="3261444"/>
            <a:ext cx="144000" cy="144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cxnSp>
        <p:nvCxnSpPr>
          <p:cNvPr id="35" name="Straight Connector 34"/>
          <p:cNvCxnSpPr/>
          <p:nvPr/>
        </p:nvCxnSpPr>
        <p:spPr>
          <a:xfrm flipV="1">
            <a:off x="10637180" y="4192417"/>
            <a:ext cx="0" cy="576000"/>
          </a:xfrm>
          <a:prstGeom prst="line">
            <a:avLst/>
          </a:prstGeom>
          <a:ln w="19050" cap="sq">
            <a:solidFill>
              <a:srgbClr val="4B5E85"/>
            </a:solidFill>
            <a:prstDash val="sysDash"/>
          </a:ln>
        </p:spPr>
        <p:style>
          <a:lnRef idx="1">
            <a:schemeClr val="accent1"/>
          </a:lnRef>
          <a:fillRef idx="0">
            <a:schemeClr val="accent1"/>
          </a:fillRef>
          <a:effectRef idx="0">
            <a:schemeClr val="dk1"/>
          </a:effectRef>
          <a:fontRef idx="minor">
            <a:schemeClr val="lt1"/>
          </a:fontRef>
        </p:style>
      </p:cxnSp>
      <p:sp>
        <p:nvSpPr>
          <p:cNvPr id="36" name="Oval 35"/>
          <p:cNvSpPr/>
          <p:nvPr/>
        </p:nvSpPr>
        <p:spPr>
          <a:xfrm>
            <a:off x="10565180" y="4120855"/>
            <a:ext cx="144000" cy="144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33" name="Rounded Rectangle 32"/>
          <p:cNvSpPr/>
          <p:nvPr/>
        </p:nvSpPr>
        <p:spPr>
          <a:xfrm>
            <a:off x="456928" y="1225231"/>
            <a:ext cx="1882772" cy="1502075"/>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34" name="Rectangle 33">
            <a:hlinkClick r:id="rId3" action="ppaction://hlinksldjump"/>
            <a:extLst>
              <a:ext uri="{FF2B5EF4-FFF2-40B4-BE49-F238E27FC236}">
                <a16:creationId xmlns:a16="http://schemas.microsoft.com/office/drawing/2014/main" id="{1230B396-BB8A-6157-93CF-AFDDF4957457}"/>
              </a:ext>
            </a:extLst>
          </p:cNvPr>
          <p:cNvSpPr/>
          <p:nvPr/>
        </p:nvSpPr>
        <p:spPr>
          <a:xfrm>
            <a:off x="491925" y="1266227"/>
            <a:ext cx="1797317" cy="111779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Care Plans</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Increasing number of patients with personalised care plans</a:t>
            </a:r>
          </a:p>
        </p:txBody>
      </p:sp>
      <p:sp>
        <p:nvSpPr>
          <p:cNvPr id="37" name="Rounded Rectangle 36"/>
          <p:cNvSpPr/>
          <p:nvPr/>
        </p:nvSpPr>
        <p:spPr>
          <a:xfrm>
            <a:off x="5005664" y="1228287"/>
            <a:ext cx="1509894" cy="1486158"/>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38" name="Rectangle 37">
            <a:hlinkClick r:id="rId3" action="ppaction://hlinksldjump"/>
            <a:extLst>
              <a:ext uri="{FF2B5EF4-FFF2-40B4-BE49-F238E27FC236}">
                <a16:creationId xmlns:a16="http://schemas.microsoft.com/office/drawing/2014/main" id="{1230B396-BB8A-6157-93CF-AFDDF4957457}"/>
              </a:ext>
            </a:extLst>
          </p:cNvPr>
          <p:cNvSpPr/>
          <p:nvPr/>
        </p:nvSpPr>
        <p:spPr>
          <a:xfrm>
            <a:off x="5050903" y="1273874"/>
            <a:ext cx="1441363" cy="1000210"/>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A&amp;E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Reducing waiting times in A&amp;E.</a:t>
            </a:r>
          </a:p>
        </p:txBody>
      </p:sp>
      <p:sp>
        <p:nvSpPr>
          <p:cNvPr id="39" name="Rounded Rectangle 38"/>
          <p:cNvSpPr/>
          <p:nvPr/>
        </p:nvSpPr>
        <p:spPr>
          <a:xfrm>
            <a:off x="9552092" y="4782163"/>
            <a:ext cx="2223359" cy="1502075"/>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40" name="Rectangle 39">
            <a:hlinkClick r:id="rId3" action="ppaction://hlinksldjump"/>
            <a:extLst>
              <a:ext uri="{FF2B5EF4-FFF2-40B4-BE49-F238E27FC236}">
                <a16:creationId xmlns:a16="http://schemas.microsoft.com/office/drawing/2014/main" id="{1230B396-BB8A-6157-93CF-AFDDF4957457}"/>
              </a:ext>
            </a:extLst>
          </p:cNvPr>
          <p:cNvSpPr/>
          <p:nvPr/>
        </p:nvSpPr>
        <p:spPr>
          <a:xfrm>
            <a:off x="9602548" y="4838523"/>
            <a:ext cx="2122445" cy="1399717"/>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Hospital discharge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Making sure patients are discharged with a care plan swiftly when they are medically fit </a:t>
            </a:r>
          </a:p>
        </p:txBody>
      </p:sp>
      <p:sp>
        <p:nvSpPr>
          <p:cNvPr id="45" name="Rounded Rectangle 44"/>
          <p:cNvSpPr/>
          <p:nvPr/>
        </p:nvSpPr>
        <p:spPr>
          <a:xfrm>
            <a:off x="3435625" y="4775744"/>
            <a:ext cx="2223359" cy="1502075"/>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46" name="Rectangle 45">
            <a:hlinkClick r:id="rId3" action="ppaction://hlinksldjump"/>
            <a:extLst>
              <a:ext uri="{FF2B5EF4-FFF2-40B4-BE49-F238E27FC236}">
                <a16:creationId xmlns:a16="http://schemas.microsoft.com/office/drawing/2014/main" id="{1230B396-BB8A-6157-93CF-AFDDF4957457}"/>
              </a:ext>
            </a:extLst>
          </p:cNvPr>
          <p:cNvSpPr/>
          <p:nvPr/>
        </p:nvSpPr>
        <p:spPr>
          <a:xfrm>
            <a:off x="3486081" y="4832104"/>
            <a:ext cx="2122445" cy="1399717"/>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Online support</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Easier and better online support via 111 Online and NHS App.</a:t>
            </a:r>
          </a:p>
        </p:txBody>
      </p:sp>
      <p:cxnSp>
        <p:nvCxnSpPr>
          <p:cNvPr id="47" name="Straight Connector 46"/>
          <p:cNvCxnSpPr/>
          <p:nvPr/>
        </p:nvCxnSpPr>
        <p:spPr>
          <a:xfrm flipV="1">
            <a:off x="3688880" y="2710464"/>
            <a:ext cx="0" cy="648000"/>
          </a:xfrm>
          <a:prstGeom prst="line">
            <a:avLst/>
          </a:prstGeom>
          <a:ln w="19050" cap="sq">
            <a:solidFill>
              <a:srgbClr val="4B5E85"/>
            </a:solidFill>
            <a:prstDash val="sysDash"/>
          </a:ln>
        </p:spPr>
        <p:style>
          <a:lnRef idx="1">
            <a:schemeClr val="accent1"/>
          </a:lnRef>
          <a:fillRef idx="0">
            <a:schemeClr val="accent1"/>
          </a:fillRef>
          <a:effectRef idx="0">
            <a:schemeClr val="dk1"/>
          </a:effectRef>
          <a:fontRef idx="minor">
            <a:schemeClr val="lt1"/>
          </a:fontRef>
        </p:style>
      </p:cxnSp>
      <p:sp>
        <p:nvSpPr>
          <p:cNvPr id="48" name="Oval 47"/>
          <p:cNvSpPr/>
          <p:nvPr/>
        </p:nvSpPr>
        <p:spPr>
          <a:xfrm>
            <a:off x="3615178" y="3256764"/>
            <a:ext cx="144000" cy="144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cxnSp>
        <p:nvCxnSpPr>
          <p:cNvPr id="49" name="Straight Connector 48"/>
          <p:cNvCxnSpPr/>
          <p:nvPr/>
        </p:nvCxnSpPr>
        <p:spPr>
          <a:xfrm flipV="1">
            <a:off x="5806800" y="2710464"/>
            <a:ext cx="0" cy="648000"/>
          </a:xfrm>
          <a:prstGeom prst="line">
            <a:avLst/>
          </a:prstGeom>
          <a:ln w="19050" cap="sq">
            <a:solidFill>
              <a:srgbClr val="4B5E85"/>
            </a:solidFill>
            <a:prstDash val="sysDash"/>
          </a:ln>
        </p:spPr>
        <p:style>
          <a:lnRef idx="1">
            <a:schemeClr val="accent1"/>
          </a:lnRef>
          <a:fillRef idx="0">
            <a:schemeClr val="accent1"/>
          </a:fillRef>
          <a:effectRef idx="0">
            <a:schemeClr val="dk1"/>
          </a:effectRef>
          <a:fontRef idx="minor">
            <a:schemeClr val="lt1"/>
          </a:fontRef>
        </p:style>
      </p:cxnSp>
      <p:sp>
        <p:nvSpPr>
          <p:cNvPr id="50" name="Oval 49"/>
          <p:cNvSpPr/>
          <p:nvPr/>
        </p:nvSpPr>
        <p:spPr>
          <a:xfrm>
            <a:off x="5733098" y="3256764"/>
            <a:ext cx="144000" cy="144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Tree>
    <p:extLst>
      <p:ext uri="{BB962C8B-B14F-4D97-AF65-F5344CB8AC3E}">
        <p14:creationId xmlns:p14="http://schemas.microsoft.com/office/powerpoint/2010/main" val="3699474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93168"/>
            <a:ext cx="12192000" cy="5864832"/>
          </a:xfrm>
          <a:prstGeom prst="rect">
            <a:avLst/>
          </a:prstGeom>
          <a:solidFill>
            <a:srgbClr val="F1E6CD"/>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 name="Slide Number Placeholder 1"/>
          <p:cNvSpPr>
            <a:spLocks noGrp="1"/>
          </p:cNvSpPr>
          <p:nvPr>
            <p:ph type="sldNum" sz="quarter" idx="15"/>
          </p:nvPr>
        </p:nvSpPr>
        <p:spPr/>
        <p:txBody>
          <a:bodyPr/>
          <a:lstStyle/>
          <a:p>
            <a:fld id="{7870704B-CE94-48CC-AF30-84932A1262A7}" type="slidenum">
              <a:rPr lang="en-GB" smtClean="0"/>
              <a:pPr/>
              <a:t>16</a:t>
            </a:fld>
            <a:endParaRPr lang="en-GB" dirty="0"/>
          </a:p>
        </p:txBody>
      </p:sp>
      <p:sp>
        <p:nvSpPr>
          <p:cNvPr id="4" name="Title 3"/>
          <p:cNvSpPr>
            <a:spLocks noGrp="1"/>
          </p:cNvSpPr>
          <p:nvPr>
            <p:ph type="title"/>
          </p:nvPr>
        </p:nvSpPr>
        <p:spPr/>
        <p:txBody>
          <a:bodyPr/>
          <a:lstStyle/>
          <a:p>
            <a:r>
              <a:rPr lang="en-GB" sz="2800" b="1" dirty="0">
                <a:latin typeface="Calibri" panose="020F0502020204030204" pitchFamily="34" charset="0"/>
                <a:cs typeface="Calibri" panose="020F0502020204030204" pitchFamily="34" charset="0"/>
              </a:rPr>
              <a:t>What we need to make this work?</a:t>
            </a: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t="21820" b="26540"/>
          <a:stretch/>
        </p:blipFill>
        <p:spPr>
          <a:xfrm>
            <a:off x="-351910" y="993168"/>
            <a:ext cx="12891594" cy="499871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4052" t="3490" r="33759" b="50527"/>
          <a:stretch/>
        </p:blipFill>
        <p:spPr>
          <a:xfrm>
            <a:off x="4916797" y="3172096"/>
            <a:ext cx="1345474" cy="1345474"/>
          </a:xfrm>
          <a:prstGeom prst="ellipse">
            <a:avLst/>
          </a:prstGeom>
          <a:solidFill>
            <a:srgbClr val="8DCCDD"/>
          </a:solidFill>
          <a:ln w="28575">
            <a:solidFill>
              <a:srgbClr val="203165"/>
            </a:solidFill>
            <a:prstDash val="sysDash"/>
          </a:ln>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12440" t="-212" r="11798" b="212"/>
          <a:stretch/>
        </p:blipFill>
        <p:spPr>
          <a:xfrm>
            <a:off x="7333423" y="3172096"/>
            <a:ext cx="1345474" cy="1345474"/>
          </a:xfrm>
          <a:prstGeom prst="ellipse">
            <a:avLst/>
          </a:prstGeom>
          <a:ln w="28575">
            <a:solidFill>
              <a:srgbClr val="203165"/>
            </a:solidFill>
            <a:prstDash val="sysDash"/>
          </a:ln>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212" t="4297" r="5387" b="848"/>
          <a:stretch/>
        </p:blipFill>
        <p:spPr>
          <a:xfrm>
            <a:off x="9750049" y="3172096"/>
            <a:ext cx="1345024" cy="1345474"/>
          </a:xfrm>
          <a:prstGeom prst="ellipse">
            <a:avLst/>
          </a:prstGeom>
          <a:ln w="28575">
            <a:solidFill>
              <a:srgbClr val="203165"/>
            </a:solidFill>
            <a:prstDash val="sysDash"/>
          </a:ln>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21576" t="2160" r="25352" b="3624"/>
          <a:stretch/>
        </p:blipFill>
        <p:spPr>
          <a:xfrm>
            <a:off x="2500171" y="3172096"/>
            <a:ext cx="1345474" cy="1345474"/>
          </a:xfrm>
          <a:prstGeom prst="ellipse">
            <a:avLst/>
          </a:prstGeom>
          <a:ln w="28575">
            <a:solidFill>
              <a:srgbClr val="203165"/>
            </a:solidFill>
            <a:prstDash val="sysDash"/>
          </a:ln>
        </p:spPr>
      </p:pic>
      <p:sp>
        <p:nvSpPr>
          <p:cNvPr id="16" name="Rounded Rectangle 15"/>
          <p:cNvSpPr/>
          <p:nvPr/>
        </p:nvSpPr>
        <p:spPr>
          <a:xfrm>
            <a:off x="3252416" y="1062089"/>
            <a:ext cx="3521495" cy="1778667"/>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7" name="Rectangle 16">
            <a:hlinkClick r:id="rId9" action="ppaction://hlinksldjump"/>
            <a:extLst>
              <a:ext uri="{FF2B5EF4-FFF2-40B4-BE49-F238E27FC236}">
                <a16:creationId xmlns:a16="http://schemas.microsoft.com/office/drawing/2014/main" id="{1230B396-BB8A-6157-93CF-AFDDF4957457}"/>
              </a:ext>
            </a:extLst>
          </p:cNvPr>
          <p:cNvSpPr/>
          <p:nvPr/>
        </p:nvSpPr>
        <p:spPr>
          <a:xfrm>
            <a:off x="3349432" y="1089646"/>
            <a:ext cx="3402122" cy="1658843"/>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425B98"/>
                </a:solidFill>
                <a:latin typeface="Calibri" panose="020F0502020204030204" pitchFamily="34" charset="0"/>
                <a:cs typeface="Calibri" panose="020F0502020204030204" pitchFamily="34" charset="0"/>
              </a:rPr>
              <a:t>Care closer to home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Community care, better facilities for home monitoring and virtual care. Imagine your neighbourhood pharmacy offering more services to avoid hospital visits.</a:t>
            </a:r>
          </a:p>
        </p:txBody>
      </p:sp>
      <p:sp>
        <p:nvSpPr>
          <p:cNvPr id="20" name="Rounded Rectangle 19"/>
          <p:cNvSpPr/>
          <p:nvPr/>
        </p:nvSpPr>
        <p:spPr>
          <a:xfrm>
            <a:off x="1676532" y="5229809"/>
            <a:ext cx="3070298" cy="1474180"/>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1" name="Rectangle 20">
            <a:hlinkClick r:id="rId9" action="ppaction://hlinksldjump"/>
            <a:extLst>
              <a:ext uri="{FF2B5EF4-FFF2-40B4-BE49-F238E27FC236}">
                <a16:creationId xmlns:a16="http://schemas.microsoft.com/office/drawing/2014/main" id="{1230B396-BB8A-6157-93CF-AFDDF4957457}"/>
              </a:ext>
            </a:extLst>
          </p:cNvPr>
          <p:cNvSpPr/>
          <p:nvPr/>
        </p:nvSpPr>
        <p:spPr>
          <a:xfrm>
            <a:off x="1746497" y="5235662"/>
            <a:ext cx="2930368" cy="1112272"/>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425B98"/>
                </a:solidFill>
                <a:latin typeface="Calibri" panose="020F0502020204030204" pitchFamily="34" charset="0"/>
                <a:cs typeface="Calibri" panose="020F0502020204030204" pitchFamily="34" charset="0"/>
              </a:rPr>
              <a:t>Workforce: People who care </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Training and expansion of new clinical roles in the community.</a:t>
            </a:r>
          </a:p>
        </p:txBody>
      </p:sp>
      <p:sp>
        <p:nvSpPr>
          <p:cNvPr id="22" name="Rounded Rectangle 21"/>
          <p:cNvSpPr/>
          <p:nvPr/>
        </p:nvSpPr>
        <p:spPr>
          <a:xfrm>
            <a:off x="5808616" y="5225319"/>
            <a:ext cx="4537167" cy="1478670"/>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3" name="Rectangle 22">
            <a:hlinkClick r:id="rId9" action="ppaction://hlinksldjump"/>
            <a:extLst>
              <a:ext uri="{FF2B5EF4-FFF2-40B4-BE49-F238E27FC236}">
                <a16:creationId xmlns:a16="http://schemas.microsoft.com/office/drawing/2014/main" id="{1230B396-BB8A-6157-93CF-AFDDF4957457}"/>
              </a:ext>
            </a:extLst>
          </p:cNvPr>
          <p:cNvSpPr/>
          <p:nvPr/>
        </p:nvSpPr>
        <p:spPr>
          <a:xfrm>
            <a:off x="5847331" y="5234762"/>
            <a:ext cx="4498452" cy="1394638"/>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425B98"/>
                </a:solidFill>
                <a:latin typeface="Calibri" panose="020F0502020204030204" pitchFamily="34" charset="0"/>
                <a:cs typeface="Calibri" panose="020F0502020204030204" pitchFamily="34" charset="0"/>
              </a:rPr>
              <a:t>Communications: Clear information</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Simple and reliable advice about where to go for help. Raising awareness of new and improved services. Working with different community groups to support being conveyed in an understandable way</a:t>
            </a:r>
          </a:p>
        </p:txBody>
      </p:sp>
      <p:sp>
        <p:nvSpPr>
          <p:cNvPr id="24" name="Rounded Rectangle 23"/>
          <p:cNvSpPr/>
          <p:nvPr/>
        </p:nvSpPr>
        <p:spPr>
          <a:xfrm>
            <a:off x="8218682" y="1062249"/>
            <a:ext cx="3521495" cy="1776289"/>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5" name="Rectangle 24">
            <a:hlinkClick r:id="rId9" action="ppaction://hlinksldjump"/>
            <a:extLst>
              <a:ext uri="{FF2B5EF4-FFF2-40B4-BE49-F238E27FC236}">
                <a16:creationId xmlns:a16="http://schemas.microsoft.com/office/drawing/2014/main" id="{1230B396-BB8A-6157-93CF-AFDDF4957457}"/>
              </a:ext>
            </a:extLst>
          </p:cNvPr>
          <p:cNvSpPr/>
          <p:nvPr/>
        </p:nvSpPr>
        <p:spPr>
          <a:xfrm>
            <a:off x="8319529" y="1089646"/>
            <a:ext cx="3413595" cy="1658843"/>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425B98"/>
                </a:solidFill>
                <a:latin typeface="Calibri" panose="020F0502020204030204" pitchFamily="34" charset="0"/>
                <a:cs typeface="Calibri" panose="020F0502020204030204" pitchFamily="34" charset="0"/>
              </a:rPr>
              <a:t>Data &amp; Digital: Better tools</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Digital health tools to help you manage your care at home. Secure systems that share your health information between GPs, hospitals, and specialists safely and quickly.</a:t>
            </a:r>
          </a:p>
        </p:txBody>
      </p:sp>
      <p:sp>
        <p:nvSpPr>
          <p:cNvPr id="26" name="TextBox 25"/>
          <p:cNvSpPr txBox="1"/>
          <p:nvPr/>
        </p:nvSpPr>
        <p:spPr>
          <a:xfrm>
            <a:off x="337527" y="4148238"/>
            <a:ext cx="1244200" cy="369332"/>
          </a:xfrm>
          <a:prstGeom prst="rect">
            <a:avLst/>
          </a:prstGeom>
          <a:noFill/>
        </p:spPr>
        <p:txBody>
          <a:bodyPr wrap="square" lIns="0" tIns="0" rIns="0" bIns="0" rtlCol="0">
            <a:spAutoFit/>
          </a:bodyPr>
          <a:lstStyle/>
          <a:p>
            <a:pPr algn="ctr">
              <a:lnSpc>
                <a:spcPct val="100000"/>
              </a:lnSpc>
              <a:spcAft>
                <a:spcPts val="600"/>
              </a:spcAft>
              <a:buSzPct val="100000"/>
            </a:pPr>
            <a:r>
              <a:rPr lang="en-GB" sz="2400" b="1" dirty="0">
                <a:solidFill>
                  <a:srgbClr val="E77D65"/>
                </a:solidFill>
                <a:latin typeface="Calibri" panose="020F0502020204030204" pitchFamily="34" charset="0"/>
                <a:cs typeface="Calibri" panose="020F0502020204030204" pitchFamily="34" charset="0"/>
              </a:rPr>
              <a:t>Enablers</a:t>
            </a:r>
          </a:p>
        </p:txBody>
      </p:sp>
      <p:cxnSp>
        <p:nvCxnSpPr>
          <p:cNvPr id="28" name="Straight Connector 27"/>
          <p:cNvCxnSpPr/>
          <p:nvPr/>
        </p:nvCxnSpPr>
        <p:spPr>
          <a:xfrm flipV="1">
            <a:off x="3180416" y="4721519"/>
            <a:ext cx="0" cy="504000"/>
          </a:xfrm>
          <a:prstGeom prst="line">
            <a:avLst/>
          </a:prstGeom>
          <a:ln w="19050" cap="sq">
            <a:solidFill>
              <a:srgbClr val="425B98"/>
            </a:solidFill>
            <a:prstDash val="sysDash"/>
          </a:ln>
        </p:spPr>
        <p:style>
          <a:lnRef idx="1">
            <a:schemeClr val="accent1"/>
          </a:lnRef>
          <a:fillRef idx="0">
            <a:schemeClr val="accent1"/>
          </a:fillRef>
          <a:effectRef idx="0">
            <a:schemeClr val="dk1"/>
          </a:effectRef>
          <a:fontRef idx="minor">
            <a:schemeClr val="lt1"/>
          </a:fontRef>
        </p:style>
      </p:cxnSp>
      <p:cxnSp>
        <p:nvCxnSpPr>
          <p:cNvPr id="30" name="Straight Connector 29"/>
          <p:cNvCxnSpPr/>
          <p:nvPr/>
        </p:nvCxnSpPr>
        <p:spPr>
          <a:xfrm flipV="1">
            <a:off x="8019116" y="4721519"/>
            <a:ext cx="0" cy="504000"/>
          </a:xfrm>
          <a:prstGeom prst="line">
            <a:avLst/>
          </a:prstGeom>
          <a:ln w="19050" cap="sq">
            <a:solidFill>
              <a:srgbClr val="425B98"/>
            </a:solidFill>
            <a:prstDash val="sysDash"/>
          </a:ln>
        </p:spPr>
        <p:style>
          <a:lnRef idx="1">
            <a:schemeClr val="accent1"/>
          </a:lnRef>
          <a:fillRef idx="0">
            <a:schemeClr val="accent1"/>
          </a:fillRef>
          <a:effectRef idx="0">
            <a:schemeClr val="dk1"/>
          </a:effectRef>
          <a:fontRef idx="minor">
            <a:schemeClr val="lt1"/>
          </a:fontRef>
        </p:style>
      </p:cxnSp>
      <p:sp>
        <p:nvSpPr>
          <p:cNvPr id="31" name="Oval 30"/>
          <p:cNvSpPr/>
          <p:nvPr/>
        </p:nvSpPr>
        <p:spPr>
          <a:xfrm>
            <a:off x="3108416" y="4666685"/>
            <a:ext cx="144000" cy="144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32" name="Oval 31"/>
          <p:cNvSpPr/>
          <p:nvPr/>
        </p:nvSpPr>
        <p:spPr>
          <a:xfrm>
            <a:off x="7947116" y="4669287"/>
            <a:ext cx="144000" cy="144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Tree>
    <p:extLst>
      <p:ext uri="{BB962C8B-B14F-4D97-AF65-F5344CB8AC3E}">
        <p14:creationId xmlns:p14="http://schemas.microsoft.com/office/powerpoint/2010/main" val="242277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93168"/>
            <a:ext cx="12192000" cy="5864832"/>
          </a:xfrm>
          <a:prstGeom prst="rect">
            <a:avLst/>
          </a:prstGeom>
          <a:solidFill>
            <a:srgbClr val="D3F0F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9" name="Freeform 8"/>
          <p:cNvSpPr/>
          <p:nvPr/>
        </p:nvSpPr>
        <p:spPr>
          <a:xfrm>
            <a:off x="0" y="4643121"/>
            <a:ext cx="12221029" cy="2222136"/>
          </a:xfrm>
          <a:custGeom>
            <a:avLst/>
            <a:gdLst>
              <a:gd name="connsiteX0" fmla="*/ 0 w 12221029"/>
              <a:gd name="connsiteY0" fmla="*/ 653143 h 2220686"/>
              <a:gd name="connsiteX1" fmla="*/ 1494971 w 12221029"/>
              <a:gd name="connsiteY1" fmla="*/ 275772 h 2220686"/>
              <a:gd name="connsiteX2" fmla="*/ 2830286 w 12221029"/>
              <a:gd name="connsiteY2" fmla="*/ 290286 h 2220686"/>
              <a:gd name="connsiteX3" fmla="*/ 4223657 w 12221029"/>
              <a:gd name="connsiteY3" fmla="*/ 348343 h 2220686"/>
              <a:gd name="connsiteX4" fmla="*/ 7982857 w 12221029"/>
              <a:gd name="connsiteY4" fmla="*/ 275772 h 2220686"/>
              <a:gd name="connsiteX5" fmla="*/ 9579429 w 12221029"/>
              <a:gd name="connsiteY5" fmla="*/ 0 h 2220686"/>
              <a:gd name="connsiteX6" fmla="*/ 11451771 w 12221029"/>
              <a:gd name="connsiteY6" fmla="*/ 362858 h 2220686"/>
              <a:gd name="connsiteX7" fmla="*/ 12221029 w 12221029"/>
              <a:gd name="connsiteY7" fmla="*/ 711200 h 2220686"/>
              <a:gd name="connsiteX8" fmla="*/ 12192000 w 12221029"/>
              <a:gd name="connsiteY8" fmla="*/ 2220686 h 2220686"/>
              <a:gd name="connsiteX9" fmla="*/ 0 w 12221029"/>
              <a:gd name="connsiteY9" fmla="*/ 2206172 h 2220686"/>
              <a:gd name="connsiteX10" fmla="*/ 0 w 12221029"/>
              <a:gd name="connsiteY10" fmla="*/ 653143 h 2220686"/>
              <a:gd name="connsiteX0" fmla="*/ 0 w 12221029"/>
              <a:gd name="connsiteY0" fmla="*/ 653143 h 2220686"/>
              <a:gd name="connsiteX1" fmla="*/ 1494971 w 12221029"/>
              <a:gd name="connsiteY1" fmla="*/ 275772 h 2220686"/>
              <a:gd name="connsiteX2" fmla="*/ 2830286 w 12221029"/>
              <a:gd name="connsiteY2" fmla="*/ 290286 h 2220686"/>
              <a:gd name="connsiteX3" fmla="*/ 4223657 w 12221029"/>
              <a:gd name="connsiteY3" fmla="*/ 348343 h 2220686"/>
              <a:gd name="connsiteX4" fmla="*/ 7982857 w 12221029"/>
              <a:gd name="connsiteY4" fmla="*/ 275772 h 2220686"/>
              <a:gd name="connsiteX5" fmla="*/ 9579429 w 12221029"/>
              <a:gd name="connsiteY5" fmla="*/ 0 h 2220686"/>
              <a:gd name="connsiteX6" fmla="*/ 11451771 w 12221029"/>
              <a:gd name="connsiteY6" fmla="*/ 362858 h 2220686"/>
              <a:gd name="connsiteX7" fmla="*/ 12221029 w 12221029"/>
              <a:gd name="connsiteY7" fmla="*/ 711200 h 2220686"/>
              <a:gd name="connsiteX8" fmla="*/ 12192000 w 12221029"/>
              <a:gd name="connsiteY8" fmla="*/ 2220686 h 2220686"/>
              <a:gd name="connsiteX9" fmla="*/ 0 w 12221029"/>
              <a:gd name="connsiteY9" fmla="*/ 2206172 h 2220686"/>
              <a:gd name="connsiteX10" fmla="*/ 0 w 12221029"/>
              <a:gd name="connsiteY10" fmla="*/ 653143 h 2220686"/>
              <a:gd name="connsiteX0" fmla="*/ 0 w 12221029"/>
              <a:gd name="connsiteY0" fmla="*/ 653794 h 2221337"/>
              <a:gd name="connsiteX1" fmla="*/ 1494971 w 12221029"/>
              <a:gd name="connsiteY1" fmla="*/ 276423 h 2221337"/>
              <a:gd name="connsiteX2" fmla="*/ 2830286 w 12221029"/>
              <a:gd name="connsiteY2" fmla="*/ 290937 h 2221337"/>
              <a:gd name="connsiteX3" fmla="*/ 4223657 w 12221029"/>
              <a:gd name="connsiteY3" fmla="*/ 348994 h 2221337"/>
              <a:gd name="connsiteX4" fmla="*/ 7982857 w 12221029"/>
              <a:gd name="connsiteY4" fmla="*/ 276423 h 2221337"/>
              <a:gd name="connsiteX5" fmla="*/ 9579429 w 12221029"/>
              <a:gd name="connsiteY5" fmla="*/ 651 h 2221337"/>
              <a:gd name="connsiteX6" fmla="*/ 11451771 w 12221029"/>
              <a:gd name="connsiteY6" fmla="*/ 363509 h 2221337"/>
              <a:gd name="connsiteX7" fmla="*/ 12221029 w 12221029"/>
              <a:gd name="connsiteY7" fmla="*/ 711851 h 2221337"/>
              <a:gd name="connsiteX8" fmla="*/ 12192000 w 12221029"/>
              <a:gd name="connsiteY8" fmla="*/ 2221337 h 2221337"/>
              <a:gd name="connsiteX9" fmla="*/ 0 w 12221029"/>
              <a:gd name="connsiteY9" fmla="*/ 2206823 h 2221337"/>
              <a:gd name="connsiteX10" fmla="*/ 0 w 12221029"/>
              <a:gd name="connsiteY10" fmla="*/ 653794 h 2221337"/>
              <a:gd name="connsiteX0" fmla="*/ 0 w 12221029"/>
              <a:gd name="connsiteY0" fmla="*/ 654604 h 2222147"/>
              <a:gd name="connsiteX1" fmla="*/ 1494971 w 12221029"/>
              <a:gd name="connsiteY1" fmla="*/ 277233 h 2222147"/>
              <a:gd name="connsiteX2" fmla="*/ 2830286 w 12221029"/>
              <a:gd name="connsiteY2" fmla="*/ 291747 h 2222147"/>
              <a:gd name="connsiteX3" fmla="*/ 4223657 w 12221029"/>
              <a:gd name="connsiteY3" fmla="*/ 349804 h 2222147"/>
              <a:gd name="connsiteX4" fmla="*/ 7982857 w 12221029"/>
              <a:gd name="connsiteY4" fmla="*/ 277233 h 2222147"/>
              <a:gd name="connsiteX5" fmla="*/ 9579429 w 12221029"/>
              <a:gd name="connsiteY5" fmla="*/ 1461 h 2222147"/>
              <a:gd name="connsiteX6" fmla="*/ 11451771 w 12221029"/>
              <a:gd name="connsiteY6" fmla="*/ 364319 h 2222147"/>
              <a:gd name="connsiteX7" fmla="*/ 12221029 w 12221029"/>
              <a:gd name="connsiteY7" fmla="*/ 712661 h 2222147"/>
              <a:gd name="connsiteX8" fmla="*/ 12192000 w 12221029"/>
              <a:gd name="connsiteY8" fmla="*/ 2222147 h 2222147"/>
              <a:gd name="connsiteX9" fmla="*/ 0 w 12221029"/>
              <a:gd name="connsiteY9" fmla="*/ 2207633 h 2222147"/>
              <a:gd name="connsiteX10" fmla="*/ 0 w 12221029"/>
              <a:gd name="connsiteY10" fmla="*/ 654604 h 2222147"/>
              <a:gd name="connsiteX0" fmla="*/ 0 w 12221029"/>
              <a:gd name="connsiteY0" fmla="*/ 654593 h 2222136"/>
              <a:gd name="connsiteX1" fmla="*/ 1494971 w 12221029"/>
              <a:gd name="connsiteY1" fmla="*/ 277222 h 2222136"/>
              <a:gd name="connsiteX2" fmla="*/ 2830286 w 12221029"/>
              <a:gd name="connsiteY2" fmla="*/ 291736 h 2222136"/>
              <a:gd name="connsiteX3" fmla="*/ 4223657 w 12221029"/>
              <a:gd name="connsiteY3" fmla="*/ 349793 h 2222136"/>
              <a:gd name="connsiteX4" fmla="*/ 7982857 w 12221029"/>
              <a:gd name="connsiteY4" fmla="*/ 277222 h 2222136"/>
              <a:gd name="connsiteX5" fmla="*/ 9579429 w 12221029"/>
              <a:gd name="connsiteY5" fmla="*/ 1450 h 2222136"/>
              <a:gd name="connsiteX6" fmla="*/ 11451771 w 12221029"/>
              <a:gd name="connsiteY6" fmla="*/ 364308 h 2222136"/>
              <a:gd name="connsiteX7" fmla="*/ 12221029 w 12221029"/>
              <a:gd name="connsiteY7" fmla="*/ 712650 h 2222136"/>
              <a:gd name="connsiteX8" fmla="*/ 12192000 w 12221029"/>
              <a:gd name="connsiteY8" fmla="*/ 2222136 h 2222136"/>
              <a:gd name="connsiteX9" fmla="*/ 0 w 12221029"/>
              <a:gd name="connsiteY9" fmla="*/ 2207622 h 2222136"/>
              <a:gd name="connsiteX10" fmla="*/ 0 w 12221029"/>
              <a:gd name="connsiteY10" fmla="*/ 654593 h 2222136"/>
              <a:gd name="connsiteX0" fmla="*/ 0 w 12221029"/>
              <a:gd name="connsiteY0" fmla="*/ 654593 h 2222136"/>
              <a:gd name="connsiteX1" fmla="*/ 1494971 w 12221029"/>
              <a:gd name="connsiteY1" fmla="*/ 277222 h 2222136"/>
              <a:gd name="connsiteX2" fmla="*/ 2830286 w 12221029"/>
              <a:gd name="connsiteY2" fmla="*/ 291736 h 2222136"/>
              <a:gd name="connsiteX3" fmla="*/ 4223657 w 12221029"/>
              <a:gd name="connsiteY3" fmla="*/ 349793 h 2222136"/>
              <a:gd name="connsiteX4" fmla="*/ 7982857 w 12221029"/>
              <a:gd name="connsiteY4" fmla="*/ 277222 h 2222136"/>
              <a:gd name="connsiteX5" fmla="*/ 9579429 w 12221029"/>
              <a:gd name="connsiteY5" fmla="*/ 1450 h 2222136"/>
              <a:gd name="connsiteX6" fmla="*/ 11451771 w 12221029"/>
              <a:gd name="connsiteY6" fmla="*/ 364308 h 2222136"/>
              <a:gd name="connsiteX7" fmla="*/ 12221029 w 12221029"/>
              <a:gd name="connsiteY7" fmla="*/ 712650 h 2222136"/>
              <a:gd name="connsiteX8" fmla="*/ 12192000 w 12221029"/>
              <a:gd name="connsiteY8" fmla="*/ 2222136 h 2222136"/>
              <a:gd name="connsiteX9" fmla="*/ 0 w 12221029"/>
              <a:gd name="connsiteY9" fmla="*/ 2207622 h 2222136"/>
              <a:gd name="connsiteX10" fmla="*/ 0 w 12221029"/>
              <a:gd name="connsiteY10" fmla="*/ 654593 h 222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21029" h="2222136">
                <a:moveTo>
                  <a:pt x="0" y="654593"/>
                </a:moveTo>
                <a:cubicBezTo>
                  <a:pt x="249162" y="332860"/>
                  <a:pt x="1023257" y="337698"/>
                  <a:pt x="1494971" y="277222"/>
                </a:cubicBezTo>
                <a:cubicBezTo>
                  <a:pt x="1966685" y="216746"/>
                  <a:pt x="2365829" y="272384"/>
                  <a:pt x="2830286" y="291736"/>
                </a:cubicBezTo>
                <a:lnTo>
                  <a:pt x="4223657" y="349793"/>
                </a:lnTo>
                <a:lnTo>
                  <a:pt x="7982857" y="277222"/>
                </a:lnTo>
                <a:cubicBezTo>
                  <a:pt x="8875486" y="219165"/>
                  <a:pt x="8950477" y="25036"/>
                  <a:pt x="9579429" y="1450"/>
                </a:cubicBezTo>
                <a:cubicBezTo>
                  <a:pt x="10208381" y="-22136"/>
                  <a:pt x="11195352" y="248194"/>
                  <a:pt x="11451771" y="364308"/>
                </a:cubicBezTo>
                <a:lnTo>
                  <a:pt x="12221029" y="712650"/>
                </a:lnTo>
                <a:lnTo>
                  <a:pt x="12192000" y="2222136"/>
                </a:lnTo>
                <a:lnTo>
                  <a:pt x="0" y="2207622"/>
                </a:lnTo>
                <a:lnTo>
                  <a:pt x="0" y="654593"/>
                </a:lnTo>
                <a:close/>
              </a:path>
            </a:pathLst>
          </a:custGeom>
          <a:solidFill>
            <a:srgbClr val="F1E6CD"/>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 name="Slide Number Placeholder 1"/>
          <p:cNvSpPr>
            <a:spLocks noGrp="1"/>
          </p:cNvSpPr>
          <p:nvPr>
            <p:ph type="sldNum" sz="quarter" idx="15"/>
          </p:nvPr>
        </p:nvSpPr>
        <p:spPr/>
        <p:txBody>
          <a:bodyPr/>
          <a:lstStyle/>
          <a:p>
            <a:fld id="{7870704B-CE94-48CC-AF30-84932A1262A7}" type="slidenum">
              <a:rPr lang="en-GB" smtClean="0"/>
              <a:pPr/>
              <a:t>17</a:t>
            </a:fld>
            <a:endParaRPr lang="en-GB" dirty="0"/>
          </a:p>
        </p:txBody>
      </p:sp>
      <p:sp>
        <p:nvSpPr>
          <p:cNvPr id="4" name="Title 3"/>
          <p:cNvSpPr>
            <a:spLocks noGrp="1"/>
          </p:cNvSpPr>
          <p:nvPr>
            <p:ph type="title"/>
          </p:nvPr>
        </p:nvSpPr>
        <p:spPr/>
        <p:txBody>
          <a:bodyPr/>
          <a:lstStyle/>
          <a:p>
            <a:r>
              <a:rPr lang="en-GB" sz="2800" b="1" dirty="0">
                <a:latin typeface="Calibri" panose="020F0502020204030204" pitchFamily="34" charset="0"/>
                <a:cs typeface="Calibri" panose="020F0502020204030204" pitchFamily="34" charset="0"/>
              </a:rPr>
              <a:t>How will this be delivered?</a:t>
            </a:r>
          </a:p>
        </p:txBody>
      </p:sp>
      <p:sp>
        <p:nvSpPr>
          <p:cNvPr id="6" name="Footer Placeholder 5"/>
          <p:cNvSpPr>
            <a:spLocks noGrp="1"/>
          </p:cNvSpPr>
          <p:nvPr>
            <p:ph type="ftr" sz="quarter" idx="3"/>
          </p:nvPr>
        </p:nvSpPr>
        <p:spPr/>
        <p:txBody>
          <a:bodyPr/>
          <a:lstStyle/>
          <a:p>
            <a:pPr algn="l"/>
            <a:r>
              <a:rPr lang="en-GB"/>
              <a:t>NW London ICS | UEC Strategy NW London Residents' Forum | December 2024</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503" b="15003"/>
          <a:stretch/>
        </p:blipFill>
        <p:spPr>
          <a:xfrm>
            <a:off x="0" y="1565602"/>
            <a:ext cx="8728152" cy="4719963"/>
          </a:xfrm>
          <a:prstGeom prst="rect">
            <a:avLst/>
          </a:prstGeom>
        </p:spPr>
      </p:pic>
      <p:sp>
        <p:nvSpPr>
          <p:cNvPr id="10" name="Rounded Rectangle 9"/>
          <p:cNvSpPr/>
          <p:nvPr/>
        </p:nvSpPr>
        <p:spPr>
          <a:xfrm>
            <a:off x="8077200" y="1159903"/>
            <a:ext cx="3702453" cy="1600221"/>
          </a:xfrm>
          <a:prstGeom prst="roundRect">
            <a:avLst>
              <a:gd name="adj" fmla="val 15660"/>
            </a:avLst>
          </a:prstGeom>
          <a:solidFill>
            <a:srgbClr val="F7F7F7"/>
          </a:solidFill>
          <a:ln w="19050">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1" name="Rectangle 10">
            <a:hlinkClick r:id="rId3" action="ppaction://hlinksldjump"/>
            <a:extLst>
              <a:ext uri="{FF2B5EF4-FFF2-40B4-BE49-F238E27FC236}">
                <a16:creationId xmlns:a16="http://schemas.microsoft.com/office/drawing/2014/main" id="{1230B396-BB8A-6157-93CF-AFDDF4957457}"/>
              </a:ext>
            </a:extLst>
          </p:cNvPr>
          <p:cNvSpPr/>
          <p:nvPr/>
        </p:nvSpPr>
        <p:spPr>
          <a:xfrm>
            <a:off x="8206539" y="1228825"/>
            <a:ext cx="3536098" cy="1492418"/>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425B98"/>
                </a:solidFill>
                <a:latin typeface="Calibri" panose="020F0502020204030204" pitchFamily="34" charset="0"/>
                <a:cs typeface="Calibri" panose="020F0502020204030204" pitchFamily="34" charset="0"/>
              </a:rPr>
              <a:t>1. Working together</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We will ensure that all health services are working together and communicating to support smooth care transitions for patients.</a:t>
            </a:r>
          </a:p>
        </p:txBody>
      </p:sp>
      <p:sp>
        <p:nvSpPr>
          <p:cNvPr id="12" name="Rounded Rectangle 11"/>
          <p:cNvSpPr/>
          <p:nvPr/>
        </p:nvSpPr>
        <p:spPr>
          <a:xfrm>
            <a:off x="8077200" y="2876165"/>
            <a:ext cx="3702453" cy="1600221"/>
          </a:xfrm>
          <a:prstGeom prst="roundRect">
            <a:avLst>
              <a:gd name="adj" fmla="val 15660"/>
            </a:avLst>
          </a:prstGeom>
          <a:solidFill>
            <a:srgbClr val="F7F7F7"/>
          </a:solidFill>
          <a:ln w="19050">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3" name="Rectangle 12">
            <a:hlinkClick r:id="rId3" action="ppaction://hlinksldjump"/>
            <a:extLst>
              <a:ext uri="{FF2B5EF4-FFF2-40B4-BE49-F238E27FC236}">
                <a16:creationId xmlns:a16="http://schemas.microsoft.com/office/drawing/2014/main" id="{1230B396-BB8A-6157-93CF-AFDDF4957457}"/>
              </a:ext>
            </a:extLst>
          </p:cNvPr>
          <p:cNvSpPr/>
          <p:nvPr/>
        </p:nvSpPr>
        <p:spPr>
          <a:xfrm>
            <a:off x="8206539" y="2945087"/>
            <a:ext cx="3536098" cy="1492418"/>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425B98"/>
                </a:solidFill>
                <a:latin typeface="Calibri" panose="020F0502020204030204" pitchFamily="34" charset="0"/>
                <a:cs typeface="Calibri" panose="020F0502020204030204" pitchFamily="34" charset="0"/>
              </a:rPr>
              <a:t>2. Strong leadership and oversight </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A dedicated team will make sure these changes are implemented. Regular checks will be made to ensure care improves, and your feedback matters.</a:t>
            </a:r>
          </a:p>
        </p:txBody>
      </p:sp>
      <p:sp>
        <p:nvSpPr>
          <p:cNvPr id="14" name="Rounded Rectangle 13"/>
          <p:cNvSpPr/>
          <p:nvPr/>
        </p:nvSpPr>
        <p:spPr>
          <a:xfrm>
            <a:off x="8077200" y="4601976"/>
            <a:ext cx="3702453" cy="1890263"/>
          </a:xfrm>
          <a:prstGeom prst="roundRect">
            <a:avLst>
              <a:gd name="adj" fmla="val 15660"/>
            </a:avLst>
          </a:prstGeom>
          <a:solidFill>
            <a:srgbClr val="F7F7F7"/>
          </a:solidFill>
          <a:ln w="19050">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5" name="Rectangle 14">
            <a:hlinkClick r:id="rId3" action="ppaction://hlinksldjump"/>
            <a:extLst>
              <a:ext uri="{FF2B5EF4-FFF2-40B4-BE49-F238E27FC236}">
                <a16:creationId xmlns:a16="http://schemas.microsoft.com/office/drawing/2014/main" id="{1230B396-BB8A-6157-93CF-AFDDF4957457}"/>
              </a:ext>
            </a:extLst>
          </p:cNvPr>
          <p:cNvSpPr/>
          <p:nvPr/>
        </p:nvSpPr>
        <p:spPr>
          <a:xfrm>
            <a:off x="8206539" y="4670899"/>
            <a:ext cx="3536098" cy="1683588"/>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425B98"/>
                </a:solidFill>
                <a:latin typeface="Calibri" panose="020F0502020204030204" pitchFamily="34" charset="0"/>
                <a:cs typeface="Calibri" panose="020F0502020204030204" pitchFamily="34" charset="0"/>
              </a:rPr>
              <a:t>3. Collaborative partnerships</a:t>
            </a:r>
          </a:p>
          <a:p>
            <a:pPr defTabSz="1042873">
              <a:spcAft>
                <a:spcPts val="600"/>
              </a:spcAft>
              <a:defRPr/>
            </a:pPr>
            <a:r>
              <a:rPr lang="en-GB" sz="1600" dirty="0">
                <a:solidFill>
                  <a:srgbClr val="425B98"/>
                </a:solidFill>
                <a:latin typeface="Calibri Light" panose="020F0302020204030204" pitchFamily="34" charset="0"/>
                <a:cs typeface="Calibri Light" panose="020F0302020204030204" pitchFamily="34" charset="0"/>
              </a:rPr>
              <a:t>Hospitals, GPs, mental health community and social care providers will work hand-in-hand to deliver joined-up care. You’ll get the right care, in the right place, at the right time.</a:t>
            </a:r>
            <a:endParaRPr lang="en-GB" sz="1600" dirty="0">
              <a:solidFill>
                <a:srgbClr val="2E468A"/>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59087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18568"/>
            <a:ext cx="12192000" cy="5864832"/>
          </a:xfrm>
          <a:prstGeom prst="rect">
            <a:avLst/>
          </a:prstGeom>
          <a:solidFill>
            <a:srgbClr val="D3F0F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dirty="0"/>
          </a:p>
        </p:txBody>
      </p:sp>
      <p:sp>
        <p:nvSpPr>
          <p:cNvPr id="2" name="Slide Number Placeholder 1"/>
          <p:cNvSpPr>
            <a:spLocks noGrp="1"/>
          </p:cNvSpPr>
          <p:nvPr>
            <p:ph type="sldNum" sz="quarter" idx="15"/>
          </p:nvPr>
        </p:nvSpPr>
        <p:spPr/>
        <p:txBody>
          <a:bodyPr/>
          <a:lstStyle/>
          <a:p>
            <a:fld id="{7870704B-CE94-48CC-AF30-84932A1262A7}" type="slidenum">
              <a:rPr lang="en-GB" smtClean="0"/>
              <a:pPr/>
              <a:t>18</a:t>
            </a:fld>
            <a:endParaRPr lang="en-GB" dirty="0"/>
          </a:p>
        </p:txBody>
      </p:sp>
      <p:sp>
        <p:nvSpPr>
          <p:cNvPr id="4" name="Title 3"/>
          <p:cNvSpPr>
            <a:spLocks noGrp="1"/>
          </p:cNvSpPr>
          <p:nvPr>
            <p:ph type="title"/>
          </p:nvPr>
        </p:nvSpPr>
        <p:spPr/>
        <p:txBody>
          <a:bodyPr/>
          <a:lstStyle/>
          <a:p>
            <a:r>
              <a:rPr lang="en-GB" sz="2800" b="1" dirty="0">
                <a:latin typeface="Calibri" panose="020F0502020204030204" pitchFamily="34" charset="0"/>
                <a:cs typeface="Calibri" panose="020F0502020204030204" pitchFamily="34" charset="0"/>
              </a:rPr>
              <a:t>What have we achieved so far?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62" y="4269127"/>
            <a:ext cx="7249092" cy="3153567"/>
          </a:xfrm>
          <a:prstGeom prst="rect">
            <a:avLst/>
          </a:prstGeom>
        </p:spPr>
      </p:pic>
      <p:sp>
        <p:nvSpPr>
          <p:cNvPr id="10" name="Rectangle 9"/>
          <p:cNvSpPr/>
          <p:nvPr/>
        </p:nvSpPr>
        <p:spPr>
          <a:xfrm>
            <a:off x="-1200" y="1001381"/>
            <a:ext cx="12192000" cy="5867141"/>
          </a:xfrm>
          <a:prstGeom prst="rect">
            <a:avLst/>
          </a:prstGeom>
          <a:solidFill>
            <a:schemeClr val="bg1">
              <a:alpha val="12157"/>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206" y="4269129"/>
            <a:ext cx="7394162" cy="3153566"/>
          </a:xfrm>
          <a:prstGeom prst="rect">
            <a:avLst/>
          </a:prstGeom>
        </p:spPr>
      </p:pic>
      <p:sp>
        <p:nvSpPr>
          <p:cNvPr id="12" name="Rounded Rectangle 11"/>
          <p:cNvSpPr/>
          <p:nvPr/>
        </p:nvSpPr>
        <p:spPr>
          <a:xfrm>
            <a:off x="785960" y="2717018"/>
            <a:ext cx="2487600" cy="915843"/>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3" name="Rectangle 12">
            <a:hlinkClick r:id="rId4" action="ppaction://hlinksldjump"/>
            <a:extLst>
              <a:ext uri="{FF2B5EF4-FFF2-40B4-BE49-F238E27FC236}">
                <a16:creationId xmlns:a16="http://schemas.microsoft.com/office/drawing/2014/main" id="{1230B396-BB8A-6157-93CF-AFDDF4957457}"/>
              </a:ext>
            </a:extLst>
          </p:cNvPr>
          <p:cNvSpPr/>
          <p:nvPr/>
        </p:nvSpPr>
        <p:spPr>
          <a:xfrm>
            <a:off x="842413" y="2763588"/>
            <a:ext cx="2374693" cy="869273"/>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NHS 111</a:t>
            </a:r>
            <a:r>
              <a:rPr lang="en-GB" sz="1600" dirty="0">
                <a:solidFill>
                  <a:srgbClr val="2E468A"/>
                </a:solidFill>
                <a:latin typeface="Calibri Light" panose="020F0302020204030204" pitchFamily="34" charset="0"/>
                <a:cs typeface="Calibri Light" panose="020F0302020204030204" pitchFamily="34" charset="0"/>
              </a:rPr>
              <a:t> are directly booking appointments into GP practices.</a:t>
            </a:r>
          </a:p>
        </p:txBody>
      </p:sp>
      <p:sp>
        <p:nvSpPr>
          <p:cNvPr id="14" name="Rounded Rectangle 13"/>
          <p:cNvSpPr/>
          <p:nvPr/>
        </p:nvSpPr>
        <p:spPr>
          <a:xfrm>
            <a:off x="785960" y="1112200"/>
            <a:ext cx="2487600" cy="1474882"/>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5" name="Rectangle 14">
            <a:hlinkClick r:id="rId4" action="ppaction://hlinksldjump"/>
            <a:extLst>
              <a:ext uri="{FF2B5EF4-FFF2-40B4-BE49-F238E27FC236}">
                <a16:creationId xmlns:a16="http://schemas.microsoft.com/office/drawing/2014/main" id="{1230B396-BB8A-6157-93CF-AFDDF4957457}"/>
              </a:ext>
            </a:extLst>
          </p:cNvPr>
          <p:cNvSpPr/>
          <p:nvPr/>
        </p:nvSpPr>
        <p:spPr>
          <a:xfrm>
            <a:off x="842413" y="1167201"/>
            <a:ext cx="2374693" cy="1345449"/>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NHS 111</a:t>
            </a:r>
            <a:r>
              <a:rPr lang="en-GB" sz="1600" dirty="0">
                <a:solidFill>
                  <a:srgbClr val="2E468A"/>
                </a:solidFill>
                <a:latin typeface="Calibri Light" panose="020F0302020204030204" pitchFamily="34" charset="0"/>
                <a:cs typeface="Calibri Light" panose="020F0302020204030204" pitchFamily="34" charset="0"/>
              </a:rPr>
              <a:t> offers quicker access to services like Mental Health and Dental care by choosing the star (*) option on your phone.</a:t>
            </a:r>
            <a:endParaRPr lang="en-GB" sz="1600" dirty="0">
              <a:solidFill>
                <a:srgbClr val="FF0000"/>
              </a:solidFill>
              <a:latin typeface="Calibri Light" panose="020F0302020204030204" pitchFamily="34" charset="0"/>
              <a:cs typeface="Calibri Light" panose="020F0302020204030204" pitchFamily="34" charset="0"/>
            </a:endParaRPr>
          </a:p>
        </p:txBody>
      </p:sp>
      <p:sp>
        <p:nvSpPr>
          <p:cNvPr id="17" name="Rounded Rectangle 16"/>
          <p:cNvSpPr/>
          <p:nvPr/>
        </p:nvSpPr>
        <p:spPr>
          <a:xfrm>
            <a:off x="785960" y="4679360"/>
            <a:ext cx="2487600" cy="948604"/>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8" name="Rectangle 17">
            <a:hlinkClick r:id="rId4" action="ppaction://hlinksldjump"/>
            <a:extLst>
              <a:ext uri="{FF2B5EF4-FFF2-40B4-BE49-F238E27FC236}">
                <a16:creationId xmlns:a16="http://schemas.microsoft.com/office/drawing/2014/main" id="{1230B396-BB8A-6157-93CF-AFDDF4957457}"/>
              </a:ext>
            </a:extLst>
          </p:cNvPr>
          <p:cNvSpPr/>
          <p:nvPr/>
        </p:nvSpPr>
        <p:spPr>
          <a:xfrm>
            <a:off x="842413" y="4734403"/>
            <a:ext cx="2374693" cy="839092"/>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Urgent Community Response </a:t>
            </a:r>
            <a:r>
              <a:rPr lang="en-GB" sz="1600" dirty="0">
                <a:solidFill>
                  <a:srgbClr val="2E468A"/>
                </a:solidFill>
                <a:latin typeface="Calibri Light" panose="020F0302020204030204" pitchFamily="34" charset="0"/>
                <a:cs typeface="Calibri Light" panose="020F0302020204030204" pitchFamily="34" charset="0"/>
              </a:rPr>
              <a:t>teams provide urgent care at home.</a:t>
            </a:r>
          </a:p>
        </p:txBody>
      </p:sp>
      <p:sp>
        <p:nvSpPr>
          <p:cNvPr id="19" name="Rounded Rectangle 18"/>
          <p:cNvSpPr/>
          <p:nvPr/>
        </p:nvSpPr>
        <p:spPr>
          <a:xfrm>
            <a:off x="3452804" y="2934179"/>
            <a:ext cx="2487600" cy="1513598"/>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0" name="Rectangle 19">
            <a:hlinkClick r:id="rId4" action="ppaction://hlinksldjump"/>
            <a:extLst>
              <a:ext uri="{FF2B5EF4-FFF2-40B4-BE49-F238E27FC236}">
                <a16:creationId xmlns:a16="http://schemas.microsoft.com/office/drawing/2014/main" id="{1230B396-BB8A-6157-93CF-AFDDF4957457}"/>
              </a:ext>
            </a:extLst>
          </p:cNvPr>
          <p:cNvSpPr/>
          <p:nvPr/>
        </p:nvSpPr>
        <p:spPr>
          <a:xfrm>
            <a:off x="3509258" y="2963559"/>
            <a:ext cx="2374693" cy="1305568"/>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Ambulances</a:t>
            </a:r>
            <a:r>
              <a:rPr lang="en-GB" sz="1600" dirty="0">
                <a:solidFill>
                  <a:srgbClr val="2E468A"/>
                </a:solidFill>
                <a:latin typeface="Calibri Light" panose="020F0302020204030204" pitchFamily="34" charset="0"/>
                <a:cs typeface="Calibri Light" panose="020F0302020204030204" pitchFamily="34" charset="0"/>
              </a:rPr>
              <a:t> take patients directly to an Urgent Treatment Centre or Same Day Emergency Care rather than A&amp;E.</a:t>
            </a:r>
          </a:p>
        </p:txBody>
      </p:sp>
      <p:sp>
        <p:nvSpPr>
          <p:cNvPr id="21" name="Rounded Rectangle 20"/>
          <p:cNvSpPr/>
          <p:nvPr/>
        </p:nvSpPr>
        <p:spPr>
          <a:xfrm>
            <a:off x="6146266" y="3189367"/>
            <a:ext cx="2487600" cy="1649110"/>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2" name="Rectangle 21">
            <a:hlinkClick r:id="rId4" action="ppaction://hlinksldjump"/>
            <a:extLst>
              <a:ext uri="{FF2B5EF4-FFF2-40B4-BE49-F238E27FC236}">
                <a16:creationId xmlns:a16="http://schemas.microsoft.com/office/drawing/2014/main" id="{1230B396-BB8A-6157-93CF-AFDDF4957457}"/>
              </a:ext>
            </a:extLst>
          </p:cNvPr>
          <p:cNvSpPr/>
          <p:nvPr/>
        </p:nvSpPr>
        <p:spPr>
          <a:xfrm>
            <a:off x="6202718" y="3223348"/>
            <a:ext cx="2374693" cy="1515599"/>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SDEC:</a:t>
            </a:r>
            <a:r>
              <a:rPr lang="en-GB" sz="1600" dirty="0">
                <a:solidFill>
                  <a:srgbClr val="2E468A"/>
                </a:solidFill>
                <a:latin typeface="Calibri Light" panose="020F0302020204030204" pitchFamily="34" charset="0"/>
                <a:cs typeface="Calibri Light" panose="020F0302020204030204" pitchFamily="34" charset="0"/>
              </a:rPr>
              <a:t> Specialists care and discharge patients within the same day to reduce patient waiting time in ED and the need for a hospital stay.</a:t>
            </a:r>
          </a:p>
        </p:txBody>
      </p:sp>
      <p:sp>
        <p:nvSpPr>
          <p:cNvPr id="23" name="Rounded Rectangle 22"/>
          <p:cNvSpPr/>
          <p:nvPr/>
        </p:nvSpPr>
        <p:spPr>
          <a:xfrm>
            <a:off x="3452806" y="1112199"/>
            <a:ext cx="2487600" cy="1694831"/>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4" name="Rectangle 23">
            <a:hlinkClick r:id="rId4" action="ppaction://hlinksldjump"/>
            <a:extLst>
              <a:ext uri="{FF2B5EF4-FFF2-40B4-BE49-F238E27FC236}">
                <a16:creationId xmlns:a16="http://schemas.microsoft.com/office/drawing/2014/main" id="{1230B396-BB8A-6157-93CF-AFDDF4957457}"/>
              </a:ext>
            </a:extLst>
          </p:cNvPr>
          <p:cNvSpPr/>
          <p:nvPr/>
        </p:nvSpPr>
        <p:spPr>
          <a:xfrm>
            <a:off x="3509259" y="1166616"/>
            <a:ext cx="2374693" cy="1599115"/>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98% of NW London pharmacists participate in </a:t>
            </a:r>
            <a:r>
              <a:rPr lang="en-GB" sz="1600" b="1" dirty="0">
                <a:solidFill>
                  <a:srgbClr val="2E468A"/>
                </a:solidFill>
                <a:latin typeface="Calibri" panose="020F0502020204030204" pitchFamily="34" charset="0"/>
                <a:cs typeface="Calibri" panose="020F0502020204030204" pitchFamily="34" charset="0"/>
              </a:rPr>
              <a:t>Pharmacy First</a:t>
            </a:r>
            <a:r>
              <a:rPr lang="en-GB" sz="1600" dirty="0">
                <a:solidFill>
                  <a:srgbClr val="2E468A"/>
                </a:solidFill>
                <a:latin typeface="Calibri Light" panose="020F0302020204030204" pitchFamily="34" charset="0"/>
                <a:cs typeface="Calibri Light" panose="020F0302020204030204" pitchFamily="34" charset="0"/>
              </a:rPr>
              <a:t>, to assess and prescribe medicines to treat 7 common health conditions</a:t>
            </a:r>
            <a:endParaRPr lang="en-GB" sz="1600" dirty="0">
              <a:solidFill>
                <a:srgbClr val="FF0000"/>
              </a:solidFill>
              <a:latin typeface="Calibri Light" panose="020F0302020204030204" pitchFamily="34" charset="0"/>
              <a:cs typeface="Calibri Light" panose="020F0302020204030204" pitchFamily="34" charset="0"/>
            </a:endParaRPr>
          </a:p>
        </p:txBody>
      </p:sp>
      <p:sp>
        <p:nvSpPr>
          <p:cNvPr id="25" name="Rounded Rectangle 24"/>
          <p:cNvSpPr/>
          <p:nvPr/>
        </p:nvSpPr>
        <p:spPr>
          <a:xfrm>
            <a:off x="8820710" y="1112230"/>
            <a:ext cx="2487600" cy="1241098"/>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6" name="Rectangle 25">
            <a:hlinkClick r:id="rId4" action="ppaction://hlinksldjump"/>
            <a:extLst>
              <a:ext uri="{FF2B5EF4-FFF2-40B4-BE49-F238E27FC236}">
                <a16:creationId xmlns:a16="http://schemas.microsoft.com/office/drawing/2014/main" id="{1230B396-BB8A-6157-93CF-AFDDF4957457}"/>
              </a:ext>
            </a:extLst>
          </p:cNvPr>
          <p:cNvSpPr/>
          <p:nvPr/>
        </p:nvSpPr>
        <p:spPr>
          <a:xfrm>
            <a:off x="8882614" y="1166616"/>
            <a:ext cx="2374693" cy="113682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Support for </a:t>
            </a:r>
            <a:r>
              <a:rPr lang="en-GB" sz="1600" b="1" dirty="0">
                <a:solidFill>
                  <a:srgbClr val="2E468A"/>
                </a:solidFill>
                <a:latin typeface="Calibri" panose="020F0502020204030204" pitchFamily="34" charset="0"/>
                <a:cs typeface="Calibri" panose="020F0502020204030204" pitchFamily="34" charset="0"/>
              </a:rPr>
              <a:t>High Intensity Users</a:t>
            </a:r>
            <a:r>
              <a:rPr lang="en-GB" sz="1600" dirty="0">
                <a:solidFill>
                  <a:srgbClr val="2E468A"/>
                </a:solidFill>
                <a:latin typeface="Calibri Light" panose="020F0302020204030204" pitchFamily="34" charset="0"/>
                <a:cs typeface="Calibri Light" panose="020F0302020204030204" pitchFamily="34" charset="0"/>
              </a:rPr>
              <a:t> of A&amp;E by Case Workers and Care Coordinators.</a:t>
            </a:r>
          </a:p>
        </p:txBody>
      </p:sp>
      <p:sp>
        <p:nvSpPr>
          <p:cNvPr id="27" name="Rounded Rectangle 26"/>
          <p:cNvSpPr/>
          <p:nvPr/>
        </p:nvSpPr>
        <p:spPr>
          <a:xfrm>
            <a:off x="6177112" y="1114906"/>
            <a:ext cx="2487600" cy="1935890"/>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8" name="Rectangle 27">
            <a:hlinkClick r:id="rId4" action="ppaction://hlinksldjump"/>
            <a:extLst>
              <a:ext uri="{FF2B5EF4-FFF2-40B4-BE49-F238E27FC236}">
                <a16:creationId xmlns:a16="http://schemas.microsoft.com/office/drawing/2014/main" id="{1230B396-BB8A-6157-93CF-AFDDF4957457}"/>
              </a:ext>
            </a:extLst>
          </p:cNvPr>
          <p:cNvSpPr/>
          <p:nvPr/>
        </p:nvSpPr>
        <p:spPr>
          <a:xfrm>
            <a:off x="6233565" y="1166616"/>
            <a:ext cx="2374693" cy="1767562"/>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Virtual Wards in NWL </a:t>
            </a:r>
            <a:r>
              <a:rPr lang="en-GB" sz="1600" dirty="0">
                <a:solidFill>
                  <a:srgbClr val="2E468A"/>
                </a:solidFill>
                <a:latin typeface="Calibri Light" panose="020F0302020204030204" pitchFamily="34" charset="0"/>
                <a:cs typeface="Calibri Light" panose="020F0302020204030204" pitchFamily="34" charset="0"/>
              </a:rPr>
              <a:t>use technology to provide care at home for patients without needing to stay in the hospital, helping approx. 500 patients per month</a:t>
            </a:r>
          </a:p>
        </p:txBody>
      </p:sp>
      <p:sp>
        <p:nvSpPr>
          <p:cNvPr id="29" name="Rounded Rectangle 28"/>
          <p:cNvSpPr/>
          <p:nvPr/>
        </p:nvSpPr>
        <p:spPr>
          <a:xfrm>
            <a:off x="8826161" y="2490810"/>
            <a:ext cx="2487600" cy="1207906"/>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30" name="Rectangle 29">
            <a:hlinkClick r:id="rId4" action="ppaction://hlinksldjump"/>
            <a:extLst>
              <a:ext uri="{FF2B5EF4-FFF2-40B4-BE49-F238E27FC236}">
                <a16:creationId xmlns:a16="http://schemas.microsoft.com/office/drawing/2014/main" id="{1230B396-BB8A-6157-93CF-AFDDF4957457}"/>
              </a:ext>
            </a:extLst>
          </p:cNvPr>
          <p:cNvSpPr/>
          <p:nvPr/>
        </p:nvSpPr>
        <p:spPr>
          <a:xfrm>
            <a:off x="8882614" y="2542563"/>
            <a:ext cx="2374693" cy="1058264"/>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Child Health Hubs </a:t>
            </a:r>
            <a:r>
              <a:rPr lang="en-GB" sz="1600" dirty="0">
                <a:solidFill>
                  <a:srgbClr val="2E468A"/>
                </a:solidFill>
                <a:latin typeface="Calibri Light" panose="020F0302020204030204" pitchFamily="34" charset="0"/>
                <a:cs typeface="Calibri Light" panose="020F0302020204030204" pitchFamily="34" charset="0"/>
              </a:rPr>
              <a:t>to provide specialised care to young patients in their neighbourhood.</a:t>
            </a:r>
          </a:p>
        </p:txBody>
      </p:sp>
      <p:sp>
        <p:nvSpPr>
          <p:cNvPr id="31" name="Rounded Rectangle 30"/>
          <p:cNvSpPr/>
          <p:nvPr/>
        </p:nvSpPr>
        <p:spPr>
          <a:xfrm>
            <a:off x="8826161" y="3821617"/>
            <a:ext cx="2487600" cy="1401532"/>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32" name="Rectangle 31">
            <a:hlinkClick r:id="rId4" action="ppaction://hlinksldjump"/>
            <a:extLst>
              <a:ext uri="{FF2B5EF4-FFF2-40B4-BE49-F238E27FC236}">
                <a16:creationId xmlns:a16="http://schemas.microsoft.com/office/drawing/2014/main" id="{1230B396-BB8A-6157-93CF-AFDDF4957457}"/>
              </a:ext>
            </a:extLst>
          </p:cNvPr>
          <p:cNvSpPr/>
          <p:nvPr/>
        </p:nvSpPr>
        <p:spPr>
          <a:xfrm>
            <a:off x="8882614" y="3870087"/>
            <a:ext cx="2374693" cy="1305815"/>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Universal Care Plans </a:t>
            </a:r>
            <a:r>
              <a:rPr lang="en-GB" sz="1600" dirty="0">
                <a:solidFill>
                  <a:srgbClr val="2E468A"/>
                </a:solidFill>
                <a:latin typeface="Calibri Light" panose="020F0302020204030204" pitchFamily="34" charset="0"/>
                <a:cs typeface="Calibri Light" panose="020F0302020204030204" pitchFamily="34" charset="0"/>
              </a:rPr>
              <a:t>make it easy for patients to share their care preferences with healthcare professionals.</a:t>
            </a: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896" y="6190604"/>
            <a:ext cx="281113" cy="370216"/>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7136" y="5078308"/>
            <a:ext cx="281113" cy="370216"/>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6266" y="5561207"/>
            <a:ext cx="281113" cy="370216"/>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8701" y="6078627"/>
            <a:ext cx="281113" cy="370216"/>
          </a:xfrm>
          <a:prstGeom prst="rect">
            <a:avLst/>
          </a:prstGeom>
        </p:spPr>
      </p:pic>
      <p:sp>
        <p:nvSpPr>
          <p:cNvPr id="33" name="Rounded Rectangle 32"/>
          <p:cNvSpPr/>
          <p:nvPr/>
        </p:nvSpPr>
        <p:spPr>
          <a:xfrm>
            <a:off x="785960" y="3797618"/>
            <a:ext cx="2487600" cy="734579"/>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34" name="Rectangle 33">
            <a:hlinkClick r:id="rId4" action="ppaction://hlinksldjump"/>
            <a:extLst>
              <a:ext uri="{FF2B5EF4-FFF2-40B4-BE49-F238E27FC236}">
                <a16:creationId xmlns:a16="http://schemas.microsoft.com/office/drawing/2014/main" id="{1230B396-BB8A-6157-93CF-AFDDF4957457}"/>
              </a:ext>
            </a:extLst>
          </p:cNvPr>
          <p:cNvSpPr/>
          <p:nvPr/>
        </p:nvSpPr>
        <p:spPr>
          <a:xfrm>
            <a:off x="842413" y="3844188"/>
            <a:ext cx="2374693" cy="603589"/>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NHS App </a:t>
            </a:r>
            <a:r>
              <a:rPr lang="en-GB" sz="1600" dirty="0">
                <a:solidFill>
                  <a:srgbClr val="2E468A"/>
                </a:solidFill>
                <a:latin typeface="Calibri Light" panose="020F0302020204030204" pitchFamily="34" charset="0"/>
                <a:cs typeface="Calibri Light" panose="020F0302020204030204" pitchFamily="34" charset="0"/>
              </a:rPr>
              <a:t>provides a direct link to NHS </a:t>
            </a:r>
            <a:r>
              <a:rPr lang="en-GB" sz="1600" dirty="0" smtClean="0">
                <a:solidFill>
                  <a:srgbClr val="2E468A"/>
                </a:solidFill>
                <a:latin typeface="Calibri Light" panose="020F0302020204030204" pitchFamily="34" charset="0"/>
                <a:cs typeface="Calibri Light" panose="020F0302020204030204" pitchFamily="34" charset="0"/>
              </a:rPr>
              <a:t>111.</a:t>
            </a:r>
            <a:endParaRPr lang="en-GB" sz="1600" dirty="0">
              <a:solidFill>
                <a:srgbClr val="2E468A"/>
              </a:solidFill>
              <a:latin typeface="Calibri Light" panose="020F0302020204030204" pitchFamily="34" charset="0"/>
              <a:cs typeface="Calibri Light" panose="020F0302020204030204" pitchFamily="34" charset="0"/>
            </a:endParaRPr>
          </a:p>
        </p:txBody>
      </p:sp>
      <p:sp>
        <p:nvSpPr>
          <p:cNvPr id="36" name="Rounded Rectangle 35"/>
          <p:cNvSpPr/>
          <p:nvPr/>
        </p:nvSpPr>
        <p:spPr>
          <a:xfrm>
            <a:off x="3452805" y="4574271"/>
            <a:ext cx="2487600" cy="1442019"/>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37" name="Rectangle 36">
            <a:hlinkClick r:id="rId4" action="ppaction://hlinksldjump"/>
            <a:extLst>
              <a:ext uri="{FF2B5EF4-FFF2-40B4-BE49-F238E27FC236}">
                <a16:creationId xmlns:a16="http://schemas.microsoft.com/office/drawing/2014/main" id="{1230B396-BB8A-6157-93CF-AFDDF4957457}"/>
              </a:ext>
            </a:extLst>
          </p:cNvPr>
          <p:cNvSpPr/>
          <p:nvPr/>
        </p:nvSpPr>
        <p:spPr>
          <a:xfrm>
            <a:off x="3509258" y="4629314"/>
            <a:ext cx="2374693" cy="138697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smtClean="0">
                <a:solidFill>
                  <a:srgbClr val="2E468A"/>
                </a:solidFill>
                <a:latin typeface="Calibri Light" panose="020F0302020204030204" pitchFamily="34" charset="0"/>
                <a:cs typeface="Calibri Light" panose="020F0302020204030204" pitchFamily="34" charset="0"/>
              </a:rPr>
              <a:t>Redesigned </a:t>
            </a:r>
            <a:r>
              <a:rPr lang="en-GB" sz="1600" b="1" dirty="0" smtClean="0">
                <a:solidFill>
                  <a:srgbClr val="2E468A"/>
                </a:solidFill>
                <a:latin typeface="Calibri" panose="020F0502020204030204" pitchFamily="34" charset="0"/>
                <a:cs typeface="Calibri" panose="020F0502020204030204" pitchFamily="34" charset="0"/>
              </a:rPr>
              <a:t>A&amp;E services </a:t>
            </a:r>
            <a:r>
              <a:rPr lang="en-GB" sz="1600" dirty="0" smtClean="0">
                <a:solidFill>
                  <a:srgbClr val="2E468A"/>
                </a:solidFill>
                <a:latin typeface="Calibri Light" panose="020F0302020204030204" pitchFamily="34" charset="0"/>
                <a:cs typeface="Calibri Light" panose="020F0302020204030204" pitchFamily="34" charset="0"/>
              </a:rPr>
              <a:t>at every NWL A&amp;E site that aligns the Emergency Department and Urgent Treatment Centre services</a:t>
            </a:r>
            <a:endParaRPr lang="en-GB" sz="1600" dirty="0">
              <a:solidFill>
                <a:srgbClr val="2E468A"/>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68238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7870704B-CE94-48CC-AF30-84932A1262A7}" type="slidenum">
              <a:rPr lang="en-GB" smtClean="0"/>
              <a:pPr/>
              <a:t>19</a:t>
            </a:fld>
            <a:endParaRPr lang="en-GB" dirty="0"/>
          </a:p>
        </p:txBody>
      </p:sp>
      <p:sp>
        <p:nvSpPr>
          <p:cNvPr id="4" name="Title 3"/>
          <p:cNvSpPr>
            <a:spLocks noGrp="1"/>
          </p:cNvSpPr>
          <p:nvPr>
            <p:ph type="title"/>
          </p:nvPr>
        </p:nvSpPr>
        <p:spPr/>
        <p:txBody>
          <a:bodyPr/>
          <a:lstStyle/>
          <a:p>
            <a:r>
              <a:rPr lang="en-GB" sz="2800" b="1" dirty="0" smtClean="0">
                <a:latin typeface="Calibri" panose="020F0502020204030204" pitchFamily="34" charset="0"/>
                <a:cs typeface="Calibri" panose="020F0502020204030204" pitchFamily="34" charset="0"/>
              </a:rPr>
              <a:t>Facts and Figures in 2023-24</a:t>
            </a:r>
            <a:endParaRPr lang="en-GB" sz="2800" b="1"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3"/>
          </p:nvPr>
        </p:nvSpPr>
        <p:spPr/>
        <p:txBody>
          <a:bodyPr/>
          <a:lstStyle/>
          <a:p>
            <a:pPr algn="l"/>
            <a:r>
              <a:rPr lang="en-GB" smtClean="0"/>
              <a:t>NW London ICS | UEC Strategy NW London Residents' Forum | December 2024</a:t>
            </a:r>
            <a:endParaRPr lang="en-US" dirty="0"/>
          </a:p>
        </p:txBody>
      </p:sp>
      <p:sp>
        <p:nvSpPr>
          <p:cNvPr id="19" name="Rectangle 18"/>
          <p:cNvSpPr/>
          <p:nvPr/>
        </p:nvSpPr>
        <p:spPr>
          <a:xfrm>
            <a:off x="0" y="1092201"/>
            <a:ext cx="12192000" cy="5765800"/>
          </a:xfrm>
          <a:prstGeom prst="rect">
            <a:avLst/>
          </a:prstGeom>
          <a:solidFill>
            <a:srgbClr val="D3F0F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23184" t="2000" r="22145" b="21102"/>
          <a:stretch/>
        </p:blipFill>
        <p:spPr>
          <a:xfrm>
            <a:off x="130592" y="1587529"/>
            <a:ext cx="6165668" cy="5270471"/>
          </a:xfrm>
          <a:prstGeom prst="rect">
            <a:avLst/>
          </a:prstGeom>
        </p:spPr>
      </p:pic>
      <p:sp>
        <p:nvSpPr>
          <p:cNvPr id="23" name="Rectangle 22"/>
          <p:cNvSpPr/>
          <p:nvPr/>
        </p:nvSpPr>
        <p:spPr>
          <a:xfrm>
            <a:off x="1818767" y="2766747"/>
            <a:ext cx="3526168" cy="3831818"/>
          </a:xfrm>
          <a:prstGeom prst="rect">
            <a:avLst/>
          </a:prstGeom>
        </p:spPr>
        <p:txBody>
          <a:bodyPr wrap="square">
            <a:spAutoFit/>
          </a:bodyPr>
          <a:lstStyle/>
          <a:p>
            <a:pPr defTabSz="1042873">
              <a:spcAft>
                <a:spcPts val="600"/>
              </a:spcAft>
              <a:defRPr/>
            </a:pPr>
            <a:r>
              <a:rPr lang="en-GB" dirty="0" smtClean="0">
                <a:latin typeface="Calibri Light" panose="020F0302020204030204" pitchFamily="34" charset="0"/>
                <a:cs typeface="Calibri Light" panose="020F0302020204030204" pitchFamily="34" charset="0"/>
              </a:rPr>
              <a:t>669,000 NHS 111 calls answered</a:t>
            </a:r>
          </a:p>
          <a:p>
            <a:pPr defTabSz="1042873">
              <a:spcAft>
                <a:spcPts val="600"/>
              </a:spcAft>
              <a:defRPr/>
            </a:pPr>
            <a:endParaRPr lang="en-GB" dirty="0">
              <a:latin typeface="Calibri Light" panose="020F0302020204030204" pitchFamily="34" charset="0"/>
              <a:cs typeface="Calibri Light" panose="020F0302020204030204" pitchFamily="34" charset="0"/>
            </a:endParaRPr>
          </a:p>
          <a:p>
            <a:pPr defTabSz="1042873">
              <a:spcAft>
                <a:spcPts val="600"/>
              </a:spcAft>
              <a:defRPr/>
            </a:pPr>
            <a:r>
              <a:rPr lang="en-GB" dirty="0" smtClean="0">
                <a:latin typeface="Calibri Light" panose="020F0302020204030204" pitchFamily="34" charset="0"/>
                <a:cs typeface="Calibri Light" panose="020F0302020204030204" pitchFamily="34" charset="0"/>
              </a:rPr>
              <a:t>423,000 999 </a:t>
            </a:r>
            <a:r>
              <a:rPr lang="en-GB" dirty="0">
                <a:latin typeface="Calibri Light" panose="020F0302020204030204" pitchFamily="34" charset="0"/>
                <a:cs typeface="Calibri Light" panose="020F0302020204030204" pitchFamily="34" charset="0"/>
              </a:rPr>
              <a:t>calls </a:t>
            </a:r>
            <a:r>
              <a:rPr lang="en-GB" dirty="0" smtClean="0">
                <a:latin typeface="Calibri Light" panose="020F0302020204030204" pitchFamily="34" charset="0"/>
                <a:cs typeface="Calibri Light" panose="020F0302020204030204" pitchFamily="34" charset="0"/>
              </a:rPr>
              <a:t>answered</a:t>
            </a:r>
          </a:p>
          <a:p>
            <a:pPr defTabSz="1042873">
              <a:spcAft>
                <a:spcPts val="600"/>
              </a:spcAft>
              <a:defRPr/>
            </a:pPr>
            <a:endParaRPr lang="en-GB" dirty="0">
              <a:latin typeface="Calibri Light" panose="020F0302020204030204" pitchFamily="34" charset="0"/>
              <a:cs typeface="Calibri Light" panose="020F0302020204030204" pitchFamily="34" charset="0"/>
            </a:endParaRPr>
          </a:p>
          <a:p>
            <a:pPr defTabSz="1042873">
              <a:spcAft>
                <a:spcPts val="600"/>
              </a:spcAft>
              <a:defRPr/>
            </a:pPr>
            <a:r>
              <a:rPr lang="en-GB" dirty="0" smtClean="0">
                <a:latin typeface="Calibri Light" panose="020F0302020204030204" pitchFamily="34" charset="0"/>
                <a:cs typeface="Calibri Light" panose="020F0302020204030204" pitchFamily="34" charset="0"/>
              </a:rPr>
              <a:t>175,500 ambulances conveyed</a:t>
            </a:r>
          </a:p>
          <a:p>
            <a:pPr defTabSz="1042873">
              <a:spcAft>
                <a:spcPts val="600"/>
              </a:spcAft>
              <a:defRPr/>
            </a:pPr>
            <a:endParaRPr lang="en-GB" dirty="0" smtClean="0">
              <a:latin typeface="Calibri Light" panose="020F0302020204030204" pitchFamily="34" charset="0"/>
              <a:cs typeface="Calibri Light" panose="020F0302020204030204" pitchFamily="34" charset="0"/>
            </a:endParaRPr>
          </a:p>
          <a:p>
            <a:pPr defTabSz="1042873">
              <a:spcAft>
                <a:spcPts val="600"/>
              </a:spcAft>
              <a:defRPr/>
            </a:pPr>
            <a:r>
              <a:rPr lang="en-GB" dirty="0">
                <a:latin typeface="Calibri Light" panose="020F0302020204030204" pitchFamily="34" charset="0"/>
                <a:cs typeface="Calibri Light" panose="020F0302020204030204" pitchFamily="34" charset="0"/>
              </a:rPr>
              <a:t>601,000 attendances in </a:t>
            </a:r>
            <a:r>
              <a:rPr lang="en-GB" dirty="0" smtClean="0">
                <a:latin typeface="Calibri Light" panose="020F0302020204030204" pitchFamily="34" charset="0"/>
                <a:cs typeface="Calibri Light" panose="020F0302020204030204" pitchFamily="34" charset="0"/>
              </a:rPr>
              <a:t>A&amp;E</a:t>
            </a:r>
          </a:p>
          <a:p>
            <a:pPr defTabSz="1042873">
              <a:spcAft>
                <a:spcPts val="600"/>
              </a:spcAft>
              <a:defRPr/>
            </a:pPr>
            <a:r>
              <a:rPr lang="en-GB" dirty="0" smtClean="0">
                <a:latin typeface="Calibri Light" panose="020F0302020204030204" pitchFamily="34" charset="0"/>
                <a:cs typeface="Calibri Light" panose="020F0302020204030204" pitchFamily="34" charset="0"/>
              </a:rPr>
              <a:t>Of those, 415,000 were UTC attendances</a:t>
            </a:r>
          </a:p>
          <a:p>
            <a:pPr defTabSz="1042873">
              <a:spcAft>
                <a:spcPts val="600"/>
              </a:spcAft>
              <a:defRPr/>
            </a:pPr>
            <a:endParaRPr lang="en-GB" dirty="0">
              <a:latin typeface="Calibri Light" panose="020F0302020204030204" pitchFamily="34" charset="0"/>
              <a:cs typeface="Calibri Light" panose="020F0302020204030204" pitchFamily="34" charset="0"/>
            </a:endParaRPr>
          </a:p>
          <a:p>
            <a:pPr defTabSz="1042873">
              <a:spcAft>
                <a:spcPts val="600"/>
              </a:spcAft>
              <a:defRPr/>
            </a:pPr>
            <a:endParaRPr lang="en-GB" dirty="0" smtClean="0">
              <a:latin typeface="Calibri Light" panose="020F0302020204030204" pitchFamily="34" charset="0"/>
              <a:cs typeface="Calibri Light" panose="020F0302020204030204" pitchFamily="34" charset="0"/>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3184" t="1999" r="22145" b="21262"/>
          <a:stretch/>
        </p:blipFill>
        <p:spPr>
          <a:xfrm>
            <a:off x="5806800" y="1598428"/>
            <a:ext cx="6165668" cy="5259572"/>
          </a:xfrm>
          <a:prstGeom prst="rect">
            <a:avLst/>
          </a:prstGeom>
        </p:spPr>
      </p:pic>
      <p:sp>
        <p:nvSpPr>
          <p:cNvPr id="20" name="Rectangle 19"/>
          <p:cNvSpPr/>
          <p:nvPr/>
        </p:nvSpPr>
        <p:spPr>
          <a:xfrm>
            <a:off x="7494975" y="2762180"/>
            <a:ext cx="3526168" cy="3877985"/>
          </a:xfrm>
          <a:prstGeom prst="rect">
            <a:avLst/>
          </a:prstGeom>
        </p:spPr>
        <p:txBody>
          <a:bodyPr wrap="square">
            <a:spAutoFit/>
          </a:bodyPr>
          <a:lstStyle/>
          <a:p>
            <a:pPr defTabSz="1042873">
              <a:spcAft>
                <a:spcPts val="600"/>
              </a:spcAft>
              <a:defRPr/>
            </a:pPr>
            <a:r>
              <a:rPr lang="en-GB" dirty="0">
                <a:latin typeface="Calibri Light" panose="020F0302020204030204" pitchFamily="34" charset="0"/>
                <a:cs typeface="Calibri Light" panose="020F0302020204030204" pitchFamily="34" charset="0"/>
              </a:rPr>
              <a:t>74.7% A&amp;E attendances seen within 4 hours</a:t>
            </a:r>
          </a:p>
          <a:p>
            <a:pPr defTabSz="1042873">
              <a:spcAft>
                <a:spcPts val="600"/>
              </a:spcAft>
              <a:defRPr/>
            </a:pPr>
            <a:endParaRPr lang="en-GB" dirty="0">
              <a:latin typeface="Calibri Light" panose="020F0302020204030204" pitchFamily="34" charset="0"/>
              <a:cs typeface="Calibri Light" panose="020F0302020204030204" pitchFamily="34" charset="0"/>
            </a:endParaRPr>
          </a:p>
          <a:p>
            <a:pPr defTabSz="1042873">
              <a:spcAft>
                <a:spcPts val="600"/>
              </a:spcAft>
              <a:defRPr/>
            </a:pPr>
            <a:r>
              <a:rPr lang="en-GB" dirty="0">
                <a:latin typeface="Calibri Light" panose="020F0302020204030204" pitchFamily="34" charset="0"/>
                <a:cs typeface="Calibri Light" panose="020F0302020204030204" pitchFamily="34" charset="0"/>
              </a:rPr>
              <a:t>218,000 patients </a:t>
            </a:r>
            <a:r>
              <a:rPr lang="en-GB" dirty="0" smtClean="0">
                <a:latin typeface="Calibri Light" panose="020F0302020204030204" pitchFamily="34" charset="0"/>
                <a:cs typeface="Calibri Light" panose="020F0302020204030204" pitchFamily="34" charset="0"/>
              </a:rPr>
              <a:t>were </a:t>
            </a:r>
            <a:r>
              <a:rPr lang="en-GB" dirty="0">
                <a:latin typeface="Calibri Light" panose="020F0302020204030204" pitchFamily="34" charset="0"/>
                <a:cs typeface="Calibri Light" panose="020F0302020204030204" pitchFamily="34" charset="0"/>
              </a:rPr>
              <a:t>admitted into the hospital</a:t>
            </a:r>
          </a:p>
          <a:p>
            <a:pPr defTabSz="1042873">
              <a:spcAft>
                <a:spcPts val="600"/>
              </a:spcAft>
              <a:defRPr/>
            </a:pPr>
            <a:endParaRPr lang="en-GB" dirty="0" smtClean="0">
              <a:latin typeface="Calibri Light" panose="020F0302020204030204" pitchFamily="34" charset="0"/>
              <a:cs typeface="Calibri Light" panose="020F0302020204030204" pitchFamily="34" charset="0"/>
            </a:endParaRPr>
          </a:p>
          <a:p>
            <a:pPr defTabSz="1042873">
              <a:spcAft>
                <a:spcPts val="600"/>
              </a:spcAft>
              <a:defRPr/>
            </a:pPr>
            <a:r>
              <a:rPr lang="en-GB" dirty="0" smtClean="0">
                <a:latin typeface="Calibri Light" panose="020F0302020204030204" pitchFamily="34" charset="0"/>
                <a:cs typeface="Calibri Light" panose="020F0302020204030204" pitchFamily="34" charset="0"/>
              </a:rPr>
              <a:t>Average length of stay for emergency admissions in the hospital was 7.2 days</a:t>
            </a:r>
          </a:p>
          <a:p>
            <a:pPr defTabSz="1042873">
              <a:spcAft>
                <a:spcPts val="600"/>
              </a:spcAft>
              <a:defRPr/>
            </a:pPr>
            <a:endParaRPr lang="en-GB" dirty="0">
              <a:latin typeface="Calibri Light" panose="020F0302020204030204" pitchFamily="34" charset="0"/>
              <a:cs typeface="Calibri Light" panose="020F0302020204030204" pitchFamily="34" charset="0"/>
            </a:endParaRPr>
          </a:p>
          <a:p>
            <a:pPr defTabSz="1042873">
              <a:spcAft>
                <a:spcPts val="600"/>
              </a:spcAft>
              <a:defRPr/>
            </a:pPr>
            <a:r>
              <a:rPr lang="en-GB" dirty="0" smtClean="0">
                <a:latin typeface="Calibri Light" panose="020F0302020204030204" pitchFamily="34" charset="0"/>
                <a:cs typeface="Calibri Light" panose="020F0302020204030204" pitchFamily="34" charset="0"/>
              </a:rPr>
              <a:t>Approximately 7,000 Virtual Wards admissions within 2023/24</a:t>
            </a:r>
            <a:endParaRPr lang="en-GB" dirty="0">
              <a:latin typeface="Calibri Light" panose="020F0302020204030204" pitchFamily="34" charset="0"/>
              <a:cs typeface="Calibri Light" panose="020F0302020204030204" pitchFamily="34" charset="0"/>
            </a:endParaRPr>
          </a:p>
        </p:txBody>
      </p:sp>
      <p:sp>
        <p:nvSpPr>
          <p:cNvPr id="3" name="Oval 2"/>
          <p:cNvSpPr/>
          <p:nvPr/>
        </p:nvSpPr>
        <p:spPr>
          <a:xfrm>
            <a:off x="1193713" y="2712586"/>
            <a:ext cx="504000" cy="504000"/>
          </a:xfrm>
          <a:prstGeom prst="ellipse">
            <a:avLst/>
          </a:prstGeom>
          <a:solidFill>
            <a:srgbClr val="FAF8EC"/>
          </a:solidFill>
          <a:ln w="38100">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22" name="Picture 21"/>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1250910" y="2768772"/>
            <a:ext cx="389606" cy="342908"/>
          </a:xfrm>
          <a:prstGeom prst="rect">
            <a:avLst/>
          </a:prstGeom>
        </p:spPr>
      </p:pic>
      <p:sp>
        <p:nvSpPr>
          <p:cNvPr id="33" name="Oval 32"/>
          <p:cNvSpPr/>
          <p:nvPr/>
        </p:nvSpPr>
        <p:spPr>
          <a:xfrm>
            <a:off x="1193713" y="3417303"/>
            <a:ext cx="504000" cy="504000"/>
          </a:xfrm>
          <a:prstGeom prst="ellipse">
            <a:avLst/>
          </a:prstGeom>
          <a:solidFill>
            <a:srgbClr val="FAF8EC"/>
          </a:solidFill>
          <a:ln w="38100">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77557" y="3548230"/>
            <a:ext cx="362959" cy="242145"/>
          </a:xfrm>
          <a:prstGeom prst="rect">
            <a:avLst/>
          </a:prstGeom>
        </p:spPr>
      </p:pic>
      <p:sp>
        <p:nvSpPr>
          <p:cNvPr id="35" name="Oval 34"/>
          <p:cNvSpPr/>
          <p:nvPr/>
        </p:nvSpPr>
        <p:spPr>
          <a:xfrm>
            <a:off x="1193713" y="4126362"/>
            <a:ext cx="504000" cy="504000"/>
          </a:xfrm>
          <a:prstGeom prst="ellipse">
            <a:avLst/>
          </a:prstGeom>
          <a:solidFill>
            <a:srgbClr val="FAF8EC"/>
          </a:solidFill>
          <a:ln w="38100">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77557" y="4257289"/>
            <a:ext cx="362959" cy="242145"/>
          </a:xfrm>
          <a:prstGeom prst="rect">
            <a:avLst/>
          </a:prstGeom>
        </p:spPr>
      </p:pic>
      <p:sp>
        <p:nvSpPr>
          <p:cNvPr id="37" name="Oval 36"/>
          <p:cNvSpPr/>
          <p:nvPr/>
        </p:nvSpPr>
        <p:spPr>
          <a:xfrm>
            <a:off x="1193713" y="5087318"/>
            <a:ext cx="504000" cy="504000"/>
          </a:xfrm>
          <a:prstGeom prst="ellipse">
            <a:avLst/>
          </a:prstGeom>
          <a:solidFill>
            <a:srgbClr val="FAF8EC"/>
          </a:solidFill>
          <a:ln w="38100">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38" name="Graphic 21" descr="Hospital with solid fill">
            <a:extLst>
              <a:ext uri="{FF2B5EF4-FFF2-40B4-BE49-F238E27FC236}">
                <a16:creationId xmlns:a16="http://schemas.microsoft.com/office/drawing/2014/main" id="{DE4B678A-9B63-115F-DC75-676BCA6C2639}"/>
              </a:ext>
            </a:extLst>
          </p:cNvPr>
          <p:cNvPicPr>
            <a:picLocks noChangeAspect="1"/>
          </p:cNvPicPr>
          <p:nvPr/>
        </p:nvPicPr>
        <p:blipFill>
          <a:blip r:embed="rId5"/>
          <a:stretch>
            <a:fillRect/>
          </a:stretch>
        </p:blipFill>
        <p:spPr>
          <a:xfrm>
            <a:off x="1244040" y="5131955"/>
            <a:ext cx="429992" cy="425935"/>
          </a:xfrm>
          <a:prstGeom prst="rect">
            <a:avLst/>
          </a:prstGeom>
        </p:spPr>
      </p:pic>
      <p:sp>
        <p:nvSpPr>
          <p:cNvPr id="39" name="Oval 38"/>
          <p:cNvSpPr/>
          <p:nvPr/>
        </p:nvSpPr>
        <p:spPr>
          <a:xfrm>
            <a:off x="6846696" y="2717543"/>
            <a:ext cx="504000" cy="504000"/>
          </a:xfrm>
          <a:prstGeom prst="ellipse">
            <a:avLst/>
          </a:prstGeom>
          <a:solidFill>
            <a:srgbClr val="FAF8EC"/>
          </a:solidFill>
          <a:ln w="38100">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40" name="Graphic 21" descr="Hospital with solid fill">
            <a:extLst>
              <a:ext uri="{FF2B5EF4-FFF2-40B4-BE49-F238E27FC236}">
                <a16:creationId xmlns:a16="http://schemas.microsoft.com/office/drawing/2014/main" id="{DE4B678A-9B63-115F-DC75-676BCA6C2639}"/>
              </a:ext>
            </a:extLst>
          </p:cNvPr>
          <p:cNvPicPr>
            <a:picLocks noChangeAspect="1"/>
          </p:cNvPicPr>
          <p:nvPr/>
        </p:nvPicPr>
        <p:blipFill>
          <a:blip r:embed="rId5"/>
          <a:stretch>
            <a:fillRect/>
          </a:stretch>
        </p:blipFill>
        <p:spPr>
          <a:xfrm>
            <a:off x="6897023" y="2762180"/>
            <a:ext cx="429992" cy="425935"/>
          </a:xfrm>
          <a:prstGeom prst="rect">
            <a:avLst/>
          </a:prstGeom>
        </p:spPr>
      </p:pic>
      <p:sp>
        <p:nvSpPr>
          <p:cNvPr id="41" name="Oval 40"/>
          <p:cNvSpPr/>
          <p:nvPr/>
        </p:nvSpPr>
        <p:spPr>
          <a:xfrm>
            <a:off x="6846696" y="3786717"/>
            <a:ext cx="504000" cy="504000"/>
          </a:xfrm>
          <a:prstGeom prst="ellipse">
            <a:avLst/>
          </a:prstGeom>
          <a:solidFill>
            <a:srgbClr val="FAF8EC"/>
          </a:solidFill>
          <a:ln w="38100">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42" name="Graphic 21" descr="Hospital with solid fill">
            <a:extLst>
              <a:ext uri="{FF2B5EF4-FFF2-40B4-BE49-F238E27FC236}">
                <a16:creationId xmlns:a16="http://schemas.microsoft.com/office/drawing/2014/main" id="{DE4B678A-9B63-115F-DC75-676BCA6C2639}"/>
              </a:ext>
            </a:extLst>
          </p:cNvPr>
          <p:cNvPicPr>
            <a:picLocks noChangeAspect="1"/>
          </p:cNvPicPr>
          <p:nvPr/>
        </p:nvPicPr>
        <p:blipFill>
          <a:blip r:embed="rId5"/>
          <a:stretch>
            <a:fillRect/>
          </a:stretch>
        </p:blipFill>
        <p:spPr>
          <a:xfrm>
            <a:off x="6897023" y="3831354"/>
            <a:ext cx="429992" cy="425935"/>
          </a:xfrm>
          <a:prstGeom prst="rect">
            <a:avLst/>
          </a:prstGeom>
        </p:spPr>
      </p:pic>
      <p:sp>
        <p:nvSpPr>
          <p:cNvPr id="44" name="Oval 43"/>
          <p:cNvSpPr/>
          <p:nvPr/>
        </p:nvSpPr>
        <p:spPr>
          <a:xfrm>
            <a:off x="6846696" y="4960409"/>
            <a:ext cx="504000" cy="504000"/>
          </a:xfrm>
          <a:prstGeom prst="ellipse">
            <a:avLst/>
          </a:prstGeom>
          <a:solidFill>
            <a:srgbClr val="FAF8EC"/>
          </a:solidFill>
          <a:ln w="38100">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45" name="Graphic 21" descr="Hospital with solid fill">
            <a:extLst>
              <a:ext uri="{FF2B5EF4-FFF2-40B4-BE49-F238E27FC236}">
                <a16:creationId xmlns:a16="http://schemas.microsoft.com/office/drawing/2014/main" id="{DE4B678A-9B63-115F-DC75-676BCA6C2639}"/>
              </a:ext>
            </a:extLst>
          </p:cNvPr>
          <p:cNvPicPr>
            <a:picLocks noChangeAspect="1"/>
          </p:cNvPicPr>
          <p:nvPr/>
        </p:nvPicPr>
        <p:blipFill>
          <a:blip r:embed="rId5"/>
          <a:stretch>
            <a:fillRect/>
          </a:stretch>
        </p:blipFill>
        <p:spPr>
          <a:xfrm>
            <a:off x="6897023" y="5005046"/>
            <a:ext cx="429992" cy="425935"/>
          </a:xfrm>
          <a:prstGeom prst="rect">
            <a:avLst/>
          </a:prstGeom>
        </p:spPr>
      </p:pic>
      <p:sp>
        <p:nvSpPr>
          <p:cNvPr id="46" name="Oval 45"/>
          <p:cNvSpPr/>
          <p:nvPr/>
        </p:nvSpPr>
        <p:spPr>
          <a:xfrm>
            <a:off x="6846696" y="5882101"/>
            <a:ext cx="504000" cy="504000"/>
          </a:xfrm>
          <a:prstGeom prst="ellipse">
            <a:avLst/>
          </a:prstGeom>
          <a:solidFill>
            <a:srgbClr val="FAF8EC"/>
          </a:solidFill>
          <a:ln w="38100">
            <a:solidFill>
              <a:schemeClr val="tx1"/>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8401" y="5993777"/>
            <a:ext cx="369660" cy="304080"/>
          </a:xfrm>
          <a:prstGeom prst="rect">
            <a:avLst/>
          </a:prstGeom>
        </p:spPr>
      </p:pic>
    </p:spTree>
    <p:extLst>
      <p:ext uri="{BB962C8B-B14F-4D97-AF65-F5344CB8AC3E}">
        <p14:creationId xmlns:p14="http://schemas.microsoft.com/office/powerpoint/2010/main" val="2905299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7870704B-CE94-48CC-AF30-84932A1262A7}" type="slidenum">
              <a:rPr lang="en-GB" smtClean="0"/>
              <a:pPr/>
              <a:t>2</a:t>
            </a:fld>
            <a:endParaRPr lang="en-GB" dirty="0"/>
          </a:p>
        </p:txBody>
      </p:sp>
      <p:sp>
        <p:nvSpPr>
          <p:cNvPr id="4" name="Title 3"/>
          <p:cNvSpPr>
            <a:spLocks noGrp="1"/>
          </p:cNvSpPr>
          <p:nvPr>
            <p:ph type="title"/>
          </p:nvPr>
        </p:nvSpPr>
        <p:spPr/>
        <p:txBody>
          <a:bodyPr/>
          <a:lstStyle/>
          <a:p>
            <a:r>
              <a:rPr lang="en-GB" sz="2800" b="1" dirty="0">
                <a:latin typeface="Calibri" panose="020F0502020204030204" pitchFamily="34" charset="0"/>
                <a:cs typeface="Calibri" panose="020F0502020204030204" pitchFamily="34" charset="0"/>
              </a:rPr>
              <a:t>Introduction: Why this matters to you</a:t>
            </a:r>
          </a:p>
        </p:txBody>
      </p:sp>
      <p:sp>
        <p:nvSpPr>
          <p:cNvPr id="6" name="Footer Placeholder 5"/>
          <p:cNvSpPr>
            <a:spLocks noGrp="1"/>
          </p:cNvSpPr>
          <p:nvPr>
            <p:ph type="ftr" sz="quarter" idx="3"/>
          </p:nvPr>
        </p:nvSpPr>
        <p:spPr/>
        <p:txBody>
          <a:bodyPr/>
          <a:lstStyle/>
          <a:p>
            <a:pPr algn="l"/>
            <a:r>
              <a:rPr lang="en-GB"/>
              <a:t>NW London ICS | UEC Strategy NW London Residents' Forum | December 2024</a:t>
            </a:r>
            <a:endParaRPr lang="en-US" dirty="0"/>
          </a:p>
        </p:txBody>
      </p:sp>
      <p:grpSp>
        <p:nvGrpSpPr>
          <p:cNvPr id="34" name="Group 33"/>
          <p:cNvGrpSpPr/>
          <p:nvPr/>
        </p:nvGrpSpPr>
        <p:grpSpPr>
          <a:xfrm>
            <a:off x="0" y="1084217"/>
            <a:ext cx="12192000" cy="5773783"/>
            <a:chOff x="0" y="1084217"/>
            <a:chExt cx="12192000" cy="5773783"/>
          </a:xfrm>
        </p:grpSpPr>
        <p:sp>
          <p:nvSpPr>
            <p:cNvPr id="31" name="Rectangle 30"/>
            <p:cNvSpPr/>
            <p:nvPr/>
          </p:nvSpPr>
          <p:spPr>
            <a:xfrm>
              <a:off x="0" y="1084217"/>
              <a:ext cx="2403566" cy="5760720"/>
            </a:xfrm>
            <a:prstGeom prst="rect">
              <a:avLst/>
            </a:prstGeom>
            <a:solidFill>
              <a:srgbClr val="CDEEF8"/>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30" name="Picture 29"/>
            <p:cNvPicPr>
              <a:picLocks noChangeAspect="1"/>
            </p:cNvPicPr>
            <p:nvPr/>
          </p:nvPicPr>
          <p:blipFill rotWithShape="1">
            <a:blip r:embed="rId2">
              <a:extLst>
                <a:ext uri="{28A0092B-C50C-407E-A947-70E740481C1C}">
                  <a14:useLocalDpi xmlns:a14="http://schemas.microsoft.com/office/drawing/2010/main" val="0"/>
                </a:ext>
              </a:extLst>
            </a:blip>
            <a:srcRect t="15809"/>
            <a:stretch/>
          </p:blipFill>
          <p:spPr>
            <a:xfrm>
              <a:off x="1991434" y="1084217"/>
              <a:ext cx="10200566" cy="5773783"/>
            </a:xfrm>
            <a:prstGeom prst="rect">
              <a:avLst/>
            </a:prstGeom>
          </p:spPr>
        </p:pic>
      </p:grpSp>
      <p:sp>
        <p:nvSpPr>
          <p:cNvPr id="33" name="Rectangle 32"/>
          <p:cNvSpPr/>
          <p:nvPr/>
        </p:nvSpPr>
        <p:spPr>
          <a:xfrm>
            <a:off x="0" y="1084217"/>
            <a:ext cx="12192000" cy="5760720"/>
          </a:xfrm>
          <a:prstGeom prst="rect">
            <a:avLst/>
          </a:prstGeom>
          <a:solidFill>
            <a:srgbClr val="FFFFFF">
              <a:alpha val="12157"/>
            </a:srgb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35" name="Picture 34"/>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3658" b="13105" l="38909" r="54313"/>
                    </a14:imgEffect>
                  </a14:imgLayer>
                </a14:imgProps>
              </a:ext>
              <a:ext uri="{28A0092B-C50C-407E-A947-70E740481C1C}">
                <a14:useLocalDpi xmlns:a14="http://schemas.microsoft.com/office/drawing/2010/main" val="0"/>
              </a:ext>
            </a:extLst>
          </a:blip>
          <a:srcRect l="36983" t="2477" r="43761" b="85714"/>
          <a:stretch/>
        </p:blipFill>
        <p:spPr>
          <a:xfrm>
            <a:off x="2760485" y="1350236"/>
            <a:ext cx="1867990" cy="809897"/>
          </a:xfrm>
          <a:prstGeom prst="rect">
            <a:avLst/>
          </a:prstGeom>
        </p:spPr>
      </p:pic>
      <p:pic>
        <p:nvPicPr>
          <p:cNvPr id="37" name="Picture 36"/>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19638" b="28934" l="11317" r="23598"/>
                    </a14:imgEffect>
                  </a14:imgLayer>
                </a14:imgProps>
              </a:ext>
              <a:ext uri="{28A0092B-C50C-407E-A947-70E740481C1C}">
                <a14:useLocalDpi xmlns:a14="http://schemas.microsoft.com/office/drawing/2010/main" val="0"/>
              </a:ext>
            </a:extLst>
          </a:blip>
          <a:srcRect l="9782" t="18476" r="74867" b="69904"/>
          <a:stretch/>
        </p:blipFill>
        <p:spPr>
          <a:xfrm>
            <a:off x="10790535" y="5166931"/>
            <a:ext cx="1489166" cy="796835"/>
          </a:xfrm>
          <a:prstGeom prst="rect">
            <a:avLst/>
          </a:prstGeom>
        </p:spPr>
      </p:pic>
      <p:sp>
        <p:nvSpPr>
          <p:cNvPr id="38" name="Rounded Rectangle 37"/>
          <p:cNvSpPr/>
          <p:nvPr/>
        </p:nvSpPr>
        <p:spPr>
          <a:xfrm>
            <a:off x="6847904" y="1423393"/>
            <a:ext cx="5225144" cy="2864625"/>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6" name="Rounded Rectangle 25"/>
          <p:cNvSpPr/>
          <p:nvPr/>
        </p:nvSpPr>
        <p:spPr>
          <a:xfrm>
            <a:off x="7588567" y="1239201"/>
            <a:ext cx="3541490"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Why are we here today? </a:t>
            </a:r>
          </a:p>
        </p:txBody>
      </p:sp>
      <p:sp>
        <p:nvSpPr>
          <p:cNvPr id="28" name="Rectangle 27">
            <a:hlinkClick r:id="rId6" action="ppaction://hlinksldjump"/>
            <a:extLst>
              <a:ext uri="{FF2B5EF4-FFF2-40B4-BE49-F238E27FC236}">
                <a16:creationId xmlns:a16="http://schemas.microsoft.com/office/drawing/2014/main" id="{1230B396-BB8A-6157-93CF-AFDDF4957457}"/>
              </a:ext>
            </a:extLst>
          </p:cNvPr>
          <p:cNvSpPr/>
          <p:nvPr/>
        </p:nvSpPr>
        <p:spPr>
          <a:xfrm>
            <a:off x="7376687" y="1659642"/>
            <a:ext cx="4373508" cy="2495489"/>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Your experience matters</a:t>
            </a:r>
            <a:r>
              <a:rPr lang="en-GB" sz="1600" dirty="0">
                <a:solidFill>
                  <a:srgbClr val="2E468A"/>
                </a:solidFill>
                <a:latin typeface="Calibri Light" panose="020F0302020204030204" pitchFamily="34" charset="0"/>
                <a:cs typeface="Calibri Light" panose="020F0302020204030204" pitchFamily="34" charset="0"/>
              </a:rPr>
              <a:t>: Share your thoughts and help shape the future of healthcare in your community.</a:t>
            </a:r>
          </a:p>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What’s changing</a:t>
            </a:r>
            <a:r>
              <a:rPr lang="en-GB" sz="1600" b="1" dirty="0">
                <a:solidFill>
                  <a:srgbClr val="2E468A"/>
                </a:solidFill>
                <a:latin typeface="Calibri Light" panose="020F0302020204030204" pitchFamily="34" charset="0"/>
                <a:cs typeface="Calibri Light" panose="020F0302020204030204" pitchFamily="34" charset="0"/>
              </a:rPr>
              <a:t>: </a:t>
            </a:r>
            <a:r>
              <a:rPr lang="en-GB" sz="1600" dirty="0">
                <a:solidFill>
                  <a:srgbClr val="2E468A"/>
                </a:solidFill>
                <a:latin typeface="Calibri Light" panose="020F0302020204030204" pitchFamily="34" charset="0"/>
                <a:cs typeface="Calibri Light" panose="020F0302020204030204" pitchFamily="34" charset="0"/>
              </a:rPr>
              <a:t>See how new plans will make it easier for you to get the right care at the right time.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There are various engagement events covering urgent care. This event will be included in the feedback on experience of services. Tell us what’s working and what needs improvement.</a:t>
            </a:r>
          </a:p>
        </p:txBody>
      </p:sp>
      <p:sp>
        <p:nvSpPr>
          <p:cNvPr id="39" name="Rounded Rectangle 38"/>
          <p:cNvSpPr/>
          <p:nvPr/>
        </p:nvSpPr>
        <p:spPr>
          <a:xfrm>
            <a:off x="6847904" y="4629405"/>
            <a:ext cx="5225143" cy="2111030"/>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7" name="Rounded Rectangle 26"/>
          <p:cNvSpPr/>
          <p:nvPr/>
        </p:nvSpPr>
        <p:spPr>
          <a:xfrm>
            <a:off x="7588568" y="4383344"/>
            <a:ext cx="3541489"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Why are we doing this?</a:t>
            </a:r>
          </a:p>
        </p:txBody>
      </p:sp>
      <p:sp>
        <p:nvSpPr>
          <p:cNvPr id="29" name="Rectangle 28">
            <a:hlinkClick r:id="rId6" action="ppaction://hlinksldjump"/>
            <a:extLst>
              <a:ext uri="{FF2B5EF4-FFF2-40B4-BE49-F238E27FC236}">
                <a16:creationId xmlns:a16="http://schemas.microsoft.com/office/drawing/2014/main" id="{1230B396-BB8A-6157-93CF-AFDDF4957457}"/>
              </a:ext>
            </a:extLst>
          </p:cNvPr>
          <p:cNvSpPr/>
          <p:nvPr/>
        </p:nvSpPr>
        <p:spPr>
          <a:xfrm>
            <a:off x="7376858" y="4817293"/>
            <a:ext cx="4373508" cy="1735253"/>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We understand that some of you may find it  difficult to identify the right care at the right time, whether it's for an emergency, managing long-term conditions, or recovering after a hospital stay. Our goal is to improve how urgent and emergency care is delivered, focusing on better access, less waiting, and care closer to home.</a:t>
            </a:r>
          </a:p>
        </p:txBody>
      </p:sp>
      <p:sp>
        <p:nvSpPr>
          <p:cNvPr id="20" name="Rounded Rectangle 19"/>
          <p:cNvSpPr/>
          <p:nvPr/>
        </p:nvSpPr>
        <p:spPr>
          <a:xfrm>
            <a:off x="1404858" y="1486360"/>
            <a:ext cx="5225143" cy="1805480"/>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1" name="Rounded Rectangle 20"/>
          <p:cNvSpPr/>
          <p:nvPr/>
        </p:nvSpPr>
        <p:spPr>
          <a:xfrm>
            <a:off x="2246684" y="1239201"/>
            <a:ext cx="3541489" cy="462696"/>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1500" b="1" dirty="0">
                <a:latin typeface="Calibri" panose="020F0502020204030204" pitchFamily="34" charset="0"/>
                <a:cs typeface="Calibri" panose="020F0502020204030204" pitchFamily="34" charset="0"/>
              </a:rPr>
              <a:t>Why are we transforming Urgent and Emergency Care Services</a:t>
            </a:r>
          </a:p>
        </p:txBody>
      </p:sp>
      <p:sp>
        <p:nvSpPr>
          <p:cNvPr id="22" name="Rectangle 21">
            <a:hlinkClick r:id="rId6" action="ppaction://hlinksldjump"/>
            <a:extLst>
              <a:ext uri="{FF2B5EF4-FFF2-40B4-BE49-F238E27FC236}">
                <a16:creationId xmlns:a16="http://schemas.microsoft.com/office/drawing/2014/main" id="{1230B396-BB8A-6157-93CF-AFDDF4957457}"/>
              </a:ext>
            </a:extLst>
          </p:cNvPr>
          <p:cNvSpPr/>
          <p:nvPr/>
        </p:nvSpPr>
        <p:spPr>
          <a:xfrm>
            <a:off x="1991434" y="1749315"/>
            <a:ext cx="4212925" cy="1402558"/>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Patient experience</a:t>
            </a:r>
            <a:r>
              <a:rPr lang="en-GB" sz="1600" dirty="0">
                <a:solidFill>
                  <a:srgbClr val="2E468A"/>
                </a:solidFill>
                <a:latin typeface="Calibri Light" panose="020F0302020204030204" pitchFamily="34" charset="0"/>
                <a:cs typeface="Calibri Light" panose="020F0302020204030204" pitchFamily="34" charset="0"/>
              </a:rPr>
              <a:t>: We are seeing many people visiting emergency departments due to being unable to access emergency care within other healthcare settings. We recognise the system is not working as well as it could be.</a:t>
            </a:r>
          </a:p>
        </p:txBody>
      </p:sp>
      <p:pic>
        <p:nvPicPr>
          <p:cNvPr id="19" name="Picture 18"/>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11919" t="2824" r="9078" b="44952"/>
          <a:stretch/>
        </p:blipFill>
        <p:spPr>
          <a:xfrm>
            <a:off x="88901" y="2534193"/>
            <a:ext cx="4715738" cy="4354331"/>
          </a:xfrm>
          <a:prstGeom prst="rect">
            <a:avLst/>
          </a:prstGeom>
        </p:spPr>
      </p:pic>
    </p:spTree>
    <p:extLst>
      <p:ext uri="{BB962C8B-B14F-4D97-AF65-F5344CB8AC3E}">
        <p14:creationId xmlns:p14="http://schemas.microsoft.com/office/powerpoint/2010/main" val="2251440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15672"/>
          <a:stretch/>
        </p:blipFill>
        <p:spPr>
          <a:xfrm flipH="1">
            <a:off x="-1486" y="1074057"/>
            <a:ext cx="12193485" cy="5783943"/>
          </a:xfrm>
          <a:prstGeom prst="rect">
            <a:avLst/>
          </a:prstGeom>
        </p:spPr>
      </p:pic>
      <p:sp>
        <p:nvSpPr>
          <p:cNvPr id="2" name="Slide Number Placeholder 1"/>
          <p:cNvSpPr>
            <a:spLocks noGrp="1"/>
          </p:cNvSpPr>
          <p:nvPr>
            <p:ph type="sldNum" sz="quarter" idx="15"/>
          </p:nvPr>
        </p:nvSpPr>
        <p:spPr/>
        <p:txBody>
          <a:bodyPr/>
          <a:lstStyle/>
          <a:p>
            <a:fld id="{7870704B-CE94-48CC-AF30-84932A1262A7}" type="slidenum">
              <a:rPr lang="en-GB" smtClean="0"/>
              <a:pPr/>
              <a:t>20</a:t>
            </a:fld>
            <a:endParaRPr lang="en-GB" dirty="0"/>
          </a:p>
        </p:txBody>
      </p:sp>
      <p:sp>
        <p:nvSpPr>
          <p:cNvPr id="4" name="Title 3"/>
          <p:cNvSpPr>
            <a:spLocks noGrp="1"/>
          </p:cNvSpPr>
          <p:nvPr>
            <p:ph type="title"/>
          </p:nvPr>
        </p:nvSpPr>
        <p:spPr/>
        <p:txBody>
          <a:bodyPr/>
          <a:lstStyle/>
          <a:p>
            <a:r>
              <a:rPr lang="en-GB" sz="2800" b="1" dirty="0">
                <a:latin typeface="Calibri" panose="020F0502020204030204" pitchFamily="34" charset="0"/>
                <a:cs typeface="Calibri" panose="020F0502020204030204" pitchFamily="34" charset="0"/>
              </a:rPr>
              <a:t>What happens next with your input</a:t>
            </a:r>
            <a:endParaRPr lang="en-GB" sz="2800" dirty="0"/>
          </a:p>
        </p:txBody>
      </p:sp>
      <p:sp>
        <p:nvSpPr>
          <p:cNvPr id="9" name="Rectangle 8">
            <a:hlinkClick r:id="rId3" action="ppaction://hlinksldjump"/>
            <a:extLst>
              <a:ext uri="{FF2B5EF4-FFF2-40B4-BE49-F238E27FC236}">
                <a16:creationId xmlns:a16="http://schemas.microsoft.com/office/drawing/2014/main" id="{1230B396-BB8A-6157-93CF-AFDDF4957457}"/>
              </a:ext>
            </a:extLst>
          </p:cNvPr>
          <p:cNvSpPr/>
          <p:nvPr/>
        </p:nvSpPr>
        <p:spPr>
          <a:xfrm>
            <a:off x="1195950" y="1678609"/>
            <a:ext cx="4373508" cy="278794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algn="ctr" defTabSz="1042873">
              <a:spcAft>
                <a:spcPts val="600"/>
              </a:spcAft>
              <a:defRPr/>
            </a:pPr>
            <a:r>
              <a:rPr lang="en-GB" b="1" dirty="0">
                <a:solidFill>
                  <a:srgbClr val="2E468A"/>
                </a:solidFill>
                <a:latin typeface="Calibri" panose="020F0502020204030204" pitchFamily="34" charset="0"/>
                <a:cs typeface="Calibri" panose="020F0502020204030204" pitchFamily="34" charset="0"/>
              </a:rPr>
              <a:t>Why this matters?</a:t>
            </a:r>
          </a:p>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Inputs into service change</a:t>
            </a:r>
            <a:r>
              <a:rPr lang="en-GB" sz="1600" dirty="0">
                <a:solidFill>
                  <a:srgbClr val="2E468A"/>
                </a:solidFill>
                <a:latin typeface="Calibri Light" panose="020F0302020204030204" pitchFamily="34" charset="0"/>
                <a:cs typeface="Calibri Light" panose="020F0302020204030204" pitchFamily="34" charset="0"/>
              </a:rPr>
              <a:t>: We are taking inputs from a wide group of residents and service users and looking to improve services for everyone</a:t>
            </a:r>
          </a:p>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Better outcomes</a:t>
            </a:r>
            <a:r>
              <a:rPr lang="en-GB" sz="1600" dirty="0">
                <a:solidFill>
                  <a:srgbClr val="2E468A"/>
                </a:solidFill>
                <a:latin typeface="Calibri Light" panose="020F0302020204030204" pitchFamily="34" charset="0"/>
                <a:cs typeface="Calibri Light" panose="020F0302020204030204" pitchFamily="34" charset="0"/>
              </a:rPr>
              <a:t>: Proactive, joined-up care means fewer emergencies, less stress, and more time living your life. </a:t>
            </a:r>
          </a:p>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Stronger communities</a:t>
            </a:r>
            <a:r>
              <a:rPr lang="en-GB" sz="1600" dirty="0">
                <a:solidFill>
                  <a:srgbClr val="2E468A"/>
                </a:solidFill>
                <a:latin typeface="Calibri Light" panose="020F0302020204030204" pitchFamily="34" charset="0"/>
                <a:cs typeface="Calibri Light" panose="020F0302020204030204" pitchFamily="34" charset="0"/>
              </a:rPr>
              <a:t>: Together, we’re building a system that cares for everyone – today and tomorrow.</a:t>
            </a:r>
          </a:p>
        </p:txBody>
      </p:sp>
      <p:sp>
        <p:nvSpPr>
          <p:cNvPr id="10" name="Rectangle 9">
            <a:hlinkClick r:id="rId3" action="ppaction://hlinksldjump"/>
            <a:extLst>
              <a:ext uri="{FF2B5EF4-FFF2-40B4-BE49-F238E27FC236}">
                <a16:creationId xmlns:a16="http://schemas.microsoft.com/office/drawing/2014/main" id="{1230B396-BB8A-6157-93CF-AFDDF4957457}"/>
              </a:ext>
            </a:extLst>
          </p:cNvPr>
          <p:cNvSpPr/>
          <p:nvPr/>
        </p:nvSpPr>
        <p:spPr>
          <a:xfrm>
            <a:off x="6555852" y="1678609"/>
            <a:ext cx="4373508" cy="1659677"/>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algn="ctr" defTabSz="1042873">
              <a:spcAft>
                <a:spcPts val="600"/>
              </a:spcAft>
              <a:defRPr/>
            </a:pPr>
            <a:r>
              <a:rPr lang="en-GB" b="1" dirty="0">
                <a:solidFill>
                  <a:srgbClr val="2E468A"/>
                </a:solidFill>
                <a:latin typeface="Calibri" panose="020F0502020204030204" pitchFamily="34" charset="0"/>
                <a:cs typeface="Calibri" panose="020F0502020204030204" pitchFamily="34" charset="0"/>
              </a:rPr>
              <a:t>What this means for you?</a:t>
            </a:r>
          </a:p>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Peace of mind</a:t>
            </a:r>
            <a:r>
              <a:rPr lang="en-GB" sz="1600" dirty="0">
                <a:solidFill>
                  <a:srgbClr val="2E468A"/>
                </a:solidFill>
                <a:latin typeface="Calibri Light" panose="020F0302020204030204" pitchFamily="34" charset="0"/>
                <a:cs typeface="Calibri Light" panose="020F0302020204030204" pitchFamily="34" charset="0"/>
              </a:rPr>
              <a:t>: Whether it’s urgent help or long-term care, you’ll know where to turn. </a:t>
            </a:r>
          </a:p>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A personalised journey</a:t>
            </a:r>
            <a:r>
              <a:rPr lang="en-GB" sz="1600" dirty="0">
                <a:solidFill>
                  <a:srgbClr val="2E468A"/>
                </a:solidFill>
                <a:latin typeface="Calibri Light" panose="020F0302020204030204" pitchFamily="34" charset="0"/>
                <a:cs typeface="Calibri Light" panose="020F0302020204030204" pitchFamily="34" charset="0"/>
              </a:rPr>
              <a:t>: Services tailored to your unique needs and circumstances.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725" t="6263" r="27577" b="36970"/>
          <a:stretch/>
        </p:blipFill>
        <p:spPr>
          <a:xfrm>
            <a:off x="1648691" y="4165088"/>
            <a:ext cx="4663710" cy="2692912"/>
          </a:xfrm>
          <a:prstGeom prst="rect">
            <a:avLst/>
          </a:prstGeom>
        </p:spPr>
      </p:pic>
      <p:sp>
        <p:nvSpPr>
          <p:cNvPr id="12" name="Rounded Rectangular Callout 11"/>
          <p:cNvSpPr/>
          <p:nvPr/>
        </p:nvSpPr>
        <p:spPr>
          <a:xfrm>
            <a:off x="6721600" y="3744686"/>
            <a:ext cx="4383315" cy="2884714"/>
          </a:xfrm>
          <a:prstGeom prst="wedgeRoundRectCallout">
            <a:avLst>
              <a:gd name="adj1" fmla="val -58630"/>
              <a:gd name="adj2" fmla="val 23303"/>
              <a:gd name="adj3" fmla="val 16667"/>
            </a:avLst>
          </a:prstGeom>
          <a:solidFill>
            <a:srgbClr val="F7F7F7"/>
          </a:solidFill>
          <a:ln w="28575">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endParaRPr lang="en-GB" sz="1600" dirty="0">
              <a:solidFill>
                <a:srgbClr val="425B98"/>
              </a:solidFill>
              <a:latin typeface="Calibri Light" panose="020F0302020204030204" pitchFamily="34" charset="0"/>
              <a:cs typeface="Calibri Light" panose="020F0302020204030204" pitchFamily="34" charset="0"/>
            </a:endParaRPr>
          </a:p>
        </p:txBody>
      </p:sp>
      <p:sp>
        <p:nvSpPr>
          <p:cNvPr id="13" name="Rectangle 12">
            <a:hlinkClick r:id="rId3" action="ppaction://hlinksldjump"/>
            <a:extLst>
              <a:ext uri="{FF2B5EF4-FFF2-40B4-BE49-F238E27FC236}">
                <a16:creationId xmlns:a16="http://schemas.microsoft.com/office/drawing/2014/main" id="{1230B396-BB8A-6157-93CF-AFDDF4957457}"/>
              </a:ext>
            </a:extLst>
          </p:cNvPr>
          <p:cNvSpPr/>
          <p:nvPr/>
        </p:nvSpPr>
        <p:spPr>
          <a:xfrm>
            <a:off x="6850743" y="3860921"/>
            <a:ext cx="4078617" cy="2633194"/>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Our strategy is focused on coordinating every step of your care – Together, We Can Make It Happen.</a:t>
            </a:r>
          </a:p>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Your voice matters</a:t>
            </a:r>
            <a:r>
              <a:rPr lang="en-GB" sz="1600" dirty="0">
                <a:solidFill>
                  <a:srgbClr val="2E468A"/>
                </a:solidFill>
                <a:latin typeface="Calibri Light" panose="020F0302020204030204" pitchFamily="34" charset="0"/>
                <a:cs typeface="Calibri Light" panose="020F0302020204030204" pitchFamily="34" charset="0"/>
              </a:rPr>
              <a:t>: Thank you for sharing your insights and helping us shape better care.</a:t>
            </a:r>
          </a:p>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Our commitment</a:t>
            </a:r>
            <a:r>
              <a:rPr lang="en-GB" sz="1600" dirty="0">
                <a:solidFill>
                  <a:srgbClr val="2E468A"/>
                </a:solidFill>
                <a:latin typeface="Calibri Light" panose="020F0302020204030204" pitchFamily="34" charset="0"/>
                <a:cs typeface="Calibri Light" panose="020F0302020204030204" pitchFamily="34" charset="0"/>
              </a:rPr>
              <a:t>: We’ll continue working with you to create a system that works for everyone.</a:t>
            </a:r>
          </a:p>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Next steps</a:t>
            </a:r>
            <a:r>
              <a:rPr lang="en-GB" sz="1600" dirty="0">
                <a:solidFill>
                  <a:srgbClr val="2E468A"/>
                </a:solidFill>
                <a:latin typeface="Calibri Light" panose="020F0302020204030204" pitchFamily="34" charset="0"/>
                <a:cs typeface="Calibri Light" panose="020F0302020204030204" pitchFamily="34" charset="0"/>
              </a:rPr>
              <a:t>: Stay involved – your feedback guides us every step of the way.</a:t>
            </a:r>
          </a:p>
        </p:txBody>
      </p:sp>
    </p:spTree>
    <p:extLst>
      <p:ext uri="{BB962C8B-B14F-4D97-AF65-F5344CB8AC3E}">
        <p14:creationId xmlns:p14="http://schemas.microsoft.com/office/powerpoint/2010/main" val="350149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Subtitle 2"/>
          <p:cNvSpPr>
            <a:spLocks noGrp="1"/>
          </p:cNvSpPr>
          <p:nvPr>
            <p:ph type="subTitle" idx="1"/>
          </p:nvPr>
        </p:nvSpPr>
        <p:spPr/>
        <p:txBody>
          <a:bodyPr/>
          <a:lstStyle/>
          <a:p>
            <a:r>
              <a:rPr lang="en-GB" dirty="0"/>
              <a:t>T</a:t>
            </a:r>
          </a:p>
        </p:txBody>
      </p:sp>
      <p:sp>
        <p:nvSpPr>
          <p:cNvPr id="6" name="Footer Placeholder 5"/>
          <p:cNvSpPr>
            <a:spLocks noGrp="1"/>
          </p:cNvSpPr>
          <p:nvPr>
            <p:ph type="ftr" sz="quarter" idx="3"/>
          </p:nvPr>
        </p:nvSpPr>
        <p:spPr/>
        <p:txBody>
          <a:bodyPr/>
          <a:lstStyle/>
          <a:p>
            <a:pPr algn="l"/>
            <a:r>
              <a:rPr lang="en-GB"/>
              <a:t>NW London ICS | UEC Strategy NW London Residents' Forum | December 2024</a:t>
            </a:r>
            <a:endParaRPr lang="en-US" dirty="0"/>
          </a:p>
        </p:txBody>
      </p:sp>
    </p:spTree>
    <p:extLst>
      <p:ext uri="{BB962C8B-B14F-4D97-AF65-F5344CB8AC3E}">
        <p14:creationId xmlns:p14="http://schemas.microsoft.com/office/powerpoint/2010/main" val="416831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15672"/>
          <a:stretch/>
        </p:blipFill>
        <p:spPr>
          <a:xfrm flipH="1">
            <a:off x="-1486" y="1074057"/>
            <a:ext cx="12193485" cy="5783943"/>
          </a:xfrm>
          <a:prstGeom prst="rect">
            <a:avLst/>
          </a:prstGeom>
        </p:spPr>
      </p:pic>
      <p:sp>
        <p:nvSpPr>
          <p:cNvPr id="2" name="Slide Number Placeholder 1"/>
          <p:cNvSpPr>
            <a:spLocks noGrp="1"/>
          </p:cNvSpPr>
          <p:nvPr>
            <p:ph type="sldNum" sz="quarter" idx="15"/>
          </p:nvPr>
        </p:nvSpPr>
        <p:spPr/>
        <p:txBody>
          <a:bodyPr/>
          <a:lstStyle/>
          <a:p>
            <a:fld id="{7870704B-CE94-48CC-AF30-84932A1262A7}" type="slidenum">
              <a:rPr lang="en-GB" smtClean="0"/>
              <a:pPr/>
              <a:t>3</a:t>
            </a:fld>
            <a:endParaRPr lang="en-GB" dirty="0"/>
          </a:p>
        </p:txBody>
      </p:sp>
      <p:sp>
        <p:nvSpPr>
          <p:cNvPr id="4" name="Title 3"/>
          <p:cNvSpPr>
            <a:spLocks noGrp="1"/>
          </p:cNvSpPr>
          <p:nvPr>
            <p:ph type="title"/>
          </p:nvPr>
        </p:nvSpPr>
        <p:spPr/>
        <p:txBody>
          <a:bodyPr/>
          <a:lstStyle/>
          <a:p>
            <a:r>
              <a:rPr lang="en-GB" sz="2800" b="1" dirty="0">
                <a:latin typeface="Calibri" panose="020F0502020204030204" pitchFamily="34" charset="0"/>
                <a:cs typeface="Calibri" panose="020F0502020204030204" pitchFamily="34" charset="0"/>
              </a:rPr>
              <a:t>What </a:t>
            </a:r>
            <a:r>
              <a:rPr lang="en-GB" sz="2800" b="1" dirty="0" smtClean="0">
                <a:latin typeface="Calibri" panose="020F0502020204030204" pitchFamily="34" charset="0"/>
                <a:cs typeface="Calibri" panose="020F0502020204030204" pitchFamily="34" charset="0"/>
              </a:rPr>
              <a:t>is Urgent and Emergency Care?</a:t>
            </a:r>
            <a:endParaRPr lang="en-GB" sz="2800" dirty="0"/>
          </a:p>
        </p:txBody>
      </p:sp>
      <p:sp>
        <p:nvSpPr>
          <p:cNvPr id="9" name="Rectangle 8">
            <a:hlinkClick r:id="rId3" action="ppaction://hlinksldjump"/>
            <a:extLst>
              <a:ext uri="{FF2B5EF4-FFF2-40B4-BE49-F238E27FC236}">
                <a16:creationId xmlns:a16="http://schemas.microsoft.com/office/drawing/2014/main" id="{1230B396-BB8A-6157-93CF-AFDDF4957457}"/>
              </a:ext>
            </a:extLst>
          </p:cNvPr>
          <p:cNvSpPr/>
          <p:nvPr/>
        </p:nvSpPr>
        <p:spPr>
          <a:xfrm>
            <a:off x="1195950" y="1678609"/>
            <a:ext cx="4373508" cy="278794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algn="ctr" defTabSz="1042873">
              <a:spcAft>
                <a:spcPts val="600"/>
              </a:spcAft>
              <a:defRPr/>
            </a:pPr>
            <a:r>
              <a:rPr lang="en-GB" b="1" dirty="0" smtClean="0">
                <a:solidFill>
                  <a:srgbClr val="2E468A"/>
                </a:solidFill>
                <a:latin typeface="Calibri" panose="020F0502020204030204" pitchFamily="34" charset="0"/>
                <a:cs typeface="Calibri" panose="020F0502020204030204" pitchFamily="34" charset="0"/>
              </a:rPr>
              <a:t>What is Emergency care?</a:t>
            </a:r>
            <a:endParaRPr lang="en-GB" b="1" dirty="0">
              <a:solidFill>
                <a:srgbClr val="2E468A"/>
              </a:solidFill>
              <a:latin typeface="Calibri" panose="020F0502020204030204" pitchFamily="34" charset="0"/>
              <a:cs typeface="Calibri" panose="020F0502020204030204" pitchFamily="34" charset="0"/>
            </a:endParaRP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Emergency care involves life-threatening illnesses or accidents which require immediate treatment from the ambulance service (via 999) and an emergency department (A&amp;E).</a:t>
            </a:r>
          </a:p>
        </p:txBody>
      </p:sp>
      <p:sp>
        <p:nvSpPr>
          <p:cNvPr id="10" name="Rectangle 9">
            <a:hlinkClick r:id="rId3" action="ppaction://hlinksldjump"/>
            <a:extLst>
              <a:ext uri="{FF2B5EF4-FFF2-40B4-BE49-F238E27FC236}">
                <a16:creationId xmlns:a16="http://schemas.microsoft.com/office/drawing/2014/main" id="{1230B396-BB8A-6157-93CF-AFDDF4957457}"/>
              </a:ext>
            </a:extLst>
          </p:cNvPr>
          <p:cNvSpPr/>
          <p:nvPr/>
        </p:nvSpPr>
        <p:spPr>
          <a:xfrm>
            <a:off x="6555852" y="1678609"/>
            <a:ext cx="4373508" cy="2486479"/>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algn="ctr" defTabSz="1042873">
              <a:spcAft>
                <a:spcPts val="600"/>
              </a:spcAft>
              <a:defRPr/>
            </a:pPr>
            <a:r>
              <a:rPr lang="en-GB" b="1" dirty="0">
                <a:solidFill>
                  <a:srgbClr val="2E468A"/>
                </a:solidFill>
                <a:latin typeface="Calibri" panose="020F0502020204030204" pitchFamily="34" charset="0"/>
                <a:cs typeface="Calibri" panose="020F0502020204030204" pitchFamily="34" charset="0"/>
              </a:rPr>
              <a:t>What </a:t>
            </a:r>
            <a:r>
              <a:rPr lang="en-GB" b="1" dirty="0" smtClean="0">
                <a:solidFill>
                  <a:srgbClr val="2E468A"/>
                </a:solidFill>
                <a:latin typeface="Calibri" panose="020F0502020204030204" pitchFamily="34" charset="0"/>
                <a:cs typeface="Calibri" panose="020F0502020204030204" pitchFamily="34" charset="0"/>
              </a:rPr>
              <a:t>is Urgent care?</a:t>
            </a:r>
            <a:endParaRPr lang="en-GB" b="1" dirty="0">
              <a:solidFill>
                <a:srgbClr val="2E468A"/>
              </a:solidFill>
              <a:latin typeface="Calibri" panose="020F0502020204030204" pitchFamily="34" charset="0"/>
              <a:cs typeface="Calibri" panose="020F0502020204030204" pitchFamily="34" charset="0"/>
            </a:endParaRP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Urgent care involves any non-life-threatening illness or injury needing urgent attention which might be dealt with by phone consultation through the </a:t>
            </a:r>
            <a:r>
              <a:rPr lang="en-GB" sz="1600" dirty="0" smtClean="0">
                <a:solidFill>
                  <a:srgbClr val="2E468A"/>
                </a:solidFill>
                <a:latin typeface="Calibri Light" panose="020F0302020204030204" pitchFamily="34" charset="0"/>
                <a:cs typeface="Calibri Light" panose="020F0302020204030204" pitchFamily="34" charset="0"/>
              </a:rPr>
              <a:t>NHS 111, </a:t>
            </a:r>
            <a:r>
              <a:rPr lang="en-GB" sz="1600" dirty="0">
                <a:solidFill>
                  <a:srgbClr val="2E468A"/>
                </a:solidFill>
                <a:latin typeface="Calibri Light" panose="020F0302020204030204" pitchFamily="34" charset="0"/>
                <a:cs typeface="Calibri Light" panose="020F0302020204030204" pitchFamily="34" charset="0"/>
              </a:rPr>
              <a:t>pharmacy advice, out-of-hours GP appointments, and/or referral to an </a:t>
            </a:r>
            <a:r>
              <a:rPr lang="en-GB" sz="1600" dirty="0" smtClean="0">
                <a:solidFill>
                  <a:srgbClr val="2E468A"/>
                </a:solidFill>
                <a:latin typeface="Calibri Light" panose="020F0302020204030204" pitchFamily="34" charset="0"/>
                <a:cs typeface="Calibri Light" panose="020F0302020204030204" pitchFamily="34" charset="0"/>
              </a:rPr>
              <a:t>Urgent Treatment Centre </a:t>
            </a:r>
            <a:r>
              <a:rPr lang="en-GB" sz="1600" dirty="0">
                <a:solidFill>
                  <a:srgbClr val="2E468A"/>
                </a:solidFill>
                <a:latin typeface="Calibri Light" panose="020F0302020204030204" pitchFamily="34" charset="0"/>
                <a:cs typeface="Calibri Light" panose="020F0302020204030204" pitchFamily="34" charset="0"/>
              </a:rPr>
              <a:t>(UTC). </a:t>
            </a:r>
            <a:endParaRPr lang="en-GB" sz="1600" dirty="0" smtClean="0">
              <a:solidFill>
                <a:srgbClr val="2E468A"/>
              </a:solidFill>
              <a:latin typeface="Calibri Light" panose="020F0302020204030204" pitchFamily="34" charset="0"/>
              <a:cs typeface="Calibri Light" panose="020F0302020204030204" pitchFamily="34" charset="0"/>
            </a:endParaRPr>
          </a:p>
          <a:p>
            <a:pPr defTabSz="1042873">
              <a:spcAft>
                <a:spcPts val="600"/>
              </a:spcAft>
              <a:defRPr/>
            </a:pPr>
            <a:r>
              <a:rPr lang="en-GB" sz="1600" dirty="0" smtClean="0">
                <a:solidFill>
                  <a:srgbClr val="2E468A"/>
                </a:solidFill>
                <a:latin typeface="Calibri Light" panose="020F0302020204030204" pitchFamily="34" charset="0"/>
                <a:cs typeface="Calibri Light" panose="020F0302020204030204" pitchFamily="34" charset="0"/>
              </a:rPr>
              <a:t>If </a:t>
            </a:r>
            <a:r>
              <a:rPr lang="en-GB" sz="1600" dirty="0">
                <a:solidFill>
                  <a:srgbClr val="2E468A"/>
                </a:solidFill>
                <a:latin typeface="Calibri Light" panose="020F0302020204030204" pitchFamily="34" charset="0"/>
                <a:cs typeface="Calibri Light" panose="020F0302020204030204" pitchFamily="34" charset="0"/>
              </a:rPr>
              <a:t>you’re unsure if you need urgent medical help then NHS 111 can help.</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725" t="6263" r="27577" b="36970"/>
          <a:stretch/>
        </p:blipFill>
        <p:spPr>
          <a:xfrm>
            <a:off x="1648691" y="4165088"/>
            <a:ext cx="4663710" cy="2692912"/>
          </a:xfrm>
          <a:prstGeom prst="rect">
            <a:avLst/>
          </a:prstGeom>
        </p:spPr>
      </p:pic>
      <p:sp>
        <p:nvSpPr>
          <p:cNvPr id="12" name="Rounded Rectangular Callout 11"/>
          <p:cNvSpPr/>
          <p:nvPr/>
        </p:nvSpPr>
        <p:spPr>
          <a:xfrm>
            <a:off x="6721600" y="4937760"/>
            <a:ext cx="4383315" cy="1691639"/>
          </a:xfrm>
          <a:prstGeom prst="wedgeRoundRectCallout">
            <a:avLst>
              <a:gd name="adj1" fmla="val -58630"/>
              <a:gd name="adj2" fmla="val 23303"/>
              <a:gd name="adj3" fmla="val 16667"/>
            </a:avLst>
          </a:prstGeom>
          <a:solidFill>
            <a:srgbClr val="F7F7F7"/>
          </a:solidFill>
          <a:ln w="28575">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endParaRPr lang="en-GB" sz="1600" dirty="0">
              <a:solidFill>
                <a:srgbClr val="425B98"/>
              </a:solidFill>
              <a:latin typeface="Calibri Light" panose="020F0302020204030204" pitchFamily="34" charset="0"/>
              <a:cs typeface="Calibri Light" panose="020F0302020204030204" pitchFamily="34" charset="0"/>
            </a:endParaRPr>
          </a:p>
        </p:txBody>
      </p:sp>
      <p:sp>
        <p:nvSpPr>
          <p:cNvPr id="13" name="Rectangle 12">
            <a:hlinkClick r:id="rId3" action="ppaction://hlinksldjump"/>
            <a:extLst>
              <a:ext uri="{FF2B5EF4-FFF2-40B4-BE49-F238E27FC236}">
                <a16:creationId xmlns:a16="http://schemas.microsoft.com/office/drawing/2014/main" id="{1230B396-BB8A-6157-93CF-AFDDF4957457}"/>
              </a:ext>
            </a:extLst>
          </p:cNvPr>
          <p:cNvSpPr/>
          <p:nvPr/>
        </p:nvSpPr>
        <p:spPr>
          <a:xfrm>
            <a:off x="6850743" y="5052813"/>
            <a:ext cx="4078617" cy="1439427"/>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smtClean="0">
                <a:solidFill>
                  <a:srgbClr val="2E468A"/>
                </a:solidFill>
                <a:latin typeface="Calibri Light" panose="020F0302020204030204" pitchFamily="34" charset="0"/>
                <a:cs typeface="Calibri Light" panose="020F0302020204030204" pitchFamily="34" charset="0"/>
              </a:rPr>
              <a:t>Urgent and Emergency care services are changing to ensure that patients get the right care, by the right person, in the right place, whenever they need it, and as quickly as possible – to </a:t>
            </a:r>
            <a:r>
              <a:rPr lang="en-GB" sz="1600" smtClean="0">
                <a:solidFill>
                  <a:srgbClr val="2E468A"/>
                </a:solidFill>
                <a:latin typeface="Calibri Light" panose="020F0302020204030204" pitchFamily="34" charset="0"/>
                <a:cs typeface="Calibri Light" panose="020F0302020204030204" pitchFamily="34" charset="0"/>
              </a:rPr>
              <a:t>keep you healthy</a:t>
            </a:r>
            <a:r>
              <a:rPr lang="en-GB" sz="1600" dirty="0" smtClean="0">
                <a:solidFill>
                  <a:srgbClr val="2E468A"/>
                </a:solidFill>
                <a:latin typeface="Calibri Light" panose="020F0302020204030204" pitchFamily="34" charset="0"/>
                <a:cs typeface="Calibri Light" panose="020F0302020204030204" pitchFamily="34" charset="0"/>
              </a:rPr>
              <a:t>.</a:t>
            </a:r>
            <a:endParaRPr lang="en-GB" sz="1600" dirty="0">
              <a:solidFill>
                <a:srgbClr val="2E468A"/>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340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7870704B-CE94-48CC-AF30-84932A1262A7}" type="slidenum">
              <a:rPr lang="en-GB" smtClean="0"/>
              <a:pPr/>
              <a:t>4</a:t>
            </a:fld>
            <a:endParaRPr lang="en-GB" dirty="0"/>
          </a:p>
        </p:txBody>
      </p:sp>
      <p:sp>
        <p:nvSpPr>
          <p:cNvPr id="4" name="Title 3"/>
          <p:cNvSpPr>
            <a:spLocks noGrp="1"/>
          </p:cNvSpPr>
          <p:nvPr>
            <p:ph type="title"/>
          </p:nvPr>
        </p:nvSpPr>
        <p:spPr/>
        <p:txBody>
          <a:bodyPr/>
          <a:lstStyle/>
          <a:p>
            <a:r>
              <a:rPr lang="en-GB" sz="2800" b="1" dirty="0">
                <a:latin typeface="Calibri" panose="020F0502020204030204" pitchFamily="34" charset="0"/>
                <a:cs typeface="Calibri" panose="020F0502020204030204" pitchFamily="34" charset="0"/>
              </a:rPr>
              <a:t>Our Strategy: Why are we doing this?</a:t>
            </a:r>
          </a:p>
        </p:txBody>
      </p:sp>
      <p:sp>
        <p:nvSpPr>
          <p:cNvPr id="5" name="Text Placeholder 4"/>
          <p:cNvSpPr>
            <a:spLocks noGrp="1"/>
          </p:cNvSpPr>
          <p:nvPr>
            <p:ph type="body" sz="quarter" idx="14"/>
          </p:nvPr>
        </p:nvSpPr>
        <p:spPr/>
        <p:txBody>
          <a:bodyPr/>
          <a:lstStyle/>
          <a:p>
            <a:endParaRPr lang="en-GB"/>
          </a:p>
        </p:txBody>
      </p:sp>
      <p:sp>
        <p:nvSpPr>
          <p:cNvPr id="6" name="Footer Placeholder 5"/>
          <p:cNvSpPr>
            <a:spLocks noGrp="1"/>
          </p:cNvSpPr>
          <p:nvPr>
            <p:ph type="ftr" sz="quarter" idx="3"/>
          </p:nvPr>
        </p:nvSpPr>
        <p:spPr/>
        <p:txBody>
          <a:bodyPr/>
          <a:lstStyle/>
          <a:p>
            <a:pPr algn="l"/>
            <a:r>
              <a:rPr lang="en-GB"/>
              <a:t>NW London ICS | UEC Strategy NW London Residents' Forum | December 2024</a:t>
            </a:r>
            <a:endParaRPr lang="en-US" dirty="0"/>
          </a:p>
        </p:txBody>
      </p:sp>
      <p:grpSp>
        <p:nvGrpSpPr>
          <p:cNvPr id="19" name="Group 18"/>
          <p:cNvGrpSpPr/>
          <p:nvPr/>
        </p:nvGrpSpPr>
        <p:grpSpPr>
          <a:xfrm>
            <a:off x="0" y="1084217"/>
            <a:ext cx="12192000" cy="5773783"/>
            <a:chOff x="0" y="1084217"/>
            <a:chExt cx="12192000" cy="5773783"/>
          </a:xfrm>
        </p:grpSpPr>
        <p:sp>
          <p:nvSpPr>
            <p:cNvPr id="20" name="Rectangle 19"/>
            <p:cNvSpPr/>
            <p:nvPr/>
          </p:nvSpPr>
          <p:spPr>
            <a:xfrm>
              <a:off x="0" y="1084217"/>
              <a:ext cx="2403566" cy="5760720"/>
            </a:xfrm>
            <a:prstGeom prst="rect">
              <a:avLst/>
            </a:prstGeom>
            <a:solidFill>
              <a:srgbClr val="CDEEF8"/>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5809"/>
            <a:stretch/>
          </p:blipFill>
          <p:spPr>
            <a:xfrm>
              <a:off x="1991434" y="1084217"/>
              <a:ext cx="10200566" cy="5773783"/>
            </a:xfrm>
            <a:prstGeom prst="rect">
              <a:avLst/>
            </a:prstGeom>
          </p:spPr>
        </p:pic>
      </p:grpSp>
      <p:pic>
        <p:nvPicPr>
          <p:cNvPr id="22" name="Picture 21"/>
          <p:cNvPicPr>
            <a:picLocks noChangeAspect="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3658" b="13105" l="38909" r="54313"/>
                    </a14:imgEffect>
                  </a14:imgLayer>
                </a14:imgProps>
              </a:ext>
              <a:ext uri="{28A0092B-C50C-407E-A947-70E740481C1C}">
                <a14:useLocalDpi xmlns:a14="http://schemas.microsoft.com/office/drawing/2010/main" val="0"/>
              </a:ext>
            </a:extLst>
          </a:blip>
          <a:srcRect l="36983" t="2477" r="43761" b="85714"/>
          <a:stretch/>
        </p:blipFill>
        <p:spPr>
          <a:xfrm>
            <a:off x="2760485" y="1350236"/>
            <a:ext cx="1867990" cy="809897"/>
          </a:xfrm>
          <a:prstGeom prst="rect">
            <a:avLst/>
          </a:prstGeom>
        </p:spPr>
      </p:pic>
      <p:pic>
        <p:nvPicPr>
          <p:cNvPr id="23" name="Picture 22"/>
          <p:cNvPicPr>
            <a:picLocks noChangeAspect="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19638" b="28934" l="11317" r="23598"/>
                    </a14:imgEffect>
                  </a14:imgLayer>
                </a14:imgProps>
              </a:ext>
              <a:ext uri="{28A0092B-C50C-407E-A947-70E740481C1C}">
                <a14:useLocalDpi xmlns:a14="http://schemas.microsoft.com/office/drawing/2010/main" val="0"/>
              </a:ext>
            </a:extLst>
          </a:blip>
          <a:srcRect l="9782" t="18476" r="74867" b="69904"/>
          <a:stretch/>
        </p:blipFill>
        <p:spPr>
          <a:xfrm>
            <a:off x="10790535" y="5166931"/>
            <a:ext cx="1489166" cy="796835"/>
          </a:xfrm>
          <a:prstGeom prst="rect">
            <a:avLst/>
          </a:prstGeom>
        </p:spPr>
      </p:pic>
      <p:sp>
        <p:nvSpPr>
          <p:cNvPr id="24" name="Freeform 23"/>
          <p:cNvSpPr/>
          <p:nvPr/>
        </p:nvSpPr>
        <p:spPr>
          <a:xfrm>
            <a:off x="0" y="4333875"/>
            <a:ext cx="2098323" cy="2615173"/>
          </a:xfrm>
          <a:custGeom>
            <a:avLst/>
            <a:gdLst>
              <a:gd name="connsiteX0" fmla="*/ 0 w 2108200"/>
              <a:gd name="connsiteY0" fmla="*/ 2413000 h 2413000"/>
              <a:gd name="connsiteX1" fmla="*/ 0 w 2108200"/>
              <a:gd name="connsiteY1" fmla="*/ 2349500 h 2413000"/>
              <a:gd name="connsiteX2" fmla="*/ 12700 w 2108200"/>
              <a:gd name="connsiteY2" fmla="*/ 889000 h 2413000"/>
              <a:gd name="connsiteX3" fmla="*/ 2070100 w 2108200"/>
              <a:gd name="connsiteY3" fmla="*/ 0 h 2413000"/>
              <a:gd name="connsiteX4" fmla="*/ 2108200 w 2108200"/>
              <a:gd name="connsiteY4" fmla="*/ 1765300 h 2413000"/>
              <a:gd name="connsiteX5" fmla="*/ 0 w 2108200"/>
              <a:gd name="connsiteY5" fmla="*/ 2413000 h 2413000"/>
              <a:gd name="connsiteX0" fmla="*/ 0 w 2108200"/>
              <a:gd name="connsiteY0" fmla="*/ 2413000 h 2413000"/>
              <a:gd name="connsiteX1" fmla="*/ 0 w 2108200"/>
              <a:gd name="connsiteY1" fmla="*/ 2349500 h 2413000"/>
              <a:gd name="connsiteX2" fmla="*/ 12700 w 2108200"/>
              <a:gd name="connsiteY2" fmla="*/ 889000 h 2413000"/>
              <a:gd name="connsiteX3" fmla="*/ 947414 w 2108200"/>
              <a:gd name="connsiteY3" fmla="*/ 492164 h 2413000"/>
              <a:gd name="connsiteX4" fmla="*/ 2070100 w 2108200"/>
              <a:gd name="connsiteY4" fmla="*/ 0 h 2413000"/>
              <a:gd name="connsiteX5" fmla="*/ 2108200 w 2108200"/>
              <a:gd name="connsiteY5" fmla="*/ 1765300 h 2413000"/>
              <a:gd name="connsiteX6" fmla="*/ 0 w 2108200"/>
              <a:gd name="connsiteY6" fmla="*/ 2413000 h 241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200" h="2413000">
                <a:moveTo>
                  <a:pt x="0" y="2413000"/>
                </a:moveTo>
                <a:lnTo>
                  <a:pt x="0" y="2349500"/>
                </a:lnTo>
                <a:lnTo>
                  <a:pt x="12700" y="889000"/>
                </a:lnTo>
                <a:lnTo>
                  <a:pt x="947414" y="492164"/>
                </a:lnTo>
                <a:lnTo>
                  <a:pt x="2070100" y="0"/>
                </a:lnTo>
                <a:lnTo>
                  <a:pt x="2108200" y="1765300"/>
                </a:lnTo>
                <a:lnTo>
                  <a:pt x="0" y="2413000"/>
                </a:lnTo>
                <a:close/>
              </a:path>
            </a:pathLst>
          </a:custGeom>
          <a:solidFill>
            <a:srgbClr val="F1E6CD"/>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7" name="Freeform 16"/>
          <p:cNvSpPr/>
          <p:nvPr/>
        </p:nvSpPr>
        <p:spPr>
          <a:xfrm rot="21434950">
            <a:off x="-2499" y="5945311"/>
            <a:ext cx="2198098" cy="968894"/>
          </a:xfrm>
          <a:custGeom>
            <a:avLst/>
            <a:gdLst>
              <a:gd name="connsiteX0" fmla="*/ 0 w 2011680"/>
              <a:gd name="connsiteY0" fmla="*/ 849085 h 901337"/>
              <a:gd name="connsiteX1" fmla="*/ 313508 w 2011680"/>
              <a:gd name="connsiteY1" fmla="*/ 509451 h 901337"/>
              <a:gd name="connsiteX2" fmla="*/ 836023 w 2011680"/>
              <a:gd name="connsiteY2" fmla="*/ 313508 h 901337"/>
              <a:gd name="connsiteX3" fmla="*/ 1188720 w 2011680"/>
              <a:gd name="connsiteY3" fmla="*/ 222068 h 901337"/>
              <a:gd name="connsiteX4" fmla="*/ 1528354 w 2011680"/>
              <a:gd name="connsiteY4" fmla="*/ 117565 h 901337"/>
              <a:gd name="connsiteX5" fmla="*/ 1907177 w 2011680"/>
              <a:gd name="connsiteY5" fmla="*/ 13063 h 901337"/>
              <a:gd name="connsiteX6" fmla="*/ 2011680 w 2011680"/>
              <a:gd name="connsiteY6" fmla="*/ 0 h 901337"/>
              <a:gd name="connsiteX7" fmla="*/ 2011680 w 2011680"/>
              <a:gd name="connsiteY7" fmla="*/ 901337 h 901337"/>
              <a:gd name="connsiteX8" fmla="*/ 0 w 2011680"/>
              <a:gd name="connsiteY8" fmla="*/ 849085 h 901337"/>
              <a:gd name="connsiteX0" fmla="*/ 0 w 2037737"/>
              <a:gd name="connsiteY0" fmla="*/ 836022 h 888274"/>
              <a:gd name="connsiteX1" fmla="*/ 313508 w 2037737"/>
              <a:gd name="connsiteY1" fmla="*/ 496388 h 888274"/>
              <a:gd name="connsiteX2" fmla="*/ 836023 w 2037737"/>
              <a:gd name="connsiteY2" fmla="*/ 300445 h 888274"/>
              <a:gd name="connsiteX3" fmla="*/ 1188720 w 2037737"/>
              <a:gd name="connsiteY3" fmla="*/ 209005 h 888274"/>
              <a:gd name="connsiteX4" fmla="*/ 1528354 w 2037737"/>
              <a:gd name="connsiteY4" fmla="*/ 104502 h 888274"/>
              <a:gd name="connsiteX5" fmla="*/ 1907177 w 2037737"/>
              <a:gd name="connsiteY5" fmla="*/ 0 h 888274"/>
              <a:gd name="connsiteX6" fmla="*/ 2037737 w 2037737"/>
              <a:gd name="connsiteY6" fmla="*/ 32590 h 888274"/>
              <a:gd name="connsiteX7" fmla="*/ 2011680 w 2037737"/>
              <a:gd name="connsiteY7" fmla="*/ 888274 h 888274"/>
              <a:gd name="connsiteX8" fmla="*/ 0 w 2037737"/>
              <a:gd name="connsiteY8" fmla="*/ 836022 h 888274"/>
              <a:gd name="connsiteX0" fmla="*/ 0 w 2040005"/>
              <a:gd name="connsiteY0" fmla="*/ 836022 h 889554"/>
              <a:gd name="connsiteX1" fmla="*/ 313508 w 2040005"/>
              <a:gd name="connsiteY1" fmla="*/ 496388 h 889554"/>
              <a:gd name="connsiteX2" fmla="*/ 836023 w 2040005"/>
              <a:gd name="connsiteY2" fmla="*/ 300445 h 889554"/>
              <a:gd name="connsiteX3" fmla="*/ 1188720 w 2040005"/>
              <a:gd name="connsiteY3" fmla="*/ 209005 h 889554"/>
              <a:gd name="connsiteX4" fmla="*/ 1528354 w 2040005"/>
              <a:gd name="connsiteY4" fmla="*/ 104502 h 889554"/>
              <a:gd name="connsiteX5" fmla="*/ 1907177 w 2040005"/>
              <a:gd name="connsiteY5" fmla="*/ 0 h 889554"/>
              <a:gd name="connsiteX6" fmla="*/ 2037737 w 2040005"/>
              <a:gd name="connsiteY6" fmla="*/ 32590 h 889554"/>
              <a:gd name="connsiteX7" fmla="*/ 2040005 w 2040005"/>
              <a:gd name="connsiteY7" fmla="*/ 889554 h 889554"/>
              <a:gd name="connsiteX8" fmla="*/ 0 w 2040005"/>
              <a:gd name="connsiteY8" fmla="*/ 836022 h 889554"/>
              <a:gd name="connsiteX0" fmla="*/ 0 w 2040005"/>
              <a:gd name="connsiteY0" fmla="*/ 804361 h 857893"/>
              <a:gd name="connsiteX1" fmla="*/ 313508 w 2040005"/>
              <a:gd name="connsiteY1" fmla="*/ 464727 h 857893"/>
              <a:gd name="connsiteX2" fmla="*/ 836023 w 2040005"/>
              <a:gd name="connsiteY2" fmla="*/ 268784 h 857893"/>
              <a:gd name="connsiteX3" fmla="*/ 1188720 w 2040005"/>
              <a:gd name="connsiteY3" fmla="*/ 177344 h 857893"/>
              <a:gd name="connsiteX4" fmla="*/ 1528354 w 2040005"/>
              <a:gd name="connsiteY4" fmla="*/ 72841 h 857893"/>
              <a:gd name="connsiteX5" fmla="*/ 1820389 w 2040005"/>
              <a:gd name="connsiteY5" fmla="*/ 0 h 857893"/>
              <a:gd name="connsiteX6" fmla="*/ 2037737 w 2040005"/>
              <a:gd name="connsiteY6" fmla="*/ 929 h 857893"/>
              <a:gd name="connsiteX7" fmla="*/ 2040005 w 2040005"/>
              <a:gd name="connsiteY7" fmla="*/ 857893 h 857893"/>
              <a:gd name="connsiteX8" fmla="*/ 0 w 2040005"/>
              <a:gd name="connsiteY8" fmla="*/ 804361 h 857893"/>
              <a:gd name="connsiteX0" fmla="*/ 0 w 2040005"/>
              <a:gd name="connsiteY0" fmla="*/ 804361 h 857893"/>
              <a:gd name="connsiteX1" fmla="*/ 313508 w 2040005"/>
              <a:gd name="connsiteY1" fmla="*/ 464727 h 857893"/>
              <a:gd name="connsiteX2" fmla="*/ 836023 w 2040005"/>
              <a:gd name="connsiteY2" fmla="*/ 268784 h 857893"/>
              <a:gd name="connsiteX3" fmla="*/ 1188720 w 2040005"/>
              <a:gd name="connsiteY3" fmla="*/ 177344 h 857893"/>
              <a:gd name="connsiteX4" fmla="*/ 1452369 w 2040005"/>
              <a:gd name="connsiteY4" fmla="*/ 78305 h 857893"/>
              <a:gd name="connsiteX5" fmla="*/ 1820389 w 2040005"/>
              <a:gd name="connsiteY5" fmla="*/ 0 h 857893"/>
              <a:gd name="connsiteX6" fmla="*/ 2037737 w 2040005"/>
              <a:gd name="connsiteY6" fmla="*/ 929 h 857893"/>
              <a:gd name="connsiteX7" fmla="*/ 2040005 w 2040005"/>
              <a:gd name="connsiteY7" fmla="*/ 857893 h 857893"/>
              <a:gd name="connsiteX8" fmla="*/ 0 w 2040005"/>
              <a:gd name="connsiteY8" fmla="*/ 804361 h 857893"/>
              <a:gd name="connsiteX0" fmla="*/ 0 w 2040005"/>
              <a:gd name="connsiteY0" fmla="*/ 803432 h 856964"/>
              <a:gd name="connsiteX1" fmla="*/ 313508 w 2040005"/>
              <a:gd name="connsiteY1" fmla="*/ 463798 h 856964"/>
              <a:gd name="connsiteX2" fmla="*/ 836023 w 2040005"/>
              <a:gd name="connsiteY2" fmla="*/ 267855 h 856964"/>
              <a:gd name="connsiteX3" fmla="*/ 1188720 w 2040005"/>
              <a:gd name="connsiteY3" fmla="*/ 176415 h 856964"/>
              <a:gd name="connsiteX4" fmla="*/ 1452369 w 2040005"/>
              <a:gd name="connsiteY4" fmla="*/ 77376 h 856964"/>
              <a:gd name="connsiteX5" fmla="*/ 1781716 w 2040005"/>
              <a:gd name="connsiteY5" fmla="*/ 15114 h 856964"/>
              <a:gd name="connsiteX6" fmla="*/ 2037737 w 2040005"/>
              <a:gd name="connsiteY6" fmla="*/ 0 h 856964"/>
              <a:gd name="connsiteX7" fmla="*/ 2040005 w 2040005"/>
              <a:gd name="connsiteY7" fmla="*/ 856964 h 856964"/>
              <a:gd name="connsiteX8" fmla="*/ 0 w 2040005"/>
              <a:gd name="connsiteY8" fmla="*/ 803432 h 856964"/>
              <a:gd name="connsiteX0" fmla="*/ 0 w 2040005"/>
              <a:gd name="connsiteY0" fmla="*/ 803432 h 856964"/>
              <a:gd name="connsiteX1" fmla="*/ 313508 w 2040005"/>
              <a:gd name="connsiteY1" fmla="*/ 463798 h 856964"/>
              <a:gd name="connsiteX2" fmla="*/ 836023 w 2040005"/>
              <a:gd name="connsiteY2" fmla="*/ 267855 h 856964"/>
              <a:gd name="connsiteX3" fmla="*/ 1188720 w 2040005"/>
              <a:gd name="connsiteY3" fmla="*/ 176415 h 856964"/>
              <a:gd name="connsiteX4" fmla="*/ 1452369 w 2040005"/>
              <a:gd name="connsiteY4" fmla="*/ 77376 h 856964"/>
              <a:gd name="connsiteX5" fmla="*/ 2037737 w 2040005"/>
              <a:gd name="connsiteY5" fmla="*/ 0 h 856964"/>
              <a:gd name="connsiteX6" fmla="*/ 2040005 w 2040005"/>
              <a:gd name="connsiteY6" fmla="*/ 856964 h 856964"/>
              <a:gd name="connsiteX7" fmla="*/ 0 w 2040005"/>
              <a:gd name="connsiteY7" fmla="*/ 803432 h 856964"/>
              <a:gd name="connsiteX0" fmla="*/ 0 w 2040005"/>
              <a:gd name="connsiteY0" fmla="*/ 803432 h 856964"/>
              <a:gd name="connsiteX1" fmla="*/ 313508 w 2040005"/>
              <a:gd name="connsiteY1" fmla="*/ 463798 h 856964"/>
              <a:gd name="connsiteX2" fmla="*/ 836023 w 2040005"/>
              <a:gd name="connsiteY2" fmla="*/ 267855 h 856964"/>
              <a:gd name="connsiteX3" fmla="*/ 1188720 w 2040005"/>
              <a:gd name="connsiteY3" fmla="*/ 176415 h 856964"/>
              <a:gd name="connsiteX4" fmla="*/ 1469437 w 2040005"/>
              <a:gd name="connsiteY4" fmla="*/ 113728 h 856964"/>
              <a:gd name="connsiteX5" fmla="*/ 2037737 w 2040005"/>
              <a:gd name="connsiteY5" fmla="*/ 0 h 856964"/>
              <a:gd name="connsiteX6" fmla="*/ 2040005 w 2040005"/>
              <a:gd name="connsiteY6" fmla="*/ 856964 h 856964"/>
              <a:gd name="connsiteX7" fmla="*/ 0 w 2040005"/>
              <a:gd name="connsiteY7" fmla="*/ 803432 h 856964"/>
              <a:gd name="connsiteX0" fmla="*/ 0 w 2040005"/>
              <a:gd name="connsiteY0" fmla="*/ 821182 h 874714"/>
              <a:gd name="connsiteX1" fmla="*/ 313508 w 2040005"/>
              <a:gd name="connsiteY1" fmla="*/ 481548 h 874714"/>
              <a:gd name="connsiteX2" fmla="*/ 836023 w 2040005"/>
              <a:gd name="connsiteY2" fmla="*/ 28560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13508 w 2040005"/>
              <a:gd name="connsiteY1" fmla="*/ 481548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13508 w 2040005"/>
              <a:gd name="connsiteY1" fmla="*/ 481548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22042 w 2040005"/>
              <a:gd name="connsiteY1" fmla="*/ 499724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22042 w 2040005"/>
              <a:gd name="connsiteY1" fmla="*/ 499724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21589 w 2040005"/>
              <a:gd name="connsiteY1" fmla="*/ 508599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21589 w 2040005"/>
              <a:gd name="connsiteY1" fmla="*/ 508599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21589 w 2040005"/>
              <a:gd name="connsiteY1" fmla="*/ 508599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39112 w 2040005"/>
              <a:gd name="connsiteY1" fmla="*/ 536076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39112 w 2040005"/>
              <a:gd name="connsiteY1" fmla="*/ 536076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62474 w 2040005"/>
              <a:gd name="connsiteY1" fmla="*/ 572713 h 874714"/>
              <a:gd name="connsiteX2" fmla="*/ 768572 w 2040005"/>
              <a:gd name="connsiteY2" fmla="*/ 309245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62474 w 2040005"/>
              <a:gd name="connsiteY1" fmla="*/ 572713 h 874714"/>
              <a:gd name="connsiteX2" fmla="*/ 767967 w 2040005"/>
              <a:gd name="connsiteY2" fmla="*/ 321078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 name="connsiteX0" fmla="*/ 0 w 2040005"/>
              <a:gd name="connsiteY0" fmla="*/ 821182 h 874714"/>
              <a:gd name="connsiteX1" fmla="*/ 362474 w 2040005"/>
              <a:gd name="connsiteY1" fmla="*/ 572713 h 874714"/>
              <a:gd name="connsiteX2" fmla="*/ 766221 w 2040005"/>
              <a:gd name="connsiteY2" fmla="*/ 356417 h 874714"/>
              <a:gd name="connsiteX3" fmla="*/ 1188720 w 2040005"/>
              <a:gd name="connsiteY3" fmla="*/ 194165 h 874714"/>
              <a:gd name="connsiteX4" fmla="*/ 1469437 w 2040005"/>
              <a:gd name="connsiteY4" fmla="*/ 131478 h 874714"/>
              <a:gd name="connsiteX5" fmla="*/ 2038646 w 2040005"/>
              <a:gd name="connsiteY5" fmla="*/ 0 h 874714"/>
              <a:gd name="connsiteX6" fmla="*/ 2040005 w 2040005"/>
              <a:gd name="connsiteY6" fmla="*/ 874714 h 874714"/>
              <a:gd name="connsiteX7" fmla="*/ 0 w 2040005"/>
              <a:gd name="connsiteY7" fmla="*/ 821182 h 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005" h="874714">
                <a:moveTo>
                  <a:pt x="0" y="821182"/>
                </a:moveTo>
                <a:lnTo>
                  <a:pt x="362474" y="572713"/>
                </a:lnTo>
                <a:cubicBezTo>
                  <a:pt x="490569" y="487390"/>
                  <a:pt x="628513" y="419508"/>
                  <a:pt x="766221" y="356417"/>
                </a:cubicBezTo>
                <a:cubicBezTo>
                  <a:pt x="903929" y="293326"/>
                  <a:pt x="1071517" y="231655"/>
                  <a:pt x="1188720" y="194165"/>
                </a:cubicBezTo>
                <a:cubicBezTo>
                  <a:pt x="1305923" y="156675"/>
                  <a:pt x="1375865" y="152374"/>
                  <a:pt x="1469437" y="131478"/>
                </a:cubicBezTo>
                <a:lnTo>
                  <a:pt x="2038646" y="0"/>
                </a:lnTo>
                <a:lnTo>
                  <a:pt x="2040005" y="874714"/>
                </a:lnTo>
                <a:lnTo>
                  <a:pt x="0" y="821182"/>
                </a:lnTo>
                <a:close/>
              </a:path>
            </a:pathLst>
          </a:custGeom>
          <a:solidFill>
            <a:srgbClr val="E77D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27" name="Picture 26"/>
          <p:cNvPicPr>
            <a:picLocks noChangeAspect="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68472" b="76250" l="89287" r="98810"/>
                    </a14:imgEffect>
                  </a14:imgLayer>
                </a14:imgProps>
              </a:ext>
              <a:ext uri="{28A0092B-C50C-407E-A947-70E740481C1C}">
                <a14:useLocalDpi xmlns:a14="http://schemas.microsoft.com/office/drawing/2010/main" val="0"/>
              </a:ext>
            </a:extLst>
          </a:blip>
          <a:srcRect l="88097" t="67500" b="22778"/>
          <a:stretch/>
        </p:blipFill>
        <p:spPr>
          <a:xfrm>
            <a:off x="1168731" y="1766698"/>
            <a:ext cx="1504053" cy="868492"/>
          </a:xfrm>
          <a:prstGeom prst="rect">
            <a:avLst/>
          </a:prstGeom>
        </p:spPr>
      </p:pic>
      <p:pic>
        <p:nvPicPr>
          <p:cNvPr id="30" name="Picture 29"/>
          <p:cNvPicPr>
            <a:picLocks noChangeAspect="1"/>
          </p:cNvPicPr>
          <p:nvPr/>
        </p:nvPicPr>
        <p:blipFill rotWithShape="1">
          <a:blip r:embed="rId7">
            <a:extLst>
              <a:ext uri="{BEBA8EAE-BF5A-486C-A8C5-ECC9F3942E4B}">
                <a14:imgProps xmlns:a14="http://schemas.microsoft.com/office/drawing/2010/main">
                  <a14:imgLayer r:embed="rId8">
                    <a14:imgEffect>
                      <a14:backgroundRemoval t="58265" b="90612" l="69143" r="97286">
                        <a14:foregroundMark x1="81000" y1="72959" x2="81000" y2="72959"/>
                        <a14:foregroundMark x1="87929" y1="74082" x2="87929" y2="74082"/>
                        <a14:foregroundMark x1="81571" y1="76122" x2="81571" y2="76122"/>
                        <a14:foregroundMark x1="85214" y1="80306" x2="85214" y2="80306"/>
                        <a14:foregroundMark x1="86929" y1="80612" x2="86929" y2="80612"/>
                        <a14:foregroundMark x1="75643" y1="84592" x2="75643" y2="84592"/>
                        <a14:foregroundMark x1="74286" y1="86837" x2="74286" y2="86837"/>
                        <a14:foregroundMark x1="94929" y1="85612" x2="94929" y2="85612"/>
                        <a14:foregroundMark x1="93357" y1="85306" x2="93357" y2="85306"/>
                        <a14:foregroundMark x1="88286" y1="76735" x2="88286" y2="76735"/>
                        <a14:foregroundMark x1="91071" y1="61939" x2="91071" y2="61939"/>
                      </a14:backgroundRemoval>
                    </a14:imgEffect>
                  </a14:imgLayer>
                </a14:imgProps>
              </a:ext>
              <a:ext uri="{28A0092B-C50C-407E-A947-70E740481C1C}">
                <a14:useLocalDpi xmlns:a14="http://schemas.microsoft.com/office/drawing/2010/main" val="0"/>
              </a:ext>
            </a:extLst>
          </a:blip>
          <a:srcRect l="68518" t="57566" r="1112" b="6878"/>
          <a:stretch/>
        </p:blipFill>
        <p:spPr>
          <a:xfrm>
            <a:off x="1903733" y="4009857"/>
            <a:ext cx="2491267" cy="2041624"/>
          </a:xfrm>
          <a:prstGeom prst="rect">
            <a:avLst/>
          </a:prstGeom>
        </p:spPr>
      </p:pic>
      <p:sp>
        <p:nvSpPr>
          <p:cNvPr id="31" name="Freeform 30"/>
          <p:cNvSpPr/>
          <p:nvPr/>
        </p:nvSpPr>
        <p:spPr>
          <a:xfrm>
            <a:off x="9369425" y="1901825"/>
            <a:ext cx="641350" cy="1343026"/>
          </a:xfrm>
          <a:custGeom>
            <a:avLst/>
            <a:gdLst>
              <a:gd name="connsiteX0" fmla="*/ 390525 w 666750"/>
              <a:gd name="connsiteY0" fmla="*/ 0 h 1295400"/>
              <a:gd name="connsiteX1" fmla="*/ 666750 w 666750"/>
              <a:gd name="connsiteY1" fmla="*/ 0 h 1295400"/>
              <a:gd name="connsiteX2" fmla="*/ 628650 w 666750"/>
              <a:gd name="connsiteY2" fmla="*/ 171450 h 1295400"/>
              <a:gd name="connsiteX3" fmla="*/ 533400 w 666750"/>
              <a:gd name="connsiteY3" fmla="*/ 466725 h 1295400"/>
              <a:gd name="connsiteX4" fmla="*/ 400050 w 666750"/>
              <a:gd name="connsiteY4" fmla="*/ 857250 h 1295400"/>
              <a:gd name="connsiteX5" fmla="*/ 209550 w 666750"/>
              <a:gd name="connsiteY5" fmla="*/ 1295400 h 1295400"/>
              <a:gd name="connsiteX6" fmla="*/ 0 w 666750"/>
              <a:gd name="connsiteY6" fmla="*/ 866775 h 1295400"/>
              <a:gd name="connsiteX7" fmla="*/ 200025 w 666750"/>
              <a:gd name="connsiteY7" fmla="*/ 638175 h 1295400"/>
              <a:gd name="connsiteX8" fmla="*/ 390525 w 666750"/>
              <a:gd name="connsiteY8" fmla="*/ 400050 h 1295400"/>
              <a:gd name="connsiteX9" fmla="*/ 504825 w 666750"/>
              <a:gd name="connsiteY9" fmla="*/ 219075 h 1295400"/>
              <a:gd name="connsiteX10" fmla="*/ 504825 w 666750"/>
              <a:gd name="connsiteY10" fmla="*/ 142875 h 1295400"/>
              <a:gd name="connsiteX11" fmla="*/ 523875 w 666750"/>
              <a:gd name="connsiteY11" fmla="*/ 47625 h 1295400"/>
              <a:gd name="connsiteX12" fmla="*/ 390525 w 666750"/>
              <a:gd name="connsiteY12" fmla="*/ 0 h 1295400"/>
              <a:gd name="connsiteX0" fmla="*/ 390525 w 680665"/>
              <a:gd name="connsiteY0" fmla="*/ 14654 h 1310054"/>
              <a:gd name="connsiteX1" fmla="*/ 666750 w 680665"/>
              <a:gd name="connsiteY1" fmla="*/ 14654 h 1310054"/>
              <a:gd name="connsiteX2" fmla="*/ 628650 w 680665"/>
              <a:gd name="connsiteY2" fmla="*/ 186104 h 1310054"/>
              <a:gd name="connsiteX3" fmla="*/ 533400 w 680665"/>
              <a:gd name="connsiteY3" fmla="*/ 481379 h 1310054"/>
              <a:gd name="connsiteX4" fmla="*/ 400050 w 680665"/>
              <a:gd name="connsiteY4" fmla="*/ 871904 h 1310054"/>
              <a:gd name="connsiteX5" fmla="*/ 209550 w 680665"/>
              <a:gd name="connsiteY5" fmla="*/ 1310054 h 1310054"/>
              <a:gd name="connsiteX6" fmla="*/ 0 w 680665"/>
              <a:gd name="connsiteY6" fmla="*/ 881429 h 1310054"/>
              <a:gd name="connsiteX7" fmla="*/ 200025 w 680665"/>
              <a:gd name="connsiteY7" fmla="*/ 652829 h 1310054"/>
              <a:gd name="connsiteX8" fmla="*/ 390525 w 680665"/>
              <a:gd name="connsiteY8" fmla="*/ 414704 h 1310054"/>
              <a:gd name="connsiteX9" fmla="*/ 504825 w 680665"/>
              <a:gd name="connsiteY9" fmla="*/ 233729 h 1310054"/>
              <a:gd name="connsiteX10" fmla="*/ 504825 w 680665"/>
              <a:gd name="connsiteY10" fmla="*/ 157529 h 1310054"/>
              <a:gd name="connsiteX11" fmla="*/ 523875 w 680665"/>
              <a:gd name="connsiteY11" fmla="*/ 62279 h 1310054"/>
              <a:gd name="connsiteX12" fmla="*/ 390525 w 680665"/>
              <a:gd name="connsiteY12" fmla="*/ 14654 h 1310054"/>
              <a:gd name="connsiteX0" fmla="*/ 390525 w 648726"/>
              <a:gd name="connsiteY0" fmla="*/ 4997 h 1300397"/>
              <a:gd name="connsiteX1" fmla="*/ 622300 w 648726"/>
              <a:gd name="connsiteY1" fmla="*/ 24047 h 1300397"/>
              <a:gd name="connsiteX2" fmla="*/ 628650 w 648726"/>
              <a:gd name="connsiteY2" fmla="*/ 176447 h 1300397"/>
              <a:gd name="connsiteX3" fmla="*/ 533400 w 648726"/>
              <a:gd name="connsiteY3" fmla="*/ 471722 h 1300397"/>
              <a:gd name="connsiteX4" fmla="*/ 400050 w 648726"/>
              <a:gd name="connsiteY4" fmla="*/ 862247 h 1300397"/>
              <a:gd name="connsiteX5" fmla="*/ 209550 w 648726"/>
              <a:gd name="connsiteY5" fmla="*/ 1300397 h 1300397"/>
              <a:gd name="connsiteX6" fmla="*/ 0 w 648726"/>
              <a:gd name="connsiteY6" fmla="*/ 871772 h 1300397"/>
              <a:gd name="connsiteX7" fmla="*/ 200025 w 648726"/>
              <a:gd name="connsiteY7" fmla="*/ 643172 h 1300397"/>
              <a:gd name="connsiteX8" fmla="*/ 390525 w 648726"/>
              <a:gd name="connsiteY8" fmla="*/ 405047 h 1300397"/>
              <a:gd name="connsiteX9" fmla="*/ 504825 w 648726"/>
              <a:gd name="connsiteY9" fmla="*/ 224072 h 1300397"/>
              <a:gd name="connsiteX10" fmla="*/ 504825 w 648726"/>
              <a:gd name="connsiteY10" fmla="*/ 147872 h 1300397"/>
              <a:gd name="connsiteX11" fmla="*/ 523875 w 648726"/>
              <a:gd name="connsiteY11" fmla="*/ 52622 h 1300397"/>
              <a:gd name="connsiteX12" fmla="*/ 390525 w 648726"/>
              <a:gd name="connsiteY12" fmla="*/ 4997 h 1300397"/>
              <a:gd name="connsiteX0" fmla="*/ 406400 w 647707"/>
              <a:gd name="connsiteY0" fmla="*/ 3620 h 1305370"/>
              <a:gd name="connsiteX1" fmla="*/ 622300 w 647707"/>
              <a:gd name="connsiteY1" fmla="*/ 29020 h 1305370"/>
              <a:gd name="connsiteX2" fmla="*/ 628650 w 647707"/>
              <a:gd name="connsiteY2" fmla="*/ 181420 h 1305370"/>
              <a:gd name="connsiteX3" fmla="*/ 533400 w 647707"/>
              <a:gd name="connsiteY3" fmla="*/ 476695 h 1305370"/>
              <a:gd name="connsiteX4" fmla="*/ 400050 w 647707"/>
              <a:gd name="connsiteY4" fmla="*/ 867220 h 1305370"/>
              <a:gd name="connsiteX5" fmla="*/ 209550 w 647707"/>
              <a:gd name="connsiteY5" fmla="*/ 1305370 h 1305370"/>
              <a:gd name="connsiteX6" fmla="*/ 0 w 647707"/>
              <a:gd name="connsiteY6" fmla="*/ 876745 h 1305370"/>
              <a:gd name="connsiteX7" fmla="*/ 200025 w 647707"/>
              <a:gd name="connsiteY7" fmla="*/ 648145 h 1305370"/>
              <a:gd name="connsiteX8" fmla="*/ 390525 w 647707"/>
              <a:gd name="connsiteY8" fmla="*/ 410020 h 1305370"/>
              <a:gd name="connsiteX9" fmla="*/ 504825 w 647707"/>
              <a:gd name="connsiteY9" fmla="*/ 229045 h 1305370"/>
              <a:gd name="connsiteX10" fmla="*/ 504825 w 647707"/>
              <a:gd name="connsiteY10" fmla="*/ 152845 h 1305370"/>
              <a:gd name="connsiteX11" fmla="*/ 523875 w 647707"/>
              <a:gd name="connsiteY11" fmla="*/ 57595 h 1305370"/>
              <a:gd name="connsiteX12" fmla="*/ 406400 w 647707"/>
              <a:gd name="connsiteY12" fmla="*/ 3620 h 1305370"/>
              <a:gd name="connsiteX0" fmla="*/ 406400 w 647707"/>
              <a:gd name="connsiteY0" fmla="*/ 3620 h 1305370"/>
              <a:gd name="connsiteX1" fmla="*/ 622300 w 647707"/>
              <a:gd name="connsiteY1" fmla="*/ 29020 h 1305370"/>
              <a:gd name="connsiteX2" fmla="*/ 628650 w 647707"/>
              <a:gd name="connsiteY2" fmla="*/ 181420 h 1305370"/>
              <a:gd name="connsiteX3" fmla="*/ 533400 w 647707"/>
              <a:gd name="connsiteY3" fmla="*/ 476695 h 1305370"/>
              <a:gd name="connsiteX4" fmla="*/ 400050 w 647707"/>
              <a:gd name="connsiteY4" fmla="*/ 867220 h 1305370"/>
              <a:gd name="connsiteX5" fmla="*/ 209550 w 647707"/>
              <a:gd name="connsiteY5" fmla="*/ 1305370 h 1305370"/>
              <a:gd name="connsiteX6" fmla="*/ 0 w 647707"/>
              <a:gd name="connsiteY6" fmla="*/ 876745 h 1305370"/>
              <a:gd name="connsiteX7" fmla="*/ 200025 w 647707"/>
              <a:gd name="connsiteY7" fmla="*/ 648145 h 1305370"/>
              <a:gd name="connsiteX8" fmla="*/ 390525 w 647707"/>
              <a:gd name="connsiteY8" fmla="*/ 410020 h 1305370"/>
              <a:gd name="connsiteX9" fmla="*/ 504825 w 647707"/>
              <a:gd name="connsiteY9" fmla="*/ 229045 h 1305370"/>
              <a:gd name="connsiteX10" fmla="*/ 504825 w 647707"/>
              <a:gd name="connsiteY10" fmla="*/ 152845 h 1305370"/>
              <a:gd name="connsiteX11" fmla="*/ 523875 w 647707"/>
              <a:gd name="connsiteY11" fmla="*/ 57595 h 1305370"/>
              <a:gd name="connsiteX12" fmla="*/ 406400 w 647707"/>
              <a:gd name="connsiteY12" fmla="*/ 3620 h 1305370"/>
              <a:gd name="connsiteX0" fmla="*/ 406400 w 635127"/>
              <a:gd name="connsiteY0" fmla="*/ 1993 h 1303743"/>
              <a:gd name="connsiteX1" fmla="*/ 574675 w 635127"/>
              <a:gd name="connsiteY1" fmla="*/ 40093 h 1303743"/>
              <a:gd name="connsiteX2" fmla="*/ 628650 w 635127"/>
              <a:gd name="connsiteY2" fmla="*/ 179793 h 1303743"/>
              <a:gd name="connsiteX3" fmla="*/ 533400 w 635127"/>
              <a:gd name="connsiteY3" fmla="*/ 475068 h 1303743"/>
              <a:gd name="connsiteX4" fmla="*/ 400050 w 635127"/>
              <a:gd name="connsiteY4" fmla="*/ 865593 h 1303743"/>
              <a:gd name="connsiteX5" fmla="*/ 209550 w 635127"/>
              <a:gd name="connsiteY5" fmla="*/ 1303743 h 1303743"/>
              <a:gd name="connsiteX6" fmla="*/ 0 w 635127"/>
              <a:gd name="connsiteY6" fmla="*/ 875118 h 1303743"/>
              <a:gd name="connsiteX7" fmla="*/ 200025 w 635127"/>
              <a:gd name="connsiteY7" fmla="*/ 646518 h 1303743"/>
              <a:gd name="connsiteX8" fmla="*/ 390525 w 635127"/>
              <a:gd name="connsiteY8" fmla="*/ 408393 h 1303743"/>
              <a:gd name="connsiteX9" fmla="*/ 504825 w 635127"/>
              <a:gd name="connsiteY9" fmla="*/ 227418 h 1303743"/>
              <a:gd name="connsiteX10" fmla="*/ 504825 w 635127"/>
              <a:gd name="connsiteY10" fmla="*/ 151218 h 1303743"/>
              <a:gd name="connsiteX11" fmla="*/ 523875 w 635127"/>
              <a:gd name="connsiteY11" fmla="*/ 55968 h 1303743"/>
              <a:gd name="connsiteX12" fmla="*/ 406400 w 635127"/>
              <a:gd name="connsiteY12" fmla="*/ 1993 h 1303743"/>
              <a:gd name="connsiteX0" fmla="*/ 434975 w 634688"/>
              <a:gd name="connsiteY0" fmla="*/ 1993 h 1303743"/>
              <a:gd name="connsiteX1" fmla="*/ 574675 w 634688"/>
              <a:gd name="connsiteY1" fmla="*/ 40093 h 1303743"/>
              <a:gd name="connsiteX2" fmla="*/ 628650 w 634688"/>
              <a:gd name="connsiteY2" fmla="*/ 179793 h 1303743"/>
              <a:gd name="connsiteX3" fmla="*/ 533400 w 634688"/>
              <a:gd name="connsiteY3" fmla="*/ 475068 h 1303743"/>
              <a:gd name="connsiteX4" fmla="*/ 400050 w 634688"/>
              <a:gd name="connsiteY4" fmla="*/ 865593 h 1303743"/>
              <a:gd name="connsiteX5" fmla="*/ 209550 w 634688"/>
              <a:gd name="connsiteY5" fmla="*/ 1303743 h 1303743"/>
              <a:gd name="connsiteX6" fmla="*/ 0 w 634688"/>
              <a:gd name="connsiteY6" fmla="*/ 875118 h 1303743"/>
              <a:gd name="connsiteX7" fmla="*/ 200025 w 634688"/>
              <a:gd name="connsiteY7" fmla="*/ 646518 h 1303743"/>
              <a:gd name="connsiteX8" fmla="*/ 390525 w 634688"/>
              <a:gd name="connsiteY8" fmla="*/ 408393 h 1303743"/>
              <a:gd name="connsiteX9" fmla="*/ 504825 w 634688"/>
              <a:gd name="connsiteY9" fmla="*/ 227418 h 1303743"/>
              <a:gd name="connsiteX10" fmla="*/ 504825 w 634688"/>
              <a:gd name="connsiteY10" fmla="*/ 151218 h 1303743"/>
              <a:gd name="connsiteX11" fmla="*/ 523875 w 634688"/>
              <a:gd name="connsiteY11" fmla="*/ 55968 h 1303743"/>
              <a:gd name="connsiteX12" fmla="*/ 434975 w 634688"/>
              <a:gd name="connsiteY12" fmla="*/ 1993 h 1303743"/>
              <a:gd name="connsiteX0" fmla="*/ 434975 w 634688"/>
              <a:gd name="connsiteY0" fmla="*/ 1993 h 1306918"/>
              <a:gd name="connsiteX1" fmla="*/ 574675 w 634688"/>
              <a:gd name="connsiteY1" fmla="*/ 40093 h 1306918"/>
              <a:gd name="connsiteX2" fmla="*/ 628650 w 634688"/>
              <a:gd name="connsiteY2" fmla="*/ 179793 h 1306918"/>
              <a:gd name="connsiteX3" fmla="*/ 533400 w 634688"/>
              <a:gd name="connsiteY3" fmla="*/ 475068 h 1306918"/>
              <a:gd name="connsiteX4" fmla="*/ 400050 w 634688"/>
              <a:gd name="connsiteY4" fmla="*/ 865593 h 1306918"/>
              <a:gd name="connsiteX5" fmla="*/ 215900 w 634688"/>
              <a:gd name="connsiteY5" fmla="*/ 1306918 h 1306918"/>
              <a:gd name="connsiteX6" fmla="*/ 0 w 634688"/>
              <a:gd name="connsiteY6" fmla="*/ 875118 h 1306918"/>
              <a:gd name="connsiteX7" fmla="*/ 200025 w 634688"/>
              <a:gd name="connsiteY7" fmla="*/ 646518 h 1306918"/>
              <a:gd name="connsiteX8" fmla="*/ 390525 w 634688"/>
              <a:gd name="connsiteY8" fmla="*/ 408393 h 1306918"/>
              <a:gd name="connsiteX9" fmla="*/ 504825 w 634688"/>
              <a:gd name="connsiteY9" fmla="*/ 227418 h 1306918"/>
              <a:gd name="connsiteX10" fmla="*/ 504825 w 634688"/>
              <a:gd name="connsiteY10" fmla="*/ 151218 h 1306918"/>
              <a:gd name="connsiteX11" fmla="*/ 523875 w 634688"/>
              <a:gd name="connsiteY11" fmla="*/ 55968 h 1306918"/>
              <a:gd name="connsiteX12" fmla="*/ 434975 w 634688"/>
              <a:gd name="connsiteY12" fmla="*/ 1993 h 130691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04825 w 634688"/>
              <a:gd name="connsiteY10" fmla="*/ 151218 h 1338668"/>
              <a:gd name="connsiteX11" fmla="*/ 523875 w 634688"/>
              <a:gd name="connsiteY11" fmla="*/ 55968 h 1338668"/>
              <a:gd name="connsiteX12" fmla="*/ 434975 w 634688"/>
              <a:gd name="connsiteY12" fmla="*/ 1993 h 133866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17525 w 634688"/>
              <a:gd name="connsiteY10" fmla="*/ 151218 h 1338668"/>
              <a:gd name="connsiteX11" fmla="*/ 523875 w 634688"/>
              <a:gd name="connsiteY11" fmla="*/ 55968 h 1338668"/>
              <a:gd name="connsiteX12" fmla="*/ 434975 w 634688"/>
              <a:gd name="connsiteY12" fmla="*/ 1993 h 133866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33400 w 634688"/>
              <a:gd name="connsiteY10" fmla="*/ 151218 h 1338668"/>
              <a:gd name="connsiteX11" fmla="*/ 523875 w 634688"/>
              <a:gd name="connsiteY11" fmla="*/ 55968 h 1338668"/>
              <a:gd name="connsiteX12" fmla="*/ 434975 w 634688"/>
              <a:gd name="connsiteY12" fmla="*/ 1993 h 133866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33400 w 634688"/>
              <a:gd name="connsiteY10" fmla="*/ 151218 h 1338668"/>
              <a:gd name="connsiteX11" fmla="*/ 523875 w 634688"/>
              <a:gd name="connsiteY11" fmla="*/ 55968 h 1338668"/>
              <a:gd name="connsiteX12" fmla="*/ 434975 w 634688"/>
              <a:gd name="connsiteY12" fmla="*/ 1993 h 133866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33400 w 634688"/>
              <a:gd name="connsiteY10" fmla="*/ 151218 h 1338668"/>
              <a:gd name="connsiteX11" fmla="*/ 523875 w 634688"/>
              <a:gd name="connsiteY11" fmla="*/ 55968 h 1338668"/>
              <a:gd name="connsiteX12" fmla="*/ 434975 w 634688"/>
              <a:gd name="connsiteY12" fmla="*/ 1993 h 133866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36575 w 634688"/>
              <a:gd name="connsiteY10" fmla="*/ 151218 h 1338668"/>
              <a:gd name="connsiteX11" fmla="*/ 523875 w 634688"/>
              <a:gd name="connsiteY11" fmla="*/ 55968 h 1338668"/>
              <a:gd name="connsiteX12" fmla="*/ 434975 w 634688"/>
              <a:gd name="connsiteY12" fmla="*/ 1993 h 133866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36575 w 634688"/>
              <a:gd name="connsiteY10" fmla="*/ 151218 h 1338668"/>
              <a:gd name="connsiteX11" fmla="*/ 523875 w 634688"/>
              <a:gd name="connsiteY11" fmla="*/ 55968 h 1338668"/>
              <a:gd name="connsiteX12" fmla="*/ 434975 w 634688"/>
              <a:gd name="connsiteY12" fmla="*/ 1993 h 133866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36575 w 634688"/>
              <a:gd name="connsiteY10" fmla="*/ 151218 h 1338668"/>
              <a:gd name="connsiteX11" fmla="*/ 523875 w 634688"/>
              <a:gd name="connsiteY11" fmla="*/ 55968 h 1338668"/>
              <a:gd name="connsiteX12" fmla="*/ 434975 w 634688"/>
              <a:gd name="connsiteY12" fmla="*/ 1993 h 133866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36575 w 634688"/>
              <a:gd name="connsiteY10" fmla="*/ 151218 h 1338668"/>
              <a:gd name="connsiteX11" fmla="*/ 523875 w 634688"/>
              <a:gd name="connsiteY11" fmla="*/ 55968 h 1338668"/>
              <a:gd name="connsiteX12" fmla="*/ 434975 w 634688"/>
              <a:gd name="connsiteY12" fmla="*/ 1993 h 1338668"/>
              <a:gd name="connsiteX0" fmla="*/ 434975 w 634688"/>
              <a:gd name="connsiteY0" fmla="*/ 1993 h 1338668"/>
              <a:gd name="connsiteX1" fmla="*/ 574675 w 634688"/>
              <a:gd name="connsiteY1" fmla="*/ 40093 h 1338668"/>
              <a:gd name="connsiteX2" fmla="*/ 628650 w 634688"/>
              <a:gd name="connsiteY2" fmla="*/ 179793 h 1338668"/>
              <a:gd name="connsiteX3" fmla="*/ 533400 w 634688"/>
              <a:gd name="connsiteY3" fmla="*/ 475068 h 1338668"/>
              <a:gd name="connsiteX4" fmla="*/ 400050 w 634688"/>
              <a:gd name="connsiteY4" fmla="*/ 865593 h 1338668"/>
              <a:gd name="connsiteX5" fmla="*/ 209550 w 634688"/>
              <a:gd name="connsiteY5" fmla="*/ 1338668 h 1338668"/>
              <a:gd name="connsiteX6" fmla="*/ 0 w 634688"/>
              <a:gd name="connsiteY6" fmla="*/ 875118 h 1338668"/>
              <a:gd name="connsiteX7" fmla="*/ 200025 w 634688"/>
              <a:gd name="connsiteY7" fmla="*/ 646518 h 1338668"/>
              <a:gd name="connsiteX8" fmla="*/ 390525 w 634688"/>
              <a:gd name="connsiteY8" fmla="*/ 408393 h 1338668"/>
              <a:gd name="connsiteX9" fmla="*/ 504825 w 634688"/>
              <a:gd name="connsiteY9" fmla="*/ 227418 h 1338668"/>
              <a:gd name="connsiteX10" fmla="*/ 536575 w 634688"/>
              <a:gd name="connsiteY10" fmla="*/ 151218 h 1338668"/>
              <a:gd name="connsiteX11" fmla="*/ 523875 w 634688"/>
              <a:gd name="connsiteY11" fmla="*/ 55968 h 1338668"/>
              <a:gd name="connsiteX12" fmla="*/ 434975 w 634688"/>
              <a:gd name="connsiteY12" fmla="*/ 1993 h 1338668"/>
              <a:gd name="connsiteX0" fmla="*/ 413502 w 635013"/>
              <a:gd name="connsiteY0" fmla="*/ 2220 h 1335713"/>
              <a:gd name="connsiteX1" fmla="*/ 574675 w 635013"/>
              <a:gd name="connsiteY1" fmla="*/ 37138 h 1335713"/>
              <a:gd name="connsiteX2" fmla="*/ 628650 w 635013"/>
              <a:gd name="connsiteY2" fmla="*/ 176838 h 1335713"/>
              <a:gd name="connsiteX3" fmla="*/ 533400 w 635013"/>
              <a:gd name="connsiteY3" fmla="*/ 472113 h 1335713"/>
              <a:gd name="connsiteX4" fmla="*/ 400050 w 635013"/>
              <a:gd name="connsiteY4" fmla="*/ 862638 h 1335713"/>
              <a:gd name="connsiteX5" fmla="*/ 209550 w 635013"/>
              <a:gd name="connsiteY5" fmla="*/ 1335713 h 1335713"/>
              <a:gd name="connsiteX6" fmla="*/ 0 w 635013"/>
              <a:gd name="connsiteY6" fmla="*/ 872163 h 1335713"/>
              <a:gd name="connsiteX7" fmla="*/ 200025 w 635013"/>
              <a:gd name="connsiteY7" fmla="*/ 643563 h 1335713"/>
              <a:gd name="connsiteX8" fmla="*/ 390525 w 635013"/>
              <a:gd name="connsiteY8" fmla="*/ 405438 h 1335713"/>
              <a:gd name="connsiteX9" fmla="*/ 504825 w 635013"/>
              <a:gd name="connsiteY9" fmla="*/ 224463 h 1335713"/>
              <a:gd name="connsiteX10" fmla="*/ 536575 w 635013"/>
              <a:gd name="connsiteY10" fmla="*/ 148263 h 1335713"/>
              <a:gd name="connsiteX11" fmla="*/ 523875 w 635013"/>
              <a:gd name="connsiteY11" fmla="*/ 53013 h 1335713"/>
              <a:gd name="connsiteX12" fmla="*/ 413502 w 635013"/>
              <a:gd name="connsiteY12" fmla="*/ 2220 h 1335713"/>
              <a:gd name="connsiteX0" fmla="*/ 416570 w 634965"/>
              <a:gd name="connsiteY0" fmla="*/ 2836 h 1329998"/>
              <a:gd name="connsiteX1" fmla="*/ 574675 w 634965"/>
              <a:gd name="connsiteY1" fmla="*/ 31423 h 1329998"/>
              <a:gd name="connsiteX2" fmla="*/ 628650 w 634965"/>
              <a:gd name="connsiteY2" fmla="*/ 171123 h 1329998"/>
              <a:gd name="connsiteX3" fmla="*/ 533400 w 634965"/>
              <a:gd name="connsiteY3" fmla="*/ 466398 h 1329998"/>
              <a:gd name="connsiteX4" fmla="*/ 400050 w 634965"/>
              <a:gd name="connsiteY4" fmla="*/ 856923 h 1329998"/>
              <a:gd name="connsiteX5" fmla="*/ 209550 w 634965"/>
              <a:gd name="connsiteY5" fmla="*/ 1329998 h 1329998"/>
              <a:gd name="connsiteX6" fmla="*/ 0 w 634965"/>
              <a:gd name="connsiteY6" fmla="*/ 866448 h 1329998"/>
              <a:gd name="connsiteX7" fmla="*/ 200025 w 634965"/>
              <a:gd name="connsiteY7" fmla="*/ 637848 h 1329998"/>
              <a:gd name="connsiteX8" fmla="*/ 390525 w 634965"/>
              <a:gd name="connsiteY8" fmla="*/ 399723 h 1329998"/>
              <a:gd name="connsiteX9" fmla="*/ 504825 w 634965"/>
              <a:gd name="connsiteY9" fmla="*/ 218748 h 1329998"/>
              <a:gd name="connsiteX10" fmla="*/ 536575 w 634965"/>
              <a:gd name="connsiteY10" fmla="*/ 142548 h 1329998"/>
              <a:gd name="connsiteX11" fmla="*/ 523875 w 634965"/>
              <a:gd name="connsiteY11" fmla="*/ 47298 h 1329998"/>
              <a:gd name="connsiteX12" fmla="*/ 416570 w 634965"/>
              <a:gd name="connsiteY12" fmla="*/ 2836 h 1329998"/>
              <a:gd name="connsiteX0" fmla="*/ 416570 w 628650"/>
              <a:gd name="connsiteY0" fmla="*/ 2836 h 1329998"/>
              <a:gd name="connsiteX1" fmla="*/ 574675 w 628650"/>
              <a:gd name="connsiteY1" fmla="*/ 31423 h 1329998"/>
              <a:gd name="connsiteX2" fmla="*/ 628650 w 628650"/>
              <a:gd name="connsiteY2" fmla="*/ 171123 h 1329998"/>
              <a:gd name="connsiteX3" fmla="*/ 533400 w 628650"/>
              <a:gd name="connsiteY3" fmla="*/ 466398 h 1329998"/>
              <a:gd name="connsiteX4" fmla="*/ 400050 w 628650"/>
              <a:gd name="connsiteY4" fmla="*/ 856923 h 1329998"/>
              <a:gd name="connsiteX5" fmla="*/ 209550 w 628650"/>
              <a:gd name="connsiteY5" fmla="*/ 1329998 h 1329998"/>
              <a:gd name="connsiteX6" fmla="*/ 0 w 628650"/>
              <a:gd name="connsiteY6" fmla="*/ 866448 h 1329998"/>
              <a:gd name="connsiteX7" fmla="*/ 200025 w 628650"/>
              <a:gd name="connsiteY7" fmla="*/ 637848 h 1329998"/>
              <a:gd name="connsiteX8" fmla="*/ 390525 w 628650"/>
              <a:gd name="connsiteY8" fmla="*/ 399723 h 1329998"/>
              <a:gd name="connsiteX9" fmla="*/ 504825 w 628650"/>
              <a:gd name="connsiteY9" fmla="*/ 218748 h 1329998"/>
              <a:gd name="connsiteX10" fmla="*/ 536575 w 628650"/>
              <a:gd name="connsiteY10" fmla="*/ 142548 h 1329998"/>
              <a:gd name="connsiteX11" fmla="*/ 523875 w 628650"/>
              <a:gd name="connsiteY11" fmla="*/ 47298 h 1329998"/>
              <a:gd name="connsiteX12" fmla="*/ 416570 w 628650"/>
              <a:gd name="connsiteY12" fmla="*/ 2836 h 1329998"/>
              <a:gd name="connsiteX0" fmla="*/ 416570 w 628650"/>
              <a:gd name="connsiteY0" fmla="*/ 2836 h 1329998"/>
              <a:gd name="connsiteX1" fmla="*/ 574675 w 628650"/>
              <a:gd name="connsiteY1" fmla="*/ 31423 h 1329998"/>
              <a:gd name="connsiteX2" fmla="*/ 628650 w 628650"/>
              <a:gd name="connsiteY2" fmla="*/ 171123 h 1329998"/>
              <a:gd name="connsiteX3" fmla="*/ 533400 w 628650"/>
              <a:gd name="connsiteY3" fmla="*/ 466398 h 1329998"/>
              <a:gd name="connsiteX4" fmla="*/ 400050 w 628650"/>
              <a:gd name="connsiteY4" fmla="*/ 856923 h 1329998"/>
              <a:gd name="connsiteX5" fmla="*/ 209550 w 628650"/>
              <a:gd name="connsiteY5" fmla="*/ 1329998 h 1329998"/>
              <a:gd name="connsiteX6" fmla="*/ 0 w 628650"/>
              <a:gd name="connsiteY6" fmla="*/ 866448 h 1329998"/>
              <a:gd name="connsiteX7" fmla="*/ 200025 w 628650"/>
              <a:gd name="connsiteY7" fmla="*/ 637848 h 1329998"/>
              <a:gd name="connsiteX8" fmla="*/ 390525 w 628650"/>
              <a:gd name="connsiteY8" fmla="*/ 399723 h 1329998"/>
              <a:gd name="connsiteX9" fmla="*/ 504825 w 628650"/>
              <a:gd name="connsiteY9" fmla="*/ 218748 h 1329998"/>
              <a:gd name="connsiteX10" fmla="*/ 536575 w 628650"/>
              <a:gd name="connsiteY10" fmla="*/ 142548 h 1329998"/>
              <a:gd name="connsiteX11" fmla="*/ 523875 w 628650"/>
              <a:gd name="connsiteY11" fmla="*/ 47298 h 1329998"/>
              <a:gd name="connsiteX12" fmla="*/ 416570 w 628650"/>
              <a:gd name="connsiteY12" fmla="*/ 2836 h 1329998"/>
              <a:gd name="connsiteX0" fmla="*/ 416570 w 616380"/>
              <a:gd name="connsiteY0" fmla="*/ 2904 h 1330066"/>
              <a:gd name="connsiteX1" fmla="*/ 574675 w 616380"/>
              <a:gd name="connsiteY1" fmla="*/ 31491 h 1330066"/>
              <a:gd name="connsiteX2" fmla="*/ 616380 w 616380"/>
              <a:gd name="connsiteY2" fmla="*/ 174343 h 1330066"/>
              <a:gd name="connsiteX3" fmla="*/ 533400 w 616380"/>
              <a:gd name="connsiteY3" fmla="*/ 466466 h 1330066"/>
              <a:gd name="connsiteX4" fmla="*/ 400050 w 616380"/>
              <a:gd name="connsiteY4" fmla="*/ 856991 h 1330066"/>
              <a:gd name="connsiteX5" fmla="*/ 209550 w 616380"/>
              <a:gd name="connsiteY5" fmla="*/ 1330066 h 1330066"/>
              <a:gd name="connsiteX6" fmla="*/ 0 w 616380"/>
              <a:gd name="connsiteY6" fmla="*/ 866516 h 1330066"/>
              <a:gd name="connsiteX7" fmla="*/ 200025 w 616380"/>
              <a:gd name="connsiteY7" fmla="*/ 637916 h 1330066"/>
              <a:gd name="connsiteX8" fmla="*/ 390525 w 616380"/>
              <a:gd name="connsiteY8" fmla="*/ 399791 h 1330066"/>
              <a:gd name="connsiteX9" fmla="*/ 504825 w 616380"/>
              <a:gd name="connsiteY9" fmla="*/ 218816 h 1330066"/>
              <a:gd name="connsiteX10" fmla="*/ 536575 w 616380"/>
              <a:gd name="connsiteY10" fmla="*/ 142616 h 1330066"/>
              <a:gd name="connsiteX11" fmla="*/ 523875 w 616380"/>
              <a:gd name="connsiteY11" fmla="*/ 47366 h 1330066"/>
              <a:gd name="connsiteX12" fmla="*/ 416570 w 616380"/>
              <a:gd name="connsiteY12" fmla="*/ 2904 h 1330066"/>
              <a:gd name="connsiteX0" fmla="*/ 416570 w 626215"/>
              <a:gd name="connsiteY0" fmla="*/ 2904 h 1330066"/>
              <a:gd name="connsiteX1" fmla="*/ 574675 w 626215"/>
              <a:gd name="connsiteY1" fmla="*/ 31491 h 1330066"/>
              <a:gd name="connsiteX2" fmla="*/ 616380 w 626215"/>
              <a:gd name="connsiteY2" fmla="*/ 174343 h 1330066"/>
              <a:gd name="connsiteX3" fmla="*/ 533400 w 626215"/>
              <a:gd name="connsiteY3" fmla="*/ 466466 h 1330066"/>
              <a:gd name="connsiteX4" fmla="*/ 400050 w 626215"/>
              <a:gd name="connsiteY4" fmla="*/ 856991 h 1330066"/>
              <a:gd name="connsiteX5" fmla="*/ 209550 w 626215"/>
              <a:gd name="connsiteY5" fmla="*/ 1330066 h 1330066"/>
              <a:gd name="connsiteX6" fmla="*/ 0 w 626215"/>
              <a:gd name="connsiteY6" fmla="*/ 866516 h 1330066"/>
              <a:gd name="connsiteX7" fmla="*/ 200025 w 626215"/>
              <a:gd name="connsiteY7" fmla="*/ 637916 h 1330066"/>
              <a:gd name="connsiteX8" fmla="*/ 390525 w 626215"/>
              <a:gd name="connsiteY8" fmla="*/ 399791 h 1330066"/>
              <a:gd name="connsiteX9" fmla="*/ 504825 w 626215"/>
              <a:gd name="connsiteY9" fmla="*/ 218816 h 1330066"/>
              <a:gd name="connsiteX10" fmla="*/ 536575 w 626215"/>
              <a:gd name="connsiteY10" fmla="*/ 142616 h 1330066"/>
              <a:gd name="connsiteX11" fmla="*/ 523875 w 626215"/>
              <a:gd name="connsiteY11" fmla="*/ 47366 h 1330066"/>
              <a:gd name="connsiteX12" fmla="*/ 416570 w 626215"/>
              <a:gd name="connsiteY12" fmla="*/ 2904 h 1330066"/>
              <a:gd name="connsiteX0" fmla="*/ 416570 w 618827"/>
              <a:gd name="connsiteY0" fmla="*/ 2904 h 1330066"/>
              <a:gd name="connsiteX1" fmla="*/ 574675 w 618827"/>
              <a:gd name="connsiteY1" fmla="*/ 31491 h 1330066"/>
              <a:gd name="connsiteX2" fmla="*/ 616380 w 618827"/>
              <a:gd name="connsiteY2" fmla="*/ 174343 h 1330066"/>
              <a:gd name="connsiteX3" fmla="*/ 533400 w 618827"/>
              <a:gd name="connsiteY3" fmla="*/ 466466 h 1330066"/>
              <a:gd name="connsiteX4" fmla="*/ 400050 w 618827"/>
              <a:gd name="connsiteY4" fmla="*/ 856991 h 1330066"/>
              <a:gd name="connsiteX5" fmla="*/ 209550 w 618827"/>
              <a:gd name="connsiteY5" fmla="*/ 1330066 h 1330066"/>
              <a:gd name="connsiteX6" fmla="*/ 0 w 618827"/>
              <a:gd name="connsiteY6" fmla="*/ 866516 h 1330066"/>
              <a:gd name="connsiteX7" fmla="*/ 200025 w 618827"/>
              <a:gd name="connsiteY7" fmla="*/ 637916 h 1330066"/>
              <a:gd name="connsiteX8" fmla="*/ 390525 w 618827"/>
              <a:gd name="connsiteY8" fmla="*/ 399791 h 1330066"/>
              <a:gd name="connsiteX9" fmla="*/ 504825 w 618827"/>
              <a:gd name="connsiteY9" fmla="*/ 218816 h 1330066"/>
              <a:gd name="connsiteX10" fmla="*/ 536575 w 618827"/>
              <a:gd name="connsiteY10" fmla="*/ 142616 h 1330066"/>
              <a:gd name="connsiteX11" fmla="*/ 523875 w 618827"/>
              <a:gd name="connsiteY11" fmla="*/ 47366 h 1330066"/>
              <a:gd name="connsiteX12" fmla="*/ 416570 w 618827"/>
              <a:gd name="connsiteY12" fmla="*/ 2904 h 1330066"/>
              <a:gd name="connsiteX0" fmla="*/ 416570 w 618827"/>
              <a:gd name="connsiteY0" fmla="*/ 2904 h 1330066"/>
              <a:gd name="connsiteX1" fmla="*/ 574675 w 618827"/>
              <a:gd name="connsiteY1" fmla="*/ 31491 h 1330066"/>
              <a:gd name="connsiteX2" fmla="*/ 616380 w 618827"/>
              <a:gd name="connsiteY2" fmla="*/ 174343 h 1330066"/>
              <a:gd name="connsiteX3" fmla="*/ 533400 w 618827"/>
              <a:gd name="connsiteY3" fmla="*/ 466466 h 1330066"/>
              <a:gd name="connsiteX4" fmla="*/ 400050 w 618827"/>
              <a:gd name="connsiteY4" fmla="*/ 856991 h 1330066"/>
              <a:gd name="connsiteX5" fmla="*/ 209550 w 618827"/>
              <a:gd name="connsiteY5" fmla="*/ 1330066 h 1330066"/>
              <a:gd name="connsiteX6" fmla="*/ 0 w 618827"/>
              <a:gd name="connsiteY6" fmla="*/ 866516 h 1330066"/>
              <a:gd name="connsiteX7" fmla="*/ 200025 w 618827"/>
              <a:gd name="connsiteY7" fmla="*/ 637916 h 1330066"/>
              <a:gd name="connsiteX8" fmla="*/ 390525 w 618827"/>
              <a:gd name="connsiteY8" fmla="*/ 399791 h 1330066"/>
              <a:gd name="connsiteX9" fmla="*/ 504825 w 618827"/>
              <a:gd name="connsiteY9" fmla="*/ 218816 h 1330066"/>
              <a:gd name="connsiteX10" fmla="*/ 536575 w 618827"/>
              <a:gd name="connsiteY10" fmla="*/ 142616 h 1330066"/>
              <a:gd name="connsiteX11" fmla="*/ 517739 w 618827"/>
              <a:gd name="connsiteY11" fmla="*/ 44214 h 1330066"/>
              <a:gd name="connsiteX12" fmla="*/ 416570 w 618827"/>
              <a:gd name="connsiteY12" fmla="*/ 2904 h 1330066"/>
              <a:gd name="connsiteX0" fmla="*/ 416570 w 618827"/>
              <a:gd name="connsiteY0" fmla="*/ 2904 h 1330066"/>
              <a:gd name="connsiteX1" fmla="*/ 574675 w 618827"/>
              <a:gd name="connsiteY1" fmla="*/ 31491 h 1330066"/>
              <a:gd name="connsiteX2" fmla="*/ 616380 w 618827"/>
              <a:gd name="connsiteY2" fmla="*/ 174343 h 1330066"/>
              <a:gd name="connsiteX3" fmla="*/ 533400 w 618827"/>
              <a:gd name="connsiteY3" fmla="*/ 466466 h 1330066"/>
              <a:gd name="connsiteX4" fmla="*/ 400050 w 618827"/>
              <a:gd name="connsiteY4" fmla="*/ 856991 h 1330066"/>
              <a:gd name="connsiteX5" fmla="*/ 209550 w 618827"/>
              <a:gd name="connsiteY5" fmla="*/ 1330066 h 1330066"/>
              <a:gd name="connsiteX6" fmla="*/ 0 w 618827"/>
              <a:gd name="connsiteY6" fmla="*/ 866516 h 1330066"/>
              <a:gd name="connsiteX7" fmla="*/ 200025 w 618827"/>
              <a:gd name="connsiteY7" fmla="*/ 637916 h 1330066"/>
              <a:gd name="connsiteX8" fmla="*/ 390525 w 618827"/>
              <a:gd name="connsiteY8" fmla="*/ 399791 h 1330066"/>
              <a:gd name="connsiteX9" fmla="*/ 504825 w 618827"/>
              <a:gd name="connsiteY9" fmla="*/ 218816 h 1330066"/>
              <a:gd name="connsiteX10" fmla="*/ 536575 w 618827"/>
              <a:gd name="connsiteY10" fmla="*/ 142616 h 1330066"/>
              <a:gd name="connsiteX11" fmla="*/ 511604 w 618827"/>
              <a:gd name="connsiteY11" fmla="*/ 44214 h 1330066"/>
              <a:gd name="connsiteX12" fmla="*/ 416570 w 618827"/>
              <a:gd name="connsiteY12" fmla="*/ 2904 h 1330066"/>
              <a:gd name="connsiteX0" fmla="*/ 416570 w 618827"/>
              <a:gd name="connsiteY0" fmla="*/ 3894 h 1324752"/>
              <a:gd name="connsiteX1" fmla="*/ 574675 w 618827"/>
              <a:gd name="connsiteY1" fmla="*/ 26177 h 1324752"/>
              <a:gd name="connsiteX2" fmla="*/ 616380 w 618827"/>
              <a:gd name="connsiteY2" fmla="*/ 169029 h 1324752"/>
              <a:gd name="connsiteX3" fmla="*/ 533400 w 618827"/>
              <a:gd name="connsiteY3" fmla="*/ 461152 h 1324752"/>
              <a:gd name="connsiteX4" fmla="*/ 400050 w 618827"/>
              <a:gd name="connsiteY4" fmla="*/ 851677 h 1324752"/>
              <a:gd name="connsiteX5" fmla="*/ 209550 w 618827"/>
              <a:gd name="connsiteY5" fmla="*/ 1324752 h 1324752"/>
              <a:gd name="connsiteX6" fmla="*/ 0 w 618827"/>
              <a:gd name="connsiteY6" fmla="*/ 861202 h 1324752"/>
              <a:gd name="connsiteX7" fmla="*/ 200025 w 618827"/>
              <a:gd name="connsiteY7" fmla="*/ 632602 h 1324752"/>
              <a:gd name="connsiteX8" fmla="*/ 390525 w 618827"/>
              <a:gd name="connsiteY8" fmla="*/ 394477 h 1324752"/>
              <a:gd name="connsiteX9" fmla="*/ 504825 w 618827"/>
              <a:gd name="connsiteY9" fmla="*/ 213502 h 1324752"/>
              <a:gd name="connsiteX10" fmla="*/ 536575 w 618827"/>
              <a:gd name="connsiteY10" fmla="*/ 137302 h 1324752"/>
              <a:gd name="connsiteX11" fmla="*/ 511604 w 618827"/>
              <a:gd name="connsiteY11" fmla="*/ 38900 h 1324752"/>
              <a:gd name="connsiteX12" fmla="*/ 416570 w 618827"/>
              <a:gd name="connsiteY12" fmla="*/ 3894 h 1324752"/>
              <a:gd name="connsiteX0" fmla="*/ 416570 w 618827"/>
              <a:gd name="connsiteY0" fmla="*/ 3894 h 1324752"/>
              <a:gd name="connsiteX1" fmla="*/ 574675 w 618827"/>
              <a:gd name="connsiteY1" fmla="*/ 26177 h 1324752"/>
              <a:gd name="connsiteX2" fmla="*/ 616380 w 618827"/>
              <a:gd name="connsiteY2" fmla="*/ 169029 h 1324752"/>
              <a:gd name="connsiteX3" fmla="*/ 533400 w 618827"/>
              <a:gd name="connsiteY3" fmla="*/ 461152 h 1324752"/>
              <a:gd name="connsiteX4" fmla="*/ 400050 w 618827"/>
              <a:gd name="connsiteY4" fmla="*/ 851677 h 1324752"/>
              <a:gd name="connsiteX5" fmla="*/ 209550 w 618827"/>
              <a:gd name="connsiteY5" fmla="*/ 1324752 h 1324752"/>
              <a:gd name="connsiteX6" fmla="*/ 0 w 618827"/>
              <a:gd name="connsiteY6" fmla="*/ 861202 h 1324752"/>
              <a:gd name="connsiteX7" fmla="*/ 200025 w 618827"/>
              <a:gd name="connsiteY7" fmla="*/ 632602 h 1324752"/>
              <a:gd name="connsiteX8" fmla="*/ 390525 w 618827"/>
              <a:gd name="connsiteY8" fmla="*/ 394477 h 1324752"/>
              <a:gd name="connsiteX9" fmla="*/ 504825 w 618827"/>
              <a:gd name="connsiteY9" fmla="*/ 222957 h 1324752"/>
              <a:gd name="connsiteX10" fmla="*/ 536575 w 618827"/>
              <a:gd name="connsiteY10" fmla="*/ 137302 h 1324752"/>
              <a:gd name="connsiteX11" fmla="*/ 511604 w 618827"/>
              <a:gd name="connsiteY11" fmla="*/ 38900 h 1324752"/>
              <a:gd name="connsiteX12" fmla="*/ 416570 w 618827"/>
              <a:gd name="connsiteY12" fmla="*/ 3894 h 13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8827" h="1324752">
                <a:moveTo>
                  <a:pt x="416570" y="3894"/>
                </a:moveTo>
                <a:cubicBezTo>
                  <a:pt x="440383" y="-4044"/>
                  <a:pt x="541373" y="-1346"/>
                  <a:pt x="574675" y="26177"/>
                </a:cubicBezTo>
                <a:cubicBezTo>
                  <a:pt x="607977" y="53700"/>
                  <a:pt x="625634" y="49593"/>
                  <a:pt x="616380" y="169029"/>
                </a:cubicBezTo>
                <a:cubicBezTo>
                  <a:pt x="607126" y="288465"/>
                  <a:pt x="561060" y="363778"/>
                  <a:pt x="533400" y="461152"/>
                </a:cubicBezTo>
                <a:lnTo>
                  <a:pt x="400050" y="851677"/>
                </a:lnTo>
                <a:lnTo>
                  <a:pt x="209550" y="1324752"/>
                </a:lnTo>
                <a:lnTo>
                  <a:pt x="0" y="861202"/>
                </a:lnTo>
                <a:lnTo>
                  <a:pt x="200025" y="632602"/>
                </a:lnTo>
                <a:lnTo>
                  <a:pt x="390525" y="394477"/>
                </a:lnTo>
                <a:lnTo>
                  <a:pt x="504825" y="222957"/>
                </a:lnTo>
                <a:cubicBezTo>
                  <a:pt x="529167" y="180095"/>
                  <a:pt x="535445" y="167978"/>
                  <a:pt x="536575" y="137302"/>
                </a:cubicBezTo>
                <a:cubicBezTo>
                  <a:pt x="537705" y="106626"/>
                  <a:pt x="531605" y="61135"/>
                  <a:pt x="511604" y="38900"/>
                </a:cubicBezTo>
                <a:cubicBezTo>
                  <a:pt x="491603" y="16665"/>
                  <a:pt x="408103" y="6540"/>
                  <a:pt x="416570" y="3894"/>
                </a:cubicBezTo>
                <a:close/>
              </a:path>
            </a:pathLst>
          </a:custGeom>
          <a:solidFill>
            <a:srgbClr val="E77D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dirty="0"/>
          </a:p>
        </p:txBody>
      </p:sp>
      <p:sp>
        <p:nvSpPr>
          <p:cNvPr id="32" name="Arc 31"/>
          <p:cNvSpPr/>
          <p:nvPr/>
        </p:nvSpPr>
        <p:spPr>
          <a:xfrm rot="1452937" flipV="1">
            <a:off x="9449121" y="2261837"/>
            <a:ext cx="252000" cy="618920"/>
          </a:xfrm>
          <a:prstGeom prst="arc">
            <a:avLst>
              <a:gd name="adj1" fmla="val 17198677"/>
              <a:gd name="adj2" fmla="val 21094382"/>
            </a:avLst>
          </a:prstGeom>
          <a:ln w="19050" cap="sq">
            <a:solidFill>
              <a:schemeClr val="bg1"/>
            </a:solidFill>
          </a:ln>
        </p:spPr>
        <p:style>
          <a:lnRef idx="1">
            <a:schemeClr val="accent1"/>
          </a:lnRef>
          <a:fillRef idx="0">
            <a:schemeClr val="accent1"/>
          </a:fillRef>
          <a:effectRef idx="0">
            <a:schemeClr val="dk1"/>
          </a:effectRef>
          <a:fontRef idx="minor">
            <a:schemeClr val="lt1"/>
          </a:fontRef>
        </p:style>
        <p:txBody>
          <a:bodyPr rtlCol="0" anchor="ctr"/>
          <a:lstStyle/>
          <a:p>
            <a:pPr algn="ctr"/>
            <a:endParaRPr lang="en-GB"/>
          </a:p>
        </p:txBody>
      </p:sp>
      <p:sp>
        <p:nvSpPr>
          <p:cNvPr id="33" name="Arc 32"/>
          <p:cNvSpPr/>
          <p:nvPr/>
        </p:nvSpPr>
        <p:spPr>
          <a:xfrm rot="988953" flipV="1">
            <a:off x="9661305" y="1967501"/>
            <a:ext cx="210582" cy="575335"/>
          </a:xfrm>
          <a:prstGeom prst="arc">
            <a:avLst>
              <a:gd name="adj1" fmla="val 17198677"/>
              <a:gd name="adj2" fmla="val 21094382"/>
            </a:avLst>
          </a:prstGeom>
          <a:ln w="19050" cap="sq">
            <a:solidFill>
              <a:schemeClr val="bg1"/>
            </a:solidFill>
          </a:ln>
        </p:spPr>
        <p:style>
          <a:lnRef idx="1">
            <a:schemeClr val="accent1"/>
          </a:lnRef>
          <a:fillRef idx="0">
            <a:schemeClr val="accent1"/>
          </a:fillRef>
          <a:effectRef idx="0">
            <a:schemeClr val="dk1"/>
          </a:effectRef>
          <a:fontRef idx="minor">
            <a:schemeClr val="lt1"/>
          </a:fontRef>
        </p:style>
        <p:txBody>
          <a:bodyPr rtlCol="0" anchor="ctr"/>
          <a:lstStyle/>
          <a:p>
            <a:pPr algn="ctr"/>
            <a:endParaRPr lang="en-GB"/>
          </a:p>
        </p:txBody>
      </p:sp>
      <p:pic>
        <p:nvPicPr>
          <p:cNvPr id="34" name="Picture 3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7143" b="74143" l="27429" r="75786">
                        <a14:foregroundMark x1="32429" y1="47000" x2="32429" y2="47000"/>
                        <a14:foregroundMark x1="34571" y1="51357" x2="34571" y2="51357"/>
                        <a14:foregroundMark x1="35000" y1="72214" x2="35000" y2="72214"/>
                        <a14:foregroundMark x1="33527" y1="48766" x2="33527" y2="48766"/>
                        <a14:foregroundMark x1="31060" y1="51669" x2="31060" y2="51669"/>
                      </a14:backgroundRemoval>
                    </a14:imgEffect>
                  </a14:imgLayer>
                </a14:imgProps>
              </a:ext>
              <a:ext uri="{28A0092B-C50C-407E-A947-70E740481C1C}">
                <a14:useLocalDpi xmlns:a14="http://schemas.microsoft.com/office/drawing/2010/main" val="0"/>
              </a:ext>
            </a:extLst>
          </a:blip>
          <a:srcRect l="26296" t="36402" r="22698" b="25714"/>
          <a:stretch/>
        </p:blipFill>
        <p:spPr>
          <a:xfrm>
            <a:off x="5956683" y="2168983"/>
            <a:ext cx="1457051" cy="1082208"/>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21316" y="3823312"/>
            <a:ext cx="3088803" cy="2182239"/>
          </a:xfrm>
          <a:prstGeom prst="rect">
            <a:avLst/>
          </a:prstGeom>
        </p:spPr>
      </p:pic>
      <p:pic>
        <p:nvPicPr>
          <p:cNvPr id="7" name="Picture 6"/>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9891" b="98483" l="5961" r="60720"/>
                    </a14:imgEffect>
                  </a14:imgLayer>
                </a14:imgProps>
              </a:ext>
              <a:ext uri="{28A0092B-C50C-407E-A947-70E740481C1C}">
                <a14:useLocalDpi xmlns:a14="http://schemas.microsoft.com/office/drawing/2010/main" val="0"/>
              </a:ext>
            </a:extLst>
          </a:blip>
          <a:srcRect r="39182" b="571"/>
          <a:stretch/>
        </p:blipFill>
        <p:spPr>
          <a:xfrm flipH="1">
            <a:off x="7462236" y="2871461"/>
            <a:ext cx="1388931" cy="1605296"/>
          </a:xfrm>
          <a:prstGeom prst="rect">
            <a:avLst/>
          </a:prstGeom>
        </p:spPr>
      </p:pic>
      <p:sp>
        <p:nvSpPr>
          <p:cNvPr id="28" name="Rectangle 27"/>
          <p:cNvSpPr/>
          <p:nvPr/>
        </p:nvSpPr>
        <p:spPr>
          <a:xfrm>
            <a:off x="-1201" y="1084217"/>
            <a:ext cx="12192000" cy="5806000"/>
          </a:xfrm>
          <a:prstGeom prst="rect">
            <a:avLst/>
          </a:prstGeom>
          <a:solidFill>
            <a:schemeClr val="bg1">
              <a:alpha val="12157"/>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5598" y="4374468"/>
            <a:ext cx="1734151" cy="2381759"/>
          </a:xfrm>
          <a:prstGeom prst="rect">
            <a:avLst/>
          </a:prstGeom>
        </p:spPr>
      </p:pic>
      <p:sp>
        <p:nvSpPr>
          <p:cNvPr id="8" name="Rounded Rectangular Callout 7"/>
          <p:cNvSpPr/>
          <p:nvPr/>
        </p:nvSpPr>
        <p:spPr>
          <a:xfrm>
            <a:off x="117449" y="1208425"/>
            <a:ext cx="1753082" cy="1815963"/>
          </a:xfrm>
          <a:prstGeom prst="wedgeRoundRectCallout">
            <a:avLst>
              <a:gd name="adj1" fmla="val -20833"/>
              <a:gd name="adj2" fmla="val 64294"/>
              <a:gd name="adj3" fmla="val 16667"/>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r>
              <a:rPr lang="en-GB" sz="1600" dirty="0">
                <a:solidFill>
                  <a:srgbClr val="425B98"/>
                </a:solidFill>
                <a:latin typeface="Calibri Light" panose="020F0302020204030204" pitchFamily="34" charset="0"/>
                <a:cs typeface="Calibri Light" panose="020F0302020204030204" pitchFamily="34" charset="0"/>
              </a:rPr>
              <a:t>We are focusing on four key areas  to improve the care you receive:</a:t>
            </a:r>
          </a:p>
        </p:txBody>
      </p:sp>
      <p:sp>
        <p:nvSpPr>
          <p:cNvPr id="25" name="Rounded Rectangle 24"/>
          <p:cNvSpPr/>
          <p:nvPr/>
        </p:nvSpPr>
        <p:spPr>
          <a:xfrm>
            <a:off x="2018738" y="1208427"/>
            <a:ext cx="2679784" cy="1815963"/>
          </a:xfrm>
          <a:prstGeom prst="roundRect">
            <a:avLst>
              <a:gd name="adj" fmla="val 15660"/>
            </a:avLst>
          </a:prstGeom>
          <a:solidFill>
            <a:srgbClr val="F7F7F7"/>
          </a:solidFill>
          <a:ln w="19050">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35" name="Rectangle 34">
            <a:hlinkClick r:id="rId15" action="ppaction://hlinksldjump"/>
            <a:extLst>
              <a:ext uri="{FF2B5EF4-FFF2-40B4-BE49-F238E27FC236}">
                <a16:creationId xmlns:a16="http://schemas.microsoft.com/office/drawing/2014/main" id="{1230B396-BB8A-6157-93CF-AFDDF4957457}"/>
              </a:ext>
            </a:extLst>
          </p:cNvPr>
          <p:cNvSpPr/>
          <p:nvPr/>
        </p:nvSpPr>
        <p:spPr>
          <a:xfrm>
            <a:off x="2154093" y="1277348"/>
            <a:ext cx="2558154" cy="1598739"/>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425B98"/>
                </a:solidFill>
                <a:latin typeface="Calibri" panose="020F0502020204030204" pitchFamily="34" charset="0"/>
                <a:cs typeface="Calibri" panose="020F0502020204030204" pitchFamily="34" charset="0"/>
              </a:rPr>
              <a:t>A. Helping you stay healthy</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Personalised healthcare support </a:t>
            </a:r>
            <a:r>
              <a:rPr lang="en-GB" sz="1600" dirty="0">
                <a:solidFill>
                  <a:srgbClr val="425B98"/>
                </a:solidFill>
                <a:latin typeface="Calibri Light" panose="020F0302020204030204" pitchFamily="34" charset="0"/>
                <a:cs typeface="Calibri Light" panose="020F0302020204030204" pitchFamily="34" charset="0"/>
              </a:rPr>
              <a:t>close to home especially for those with complex needs</a:t>
            </a:r>
            <a:r>
              <a:rPr lang="en-GB" sz="1600" dirty="0">
                <a:solidFill>
                  <a:srgbClr val="2E468A"/>
                </a:solidFill>
                <a:latin typeface="Calibri Light" panose="020F0302020204030204" pitchFamily="34" charset="0"/>
                <a:cs typeface="Calibri Light" panose="020F0302020204030204" pitchFamily="34" charset="0"/>
              </a:rPr>
              <a:t>.</a:t>
            </a:r>
          </a:p>
        </p:txBody>
      </p:sp>
      <p:sp>
        <p:nvSpPr>
          <p:cNvPr id="45" name="Rounded Rectangle 44"/>
          <p:cNvSpPr/>
          <p:nvPr/>
        </p:nvSpPr>
        <p:spPr>
          <a:xfrm>
            <a:off x="9320879" y="1207440"/>
            <a:ext cx="2678502" cy="1600221"/>
          </a:xfrm>
          <a:prstGeom prst="roundRect">
            <a:avLst>
              <a:gd name="adj" fmla="val 15660"/>
            </a:avLst>
          </a:prstGeom>
          <a:solidFill>
            <a:srgbClr val="F7F7F7"/>
          </a:solidFill>
          <a:ln w="19050">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46" name="Rectangle 45">
            <a:hlinkClick r:id="rId15" action="ppaction://hlinksldjump"/>
            <a:extLst>
              <a:ext uri="{FF2B5EF4-FFF2-40B4-BE49-F238E27FC236}">
                <a16:creationId xmlns:a16="http://schemas.microsoft.com/office/drawing/2014/main" id="{1230B396-BB8A-6157-93CF-AFDDF4957457}"/>
              </a:ext>
            </a:extLst>
          </p:cNvPr>
          <p:cNvSpPr/>
          <p:nvPr/>
        </p:nvSpPr>
        <p:spPr>
          <a:xfrm>
            <a:off x="9476762" y="1292610"/>
            <a:ext cx="2558154" cy="1492418"/>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B. </a:t>
            </a:r>
            <a:r>
              <a:rPr lang="en-GB" sz="1600" b="1" dirty="0" smtClean="0">
                <a:solidFill>
                  <a:srgbClr val="2E468A"/>
                </a:solidFill>
                <a:latin typeface="Calibri" panose="020F0502020204030204" pitchFamily="34" charset="0"/>
                <a:cs typeface="Calibri" panose="020F0502020204030204" pitchFamily="34" charset="0"/>
              </a:rPr>
              <a:t>Improved Access </a:t>
            </a:r>
            <a:r>
              <a:rPr lang="en-GB" sz="1600" b="1" dirty="0">
                <a:solidFill>
                  <a:srgbClr val="2E468A"/>
                </a:solidFill>
                <a:latin typeface="Calibri" panose="020F0502020204030204" pitchFamily="34" charset="0"/>
                <a:cs typeface="Calibri" panose="020F0502020204030204" pitchFamily="34" charset="0"/>
              </a:rPr>
              <a:t>to Primary Care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Easier access to primary care, when you need It.</a:t>
            </a:r>
          </a:p>
        </p:txBody>
      </p:sp>
      <p:sp>
        <p:nvSpPr>
          <p:cNvPr id="47" name="Rounded Rectangle 46"/>
          <p:cNvSpPr/>
          <p:nvPr/>
        </p:nvSpPr>
        <p:spPr>
          <a:xfrm>
            <a:off x="9365046" y="3029961"/>
            <a:ext cx="2678502" cy="1793170"/>
          </a:xfrm>
          <a:prstGeom prst="roundRect">
            <a:avLst>
              <a:gd name="adj" fmla="val 15660"/>
            </a:avLst>
          </a:prstGeom>
          <a:solidFill>
            <a:srgbClr val="F7F7F7"/>
          </a:solidFill>
          <a:ln w="19050">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48" name="Rectangle 47">
            <a:hlinkClick r:id="rId15" action="ppaction://hlinksldjump"/>
            <a:extLst>
              <a:ext uri="{FF2B5EF4-FFF2-40B4-BE49-F238E27FC236}">
                <a16:creationId xmlns:a16="http://schemas.microsoft.com/office/drawing/2014/main" id="{1230B396-BB8A-6157-93CF-AFDDF4957457}"/>
              </a:ext>
            </a:extLst>
          </p:cNvPr>
          <p:cNvSpPr/>
          <p:nvPr/>
        </p:nvSpPr>
        <p:spPr>
          <a:xfrm>
            <a:off x="9476762" y="3131378"/>
            <a:ext cx="2558154" cy="1472958"/>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C. Efficient Hospital Care in an emergency</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Responsive diagnosis and treatment in an emergency – Efficient, effective care for urgent health needs.</a:t>
            </a:r>
          </a:p>
        </p:txBody>
      </p:sp>
      <p:sp>
        <p:nvSpPr>
          <p:cNvPr id="49" name="Rounded Rectangle 48"/>
          <p:cNvSpPr/>
          <p:nvPr/>
        </p:nvSpPr>
        <p:spPr>
          <a:xfrm>
            <a:off x="9365046" y="5029183"/>
            <a:ext cx="2678502" cy="1605857"/>
          </a:xfrm>
          <a:prstGeom prst="roundRect">
            <a:avLst>
              <a:gd name="adj" fmla="val 15660"/>
            </a:avLst>
          </a:prstGeom>
          <a:solidFill>
            <a:srgbClr val="F7F7F7"/>
          </a:solidFill>
          <a:ln w="19050">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50" name="Rectangle 49">
            <a:hlinkClick r:id="rId15" action="ppaction://hlinksldjump"/>
            <a:extLst>
              <a:ext uri="{FF2B5EF4-FFF2-40B4-BE49-F238E27FC236}">
                <a16:creationId xmlns:a16="http://schemas.microsoft.com/office/drawing/2014/main" id="{1230B396-BB8A-6157-93CF-AFDDF4957457}"/>
              </a:ext>
            </a:extLst>
          </p:cNvPr>
          <p:cNvSpPr/>
          <p:nvPr/>
        </p:nvSpPr>
        <p:spPr>
          <a:xfrm>
            <a:off x="9476762" y="5132810"/>
            <a:ext cx="2558154" cy="1453145"/>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b="1" dirty="0">
                <a:solidFill>
                  <a:srgbClr val="2E468A"/>
                </a:solidFill>
                <a:latin typeface="Calibri" panose="020F0502020204030204" pitchFamily="34" charset="0"/>
                <a:cs typeface="Calibri" panose="020F0502020204030204" pitchFamily="34" charset="0"/>
              </a:rPr>
              <a:t>D. Helping you recover </a:t>
            </a:r>
            <a:r>
              <a:rPr lang="en-GB" sz="1600" dirty="0">
                <a:solidFill>
                  <a:srgbClr val="2E468A"/>
                </a:solidFill>
                <a:latin typeface="Calibri Light" panose="020F0302020204030204" pitchFamily="34" charset="0"/>
                <a:cs typeface="Calibri Light" panose="020F0302020204030204" pitchFamily="34" charset="0"/>
              </a:rPr>
              <a:t>Ensuring a smooth, supported transition back home or to the community after a hospital stay.</a:t>
            </a:r>
          </a:p>
        </p:txBody>
      </p:sp>
      <p:pic>
        <p:nvPicPr>
          <p:cNvPr id="12" name="Picture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88254" y="6042412"/>
            <a:ext cx="418238" cy="550804"/>
          </a:xfrm>
          <a:prstGeom prst="rect">
            <a:avLst/>
          </a:prstGeom>
        </p:spPr>
      </p:pic>
      <p:sp>
        <p:nvSpPr>
          <p:cNvPr id="13" name="Oval 12"/>
          <p:cNvSpPr/>
          <p:nvPr/>
        </p:nvSpPr>
        <p:spPr>
          <a:xfrm>
            <a:off x="3089373" y="6135715"/>
            <a:ext cx="216000" cy="216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A</a:t>
            </a:r>
          </a:p>
        </p:txBody>
      </p:sp>
      <p:pic>
        <p:nvPicPr>
          <p:cNvPr id="57" name="Picture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00340" y="5775869"/>
            <a:ext cx="418238" cy="550804"/>
          </a:xfrm>
          <a:prstGeom prst="rect">
            <a:avLst/>
          </a:prstGeom>
        </p:spPr>
      </p:pic>
      <p:sp>
        <p:nvSpPr>
          <p:cNvPr id="58" name="Oval 57"/>
          <p:cNvSpPr/>
          <p:nvPr/>
        </p:nvSpPr>
        <p:spPr>
          <a:xfrm>
            <a:off x="5601459" y="5869172"/>
            <a:ext cx="216000" cy="216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B</a:t>
            </a:r>
          </a:p>
        </p:txBody>
      </p:sp>
      <p:pic>
        <p:nvPicPr>
          <p:cNvPr id="59" name="Picture 5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18578" y="3312570"/>
            <a:ext cx="418238" cy="550804"/>
          </a:xfrm>
          <a:prstGeom prst="rect">
            <a:avLst/>
          </a:prstGeom>
        </p:spPr>
      </p:pic>
      <p:sp>
        <p:nvSpPr>
          <p:cNvPr id="60" name="Oval 59"/>
          <p:cNvSpPr/>
          <p:nvPr/>
        </p:nvSpPr>
        <p:spPr>
          <a:xfrm>
            <a:off x="6019697" y="3405873"/>
            <a:ext cx="216000" cy="216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C</a:t>
            </a:r>
          </a:p>
        </p:txBody>
      </p:sp>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94278" y="2855069"/>
            <a:ext cx="418238" cy="550804"/>
          </a:xfrm>
          <a:prstGeom prst="rect">
            <a:avLst/>
          </a:prstGeom>
        </p:spPr>
      </p:pic>
      <p:sp>
        <p:nvSpPr>
          <p:cNvPr id="62" name="Oval 61"/>
          <p:cNvSpPr/>
          <p:nvPr/>
        </p:nvSpPr>
        <p:spPr>
          <a:xfrm>
            <a:off x="8795397" y="2948372"/>
            <a:ext cx="216000" cy="216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D</a:t>
            </a:r>
          </a:p>
        </p:txBody>
      </p:sp>
      <p:sp>
        <p:nvSpPr>
          <p:cNvPr id="14" name="Oval 13"/>
          <p:cNvSpPr/>
          <p:nvPr/>
        </p:nvSpPr>
        <p:spPr>
          <a:xfrm>
            <a:off x="3286875" y="3795152"/>
            <a:ext cx="144000" cy="144000"/>
          </a:xfrm>
          <a:prstGeom prst="ellipse">
            <a:avLst/>
          </a:prstGeom>
          <a:solidFill>
            <a:srgbClr val="20316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cxnSp>
        <p:nvCxnSpPr>
          <p:cNvPr id="16" name="Straight Connector 15"/>
          <p:cNvCxnSpPr/>
          <p:nvPr/>
        </p:nvCxnSpPr>
        <p:spPr>
          <a:xfrm flipV="1">
            <a:off x="3358875" y="3027399"/>
            <a:ext cx="0" cy="792000"/>
          </a:xfrm>
          <a:prstGeom prst="line">
            <a:avLst/>
          </a:prstGeom>
          <a:ln w="19050" cap="sq">
            <a:solidFill>
              <a:srgbClr val="203165"/>
            </a:solidFill>
            <a:prstDash val="sysDash"/>
          </a:ln>
        </p:spPr>
        <p:style>
          <a:lnRef idx="1">
            <a:schemeClr val="accent1"/>
          </a:lnRef>
          <a:fillRef idx="0">
            <a:schemeClr val="accent1"/>
          </a:fillRef>
          <a:effectRef idx="0">
            <a:schemeClr val="dk1"/>
          </a:effectRef>
          <a:fontRef idx="minor">
            <a:schemeClr val="lt1"/>
          </a:fontRef>
        </p:style>
      </p:cxnSp>
    </p:spTree>
    <p:extLst>
      <p:ext uri="{BB962C8B-B14F-4D97-AF65-F5344CB8AC3E}">
        <p14:creationId xmlns:p14="http://schemas.microsoft.com/office/powerpoint/2010/main" val="319865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solidFill>
              <a:srgbClr val="D3F0F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9" name="Rectangle 8"/>
            <p:cNvSpPr/>
            <p:nvPr/>
          </p:nvSpPr>
          <p:spPr>
            <a:xfrm>
              <a:off x="0" y="0"/>
              <a:ext cx="5472000" cy="6858000"/>
            </a:xfrm>
            <a:prstGeom prst="rect">
              <a:avLst/>
            </a:prstGeom>
            <a:solidFill>
              <a:srgbClr val="005EB8"/>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grpSp>
      <p:sp>
        <p:nvSpPr>
          <p:cNvPr id="2" name="Slide Number Placeholder 1"/>
          <p:cNvSpPr>
            <a:spLocks noGrp="1"/>
          </p:cNvSpPr>
          <p:nvPr>
            <p:ph type="sldNum" sz="quarter" idx="15"/>
          </p:nvPr>
        </p:nvSpPr>
        <p:spPr/>
        <p:txBody>
          <a:bodyPr/>
          <a:lstStyle/>
          <a:p>
            <a:fld id="{7870704B-CE94-48CC-AF30-84932A1262A7}" type="slidenum">
              <a:rPr lang="en-GB" smtClean="0"/>
              <a:pPr/>
              <a:t>5</a:t>
            </a:fld>
            <a:endParaRPr lang="en-GB" dirty="0"/>
          </a:p>
        </p:txBody>
      </p:sp>
      <p:sp>
        <p:nvSpPr>
          <p:cNvPr id="4" name="Title 3"/>
          <p:cNvSpPr>
            <a:spLocks noGrp="1"/>
          </p:cNvSpPr>
          <p:nvPr>
            <p:ph type="title"/>
          </p:nvPr>
        </p:nvSpPr>
        <p:spPr>
          <a:xfrm>
            <a:off x="869400" y="129168"/>
            <a:ext cx="10913400" cy="864000"/>
          </a:xfrm>
        </p:spPr>
        <p:txBody>
          <a:bodyPr/>
          <a:lstStyle/>
          <a:p>
            <a:r>
              <a:rPr lang="en-GB" b="1" dirty="0">
                <a:latin typeface="Calibri" panose="020F0502020204030204" pitchFamily="34" charset="0"/>
                <a:cs typeface="Calibri" panose="020F0502020204030204" pitchFamily="34" charset="0"/>
              </a:rPr>
              <a:t>Helping you stay healthy </a:t>
            </a:r>
          </a:p>
        </p:txBody>
      </p:sp>
      <p:sp>
        <p:nvSpPr>
          <p:cNvPr id="6" name="Footer Placeholder 5"/>
          <p:cNvSpPr>
            <a:spLocks noGrp="1"/>
          </p:cNvSpPr>
          <p:nvPr>
            <p:ph type="ftr" sz="quarter" idx="3"/>
          </p:nvPr>
        </p:nvSpPr>
        <p:spPr/>
        <p:txBody>
          <a:bodyPr/>
          <a:lstStyle/>
          <a:p>
            <a:pPr algn="l"/>
            <a:r>
              <a:rPr lang="en-GB"/>
              <a:t>NW London ICS | UEC Strategy NW London Residents' Forum | December 2024</a:t>
            </a:r>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4693" t="-210" r="20173" b="210"/>
          <a:stretch/>
        </p:blipFill>
        <p:spPr>
          <a:xfrm>
            <a:off x="869400" y="1618200"/>
            <a:ext cx="3621600" cy="3621600"/>
          </a:xfrm>
          <a:prstGeom prst="ellipse">
            <a:avLst/>
          </a:prstGeom>
          <a:ln>
            <a:noFill/>
          </a:ln>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20" y="285768"/>
            <a:ext cx="400959" cy="550800"/>
          </a:xfrm>
          <a:prstGeom prst="rect">
            <a:avLst/>
          </a:prstGeom>
        </p:spPr>
      </p:pic>
      <p:sp>
        <p:nvSpPr>
          <p:cNvPr id="13" name="Oval 12"/>
          <p:cNvSpPr/>
          <p:nvPr/>
        </p:nvSpPr>
        <p:spPr>
          <a:xfrm>
            <a:off x="334199" y="369853"/>
            <a:ext cx="252000" cy="252000"/>
          </a:xfrm>
          <a:prstGeom prst="ellipse">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solidFill>
                  <a:srgbClr val="005EB8"/>
                </a:solidFill>
                <a:latin typeface="Calibri" panose="020F0502020204030204" pitchFamily="34" charset="0"/>
                <a:cs typeface="Calibri" panose="020F0502020204030204" pitchFamily="34" charset="0"/>
              </a:rPr>
              <a:t>A</a:t>
            </a:r>
          </a:p>
        </p:txBody>
      </p:sp>
      <p:sp>
        <p:nvSpPr>
          <p:cNvPr id="14" name="Rounded Rectangle 13"/>
          <p:cNvSpPr/>
          <p:nvPr/>
        </p:nvSpPr>
        <p:spPr>
          <a:xfrm>
            <a:off x="5731720" y="469961"/>
            <a:ext cx="6259801" cy="3235352"/>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5" name="Rounded Rectangle 14"/>
          <p:cNvSpPr/>
          <p:nvPr/>
        </p:nvSpPr>
        <p:spPr>
          <a:xfrm>
            <a:off x="7139673" y="262470"/>
            <a:ext cx="3541490"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What does this mean for you?</a:t>
            </a:r>
          </a:p>
        </p:txBody>
      </p:sp>
      <p:sp>
        <p:nvSpPr>
          <p:cNvPr id="16" name="Rectangle 15">
            <a:hlinkClick r:id="rId4" action="ppaction://hlinksldjump"/>
            <a:extLst>
              <a:ext uri="{FF2B5EF4-FFF2-40B4-BE49-F238E27FC236}">
                <a16:creationId xmlns:a16="http://schemas.microsoft.com/office/drawing/2014/main" id="{1230B396-BB8A-6157-93CF-AFDDF4957457}"/>
              </a:ext>
            </a:extLst>
          </p:cNvPr>
          <p:cNvSpPr/>
          <p:nvPr/>
        </p:nvSpPr>
        <p:spPr>
          <a:xfrm>
            <a:off x="6165669" y="746048"/>
            <a:ext cx="5489498" cy="2727255"/>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We are supporting people with long-term conditions (like diabetes, heart disease, frailty) get better care in the community to help prevent a health crisis needing emergency care. </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You will have more access to services before things become urgent – such as regular contact with a healthcare professional, health monitoring through virtual wards (which offer easy access to specialist acute support and use technology to provide safe and effective care at home for patients without needing to stay in the hospital), and personalised care plans – meaning more support at home and less need for hospital visits.</a:t>
            </a:r>
          </a:p>
        </p:txBody>
      </p:sp>
      <p:sp>
        <p:nvSpPr>
          <p:cNvPr id="17" name="Rounded Rectangle 16"/>
          <p:cNvSpPr/>
          <p:nvPr/>
        </p:nvSpPr>
        <p:spPr>
          <a:xfrm>
            <a:off x="5731720" y="4131684"/>
            <a:ext cx="6259801" cy="960466"/>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8" name="Rounded Rectangle 17"/>
          <p:cNvSpPr/>
          <p:nvPr/>
        </p:nvSpPr>
        <p:spPr>
          <a:xfrm>
            <a:off x="7761210" y="3927236"/>
            <a:ext cx="1965269"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Key benefit</a:t>
            </a:r>
          </a:p>
        </p:txBody>
      </p:sp>
      <p:sp>
        <p:nvSpPr>
          <p:cNvPr id="19" name="Rectangle 18">
            <a:hlinkClick r:id="rId4" action="ppaction://hlinksldjump"/>
            <a:extLst>
              <a:ext uri="{FF2B5EF4-FFF2-40B4-BE49-F238E27FC236}">
                <a16:creationId xmlns:a16="http://schemas.microsoft.com/office/drawing/2014/main" id="{1230B396-BB8A-6157-93CF-AFDDF4957457}"/>
              </a:ext>
            </a:extLst>
          </p:cNvPr>
          <p:cNvSpPr/>
          <p:nvPr/>
        </p:nvSpPr>
        <p:spPr>
          <a:xfrm>
            <a:off x="6165669" y="4355958"/>
            <a:ext cx="5489498" cy="64660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Avoid hospital stays and get more support for managing your condition at home.</a:t>
            </a:r>
          </a:p>
        </p:txBody>
      </p:sp>
      <p:sp>
        <p:nvSpPr>
          <p:cNvPr id="20" name="Rounded Rectangular Callout 19"/>
          <p:cNvSpPr/>
          <p:nvPr/>
        </p:nvSpPr>
        <p:spPr>
          <a:xfrm>
            <a:off x="8546104" y="5584374"/>
            <a:ext cx="3109063" cy="1169126"/>
          </a:xfrm>
          <a:prstGeom prst="wedgeRoundRectCallout">
            <a:avLst>
              <a:gd name="adj1" fmla="val -58630"/>
              <a:gd name="adj2" fmla="val 23303"/>
              <a:gd name="adj3" fmla="val 16667"/>
            </a:avLst>
          </a:prstGeom>
          <a:solidFill>
            <a:srgbClr val="F7F7F7"/>
          </a:solidFill>
          <a:ln w="28575">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endParaRPr lang="en-GB" sz="1600" dirty="0">
              <a:solidFill>
                <a:srgbClr val="425B98"/>
              </a:solidFill>
              <a:latin typeface="Calibri Light" panose="020F0302020204030204" pitchFamily="34" charset="0"/>
              <a:cs typeface="Calibri Light" panose="020F0302020204030204" pitchFamily="34" charset="0"/>
            </a:endParaRPr>
          </a:p>
        </p:txBody>
      </p:sp>
      <p:sp>
        <p:nvSpPr>
          <p:cNvPr id="22" name="Rectangle 21">
            <a:hlinkClick r:id="rId4" action="ppaction://hlinksldjump"/>
            <a:extLst>
              <a:ext uri="{FF2B5EF4-FFF2-40B4-BE49-F238E27FC236}">
                <a16:creationId xmlns:a16="http://schemas.microsoft.com/office/drawing/2014/main" id="{1230B396-BB8A-6157-93CF-AFDDF4957457}"/>
              </a:ext>
            </a:extLst>
          </p:cNvPr>
          <p:cNvSpPr/>
          <p:nvPr/>
        </p:nvSpPr>
        <p:spPr>
          <a:xfrm>
            <a:off x="8661920" y="5835841"/>
            <a:ext cx="2743811" cy="64660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Is this important to your care?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Have we missed anything?</a:t>
            </a: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35107" t="3429" r="29232" b="41563"/>
          <a:stretch/>
        </p:blipFill>
        <p:spPr>
          <a:xfrm flipH="1">
            <a:off x="6456857" y="4945364"/>
            <a:ext cx="1854823" cy="1886734"/>
          </a:xfrm>
          <a:prstGeom prst="rect">
            <a:avLst/>
          </a:prstGeom>
        </p:spPr>
      </p:pic>
    </p:spTree>
    <p:extLst>
      <p:ext uri="{BB962C8B-B14F-4D97-AF65-F5344CB8AC3E}">
        <p14:creationId xmlns:p14="http://schemas.microsoft.com/office/powerpoint/2010/main" val="3716854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solidFill>
              <a:srgbClr val="D3F0F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9" name="Rectangle 8"/>
            <p:cNvSpPr/>
            <p:nvPr/>
          </p:nvSpPr>
          <p:spPr>
            <a:xfrm>
              <a:off x="0" y="0"/>
              <a:ext cx="5472000" cy="6858000"/>
            </a:xfrm>
            <a:prstGeom prst="rect">
              <a:avLst/>
            </a:prstGeom>
            <a:solidFill>
              <a:srgbClr val="005EB8"/>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grpSp>
      <p:sp>
        <p:nvSpPr>
          <p:cNvPr id="2" name="Slide Number Placeholder 1"/>
          <p:cNvSpPr>
            <a:spLocks noGrp="1"/>
          </p:cNvSpPr>
          <p:nvPr>
            <p:ph type="sldNum" sz="quarter" idx="15"/>
          </p:nvPr>
        </p:nvSpPr>
        <p:spPr/>
        <p:txBody>
          <a:bodyPr/>
          <a:lstStyle/>
          <a:p>
            <a:fld id="{7870704B-CE94-48CC-AF30-84932A1262A7}" type="slidenum">
              <a:rPr lang="en-GB" smtClean="0"/>
              <a:pPr/>
              <a:t>6</a:t>
            </a:fld>
            <a:endParaRPr lang="en-GB" dirty="0"/>
          </a:p>
        </p:txBody>
      </p:sp>
      <p:sp>
        <p:nvSpPr>
          <p:cNvPr id="4" name="Title 3"/>
          <p:cNvSpPr>
            <a:spLocks noGrp="1"/>
          </p:cNvSpPr>
          <p:nvPr>
            <p:ph type="title"/>
          </p:nvPr>
        </p:nvSpPr>
        <p:spPr>
          <a:xfrm>
            <a:off x="920399" y="129168"/>
            <a:ext cx="10862401" cy="864000"/>
          </a:xfrm>
        </p:spPr>
        <p:txBody>
          <a:bodyPr/>
          <a:lstStyle/>
          <a:p>
            <a:r>
              <a:rPr lang="en-GB" b="1" dirty="0">
                <a:latin typeface="Calibri" panose="020F0502020204030204" pitchFamily="34" charset="0"/>
                <a:cs typeface="Calibri" panose="020F0502020204030204" pitchFamily="34" charset="0"/>
              </a:rPr>
              <a:t>Pillar B:</a:t>
            </a: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Improved Access to Primary </a:t>
            </a:r>
            <a:r>
              <a:rPr lang="en-GB" b="1" dirty="0" smtClean="0">
                <a:latin typeface="Calibri" panose="020F0502020204030204" pitchFamily="34" charset="0"/>
                <a:cs typeface="Calibri" panose="020F0502020204030204" pitchFamily="34" charset="0"/>
              </a:rPr>
              <a:t>Care</a:t>
            </a:r>
            <a:endParaRPr lang="en-GB" b="1"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3"/>
          </p:nvPr>
        </p:nvSpPr>
        <p:spPr/>
        <p:txBody>
          <a:bodyPr/>
          <a:lstStyle/>
          <a:p>
            <a:pPr algn="l"/>
            <a:r>
              <a:rPr lang="en-GB"/>
              <a:t>NW London ICS | UEC Strategy NW London Residents' Forum | December 2024</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8493" t="4089" r="25933" b="1762"/>
          <a:stretch/>
        </p:blipFill>
        <p:spPr>
          <a:xfrm>
            <a:off x="925277" y="1618277"/>
            <a:ext cx="3621446" cy="3621446"/>
          </a:xfrm>
          <a:prstGeom prst="ellipse">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20" y="285768"/>
            <a:ext cx="400959" cy="550800"/>
          </a:xfrm>
          <a:prstGeom prst="rect">
            <a:avLst/>
          </a:prstGeom>
        </p:spPr>
      </p:pic>
      <p:sp>
        <p:nvSpPr>
          <p:cNvPr id="13" name="Oval 12"/>
          <p:cNvSpPr/>
          <p:nvPr/>
        </p:nvSpPr>
        <p:spPr>
          <a:xfrm>
            <a:off x="334199" y="369853"/>
            <a:ext cx="252000" cy="252000"/>
          </a:xfrm>
          <a:prstGeom prst="ellipse">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solidFill>
                  <a:srgbClr val="005EB8"/>
                </a:solidFill>
                <a:latin typeface="Calibri" panose="020F0502020204030204" pitchFamily="34" charset="0"/>
                <a:cs typeface="Calibri" panose="020F0502020204030204" pitchFamily="34" charset="0"/>
              </a:rPr>
              <a:t>B</a:t>
            </a:r>
          </a:p>
        </p:txBody>
      </p:sp>
      <p:sp>
        <p:nvSpPr>
          <p:cNvPr id="18" name="Rounded Rectangle 17"/>
          <p:cNvSpPr/>
          <p:nvPr/>
        </p:nvSpPr>
        <p:spPr>
          <a:xfrm>
            <a:off x="5559994" y="469960"/>
            <a:ext cx="6524729" cy="3530351"/>
          </a:xfrm>
          <a:prstGeom prst="roundRect">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nSpc>
                <a:spcPct val="107000"/>
              </a:lnSpc>
              <a:spcAft>
                <a:spcPts val="800"/>
              </a:spcAft>
            </a:pPr>
            <a:endParaRPr lang="en-GB" sz="1600" dirty="0">
              <a:solidFill>
                <a:srgbClr val="2E468A"/>
              </a:solidFill>
              <a:latin typeface="Calibri Light" panose="020F0302020204030204" pitchFamily="34" charset="0"/>
              <a:cs typeface="Calibri Light" panose="020F0302020204030204" pitchFamily="34" charset="0"/>
            </a:endParaRPr>
          </a:p>
        </p:txBody>
      </p:sp>
      <p:sp>
        <p:nvSpPr>
          <p:cNvPr id="19" name="Rounded Rectangle 18"/>
          <p:cNvSpPr/>
          <p:nvPr/>
        </p:nvSpPr>
        <p:spPr>
          <a:xfrm>
            <a:off x="7144584" y="272409"/>
            <a:ext cx="3541490"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What does this mean for you?</a:t>
            </a:r>
          </a:p>
        </p:txBody>
      </p:sp>
      <p:sp>
        <p:nvSpPr>
          <p:cNvPr id="21" name="Rounded Rectangle 20"/>
          <p:cNvSpPr/>
          <p:nvPr/>
        </p:nvSpPr>
        <p:spPr>
          <a:xfrm>
            <a:off x="5559994" y="4356678"/>
            <a:ext cx="6524730" cy="821142"/>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nSpc>
                <a:spcPct val="100000"/>
              </a:lnSpc>
            </a:pPr>
            <a:r>
              <a:rPr lang="en-GB" sz="1600" dirty="0">
                <a:solidFill>
                  <a:srgbClr val="2E468A"/>
                </a:solidFill>
                <a:latin typeface="Calibri Light" panose="020F0302020204030204" pitchFamily="34" charset="0"/>
                <a:cs typeface="Calibri Light" panose="020F0302020204030204" pitchFamily="34" charset="0"/>
              </a:rPr>
              <a:t>You can get access closer to home, and don’t have to go to A&amp;E to get the support you need.</a:t>
            </a:r>
            <a:endParaRPr lang="en-GB" sz="1600" dirty="0"/>
          </a:p>
        </p:txBody>
      </p:sp>
      <p:sp>
        <p:nvSpPr>
          <p:cNvPr id="22" name="Rounded Rectangle 21"/>
          <p:cNvSpPr/>
          <p:nvPr/>
        </p:nvSpPr>
        <p:spPr>
          <a:xfrm>
            <a:off x="8012549" y="4070351"/>
            <a:ext cx="1730484"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Key benefit</a:t>
            </a:r>
          </a:p>
        </p:txBody>
      </p:sp>
      <p:sp>
        <p:nvSpPr>
          <p:cNvPr id="31" name="Rounded Rectangular Callout 30"/>
          <p:cNvSpPr/>
          <p:nvPr/>
        </p:nvSpPr>
        <p:spPr>
          <a:xfrm>
            <a:off x="8673737" y="5534186"/>
            <a:ext cx="3109063" cy="958054"/>
          </a:xfrm>
          <a:prstGeom prst="wedgeRoundRectCallout">
            <a:avLst>
              <a:gd name="adj1" fmla="val -58630"/>
              <a:gd name="adj2" fmla="val 23303"/>
              <a:gd name="adj3" fmla="val 16667"/>
            </a:avLst>
          </a:prstGeom>
          <a:solidFill>
            <a:srgbClr val="F7F7F7"/>
          </a:solidFill>
          <a:ln w="28575">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defTabSz="1042873">
              <a:spcAft>
                <a:spcPts val="600"/>
              </a:spcAft>
              <a:defRPr/>
            </a:pPr>
            <a:r>
              <a:rPr lang="en-GB" sz="1600">
                <a:solidFill>
                  <a:srgbClr val="2E468A"/>
                </a:solidFill>
                <a:latin typeface="Calibri Light" panose="020F0302020204030204" pitchFamily="34" charset="0"/>
                <a:cs typeface="Calibri Light" panose="020F0302020204030204" pitchFamily="34" charset="0"/>
              </a:rPr>
              <a:t>Is this important to your care?</a:t>
            </a:r>
          </a:p>
          <a:p>
            <a:pPr defTabSz="1042873">
              <a:spcAft>
                <a:spcPts val="600"/>
              </a:spcAft>
              <a:defRPr/>
            </a:pPr>
            <a:r>
              <a:rPr lang="en-GB" sz="1600">
                <a:solidFill>
                  <a:srgbClr val="2E468A"/>
                </a:solidFill>
                <a:latin typeface="Calibri Light" panose="020F0302020204030204" pitchFamily="34" charset="0"/>
                <a:cs typeface="Calibri Light" panose="020F0302020204030204" pitchFamily="34" charset="0"/>
              </a:rPr>
              <a:t>Have we missed anything?</a:t>
            </a:r>
            <a:endParaRPr lang="en-GB" sz="1600" dirty="0">
              <a:solidFill>
                <a:srgbClr val="2E468A"/>
              </a:solidFill>
              <a:latin typeface="Calibri Light" panose="020F0302020204030204" pitchFamily="34" charset="0"/>
              <a:cs typeface="Calibri Light" panose="020F0302020204030204" pitchFamily="34" charset="0"/>
            </a:endParaRPr>
          </a:p>
        </p:txBody>
      </p:sp>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l="35107" t="3429" r="29232" b="41563"/>
          <a:stretch/>
        </p:blipFill>
        <p:spPr>
          <a:xfrm flipH="1">
            <a:off x="6456857" y="4945364"/>
            <a:ext cx="1854823" cy="1886734"/>
          </a:xfrm>
          <a:prstGeom prst="rect">
            <a:avLst/>
          </a:prstGeom>
        </p:spPr>
      </p:pic>
      <p:sp>
        <p:nvSpPr>
          <p:cNvPr id="5" name="TextBox 4"/>
          <p:cNvSpPr txBox="1"/>
          <p:nvPr/>
        </p:nvSpPr>
        <p:spPr>
          <a:xfrm>
            <a:off x="5747099" y="755913"/>
            <a:ext cx="6104718" cy="3103350"/>
          </a:xfrm>
          <a:prstGeom prst="rect">
            <a:avLst/>
          </a:prstGeom>
          <a:noFill/>
        </p:spPr>
        <p:txBody>
          <a:bodyPr wrap="square" lIns="0" tIns="0" rIns="0" bIns="0" rtlCol="0">
            <a:spAutoFit/>
          </a:bodyPr>
          <a:lstStyle/>
          <a:p>
            <a:pPr>
              <a:lnSpc>
                <a:spcPct val="107000"/>
              </a:lnSpc>
              <a:spcAft>
                <a:spcPts val="800"/>
              </a:spcAft>
            </a:pPr>
            <a:r>
              <a:rPr lang="en-GB" sz="1600" dirty="0">
                <a:solidFill>
                  <a:srgbClr val="2E468A"/>
                </a:solidFill>
                <a:latin typeface="Calibri Light" panose="020F0302020204030204" pitchFamily="34" charset="0"/>
                <a:cs typeface="Calibri Light" panose="020F0302020204030204" pitchFamily="34" charset="0"/>
              </a:rPr>
              <a:t>Primary care services in your local area are working to make sure that when you need help quickly it is available closer to home. You can easily contact services online or by phone, to help you find the right care. </a:t>
            </a:r>
          </a:p>
          <a:p>
            <a:pPr>
              <a:lnSpc>
                <a:spcPct val="107000"/>
              </a:lnSpc>
              <a:spcAft>
                <a:spcPts val="800"/>
              </a:spcAft>
            </a:pPr>
            <a:r>
              <a:rPr lang="en-GB" sz="1600" dirty="0">
                <a:solidFill>
                  <a:srgbClr val="2E468A"/>
                </a:solidFill>
                <a:latin typeface="Calibri Light" panose="020F0302020204030204" pitchFamily="34" charset="0"/>
                <a:cs typeface="Calibri Light" panose="020F0302020204030204" pitchFamily="34" charset="0"/>
              </a:rPr>
              <a:t>For example, by calling 111, where your call will be answered within </a:t>
            </a:r>
            <a:r>
              <a:rPr lang="en-GB" sz="1600" dirty="0" smtClean="0">
                <a:solidFill>
                  <a:srgbClr val="2E468A"/>
                </a:solidFill>
                <a:latin typeface="Calibri Light" panose="020F0302020204030204" pitchFamily="34" charset="0"/>
                <a:cs typeface="Calibri Light" panose="020F0302020204030204" pitchFamily="34" charset="0"/>
              </a:rPr>
              <a:t>30 seconds, </a:t>
            </a:r>
            <a:r>
              <a:rPr lang="en-GB" sz="1600" dirty="0">
                <a:solidFill>
                  <a:srgbClr val="2E468A"/>
                </a:solidFill>
                <a:latin typeface="Calibri Light" panose="020F0302020204030204" pitchFamily="34" charset="0"/>
                <a:cs typeface="Calibri Light" panose="020F0302020204030204" pitchFamily="34" charset="0"/>
              </a:rPr>
              <a:t>a trained call handler can direct you to the right service and book an appointment if you need one.  This might be a face-to-face appointment with a GP or a local dentist, or support from a practice nurse or care coordinator. Some GPs are also setting up specialist hubs to provide urgent care quickly in your local area. </a:t>
            </a:r>
          </a:p>
          <a:p>
            <a:pPr>
              <a:lnSpc>
                <a:spcPct val="107000"/>
              </a:lnSpc>
              <a:spcAft>
                <a:spcPts val="800"/>
              </a:spcAft>
            </a:pPr>
            <a:r>
              <a:rPr lang="en-GB" sz="1600" dirty="0">
                <a:solidFill>
                  <a:srgbClr val="2E468A"/>
                </a:solidFill>
                <a:latin typeface="Calibri Light" panose="020F0302020204030204" pitchFamily="34" charset="0"/>
                <a:cs typeface="Calibri Light" panose="020F0302020204030204" pitchFamily="34" charset="0"/>
              </a:rPr>
              <a:t>Your local pharmacy can also provide urgent care for some conditions, so this may be quickest and simplest way to get you the care you need. </a:t>
            </a:r>
          </a:p>
        </p:txBody>
      </p:sp>
    </p:spTree>
    <p:extLst>
      <p:ext uri="{BB962C8B-B14F-4D97-AF65-F5344CB8AC3E}">
        <p14:creationId xmlns:p14="http://schemas.microsoft.com/office/powerpoint/2010/main" val="258742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solidFill>
              <a:srgbClr val="D3F0F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9" name="Rectangle 8"/>
            <p:cNvSpPr/>
            <p:nvPr/>
          </p:nvSpPr>
          <p:spPr>
            <a:xfrm>
              <a:off x="0" y="0"/>
              <a:ext cx="5472000" cy="6858000"/>
            </a:xfrm>
            <a:prstGeom prst="rect">
              <a:avLst/>
            </a:prstGeom>
            <a:solidFill>
              <a:srgbClr val="005EB8"/>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grpSp>
      <p:sp>
        <p:nvSpPr>
          <p:cNvPr id="2" name="Slide Number Placeholder 1"/>
          <p:cNvSpPr>
            <a:spLocks noGrp="1"/>
          </p:cNvSpPr>
          <p:nvPr>
            <p:ph type="sldNum" sz="quarter" idx="15"/>
          </p:nvPr>
        </p:nvSpPr>
        <p:spPr/>
        <p:txBody>
          <a:bodyPr/>
          <a:lstStyle/>
          <a:p>
            <a:fld id="{7870704B-CE94-48CC-AF30-84932A1262A7}" type="slidenum">
              <a:rPr lang="en-GB" smtClean="0"/>
              <a:pPr/>
              <a:t>7</a:t>
            </a:fld>
            <a:endParaRPr lang="en-GB" dirty="0"/>
          </a:p>
        </p:txBody>
      </p:sp>
      <p:sp>
        <p:nvSpPr>
          <p:cNvPr id="4" name="Title 3"/>
          <p:cNvSpPr>
            <a:spLocks noGrp="1"/>
          </p:cNvSpPr>
          <p:nvPr>
            <p:ph type="title"/>
          </p:nvPr>
        </p:nvSpPr>
        <p:spPr>
          <a:xfrm>
            <a:off x="875534" y="315828"/>
            <a:ext cx="10913400" cy="864000"/>
          </a:xfrm>
        </p:spPr>
        <p:txBody>
          <a:bodyPr/>
          <a:lstStyle/>
          <a:p>
            <a:r>
              <a:rPr lang="en-GB" b="1" dirty="0">
                <a:latin typeface="Calibri" panose="020F0502020204030204" pitchFamily="34" charset="0"/>
                <a:cs typeface="Calibri" panose="020F0502020204030204" pitchFamily="34" charset="0"/>
              </a:rPr>
              <a:t>Pillar C:</a:t>
            </a: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Efficient Hospital </a:t>
            </a:r>
            <a:r>
              <a:rPr lang="en-GB" b="1" dirty="0" smtClean="0">
                <a:latin typeface="Calibri" panose="020F0502020204030204" pitchFamily="34" charset="0"/>
                <a:cs typeface="Calibri" panose="020F0502020204030204" pitchFamily="34" charset="0"/>
              </a:rPr>
              <a:t>Care in an </a:t>
            </a:r>
            <a:br>
              <a:rPr lang="en-GB" b="1" dirty="0" smtClean="0">
                <a:latin typeface="Calibri" panose="020F0502020204030204" pitchFamily="34" charset="0"/>
                <a:cs typeface="Calibri" panose="020F0502020204030204" pitchFamily="34" charset="0"/>
              </a:rPr>
            </a:br>
            <a:r>
              <a:rPr lang="en-GB" b="1" dirty="0" smtClean="0">
                <a:latin typeface="Calibri" panose="020F0502020204030204" pitchFamily="34" charset="0"/>
                <a:cs typeface="Calibri" panose="020F0502020204030204" pitchFamily="34" charset="0"/>
              </a:rPr>
              <a:t>emergency </a:t>
            </a:r>
            <a:endParaRPr lang="en-GB" b="1"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3"/>
          </p:nvPr>
        </p:nvSpPr>
        <p:spPr/>
        <p:txBody>
          <a:bodyPr/>
          <a:lstStyle/>
          <a:p>
            <a:pPr algn="l"/>
            <a:r>
              <a:rPr lang="en-GB"/>
              <a:t>NW London ICS | UEC Strategy NW London Residents' Forum | December 2024</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683" t="234" r="23799" b="-234"/>
          <a:stretch/>
        </p:blipFill>
        <p:spPr>
          <a:xfrm>
            <a:off x="875534" y="1618200"/>
            <a:ext cx="3621600" cy="3621600"/>
          </a:xfrm>
          <a:prstGeom prst="ellipse">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20" y="285768"/>
            <a:ext cx="400959" cy="550800"/>
          </a:xfrm>
          <a:prstGeom prst="rect">
            <a:avLst/>
          </a:prstGeom>
        </p:spPr>
      </p:pic>
      <p:sp>
        <p:nvSpPr>
          <p:cNvPr id="12" name="Oval 11"/>
          <p:cNvSpPr/>
          <p:nvPr/>
        </p:nvSpPr>
        <p:spPr>
          <a:xfrm>
            <a:off x="334199" y="369853"/>
            <a:ext cx="252000" cy="252000"/>
          </a:xfrm>
          <a:prstGeom prst="ellipse">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solidFill>
                  <a:srgbClr val="005EB8"/>
                </a:solidFill>
                <a:latin typeface="Calibri" panose="020F0502020204030204" pitchFamily="34" charset="0"/>
                <a:cs typeface="Calibri" panose="020F0502020204030204" pitchFamily="34" charset="0"/>
              </a:rPr>
              <a:t>C</a:t>
            </a:r>
          </a:p>
        </p:txBody>
      </p:sp>
      <p:sp>
        <p:nvSpPr>
          <p:cNvPr id="13" name="Rounded Rectangle 12"/>
          <p:cNvSpPr/>
          <p:nvPr/>
        </p:nvSpPr>
        <p:spPr>
          <a:xfrm>
            <a:off x="5731721" y="469961"/>
            <a:ext cx="6259800" cy="2686876"/>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4" name="Rounded Rectangle 13"/>
          <p:cNvSpPr/>
          <p:nvPr/>
        </p:nvSpPr>
        <p:spPr>
          <a:xfrm>
            <a:off x="7125059" y="285768"/>
            <a:ext cx="3541490"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What does this mean for you?</a:t>
            </a:r>
          </a:p>
        </p:txBody>
      </p:sp>
      <p:sp>
        <p:nvSpPr>
          <p:cNvPr id="15" name="Rectangle 14">
            <a:hlinkClick r:id="rId4" action="ppaction://hlinksldjump"/>
            <a:extLst>
              <a:ext uri="{FF2B5EF4-FFF2-40B4-BE49-F238E27FC236}">
                <a16:creationId xmlns:a16="http://schemas.microsoft.com/office/drawing/2014/main" id="{1230B396-BB8A-6157-93CF-AFDDF4957457}"/>
              </a:ext>
            </a:extLst>
          </p:cNvPr>
          <p:cNvSpPr/>
          <p:nvPr/>
        </p:nvSpPr>
        <p:spPr>
          <a:xfrm>
            <a:off x="6204856" y="792004"/>
            <a:ext cx="5381897" cy="206371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When you need urgent care, you will be seen faster. A&amp;Es will be redesigned to ensure efficient and quicker care. We’re expanding Same Day Emergency Care (SDEC</a:t>
            </a:r>
            <a:r>
              <a:rPr lang="en-GB" sz="1600" dirty="0" smtClean="0">
                <a:solidFill>
                  <a:srgbClr val="2E468A"/>
                </a:solidFill>
                <a:latin typeface="Calibri Light" panose="020F0302020204030204" pitchFamily="34" charset="0"/>
                <a:cs typeface="Calibri Light" panose="020F0302020204030204" pitchFamily="34" charset="0"/>
              </a:rPr>
              <a:t>) capacity </a:t>
            </a:r>
            <a:r>
              <a:rPr lang="en-GB" sz="1600" dirty="0">
                <a:solidFill>
                  <a:srgbClr val="2E468A"/>
                </a:solidFill>
                <a:latin typeface="Calibri Light" panose="020F0302020204030204" pitchFamily="34" charset="0"/>
                <a:cs typeface="Calibri Light" panose="020F0302020204030204" pitchFamily="34" charset="0"/>
              </a:rPr>
              <a:t>to treat more </a:t>
            </a:r>
            <a:r>
              <a:rPr lang="en-GB" sz="1600" dirty="0" smtClean="0">
                <a:solidFill>
                  <a:srgbClr val="2E468A"/>
                </a:solidFill>
                <a:latin typeface="Calibri Light" panose="020F0302020204030204" pitchFamily="34" charset="0"/>
                <a:cs typeface="Calibri Light" panose="020F0302020204030204" pitchFamily="34" charset="0"/>
              </a:rPr>
              <a:t>patients </a:t>
            </a:r>
            <a:r>
              <a:rPr lang="en-GB" sz="1600" dirty="0">
                <a:solidFill>
                  <a:srgbClr val="2E468A"/>
                </a:solidFill>
                <a:latin typeface="Calibri Light" panose="020F0302020204030204" pitchFamily="34" charset="0"/>
                <a:cs typeface="Calibri Light" panose="020F0302020204030204" pitchFamily="34" charset="0"/>
              </a:rPr>
              <a:t>without the need for </a:t>
            </a:r>
            <a:r>
              <a:rPr lang="en-GB" sz="1600" dirty="0" smtClean="0">
                <a:solidFill>
                  <a:srgbClr val="2E468A"/>
                </a:solidFill>
                <a:latin typeface="Calibri Light" panose="020F0302020204030204" pitchFamily="34" charset="0"/>
                <a:cs typeface="Calibri Light" panose="020F0302020204030204" pitchFamily="34" charset="0"/>
              </a:rPr>
              <a:t>hospitalisation. Medical </a:t>
            </a:r>
            <a:r>
              <a:rPr lang="en-GB" sz="1600" dirty="0">
                <a:solidFill>
                  <a:srgbClr val="2E468A"/>
                </a:solidFill>
                <a:latin typeface="Calibri Light" panose="020F0302020204030204" pitchFamily="34" charset="0"/>
                <a:cs typeface="Calibri Light" panose="020F0302020204030204" pitchFamily="34" charset="0"/>
              </a:rPr>
              <a:t>SDEC is </a:t>
            </a:r>
            <a:r>
              <a:rPr lang="en-GB" sz="1600" dirty="0" smtClean="0">
                <a:solidFill>
                  <a:srgbClr val="2E468A"/>
                </a:solidFill>
                <a:latin typeface="Calibri Light" panose="020F0302020204030204" pitchFamily="34" charset="0"/>
                <a:cs typeface="Calibri Light" panose="020F0302020204030204" pitchFamily="34" charset="0"/>
              </a:rPr>
              <a:t>available </a:t>
            </a:r>
            <a:r>
              <a:rPr lang="en-GB" sz="1600" dirty="0">
                <a:solidFill>
                  <a:srgbClr val="2E468A"/>
                </a:solidFill>
                <a:latin typeface="Calibri Light" panose="020F0302020204030204" pitchFamily="34" charset="0"/>
                <a:cs typeface="Calibri Light" panose="020F0302020204030204" pitchFamily="34" charset="0"/>
              </a:rPr>
              <a:t>in all of our hospital sites. Surgical and Frailty SDEC are not available in all sites and will be introduced across all sites over the next 2 years. These services will improve their experience and overall patient journey.</a:t>
            </a:r>
          </a:p>
        </p:txBody>
      </p:sp>
      <p:sp>
        <p:nvSpPr>
          <p:cNvPr id="16" name="Rounded Rectangle 15"/>
          <p:cNvSpPr/>
          <p:nvPr/>
        </p:nvSpPr>
        <p:spPr>
          <a:xfrm>
            <a:off x="5731721" y="3544261"/>
            <a:ext cx="6259800" cy="1189286"/>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7" name="Rounded Rectangle 16"/>
          <p:cNvSpPr/>
          <p:nvPr/>
        </p:nvSpPr>
        <p:spPr>
          <a:xfrm>
            <a:off x="7913169" y="3380761"/>
            <a:ext cx="1965269"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Key benefit</a:t>
            </a:r>
          </a:p>
        </p:txBody>
      </p:sp>
      <p:sp>
        <p:nvSpPr>
          <p:cNvPr id="18" name="Rectangle 17">
            <a:hlinkClick r:id="rId4" action="ppaction://hlinksldjump"/>
            <a:extLst>
              <a:ext uri="{FF2B5EF4-FFF2-40B4-BE49-F238E27FC236}">
                <a16:creationId xmlns:a16="http://schemas.microsoft.com/office/drawing/2014/main" id="{1230B396-BB8A-6157-93CF-AFDDF4957457}"/>
              </a:ext>
            </a:extLst>
          </p:cNvPr>
          <p:cNvSpPr/>
          <p:nvPr/>
        </p:nvSpPr>
        <p:spPr>
          <a:xfrm>
            <a:off x="6204856" y="3815600"/>
            <a:ext cx="5381898" cy="764003"/>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a:lnSpc>
                <a:spcPct val="100000"/>
              </a:lnSpc>
            </a:pPr>
            <a:r>
              <a:rPr lang="en-GB" sz="1600" dirty="0">
                <a:solidFill>
                  <a:srgbClr val="425B98"/>
                </a:solidFill>
                <a:latin typeface="Calibri Light" panose="020F0302020204030204" pitchFamily="34" charset="0"/>
                <a:cs typeface="Calibri Light" panose="020F0302020204030204" pitchFamily="34" charset="0"/>
              </a:rPr>
              <a:t>Direct access to diagnostics, more expertise in urgent care hubs so you don’t need to go to A&amp;E, more done online if easier for you </a:t>
            </a:r>
          </a:p>
        </p:txBody>
      </p:sp>
      <p:sp>
        <p:nvSpPr>
          <p:cNvPr id="26" name="Rounded Rectangular Callout 25"/>
          <p:cNvSpPr/>
          <p:nvPr/>
        </p:nvSpPr>
        <p:spPr>
          <a:xfrm>
            <a:off x="8673737" y="5323114"/>
            <a:ext cx="3109063" cy="1169126"/>
          </a:xfrm>
          <a:prstGeom prst="wedgeRoundRectCallout">
            <a:avLst>
              <a:gd name="adj1" fmla="val -58630"/>
              <a:gd name="adj2" fmla="val 23303"/>
              <a:gd name="adj3" fmla="val 16667"/>
            </a:avLst>
          </a:prstGeom>
          <a:solidFill>
            <a:srgbClr val="F7F7F7"/>
          </a:solidFill>
          <a:ln w="28575">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endParaRPr lang="en-GB" sz="1600" dirty="0">
              <a:solidFill>
                <a:srgbClr val="425B98"/>
              </a:solidFill>
              <a:latin typeface="Calibri Light" panose="020F0302020204030204" pitchFamily="34" charset="0"/>
              <a:cs typeface="Calibri Light" panose="020F0302020204030204" pitchFamily="34" charset="0"/>
            </a:endParaRPr>
          </a:p>
        </p:txBody>
      </p:sp>
      <p:sp>
        <p:nvSpPr>
          <p:cNvPr id="27" name="Rectangle 26">
            <a:hlinkClick r:id="rId4" action="ppaction://hlinksldjump"/>
            <a:extLst>
              <a:ext uri="{FF2B5EF4-FFF2-40B4-BE49-F238E27FC236}">
                <a16:creationId xmlns:a16="http://schemas.microsoft.com/office/drawing/2014/main" id="{1230B396-BB8A-6157-93CF-AFDDF4957457}"/>
              </a:ext>
            </a:extLst>
          </p:cNvPr>
          <p:cNvSpPr/>
          <p:nvPr/>
        </p:nvSpPr>
        <p:spPr>
          <a:xfrm>
            <a:off x="8934994" y="5584374"/>
            <a:ext cx="2743811" cy="64660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Is this important to your care?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Have we missed anything?</a:t>
            </a:r>
          </a:p>
        </p:txBody>
      </p:sp>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35107" t="3429" r="29232" b="41563"/>
          <a:stretch/>
        </p:blipFill>
        <p:spPr>
          <a:xfrm flipH="1">
            <a:off x="6456857" y="4945364"/>
            <a:ext cx="1854823" cy="1886734"/>
          </a:xfrm>
          <a:prstGeom prst="rect">
            <a:avLst/>
          </a:prstGeom>
        </p:spPr>
      </p:pic>
    </p:spTree>
    <p:extLst>
      <p:ext uri="{BB962C8B-B14F-4D97-AF65-F5344CB8AC3E}">
        <p14:creationId xmlns:p14="http://schemas.microsoft.com/office/powerpoint/2010/main" val="267260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solidFill>
              <a:srgbClr val="D3F0F9"/>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9" name="Rectangle 8"/>
            <p:cNvSpPr/>
            <p:nvPr/>
          </p:nvSpPr>
          <p:spPr>
            <a:xfrm>
              <a:off x="0" y="0"/>
              <a:ext cx="5472000" cy="6858000"/>
            </a:xfrm>
            <a:prstGeom prst="rect">
              <a:avLst/>
            </a:prstGeom>
            <a:solidFill>
              <a:srgbClr val="005EB8"/>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grpSp>
      <p:sp>
        <p:nvSpPr>
          <p:cNvPr id="2" name="Slide Number Placeholder 1"/>
          <p:cNvSpPr>
            <a:spLocks noGrp="1"/>
          </p:cNvSpPr>
          <p:nvPr>
            <p:ph type="sldNum" sz="quarter" idx="15"/>
          </p:nvPr>
        </p:nvSpPr>
        <p:spPr/>
        <p:txBody>
          <a:bodyPr/>
          <a:lstStyle/>
          <a:p>
            <a:fld id="{7870704B-CE94-48CC-AF30-84932A1262A7}" type="slidenum">
              <a:rPr lang="en-GB" smtClean="0"/>
              <a:pPr/>
              <a:t>8</a:t>
            </a:fld>
            <a:endParaRPr lang="en-GB" dirty="0"/>
          </a:p>
        </p:txBody>
      </p:sp>
      <p:sp>
        <p:nvSpPr>
          <p:cNvPr id="4" name="Title 3"/>
          <p:cNvSpPr>
            <a:spLocks noGrp="1"/>
          </p:cNvSpPr>
          <p:nvPr>
            <p:ph type="title"/>
          </p:nvPr>
        </p:nvSpPr>
        <p:spPr>
          <a:xfrm>
            <a:off x="869400" y="129168"/>
            <a:ext cx="10913400" cy="864000"/>
          </a:xfrm>
        </p:spPr>
        <p:txBody>
          <a:bodyPr/>
          <a:lstStyle/>
          <a:p>
            <a:r>
              <a:rPr lang="en-GB" b="1" dirty="0">
                <a:latin typeface="Calibri" panose="020F0502020204030204" pitchFamily="34" charset="0"/>
                <a:cs typeface="Calibri" panose="020F0502020204030204" pitchFamily="34" charset="0"/>
              </a:rPr>
              <a:t>Pillar D:</a:t>
            </a:r>
            <a:br>
              <a:rPr lang="en-GB" b="1" dirty="0">
                <a:latin typeface="Calibri" panose="020F0502020204030204" pitchFamily="34" charset="0"/>
                <a:cs typeface="Calibri" panose="020F0502020204030204" pitchFamily="34" charset="0"/>
              </a:rPr>
            </a:br>
            <a:r>
              <a:rPr lang="en-GB" b="1" dirty="0">
                <a:latin typeface="Calibri" panose="020F0502020204030204" pitchFamily="34" charset="0"/>
                <a:cs typeface="Calibri" panose="020F0502020204030204" pitchFamily="34" charset="0"/>
              </a:rPr>
              <a:t>Helping you recover </a:t>
            </a:r>
            <a:endParaRPr lang="en-GB" sz="2200" b="1" dirty="0">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3"/>
          </p:nvPr>
        </p:nvSpPr>
        <p:spPr/>
        <p:txBody>
          <a:bodyPr/>
          <a:lstStyle/>
          <a:p>
            <a:pPr algn="l"/>
            <a:r>
              <a:rPr lang="en-GB" dirty="0"/>
              <a:t>NW London ICS | UEC Strategy NW London Residents' Forum | December 2024</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4500" r="22162"/>
          <a:stretch/>
        </p:blipFill>
        <p:spPr>
          <a:xfrm>
            <a:off x="869400" y="1618200"/>
            <a:ext cx="3621600" cy="3621600"/>
          </a:xfrm>
          <a:prstGeom prst="ellipse">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20" y="285768"/>
            <a:ext cx="400959" cy="550800"/>
          </a:xfrm>
          <a:prstGeom prst="rect">
            <a:avLst/>
          </a:prstGeom>
        </p:spPr>
      </p:pic>
      <p:sp>
        <p:nvSpPr>
          <p:cNvPr id="12" name="Oval 11"/>
          <p:cNvSpPr/>
          <p:nvPr/>
        </p:nvSpPr>
        <p:spPr>
          <a:xfrm>
            <a:off x="334199" y="369853"/>
            <a:ext cx="252000" cy="252000"/>
          </a:xfrm>
          <a:prstGeom prst="ellipse">
            <a:avLst/>
          </a:prstGeom>
          <a:solidFill>
            <a:schemeClr val="bg1"/>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solidFill>
                  <a:srgbClr val="005EB8"/>
                </a:solidFill>
                <a:latin typeface="Calibri" panose="020F0502020204030204" pitchFamily="34" charset="0"/>
                <a:cs typeface="Calibri" panose="020F0502020204030204" pitchFamily="34" charset="0"/>
              </a:rPr>
              <a:t>D</a:t>
            </a:r>
          </a:p>
        </p:txBody>
      </p:sp>
      <p:sp>
        <p:nvSpPr>
          <p:cNvPr id="13" name="Rounded Rectangle 12"/>
          <p:cNvSpPr/>
          <p:nvPr/>
        </p:nvSpPr>
        <p:spPr>
          <a:xfrm>
            <a:off x="5731721" y="469962"/>
            <a:ext cx="6051079" cy="3415252"/>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4" name="Rounded Rectangle 13"/>
          <p:cNvSpPr/>
          <p:nvPr/>
        </p:nvSpPr>
        <p:spPr>
          <a:xfrm>
            <a:off x="7061255" y="223651"/>
            <a:ext cx="3541490"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What does this mean for you?</a:t>
            </a:r>
          </a:p>
        </p:txBody>
      </p:sp>
      <p:sp>
        <p:nvSpPr>
          <p:cNvPr id="15" name="Rectangle 14">
            <a:hlinkClick r:id="rId4" action="ppaction://hlinksldjump"/>
            <a:extLst>
              <a:ext uri="{FF2B5EF4-FFF2-40B4-BE49-F238E27FC236}">
                <a16:creationId xmlns:a16="http://schemas.microsoft.com/office/drawing/2014/main" id="{1230B396-BB8A-6157-93CF-AFDDF4957457}"/>
              </a:ext>
            </a:extLst>
          </p:cNvPr>
          <p:cNvSpPr/>
          <p:nvPr/>
        </p:nvSpPr>
        <p:spPr>
          <a:xfrm>
            <a:off x="6276291" y="702048"/>
            <a:ext cx="5111415" cy="2467111"/>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After a hospital stay, we will make sure that you leave hospital with a plan for ongoing care at home or in the community. We will ensure you have follow-up care helping you manage your health at home, including </a:t>
            </a:r>
            <a:r>
              <a:rPr lang="en-GB" sz="1600" dirty="0" smtClean="0">
                <a:solidFill>
                  <a:srgbClr val="2E468A"/>
                </a:solidFill>
                <a:latin typeface="Calibri Light" panose="020F0302020204030204" pitchFamily="34" charset="0"/>
                <a:cs typeface="Calibri Light" panose="020F0302020204030204" pitchFamily="34" charset="0"/>
              </a:rPr>
              <a:t>input from </a:t>
            </a:r>
            <a:r>
              <a:rPr lang="en-GB" sz="1600" dirty="0">
                <a:solidFill>
                  <a:srgbClr val="2E468A"/>
                </a:solidFill>
                <a:latin typeface="Calibri Light" panose="020F0302020204030204" pitchFamily="34" charset="0"/>
                <a:cs typeface="Calibri Light" panose="020F0302020204030204" pitchFamily="34" charset="0"/>
              </a:rPr>
              <a:t>social care and virtual ward options. Virtual wards offer easy access to specialist acute support and use technology to provide safe and effective care at home for patients without needing to stay in the hospital.</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Virtual Wards specialities include respiratory diseases, and heart failure. Services are being expanded to include acute medicine. We are also looking at community provision</a:t>
            </a:r>
          </a:p>
        </p:txBody>
      </p:sp>
      <p:sp>
        <p:nvSpPr>
          <p:cNvPr id="16" name="Rounded Rectangle 15"/>
          <p:cNvSpPr/>
          <p:nvPr/>
        </p:nvSpPr>
        <p:spPr>
          <a:xfrm>
            <a:off x="5806800" y="4280547"/>
            <a:ext cx="5976000" cy="810880"/>
          </a:xfrm>
          <a:prstGeom prst="roundRect">
            <a:avLst>
              <a:gd name="adj" fmla="val 45818"/>
            </a:avLst>
          </a:prstGeom>
          <a:solidFill>
            <a:srgbClr val="F7F7F7"/>
          </a:solidFill>
          <a:ln w="28575">
            <a:solidFill>
              <a:srgbClr val="2E468A"/>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17" name="Rounded Rectangle 16"/>
          <p:cNvSpPr/>
          <p:nvPr/>
        </p:nvSpPr>
        <p:spPr>
          <a:xfrm>
            <a:off x="7849365" y="4009358"/>
            <a:ext cx="1965269" cy="431074"/>
          </a:xfrm>
          <a:prstGeom prst="roundRect">
            <a:avLst>
              <a:gd name="adj" fmla="val 50000"/>
            </a:avLst>
          </a:prstGeom>
          <a:solidFill>
            <a:srgbClr val="2E468A"/>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b="1" dirty="0">
                <a:latin typeface="Calibri" panose="020F0502020204030204" pitchFamily="34" charset="0"/>
                <a:cs typeface="Calibri" panose="020F0502020204030204" pitchFamily="34" charset="0"/>
              </a:rPr>
              <a:t>Key benefit</a:t>
            </a:r>
          </a:p>
        </p:txBody>
      </p:sp>
      <p:sp>
        <p:nvSpPr>
          <p:cNvPr id="18" name="Rectangle 17">
            <a:hlinkClick r:id="rId4" action="ppaction://hlinksldjump"/>
            <a:extLst>
              <a:ext uri="{FF2B5EF4-FFF2-40B4-BE49-F238E27FC236}">
                <a16:creationId xmlns:a16="http://schemas.microsoft.com/office/drawing/2014/main" id="{1230B396-BB8A-6157-93CF-AFDDF4957457}"/>
              </a:ext>
            </a:extLst>
          </p:cNvPr>
          <p:cNvSpPr/>
          <p:nvPr/>
        </p:nvSpPr>
        <p:spPr>
          <a:xfrm>
            <a:off x="6276291" y="4394083"/>
            <a:ext cx="5111415" cy="64660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Better support once you leave the hospital with less chance of being readmitted.</a:t>
            </a:r>
          </a:p>
        </p:txBody>
      </p:sp>
      <p:sp>
        <p:nvSpPr>
          <p:cNvPr id="26" name="Rounded Rectangular Callout 25"/>
          <p:cNvSpPr/>
          <p:nvPr/>
        </p:nvSpPr>
        <p:spPr>
          <a:xfrm>
            <a:off x="8673737" y="5323114"/>
            <a:ext cx="3109063" cy="1169126"/>
          </a:xfrm>
          <a:prstGeom prst="wedgeRoundRectCallout">
            <a:avLst>
              <a:gd name="adj1" fmla="val -58630"/>
              <a:gd name="adj2" fmla="val 23303"/>
              <a:gd name="adj3" fmla="val 16667"/>
            </a:avLst>
          </a:prstGeom>
          <a:solidFill>
            <a:srgbClr val="F7F7F7"/>
          </a:solidFill>
          <a:ln w="28575">
            <a:solidFill>
              <a:srgbClr val="425B98"/>
            </a:solidFill>
            <a:prstDash val="sysDash"/>
          </a:ln>
        </p:spPr>
        <p:style>
          <a:lnRef idx="0">
            <a:schemeClr val="accent1"/>
          </a:lnRef>
          <a:fillRef idx="1">
            <a:schemeClr val="accent1"/>
          </a:fillRef>
          <a:effectRef idx="0">
            <a:schemeClr val="dk1"/>
          </a:effectRef>
          <a:fontRef idx="minor">
            <a:schemeClr val="lt1"/>
          </a:fontRef>
        </p:style>
        <p:txBody>
          <a:bodyPr rtlCol="0" anchor="ctr"/>
          <a:lstStyle/>
          <a:p>
            <a:endParaRPr lang="en-GB" sz="1600" dirty="0">
              <a:solidFill>
                <a:srgbClr val="425B98"/>
              </a:solidFill>
              <a:latin typeface="Calibri Light" panose="020F0302020204030204" pitchFamily="34" charset="0"/>
              <a:cs typeface="Calibri Light" panose="020F0302020204030204" pitchFamily="34" charset="0"/>
            </a:endParaRPr>
          </a:p>
        </p:txBody>
      </p:sp>
      <p:sp>
        <p:nvSpPr>
          <p:cNvPr id="27" name="Rectangle 26">
            <a:hlinkClick r:id="rId4" action="ppaction://hlinksldjump"/>
            <a:extLst>
              <a:ext uri="{FF2B5EF4-FFF2-40B4-BE49-F238E27FC236}">
                <a16:creationId xmlns:a16="http://schemas.microsoft.com/office/drawing/2014/main" id="{1230B396-BB8A-6157-93CF-AFDDF4957457}"/>
              </a:ext>
            </a:extLst>
          </p:cNvPr>
          <p:cNvSpPr/>
          <p:nvPr/>
        </p:nvSpPr>
        <p:spPr>
          <a:xfrm>
            <a:off x="8934994" y="5584374"/>
            <a:ext cx="2743811" cy="646606"/>
          </a:xfrm>
          <a:prstGeom prst="rect">
            <a:avLst/>
          </a:prstGeom>
          <a:noFill/>
          <a:ln>
            <a:noFill/>
          </a:ln>
        </p:spPr>
        <p:style>
          <a:lnRef idx="0">
            <a:schemeClr val="accent1"/>
          </a:lnRef>
          <a:fillRef idx="1">
            <a:schemeClr val="accent1"/>
          </a:fillRef>
          <a:effectRef idx="0">
            <a:schemeClr val="dk1"/>
          </a:effectRef>
          <a:fontRef idx="minor">
            <a:schemeClr val="lt1"/>
          </a:fontRef>
        </p:style>
        <p:txBody>
          <a:bodyPr lIns="90000" tIns="72000" rIns="90000" bIns="72000" rtlCol="0" anchor="t"/>
          <a:lstStyle/>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Is this important to your care?</a:t>
            </a:r>
          </a:p>
          <a:p>
            <a:pPr defTabSz="1042873">
              <a:spcAft>
                <a:spcPts val="600"/>
              </a:spcAft>
              <a:defRPr/>
            </a:pPr>
            <a:r>
              <a:rPr lang="en-GB" sz="1600" dirty="0">
                <a:solidFill>
                  <a:srgbClr val="2E468A"/>
                </a:solidFill>
                <a:latin typeface="Calibri Light" panose="020F0302020204030204" pitchFamily="34" charset="0"/>
                <a:cs typeface="Calibri Light" panose="020F0302020204030204" pitchFamily="34" charset="0"/>
              </a:rPr>
              <a:t>Have we missed anything?</a:t>
            </a:r>
          </a:p>
        </p:txBody>
      </p:sp>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35107" t="3429" r="29232" b="41563"/>
          <a:stretch/>
        </p:blipFill>
        <p:spPr>
          <a:xfrm flipH="1">
            <a:off x="6456857" y="4945364"/>
            <a:ext cx="1854823" cy="1886734"/>
          </a:xfrm>
          <a:prstGeom prst="rect">
            <a:avLst/>
          </a:prstGeom>
        </p:spPr>
      </p:pic>
    </p:spTree>
    <p:extLst>
      <p:ext uri="{BB962C8B-B14F-4D97-AF65-F5344CB8AC3E}">
        <p14:creationId xmlns:p14="http://schemas.microsoft.com/office/powerpoint/2010/main" val="68083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7F7F7"/>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endParaRPr lang="en-GB" sz="1400"/>
          </a:p>
        </p:txBody>
      </p:sp>
      <p:sp>
        <p:nvSpPr>
          <p:cNvPr id="2" name="Slide Number Placeholder 1"/>
          <p:cNvSpPr>
            <a:spLocks noGrp="1"/>
          </p:cNvSpPr>
          <p:nvPr>
            <p:ph type="sldNum" sz="quarter" idx="15"/>
          </p:nvPr>
        </p:nvSpPr>
        <p:spPr/>
        <p:txBody>
          <a:bodyPr/>
          <a:lstStyle/>
          <a:p>
            <a:fld id="{7870704B-CE94-48CC-AF30-84932A1262A7}" type="slidenum">
              <a:rPr lang="en-GB" smtClean="0"/>
              <a:pPr/>
              <a:t>9</a:t>
            </a:fld>
            <a:endParaRPr lang="en-GB" dirty="0"/>
          </a:p>
        </p:txBody>
      </p:sp>
      <p:sp>
        <p:nvSpPr>
          <p:cNvPr id="3" name="Subtitle 2"/>
          <p:cNvSpPr>
            <a:spLocks noGrp="1"/>
          </p:cNvSpPr>
          <p:nvPr>
            <p:ph type="subTitle" idx="16"/>
          </p:nvPr>
        </p:nvSpPr>
        <p:spPr>
          <a:xfrm>
            <a:off x="406800" y="993168"/>
            <a:ext cx="5265487" cy="2960814"/>
          </a:xfrm>
        </p:spPr>
        <p:txBody>
          <a:bodyPr/>
          <a:lstStyle/>
          <a:p>
            <a:r>
              <a:rPr lang="en-GB" b="0" dirty="0">
                <a:solidFill>
                  <a:srgbClr val="203165"/>
                </a:solidFill>
                <a:latin typeface="Calibri Light" panose="020F0302020204030204" pitchFamily="34" charset="0"/>
                <a:cs typeface="Calibri Light" panose="020F0302020204030204" pitchFamily="34" charset="0"/>
              </a:rPr>
              <a:t>James, a North West London resident, has benefited from our integrated care approach. </a:t>
            </a:r>
          </a:p>
          <a:p>
            <a:endParaRPr lang="en-GB" b="0" dirty="0">
              <a:solidFill>
                <a:srgbClr val="203165"/>
              </a:solidFill>
              <a:latin typeface="Calibri Light" panose="020F0302020204030204" pitchFamily="34" charset="0"/>
              <a:cs typeface="Calibri Light" panose="020F0302020204030204" pitchFamily="34" charset="0"/>
            </a:endParaRPr>
          </a:p>
          <a:p>
            <a:r>
              <a:rPr lang="en-GB" dirty="0">
                <a:solidFill>
                  <a:srgbClr val="203165"/>
                </a:solidFill>
                <a:latin typeface="Calibri" panose="020F0502020204030204" pitchFamily="34" charset="0"/>
                <a:cs typeface="Calibri" panose="020F0502020204030204" pitchFamily="34" charset="0"/>
              </a:rPr>
              <a:t>Problem: </a:t>
            </a:r>
            <a:r>
              <a:rPr lang="en-GB" b="0" dirty="0">
                <a:solidFill>
                  <a:srgbClr val="203165"/>
                </a:solidFill>
                <a:latin typeface="Calibri Light" panose="020F0302020204030204" pitchFamily="34" charset="0"/>
                <a:cs typeface="Calibri Light" panose="020F0302020204030204" pitchFamily="34" charset="0"/>
              </a:rPr>
              <a:t>Before, James struggled with frequent hospital trips and long waits for care.</a:t>
            </a:r>
          </a:p>
          <a:p>
            <a:endParaRPr lang="en-GB" b="0" dirty="0">
              <a:solidFill>
                <a:srgbClr val="203165"/>
              </a:solidFill>
              <a:latin typeface="Calibri Light" panose="020F0302020204030204" pitchFamily="34" charset="0"/>
              <a:cs typeface="Calibri Light" panose="020F0302020204030204" pitchFamily="34" charset="0"/>
            </a:endParaRPr>
          </a:p>
          <a:p>
            <a:r>
              <a:rPr lang="en-GB" dirty="0">
                <a:solidFill>
                  <a:srgbClr val="203165"/>
                </a:solidFill>
                <a:latin typeface="Calibri" panose="020F0502020204030204" pitchFamily="34" charset="0"/>
                <a:cs typeface="Calibri" panose="020F0502020204030204" pitchFamily="34" charset="0"/>
              </a:rPr>
              <a:t>Solution: </a:t>
            </a:r>
            <a:r>
              <a:rPr lang="en-GB" b="0" dirty="0">
                <a:solidFill>
                  <a:srgbClr val="203165"/>
                </a:solidFill>
                <a:latin typeface="Calibri Light" panose="020F0302020204030204" pitchFamily="34" charset="0"/>
                <a:cs typeface="Calibri Light" panose="020F0302020204030204" pitchFamily="34" charset="0"/>
              </a:rPr>
              <a:t>With more community support, James now gets: Regular </a:t>
            </a:r>
            <a:r>
              <a:rPr lang="en-GB" b="0" dirty="0" smtClean="0">
                <a:solidFill>
                  <a:srgbClr val="203165"/>
                </a:solidFill>
                <a:latin typeface="Calibri Light" panose="020F0302020204030204" pitchFamily="34" charset="0"/>
                <a:cs typeface="Calibri Light" panose="020F0302020204030204" pitchFamily="34" charset="0"/>
              </a:rPr>
              <a:t>contact </a:t>
            </a:r>
            <a:r>
              <a:rPr lang="en-GB" b="0" dirty="0">
                <a:solidFill>
                  <a:srgbClr val="203165"/>
                </a:solidFill>
                <a:latin typeface="Calibri Light" panose="020F0302020204030204" pitchFamily="34" charset="0"/>
                <a:cs typeface="Calibri Light" panose="020F0302020204030204" pitchFamily="34" charset="0"/>
              </a:rPr>
              <a:t>from healthcare professionals. 24/7 virtual monitoring to track his health. Personalised care plan tailored to his needs.</a:t>
            </a:r>
          </a:p>
          <a:p>
            <a:endParaRPr lang="en-GB" b="0" dirty="0">
              <a:solidFill>
                <a:srgbClr val="203165"/>
              </a:solidFill>
              <a:latin typeface="Calibri Light" panose="020F0302020204030204" pitchFamily="34" charset="0"/>
              <a:cs typeface="Calibri Light" panose="020F0302020204030204" pitchFamily="34" charset="0"/>
            </a:endParaRPr>
          </a:p>
          <a:p>
            <a:r>
              <a:rPr lang="en-GB" dirty="0">
                <a:solidFill>
                  <a:srgbClr val="203165"/>
                </a:solidFill>
                <a:latin typeface="Calibri" panose="020F0502020204030204" pitchFamily="34" charset="0"/>
                <a:cs typeface="Calibri" panose="020F0502020204030204" pitchFamily="34" charset="0"/>
              </a:rPr>
              <a:t>Impact: </a:t>
            </a:r>
            <a:r>
              <a:rPr lang="en-GB" b="0" dirty="0">
                <a:solidFill>
                  <a:srgbClr val="203165"/>
                </a:solidFill>
                <a:latin typeface="Calibri Light" panose="020F0302020204030204" pitchFamily="34" charset="0"/>
                <a:cs typeface="Calibri Light" panose="020F0302020204030204" pitchFamily="34" charset="0"/>
              </a:rPr>
              <a:t>Fewer hospital visits, more time with family. James says: “I no longer live in fear of emergencies. I feel confident and supported.”</a:t>
            </a:r>
          </a:p>
        </p:txBody>
      </p:sp>
      <p:sp>
        <p:nvSpPr>
          <p:cNvPr id="4" name="Title 3"/>
          <p:cNvSpPr>
            <a:spLocks noGrp="1"/>
          </p:cNvSpPr>
          <p:nvPr>
            <p:ph type="title"/>
          </p:nvPr>
        </p:nvSpPr>
        <p:spPr>
          <a:xfrm>
            <a:off x="767598" y="129168"/>
            <a:ext cx="5179375" cy="864000"/>
          </a:xfrm>
        </p:spPr>
        <p:txBody>
          <a:bodyPr/>
          <a:lstStyle/>
          <a:p>
            <a:r>
              <a:rPr lang="en-GB" b="1" dirty="0">
                <a:solidFill>
                  <a:srgbClr val="4B5E85"/>
                </a:solidFill>
                <a:latin typeface="Calibri" panose="020F0502020204030204" pitchFamily="34" charset="0"/>
                <a:cs typeface="Calibri" panose="020F0502020204030204" pitchFamily="34" charset="0"/>
              </a:rPr>
              <a:t>Story A: James’ journey </a:t>
            </a:r>
            <a:br>
              <a:rPr lang="en-GB" b="1" dirty="0">
                <a:solidFill>
                  <a:srgbClr val="4B5E85"/>
                </a:solidFill>
                <a:latin typeface="Calibri" panose="020F0502020204030204" pitchFamily="34" charset="0"/>
                <a:cs typeface="Calibri" panose="020F0502020204030204" pitchFamily="34" charset="0"/>
              </a:rPr>
            </a:br>
            <a:r>
              <a:rPr lang="en-GB" sz="2000" b="1" dirty="0">
                <a:solidFill>
                  <a:srgbClr val="4B5E85"/>
                </a:solidFill>
                <a:latin typeface="Calibri" panose="020F0502020204030204" pitchFamily="34" charset="0"/>
                <a:cs typeface="Calibri" panose="020F0502020204030204" pitchFamily="34" charset="0"/>
              </a:rPr>
              <a:t>Staying healthy at home</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7010"/>
          <a:stretch/>
        </p:blipFill>
        <p:spPr>
          <a:xfrm>
            <a:off x="6081486" y="0"/>
            <a:ext cx="6110513" cy="6858000"/>
          </a:xfrm>
          <a:prstGeom prst="rect">
            <a:avLst/>
          </a:prstGeom>
        </p:spPr>
      </p:pic>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8240" y="279267"/>
            <a:ext cx="418238" cy="550804"/>
          </a:xfrm>
          <a:prstGeom prst="rect">
            <a:avLst/>
          </a:prstGeom>
        </p:spPr>
      </p:pic>
      <p:sp>
        <p:nvSpPr>
          <p:cNvPr id="11" name="Oval 10"/>
          <p:cNvSpPr/>
          <p:nvPr/>
        </p:nvSpPr>
        <p:spPr>
          <a:xfrm>
            <a:off x="349359" y="372570"/>
            <a:ext cx="216000" cy="216000"/>
          </a:xfrm>
          <a:prstGeom prst="ellipse">
            <a:avLst/>
          </a:prstGeom>
          <a:solidFill>
            <a:srgbClr val="4B5E85"/>
          </a:solidFill>
          <a:ln>
            <a:no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100000"/>
              </a:lnSpc>
            </a:pPr>
            <a:r>
              <a:rPr lang="en-GB" sz="2000" b="1" dirty="0">
                <a:latin typeface="Calibri" panose="020F0502020204030204" pitchFamily="34" charset="0"/>
                <a:cs typeface="Calibri" panose="020F0502020204030204" pitchFamily="34" charset="0"/>
              </a:rPr>
              <a:t>A</a:t>
            </a:r>
          </a:p>
        </p:txBody>
      </p:sp>
      <p:sp>
        <p:nvSpPr>
          <p:cNvPr id="13" name="Subtitle 2"/>
          <p:cNvSpPr txBox="1">
            <a:spLocks/>
          </p:cNvSpPr>
          <p:nvPr/>
        </p:nvSpPr>
        <p:spPr>
          <a:xfrm>
            <a:off x="406799" y="4117079"/>
            <a:ext cx="5265487" cy="2512321"/>
          </a:xfrm>
          <a:prstGeom prst="rect">
            <a:avLst/>
          </a:prstGeom>
        </p:spPr>
        <p:txBody>
          <a:bodyPr vert="horz" lIns="0" tIns="0" rIns="0" bIns="0" rtlCol="0">
            <a:noAutofit/>
          </a:bodyPr>
          <a:lstStyle>
            <a:lvl1pPr marL="0" indent="0" algn="l" defTabSz="622158" rtl="0" eaLnBrk="1" latinLnBrk="0" hangingPunct="1">
              <a:lnSpc>
                <a:spcPct val="85000"/>
              </a:lnSpc>
              <a:spcBef>
                <a:spcPts val="0"/>
              </a:spcBef>
              <a:spcAft>
                <a:spcPts val="0"/>
              </a:spcAft>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1pPr>
            <a:lvl2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2pPr>
            <a:lvl3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3pPr>
            <a:lvl4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4pPr>
            <a:lvl5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Arial" panose="020B0604020202020204" pitchFamily="34" charset="0"/>
                <a:ea typeface="+mn-ea"/>
                <a:cs typeface="Arial" panose="020B0604020202020204" pitchFamily="34" charset="0"/>
              </a:defRPr>
            </a:lvl5pPr>
            <a:lvl6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6pPr>
            <a:lvl7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7pPr>
            <a:lvl8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8pPr>
            <a:lvl9pPr marL="0" indent="0" algn="l" defTabSz="622158" rtl="0" eaLnBrk="1" latinLnBrk="0" hangingPunct="1">
              <a:lnSpc>
                <a:spcPct val="85000"/>
              </a:lnSpc>
              <a:spcBef>
                <a:spcPts val="0"/>
              </a:spcBef>
              <a:spcAft>
                <a:spcPts val="0"/>
              </a:spcAft>
              <a:buFont typeface="Arial" panose="020B0604020202020204" pitchFamily="34" charset="0"/>
              <a:buNone/>
              <a:defRPr sz="1633" kern="1200">
                <a:solidFill>
                  <a:schemeClr val="tx1"/>
                </a:solidFill>
                <a:latin typeface="+mn-lt"/>
                <a:ea typeface="+mn-ea"/>
                <a:cs typeface="+mn-cs"/>
              </a:defRPr>
            </a:lvl9pPr>
          </a:lstStyle>
          <a:p>
            <a:r>
              <a:rPr lang="en-GB" sz="1400" b="0" dirty="0">
                <a:solidFill>
                  <a:srgbClr val="203165"/>
                </a:solidFill>
                <a:latin typeface="Calibri Light" panose="020F0302020204030204" pitchFamily="34" charset="0"/>
                <a:cs typeface="Calibri Light" panose="020F0302020204030204" pitchFamily="34" charset="0"/>
              </a:rPr>
              <a:t>At 81, James suffered from heart disease and often found himself in and out of the hospital as a result of his condition. He remembers feeling frustrated and scared, not knowing the next time he will need to go to hospital and how long he would have to wait for treatment; the constant trips to the hospital took a toll on his physical and emotional well-being. </a:t>
            </a:r>
          </a:p>
          <a:p>
            <a:endParaRPr lang="en-GB" sz="1400" b="0" dirty="0">
              <a:solidFill>
                <a:srgbClr val="203165"/>
              </a:solidFill>
              <a:latin typeface="Calibri Light" panose="020F0302020204030204" pitchFamily="34" charset="0"/>
              <a:cs typeface="Calibri Light" panose="020F0302020204030204" pitchFamily="34" charset="0"/>
            </a:endParaRPr>
          </a:p>
          <a:p>
            <a:r>
              <a:rPr lang="en-GB" sz="1400" b="0" dirty="0">
                <a:solidFill>
                  <a:srgbClr val="203165"/>
                </a:solidFill>
                <a:latin typeface="Calibri Light" panose="020F0302020204030204" pitchFamily="34" charset="0"/>
                <a:cs typeface="Calibri Light" panose="020F0302020204030204" pitchFamily="34" charset="0"/>
              </a:rPr>
              <a:t>With our new proactive care model, James now receives regular contacts from community health professionals and has access to a virtual ward that monitors his health remotely. This means James can manage his condition more effectively at home, reducing the need for emergency visits to hospital and allowing him to feel more in control of his health. </a:t>
            </a:r>
          </a:p>
          <a:p>
            <a:endParaRPr lang="en-GB" sz="1400" b="0" dirty="0">
              <a:solidFill>
                <a:srgbClr val="203165"/>
              </a:solidFill>
              <a:latin typeface="Calibri Light" panose="020F0302020204030204" pitchFamily="34" charset="0"/>
              <a:cs typeface="Calibri Light" panose="020F0302020204030204" pitchFamily="34" charset="0"/>
            </a:endParaRPr>
          </a:p>
          <a:p>
            <a:r>
              <a:rPr lang="en-GB" sz="1400" b="0" dirty="0">
                <a:solidFill>
                  <a:srgbClr val="203165"/>
                </a:solidFill>
                <a:latin typeface="Calibri Light" panose="020F0302020204030204" pitchFamily="34" charset="0"/>
                <a:cs typeface="Calibri Light" panose="020F0302020204030204" pitchFamily="34" charset="0"/>
              </a:rPr>
              <a:t>James shared he no longer lives in fear of the next emergency and can enjoy more time with his family, feeling confident in the care he receives.</a:t>
            </a:r>
          </a:p>
          <a:p>
            <a:endParaRPr lang="en-GB" sz="1400" b="0" dirty="0">
              <a:solidFill>
                <a:srgbClr val="203165"/>
              </a:solidFill>
              <a:latin typeface="Calibri Light" panose="020F0302020204030204" pitchFamily="34" charset="0"/>
              <a:cs typeface="Calibri Light" panose="020F0302020204030204" pitchFamily="34" charset="0"/>
            </a:endParaRPr>
          </a:p>
          <a:p>
            <a:r>
              <a:rPr lang="en-GB" sz="1400" b="0" dirty="0">
                <a:solidFill>
                  <a:srgbClr val="203165"/>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2796289827"/>
      </p:ext>
    </p:extLst>
  </p:cSld>
  <p:clrMapOvr>
    <a:masterClrMapping/>
  </p:clrMapOvr>
</p:sld>
</file>

<file path=ppt/theme/theme1.xml><?xml version="1.0" encoding="utf-8"?>
<a:theme xmlns:a="http://schemas.openxmlformats.org/drawingml/2006/main" name="NWL ICB - Strategy Team">
  <a:themeElements>
    <a:clrScheme name="NHS NW London ICB Colours - V1">
      <a:dk1>
        <a:srgbClr val="231F20"/>
      </a:dk1>
      <a:lt1>
        <a:srgbClr val="FFFFFF"/>
      </a:lt1>
      <a:dk2>
        <a:srgbClr val="768692"/>
      </a:dk2>
      <a:lt2>
        <a:srgbClr val="E8EDEE"/>
      </a:lt2>
      <a:accent1>
        <a:srgbClr val="005EB8"/>
      </a:accent1>
      <a:accent2>
        <a:srgbClr val="4B429B"/>
      </a:accent2>
      <a:accent3>
        <a:srgbClr val="2A90C0"/>
      </a:accent3>
      <a:accent4>
        <a:srgbClr val="F9A50E"/>
      </a:accent4>
      <a:accent5>
        <a:srgbClr val="F24678"/>
      </a:accent5>
      <a:accent6>
        <a:srgbClr val="853E9A"/>
      </a:accent6>
      <a:hlink>
        <a:srgbClr val="005EB8"/>
      </a:hlink>
      <a:folHlink>
        <a:srgbClr val="005EB8"/>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resentation1" id="{CCF45EB7-F9DF-47C5-AB85-48BC232BEAA9}" vid="{DFCB562E-E06E-4428-B9BF-980ED610B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6415e7c2-ba95-460b-b283-0d05c1dbf6c0"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8876BE95CB7B4D9EC7C435E743A938" ma:contentTypeVersion="11" ma:contentTypeDescription="Create a new document." ma:contentTypeScope="" ma:versionID="cb1a0111f6ad4bc3931ff9ca39967375">
  <xsd:schema xmlns:xsd="http://www.w3.org/2001/XMLSchema" xmlns:xs="http://www.w3.org/2001/XMLSchema" xmlns:p="http://schemas.microsoft.com/office/2006/metadata/properties" xmlns:ns1="http://schemas.microsoft.com/sharepoint/v3" xmlns:ns3="6415e7c2-ba95-460b-b283-0d05c1dbf6c0" xmlns:ns4="2a2e0337-a897-46b9-9a95-34ec5533a884" targetNamespace="http://schemas.microsoft.com/office/2006/metadata/properties" ma:root="true" ma:fieldsID="f60885b5370218387ec105876f539d2d" ns1:_="" ns3:_="" ns4:_="">
    <xsd:import namespace="http://schemas.microsoft.com/sharepoint/v3"/>
    <xsd:import namespace="6415e7c2-ba95-460b-b283-0d05c1dbf6c0"/>
    <xsd:import namespace="2a2e0337-a897-46b9-9a95-34ec5533a884"/>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15e7c2-ba95-460b-b283-0d05c1dbf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0337-a897-46b9-9a95-34ec5533a88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4500BC-8B66-4E53-B9CF-8E51540513A0}">
  <ds:schemaRefs>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sharepoint/v3"/>
    <ds:schemaRef ds:uri="http://schemas.microsoft.com/office/infopath/2007/PartnerControls"/>
    <ds:schemaRef ds:uri="2a2e0337-a897-46b9-9a95-34ec5533a884"/>
    <ds:schemaRef ds:uri="6415e7c2-ba95-460b-b283-0d05c1dbf6c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4E1DAF3-6CAC-4E87-ABC4-8A57D64D2686}">
  <ds:schemaRefs>
    <ds:schemaRef ds:uri="http://schemas.microsoft.com/sharepoint/v3/contenttype/forms"/>
  </ds:schemaRefs>
</ds:datastoreItem>
</file>

<file path=customXml/itemProps3.xml><?xml version="1.0" encoding="utf-8"?>
<ds:datastoreItem xmlns:ds="http://schemas.openxmlformats.org/officeDocument/2006/customXml" ds:itemID="{880A503F-52E4-4189-8B07-387B4BDEF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15e7c2-ba95-460b-b283-0d05c1dbf6c0"/>
    <ds:schemaRef ds:uri="2a2e0337-a897-46b9-9a95-34ec5533a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1985</TotalTime>
  <Words>3531</Words>
  <Application>Microsoft Office PowerPoint</Application>
  <PresentationFormat>Widescreen</PresentationFormat>
  <Paragraphs>251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NWL ICB - Strategy Team</vt:lpstr>
      <vt:lpstr>Better Care, When You Need It Most</vt:lpstr>
      <vt:lpstr>Introduction: Why this matters to you</vt:lpstr>
      <vt:lpstr>What is Urgent and Emergency Care?</vt:lpstr>
      <vt:lpstr>Our Strategy: Why are we doing this?</vt:lpstr>
      <vt:lpstr>Helping you stay healthy </vt:lpstr>
      <vt:lpstr>Pillar B: Improved Access to Primary Care</vt:lpstr>
      <vt:lpstr>Pillar C: Efficient Hospital Care in an  emergency </vt:lpstr>
      <vt:lpstr>Pillar D: Helping you recover </vt:lpstr>
      <vt:lpstr>Story A: James’ journey  Staying healthy at home</vt:lpstr>
      <vt:lpstr>Story B: Dev and Alisha’s journey Easier access to the right care</vt:lpstr>
      <vt:lpstr>Story B: Amanda’s journey Easier access to the right care</vt:lpstr>
      <vt:lpstr>PowerPoint Presentation</vt:lpstr>
      <vt:lpstr>Story C: Rashida’s Journey Responsive treatment in emergencies</vt:lpstr>
      <vt:lpstr>Story D: Claire’s journey Recovery and plan for the future</vt:lpstr>
      <vt:lpstr>How will we know we’re succeeding?</vt:lpstr>
      <vt:lpstr>What we need to make this work?</vt:lpstr>
      <vt:lpstr>How will this be delivered?</vt:lpstr>
      <vt:lpstr>What have we achieved so far? </vt:lpstr>
      <vt:lpstr>Facts and Figures in 2023-24</vt:lpstr>
      <vt:lpstr>What happens next with your input</vt:lpstr>
      <vt:lpstr>Thank You</vt:lpstr>
    </vt:vector>
  </TitlesOfParts>
  <Company>NWLONDONCCGS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Urgent and Emergency Care Strategy</dc:title>
  <dc:creator>Phoebe Leung</dc:creator>
  <cp:lastModifiedBy>Phoebe Leung</cp:lastModifiedBy>
  <cp:revision>593</cp:revision>
  <cp:lastPrinted>2024-09-17T12:44:35Z</cp:lastPrinted>
  <dcterms:created xsi:type="dcterms:W3CDTF">2024-09-16T08:31:49Z</dcterms:created>
  <dcterms:modified xsi:type="dcterms:W3CDTF">2024-12-10T10:19:43Z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0x010100018876BE95CB7B4D9EC7C435E743A938</vt:lpwstr>
  </property>
</Properties>
</file>