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7556500" cy="10693400"/>
  <p:notesSz cx="6858000" cy="9144000"/>
  <p:embeddedFontLst>
    <p:embeddedFont>
      <p:font typeface="Canva Sans" panose="020B0604020202020204" charset="0"/>
      <p:regular r:id="rId4"/>
    </p:embeddedFont>
    <p:embeddedFont>
      <p:font typeface="Canva Sans Bold" panose="020B0604020202020204" charset="0"/>
      <p:regular r:id="rId5"/>
    </p:embeddedFont>
    <p:embeddedFont>
      <p:font typeface="IBM Plex Sans" panose="020B0503050203000203" pitchFamily="34" charset="0"/>
      <p:regular r:id="rId6"/>
    </p:embeddedFont>
    <p:embeddedFont>
      <p:font typeface="Montserrat Bold" panose="020B0604020202020204" charset="0"/>
      <p:regular r:id="rId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p:scale>
          <a:sx n="66" d="100"/>
          <a:sy n="66" d="100"/>
        </p:scale>
        <p:origin x="1608" y="-15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4.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C495"/>
        </a:solidFill>
        <a:effectLst/>
      </p:bgPr>
    </p:bg>
    <p:spTree>
      <p:nvGrpSpPr>
        <p:cNvPr id="1" name=""/>
        <p:cNvGrpSpPr/>
        <p:nvPr/>
      </p:nvGrpSpPr>
      <p:grpSpPr>
        <a:xfrm>
          <a:off x="0" y="0"/>
          <a:ext cx="0" cy="0"/>
          <a:chOff x="0" y="0"/>
          <a:chExt cx="0" cy="0"/>
        </a:xfrm>
      </p:grpSpPr>
      <p:grpSp>
        <p:nvGrpSpPr>
          <p:cNvPr id="2" name="Group 2"/>
          <p:cNvGrpSpPr/>
          <p:nvPr/>
        </p:nvGrpSpPr>
        <p:grpSpPr>
          <a:xfrm>
            <a:off x="473400" y="5026710"/>
            <a:ext cx="6613201" cy="1650373"/>
            <a:chOff x="0" y="0"/>
            <a:chExt cx="2370022" cy="591457"/>
          </a:xfrm>
        </p:grpSpPr>
        <p:sp>
          <p:nvSpPr>
            <p:cNvPr id="3" name="Freeform 3"/>
            <p:cNvSpPr/>
            <p:nvPr/>
          </p:nvSpPr>
          <p:spPr>
            <a:xfrm>
              <a:off x="0" y="0"/>
              <a:ext cx="2370022" cy="591457"/>
            </a:xfrm>
            <a:custGeom>
              <a:avLst/>
              <a:gdLst/>
              <a:ahLst/>
              <a:cxnLst/>
              <a:rect l="l" t="t" r="r" b="b"/>
              <a:pathLst>
                <a:path w="2370022" h="591457">
                  <a:moveTo>
                    <a:pt x="0" y="0"/>
                  </a:moveTo>
                  <a:lnTo>
                    <a:pt x="2370022" y="0"/>
                  </a:lnTo>
                  <a:lnTo>
                    <a:pt x="2370022" y="591457"/>
                  </a:lnTo>
                  <a:lnTo>
                    <a:pt x="0" y="591457"/>
                  </a:lnTo>
                  <a:close/>
                </a:path>
              </a:pathLst>
            </a:custGeom>
            <a:solidFill>
              <a:srgbClr val="000000">
                <a:alpha val="0"/>
              </a:srgbClr>
            </a:solidFill>
          </p:spPr>
          <p:txBody>
            <a:bodyPr/>
            <a:lstStyle/>
            <a:p>
              <a:endParaRPr lang="en-GB"/>
            </a:p>
          </p:txBody>
        </p:sp>
        <p:sp>
          <p:nvSpPr>
            <p:cNvPr id="4" name="TextBox 4"/>
            <p:cNvSpPr txBox="1"/>
            <p:nvPr/>
          </p:nvSpPr>
          <p:spPr>
            <a:xfrm>
              <a:off x="0" y="-19050"/>
              <a:ext cx="2370022" cy="610507"/>
            </a:xfrm>
            <a:prstGeom prst="rect">
              <a:avLst/>
            </a:prstGeom>
          </p:spPr>
          <p:txBody>
            <a:bodyPr lIns="50800" tIns="50800" rIns="50800" bIns="50800" rtlCol="0" anchor="ctr"/>
            <a:lstStyle/>
            <a:p>
              <a:pPr algn="l">
                <a:lnSpc>
                  <a:spcPts val="2099"/>
                </a:lnSpc>
              </a:pPr>
              <a:r>
                <a:rPr lang="en-US" sz="1499" b="1" spc="-5">
                  <a:solidFill>
                    <a:srgbClr val="FFFFFF"/>
                  </a:solidFill>
                  <a:latin typeface="Canva Sans Bold"/>
                  <a:ea typeface="Canva Sans Bold"/>
                  <a:cs typeface="Canva Sans Bold"/>
                  <a:sym typeface="Canva Sans Bold"/>
                </a:rPr>
                <a:t>Join us for a community conversation about mental health in Kensington, Chelsea &amp; Westminster.</a:t>
              </a:r>
              <a:r>
                <a:rPr lang="en-US" sz="1499" spc="-5">
                  <a:solidFill>
                    <a:srgbClr val="FFFFFF"/>
                  </a:solidFill>
                  <a:latin typeface="Canva Sans"/>
                  <a:ea typeface="Canva Sans"/>
                  <a:cs typeface="Canva Sans"/>
                  <a:sym typeface="Canva Sans"/>
                </a:rPr>
                <a:t> We’re creating a new strategy led by local voluntary and community organisations—and we want to hear from you.</a:t>
              </a:r>
            </a:p>
            <a:p>
              <a:pPr algn="l">
                <a:lnSpc>
                  <a:spcPts val="2099"/>
                </a:lnSpc>
              </a:pPr>
              <a:endParaRPr lang="en-US" sz="1499" spc="-5">
                <a:solidFill>
                  <a:srgbClr val="FFFFFF"/>
                </a:solidFill>
                <a:latin typeface="Canva Sans"/>
                <a:ea typeface="Canva Sans"/>
                <a:cs typeface="Canva Sans"/>
                <a:sym typeface="Canva Sans"/>
              </a:endParaRPr>
            </a:p>
            <a:p>
              <a:pPr algn="l">
                <a:lnSpc>
                  <a:spcPts val="2099"/>
                </a:lnSpc>
              </a:pPr>
              <a:endParaRPr lang="en-US" sz="1499" spc="-5">
                <a:solidFill>
                  <a:srgbClr val="FFFFFF"/>
                </a:solidFill>
                <a:latin typeface="Canva Sans"/>
                <a:ea typeface="Canva Sans"/>
                <a:cs typeface="Canva Sans"/>
                <a:sym typeface="Canva Sans"/>
              </a:endParaRPr>
            </a:p>
          </p:txBody>
        </p:sp>
      </p:grpSp>
      <p:grpSp>
        <p:nvGrpSpPr>
          <p:cNvPr id="5" name="Group 5"/>
          <p:cNvGrpSpPr/>
          <p:nvPr/>
        </p:nvGrpSpPr>
        <p:grpSpPr>
          <a:xfrm>
            <a:off x="1" y="9104673"/>
            <a:ext cx="7556500" cy="1588727"/>
            <a:chOff x="0" y="0"/>
            <a:chExt cx="3096366" cy="719562"/>
          </a:xfrm>
        </p:grpSpPr>
        <p:sp>
          <p:nvSpPr>
            <p:cNvPr id="6" name="Freeform 6"/>
            <p:cNvSpPr/>
            <p:nvPr/>
          </p:nvSpPr>
          <p:spPr>
            <a:xfrm>
              <a:off x="0" y="0"/>
              <a:ext cx="3096366" cy="719562"/>
            </a:xfrm>
            <a:custGeom>
              <a:avLst/>
              <a:gdLst/>
              <a:ahLst/>
              <a:cxnLst/>
              <a:rect l="l" t="t" r="r" b="b"/>
              <a:pathLst>
                <a:path w="3096366" h="719562">
                  <a:moveTo>
                    <a:pt x="0" y="0"/>
                  </a:moveTo>
                  <a:lnTo>
                    <a:pt x="3096366" y="0"/>
                  </a:lnTo>
                  <a:lnTo>
                    <a:pt x="3096366" y="719562"/>
                  </a:lnTo>
                  <a:lnTo>
                    <a:pt x="0" y="719562"/>
                  </a:lnTo>
                  <a:close/>
                </a:path>
              </a:pathLst>
            </a:custGeom>
            <a:solidFill>
              <a:srgbClr val="FFFFFF"/>
            </a:solidFill>
          </p:spPr>
          <p:txBody>
            <a:bodyPr/>
            <a:lstStyle/>
            <a:p>
              <a:endParaRPr lang="en-GB"/>
            </a:p>
          </p:txBody>
        </p:sp>
        <p:sp>
          <p:nvSpPr>
            <p:cNvPr id="7" name="TextBox 7"/>
            <p:cNvSpPr txBox="1"/>
            <p:nvPr/>
          </p:nvSpPr>
          <p:spPr>
            <a:xfrm>
              <a:off x="0" y="-28575"/>
              <a:ext cx="3096366" cy="748137"/>
            </a:xfrm>
            <a:prstGeom prst="rect">
              <a:avLst/>
            </a:prstGeom>
          </p:spPr>
          <p:txBody>
            <a:bodyPr lIns="50800" tIns="50800" rIns="50800" bIns="50800" rtlCol="0" anchor="ctr"/>
            <a:lstStyle/>
            <a:p>
              <a:pPr algn="l">
                <a:lnSpc>
                  <a:spcPts val="2659"/>
                </a:lnSpc>
              </a:pPr>
              <a:endParaRPr/>
            </a:p>
          </p:txBody>
        </p:sp>
      </p:grpSp>
      <p:sp>
        <p:nvSpPr>
          <p:cNvPr id="8" name="Freeform 8"/>
          <p:cNvSpPr/>
          <p:nvPr/>
        </p:nvSpPr>
        <p:spPr>
          <a:xfrm>
            <a:off x="508960" y="680656"/>
            <a:ext cx="6588474" cy="1820815"/>
          </a:xfrm>
          <a:custGeom>
            <a:avLst/>
            <a:gdLst/>
            <a:ahLst/>
            <a:cxnLst/>
            <a:rect l="l" t="t" r="r" b="b"/>
            <a:pathLst>
              <a:path w="6588474" h="1820815">
                <a:moveTo>
                  <a:pt x="0" y="0"/>
                </a:moveTo>
                <a:lnTo>
                  <a:pt x="6588474" y="0"/>
                </a:lnTo>
                <a:lnTo>
                  <a:pt x="6588474" y="1820815"/>
                </a:lnTo>
                <a:lnTo>
                  <a:pt x="0" y="182081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GB"/>
          </a:p>
        </p:txBody>
      </p:sp>
      <p:sp>
        <p:nvSpPr>
          <p:cNvPr id="9" name="Freeform 9"/>
          <p:cNvSpPr/>
          <p:nvPr/>
        </p:nvSpPr>
        <p:spPr>
          <a:xfrm>
            <a:off x="819029" y="9883887"/>
            <a:ext cx="1343159" cy="456674"/>
          </a:xfrm>
          <a:custGeom>
            <a:avLst/>
            <a:gdLst/>
            <a:ahLst/>
            <a:cxnLst/>
            <a:rect l="l" t="t" r="r" b="b"/>
            <a:pathLst>
              <a:path w="1343159" h="456674">
                <a:moveTo>
                  <a:pt x="0" y="0"/>
                </a:moveTo>
                <a:lnTo>
                  <a:pt x="1343159" y="0"/>
                </a:lnTo>
                <a:lnTo>
                  <a:pt x="1343159" y="456674"/>
                </a:lnTo>
                <a:lnTo>
                  <a:pt x="0" y="456674"/>
                </a:lnTo>
                <a:lnTo>
                  <a:pt x="0" y="0"/>
                </a:lnTo>
                <a:close/>
              </a:path>
            </a:pathLst>
          </a:custGeom>
          <a:blipFill>
            <a:blip r:embed="rId4"/>
            <a:stretch>
              <a:fillRect/>
            </a:stretch>
          </a:blipFill>
        </p:spPr>
        <p:txBody>
          <a:bodyPr/>
          <a:lstStyle/>
          <a:p>
            <a:endParaRPr lang="en-GB"/>
          </a:p>
        </p:txBody>
      </p:sp>
      <p:sp>
        <p:nvSpPr>
          <p:cNvPr id="10" name="Freeform 10"/>
          <p:cNvSpPr/>
          <p:nvPr/>
        </p:nvSpPr>
        <p:spPr>
          <a:xfrm>
            <a:off x="5446697" y="9845946"/>
            <a:ext cx="900734" cy="532557"/>
          </a:xfrm>
          <a:custGeom>
            <a:avLst/>
            <a:gdLst/>
            <a:ahLst/>
            <a:cxnLst/>
            <a:rect l="l" t="t" r="r" b="b"/>
            <a:pathLst>
              <a:path w="900734" h="532557">
                <a:moveTo>
                  <a:pt x="0" y="0"/>
                </a:moveTo>
                <a:lnTo>
                  <a:pt x="900734" y="0"/>
                </a:lnTo>
                <a:lnTo>
                  <a:pt x="900734" y="532556"/>
                </a:lnTo>
                <a:lnTo>
                  <a:pt x="0" y="532556"/>
                </a:lnTo>
                <a:lnTo>
                  <a:pt x="0" y="0"/>
                </a:lnTo>
                <a:close/>
              </a:path>
            </a:pathLst>
          </a:custGeom>
          <a:blipFill>
            <a:blip r:embed="rId5"/>
            <a:stretch>
              <a:fillRect r="-51" b="-42710"/>
            </a:stretch>
          </a:blipFill>
        </p:spPr>
        <p:txBody>
          <a:bodyPr/>
          <a:lstStyle/>
          <a:p>
            <a:endParaRPr lang="en-GB"/>
          </a:p>
        </p:txBody>
      </p:sp>
      <p:grpSp>
        <p:nvGrpSpPr>
          <p:cNvPr id="11" name="Group 11"/>
          <p:cNvGrpSpPr/>
          <p:nvPr/>
        </p:nvGrpSpPr>
        <p:grpSpPr>
          <a:xfrm>
            <a:off x="3009913" y="9772349"/>
            <a:ext cx="1586568" cy="679751"/>
            <a:chOff x="0" y="0"/>
            <a:chExt cx="568590" cy="243607"/>
          </a:xfrm>
        </p:grpSpPr>
        <p:sp>
          <p:nvSpPr>
            <p:cNvPr id="12" name="Freeform 12"/>
            <p:cNvSpPr/>
            <p:nvPr/>
          </p:nvSpPr>
          <p:spPr>
            <a:xfrm>
              <a:off x="0" y="0"/>
              <a:ext cx="568590" cy="243607"/>
            </a:xfrm>
            <a:custGeom>
              <a:avLst/>
              <a:gdLst/>
              <a:ahLst/>
              <a:cxnLst/>
              <a:rect l="l" t="t" r="r" b="b"/>
              <a:pathLst>
                <a:path w="568590" h="243607">
                  <a:moveTo>
                    <a:pt x="0" y="0"/>
                  </a:moveTo>
                  <a:lnTo>
                    <a:pt x="568590" y="0"/>
                  </a:lnTo>
                  <a:lnTo>
                    <a:pt x="568590" y="243607"/>
                  </a:lnTo>
                  <a:lnTo>
                    <a:pt x="0" y="243607"/>
                  </a:lnTo>
                  <a:close/>
                </a:path>
              </a:pathLst>
            </a:custGeom>
            <a:solidFill>
              <a:srgbClr val="000000">
                <a:alpha val="0"/>
              </a:srgbClr>
            </a:solidFill>
            <a:ln w="28575" cap="sq">
              <a:solidFill>
                <a:srgbClr val="C22D26"/>
              </a:solidFill>
              <a:prstDash val="dash"/>
              <a:miter/>
            </a:ln>
          </p:spPr>
          <p:txBody>
            <a:bodyPr/>
            <a:lstStyle/>
            <a:p>
              <a:endParaRPr lang="en-GB"/>
            </a:p>
          </p:txBody>
        </p:sp>
        <p:sp>
          <p:nvSpPr>
            <p:cNvPr id="13" name="TextBox 13"/>
            <p:cNvSpPr txBox="1"/>
            <p:nvPr/>
          </p:nvSpPr>
          <p:spPr>
            <a:xfrm>
              <a:off x="0" y="-28575"/>
              <a:ext cx="568590" cy="272182"/>
            </a:xfrm>
            <a:prstGeom prst="rect">
              <a:avLst/>
            </a:prstGeom>
          </p:spPr>
          <p:txBody>
            <a:bodyPr lIns="50800" tIns="50800" rIns="50800" bIns="50800" rtlCol="0" anchor="ctr"/>
            <a:lstStyle/>
            <a:p>
              <a:pPr algn="ctr">
                <a:lnSpc>
                  <a:spcPts val="2659"/>
                </a:lnSpc>
              </a:pPr>
              <a:r>
                <a:rPr lang="en-US" sz="1899" spc="-7" dirty="0">
                  <a:solidFill>
                    <a:srgbClr val="C22D26"/>
                  </a:solidFill>
                  <a:latin typeface="IBM Plex Sans"/>
                  <a:ea typeface="IBM Plex Sans"/>
                  <a:cs typeface="IBM Plex Sans"/>
                  <a:sym typeface="IBM Plex Sans"/>
                </a:rPr>
                <a:t>Your Logo </a:t>
              </a:r>
            </a:p>
          </p:txBody>
        </p:sp>
      </p:grpSp>
      <p:sp>
        <p:nvSpPr>
          <p:cNvPr id="14" name="TextBox 14"/>
          <p:cNvSpPr txBox="1"/>
          <p:nvPr/>
        </p:nvSpPr>
        <p:spPr>
          <a:xfrm>
            <a:off x="508961" y="2835098"/>
            <a:ext cx="6577640" cy="1092222"/>
          </a:xfrm>
          <a:prstGeom prst="rect">
            <a:avLst/>
          </a:prstGeom>
        </p:spPr>
        <p:txBody>
          <a:bodyPr wrap="square" lIns="0" tIns="0" rIns="0" bIns="0" rtlCol="0" anchor="t">
            <a:spAutoFit/>
          </a:bodyPr>
          <a:lstStyle/>
          <a:p>
            <a:pPr algn="ctr">
              <a:lnSpc>
                <a:spcPts val="2939"/>
              </a:lnSpc>
            </a:pPr>
            <a:r>
              <a:rPr lang="en-US" sz="2099" b="1" spc="-8" dirty="0">
                <a:solidFill>
                  <a:srgbClr val="C22D26"/>
                </a:solidFill>
                <a:latin typeface="Canva Sans Bold"/>
                <a:ea typeface="Canva Sans Bold"/>
                <a:cs typeface="Canva Sans Bold"/>
                <a:sym typeface="Canva Sans Bold"/>
              </a:rPr>
              <a:t>*Date* </a:t>
            </a:r>
          </a:p>
          <a:p>
            <a:pPr algn="ctr">
              <a:lnSpc>
                <a:spcPts val="2939"/>
              </a:lnSpc>
            </a:pPr>
            <a:r>
              <a:rPr lang="en-US" sz="2099" b="1" spc="-8" dirty="0">
                <a:solidFill>
                  <a:srgbClr val="C22D26"/>
                </a:solidFill>
                <a:latin typeface="Canva Sans Bold"/>
                <a:ea typeface="Canva Sans Bold"/>
                <a:cs typeface="Canva Sans Bold"/>
                <a:sym typeface="Canva Sans Bold"/>
              </a:rPr>
              <a:t>*Time*</a:t>
            </a:r>
          </a:p>
          <a:p>
            <a:pPr algn="ctr">
              <a:lnSpc>
                <a:spcPts val="2939"/>
              </a:lnSpc>
              <a:spcBef>
                <a:spcPct val="0"/>
              </a:spcBef>
            </a:pPr>
            <a:r>
              <a:rPr lang="en-US" sz="2099" b="1" spc="-8" dirty="0">
                <a:solidFill>
                  <a:srgbClr val="C22D26"/>
                </a:solidFill>
                <a:latin typeface="Canva Sans Bold"/>
                <a:ea typeface="Canva Sans Bold"/>
                <a:cs typeface="Canva Sans Bold"/>
                <a:sym typeface="Canva Sans Bold"/>
              </a:rPr>
              <a:t>*Location*</a:t>
            </a:r>
          </a:p>
        </p:txBody>
      </p:sp>
      <p:sp>
        <p:nvSpPr>
          <p:cNvPr id="15" name="TextBox 15"/>
          <p:cNvSpPr txBox="1"/>
          <p:nvPr/>
        </p:nvSpPr>
        <p:spPr>
          <a:xfrm>
            <a:off x="1306788" y="846993"/>
            <a:ext cx="5040643" cy="1155700"/>
          </a:xfrm>
          <a:prstGeom prst="rect">
            <a:avLst/>
          </a:prstGeom>
        </p:spPr>
        <p:txBody>
          <a:bodyPr lIns="0" tIns="0" rIns="0" bIns="0" rtlCol="0" anchor="t">
            <a:spAutoFit/>
          </a:bodyPr>
          <a:lstStyle/>
          <a:p>
            <a:pPr algn="ctr">
              <a:lnSpc>
                <a:spcPts val="4759"/>
              </a:lnSpc>
            </a:pPr>
            <a:r>
              <a:rPr lang="en-US" sz="3399" b="1" spc="-16">
                <a:solidFill>
                  <a:srgbClr val="000000"/>
                </a:solidFill>
                <a:latin typeface="Montserrat Bold"/>
                <a:ea typeface="Montserrat Bold"/>
                <a:cs typeface="Montserrat Bold"/>
                <a:sym typeface="Montserrat Bold"/>
              </a:rPr>
              <a:t>Have your say!</a:t>
            </a:r>
          </a:p>
          <a:p>
            <a:pPr algn="ctr">
              <a:lnSpc>
                <a:spcPts val="2239"/>
              </a:lnSpc>
            </a:pPr>
            <a:r>
              <a:rPr lang="en-US" sz="1599" b="1" spc="-7">
                <a:solidFill>
                  <a:srgbClr val="000000"/>
                </a:solidFill>
                <a:latin typeface="Montserrat Bold"/>
                <a:ea typeface="Montserrat Bold"/>
                <a:cs typeface="Montserrat Bold"/>
                <a:sym typeface="Montserrat Bold"/>
              </a:rPr>
              <a:t>Join a conversation about mental health </a:t>
            </a:r>
          </a:p>
          <a:p>
            <a:pPr algn="ctr">
              <a:lnSpc>
                <a:spcPts val="2239"/>
              </a:lnSpc>
            </a:pPr>
            <a:r>
              <a:rPr lang="en-US" sz="1599" b="1" spc="-7">
                <a:solidFill>
                  <a:srgbClr val="000000"/>
                </a:solidFill>
                <a:latin typeface="Montserrat Bold"/>
                <a:ea typeface="Montserrat Bold"/>
                <a:cs typeface="Montserrat Bold"/>
                <a:sym typeface="Montserrat Bold"/>
              </a:rPr>
              <a:t>in your community </a:t>
            </a:r>
          </a:p>
        </p:txBody>
      </p:sp>
      <p:sp>
        <p:nvSpPr>
          <p:cNvPr id="16" name="TextBox 16"/>
          <p:cNvSpPr txBox="1"/>
          <p:nvPr/>
        </p:nvSpPr>
        <p:spPr>
          <a:xfrm>
            <a:off x="227370" y="4267836"/>
            <a:ext cx="7151653" cy="339775"/>
          </a:xfrm>
          <a:prstGeom prst="rect">
            <a:avLst/>
          </a:prstGeom>
        </p:spPr>
        <p:txBody>
          <a:bodyPr lIns="0" tIns="0" rIns="0" bIns="0" rtlCol="0" anchor="t">
            <a:spAutoFit/>
          </a:bodyPr>
          <a:lstStyle/>
          <a:p>
            <a:pPr algn="ctr">
              <a:lnSpc>
                <a:spcPts val="2799"/>
              </a:lnSpc>
              <a:spcBef>
                <a:spcPct val="0"/>
              </a:spcBef>
            </a:pPr>
            <a:r>
              <a:rPr lang="en-US" sz="1999" b="1" spc="-7" dirty="0">
                <a:solidFill>
                  <a:srgbClr val="C22D26"/>
                </a:solidFill>
                <a:latin typeface="Canva Sans Bold"/>
                <a:ea typeface="Canva Sans Bold"/>
                <a:cs typeface="Canva Sans Bold"/>
                <a:sym typeface="Canva Sans Bold"/>
              </a:rPr>
              <a:t>*Additional info; accessibility, refreshments </a:t>
            </a:r>
            <a:r>
              <a:rPr lang="en-US" sz="1999" b="1" spc="-7" dirty="0" err="1">
                <a:solidFill>
                  <a:srgbClr val="C22D26"/>
                </a:solidFill>
                <a:latin typeface="Canva Sans Bold"/>
                <a:ea typeface="Canva Sans Bold"/>
                <a:cs typeface="Canva Sans Bold"/>
                <a:sym typeface="Canva Sans Bold"/>
              </a:rPr>
              <a:t>etc</a:t>
            </a:r>
            <a:r>
              <a:rPr lang="en-US" sz="1999" b="1" spc="-7" dirty="0">
                <a:solidFill>
                  <a:srgbClr val="C22D26"/>
                </a:solidFill>
                <a:latin typeface="Canva Sans Bold"/>
                <a:ea typeface="Canva Sans Bold"/>
                <a:cs typeface="Canva Sans Bold"/>
                <a:sym typeface="Canva Sans Bold"/>
              </a:rPr>
              <a:t>* </a:t>
            </a:r>
          </a:p>
        </p:txBody>
      </p:sp>
      <p:sp>
        <p:nvSpPr>
          <p:cNvPr id="17" name="TextBox 17"/>
          <p:cNvSpPr txBox="1"/>
          <p:nvPr/>
        </p:nvSpPr>
        <p:spPr>
          <a:xfrm>
            <a:off x="125420" y="9171787"/>
            <a:ext cx="7434580" cy="345975"/>
          </a:xfrm>
          <a:prstGeom prst="rect">
            <a:avLst/>
          </a:prstGeom>
        </p:spPr>
        <p:txBody>
          <a:bodyPr lIns="0" tIns="0" rIns="0" bIns="0" rtlCol="0" anchor="t">
            <a:spAutoFit/>
          </a:bodyPr>
          <a:lstStyle/>
          <a:p>
            <a:pPr algn="ctr">
              <a:lnSpc>
                <a:spcPts val="1400"/>
              </a:lnSpc>
              <a:spcBef>
                <a:spcPct val="0"/>
              </a:spcBef>
            </a:pPr>
            <a:r>
              <a:rPr lang="en-US" sz="1000" b="1" spc="-4" dirty="0">
                <a:solidFill>
                  <a:srgbClr val="2B9F92"/>
                </a:solidFill>
                <a:latin typeface="Canva Sans Bold"/>
                <a:ea typeface="Canva Sans Bold"/>
                <a:cs typeface="Canva Sans Bold"/>
                <a:sym typeface="Canva Sans Bold"/>
              </a:rPr>
              <a:t>This event is being hosted by </a:t>
            </a:r>
            <a:r>
              <a:rPr lang="en-US" sz="1000" b="1" spc="-4" dirty="0">
                <a:solidFill>
                  <a:srgbClr val="C22D26"/>
                </a:solidFill>
                <a:latin typeface="Canva Sans Bold"/>
                <a:ea typeface="Canva Sans Bold"/>
                <a:cs typeface="Canva Sans Bold"/>
                <a:sym typeface="Canva Sans Bold"/>
              </a:rPr>
              <a:t>*your </a:t>
            </a:r>
            <a:r>
              <a:rPr lang="en-US" sz="1000" b="1" spc="-4" dirty="0" err="1">
                <a:solidFill>
                  <a:srgbClr val="C22D26"/>
                </a:solidFill>
                <a:latin typeface="Canva Sans Bold"/>
                <a:ea typeface="Canva Sans Bold"/>
                <a:cs typeface="Canva Sans Bold"/>
                <a:sym typeface="Canva Sans Bold"/>
              </a:rPr>
              <a:t>organisation</a:t>
            </a:r>
            <a:r>
              <a:rPr lang="en-US" sz="1000" b="1" spc="-4" dirty="0">
                <a:solidFill>
                  <a:srgbClr val="C22D26"/>
                </a:solidFill>
                <a:latin typeface="Canva Sans Bold"/>
                <a:ea typeface="Canva Sans Bold"/>
                <a:cs typeface="Canva Sans Bold"/>
                <a:sym typeface="Canva Sans Bold"/>
              </a:rPr>
              <a:t>*</a:t>
            </a:r>
            <a:r>
              <a:rPr lang="en-US" sz="1000" b="1" spc="-4" dirty="0">
                <a:solidFill>
                  <a:srgbClr val="2B9F92"/>
                </a:solidFill>
                <a:latin typeface="Canva Sans Bold"/>
                <a:ea typeface="Canva Sans Bold"/>
                <a:cs typeface="Canva Sans Bold"/>
                <a:sym typeface="Canva Sans Bold"/>
              </a:rPr>
              <a:t> with support from Kensington &amp; Chelsea</a:t>
            </a:r>
          </a:p>
          <a:p>
            <a:pPr algn="ctr">
              <a:lnSpc>
                <a:spcPts val="1400"/>
              </a:lnSpc>
              <a:spcBef>
                <a:spcPct val="0"/>
              </a:spcBef>
            </a:pPr>
            <a:r>
              <a:rPr lang="en-US" sz="1000" b="1" spc="-4" dirty="0">
                <a:solidFill>
                  <a:srgbClr val="2B9F92"/>
                </a:solidFill>
                <a:latin typeface="Canva Sans Bold"/>
                <a:ea typeface="Canva Sans Bold"/>
                <a:cs typeface="Canva Sans Bold"/>
                <a:sym typeface="Canva Sans Bold"/>
              </a:rPr>
              <a:t> Social Council (KCSC) and One Westminster</a:t>
            </a:r>
          </a:p>
        </p:txBody>
      </p:sp>
      <p:sp>
        <p:nvSpPr>
          <p:cNvPr id="18" name="TextBox 18"/>
          <p:cNvSpPr txBox="1"/>
          <p:nvPr/>
        </p:nvSpPr>
        <p:spPr>
          <a:xfrm>
            <a:off x="473400" y="6381203"/>
            <a:ext cx="4349334" cy="2390775"/>
          </a:xfrm>
          <a:prstGeom prst="rect">
            <a:avLst/>
          </a:prstGeom>
        </p:spPr>
        <p:txBody>
          <a:bodyPr lIns="0" tIns="0" rIns="0" bIns="0" rtlCol="0" anchor="t">
            <a:spAutoFit/>
          </a:bodyPr>
          <a:lstStyle/>
          <a:p>
            <a:pPr algn="l">
              <a:lnSpc>
                <a:spcPts val="2100"/>
              </a:lnSpc>
              <a:spcBef>
                <a:spcPct val="0"/>
              </a:spcBef>
            </a:pPr>
            <a:r>
              <a:rPr lang="en-US" sz="1500" b="1" spc="-6">
                <a:solidFill>
                  <a:srgbClr val="FFFFFF"/>
                </a:solidFill>
                <a:latin typeface="Canva Sans Bold"/>
                <a:ea typeface="Canva Sans Bold"/>
                <a:cs typeface="Canva Sans Bold"/>
                <a:sym typeface="Canva Sans Bold"/>
              </a:rPr>
              <a:t>Share your views, experiences, and ideas. </a:t>
            </a:r>
            <a:r>
              <a:rPr lang="en-US" sz="1500" spc="-6">
                <a:solidFill>
                  <a:srgbClr val="FFFFFF"/>
                </a:solidFill>
                <a:latin typeface="Canva Sans"/>
                <a:ea typeface="Canva Sans"/>
                <a:cs typeface="Canva Sans"/>
                <a:sym typeface="Canva Sans"/>
              </a:rPr>
              <a:t>Your voice will help shape how we support mental health locally—so it works better for everyone.</a:t>
            </a:r>
          </a:p>
          <a:p>
            <a:pPr algn="l">
              <a:lnSpc>
                <a:spcPts val="2100"/>
              </a:lnSpc>
              <a:spcBef>
                <a:spcPct val="0"/>
              </a:spcBef>
            </a:pPr>
            <a:endParaRPr lang="en-US" sz="1500" spc="-6">
              <a:solidFill>
                <a:srgbClr val="FFFFFF"/>
              </a:solidFill>
              <a:latin typeface="Canva Sans"/>
              <a:ea typeface="Canva Sans"/>
              <a:cs typeface="Canva Sans"/>
              <a:sym typeface="Canva Sans"/>
            </a:endParaRPr>
          </a:p>
          <a:p>
            <a:pPr algn="l">
              <a:lnSpc>
                <a:spcPts val="2100"/>
              </a:lnSpc>
              <a:spcBef>
                <a:spcPct val="0"/>
              </a:spcBef>
            </a:pPr>
            <a:r>
              <a:rPr lang="en-US" sz="1500" b="1" spc="-6">
                <a:solidFill>
                  <a:srgbClr val="C22D26"/>
                </a:solidFill>
                <a:latin typeface="Canva Sans Bold"/>
                <a:ea typeface="Canva Sans Bold"/>
                <a:cs typeface="Canva Sans Bold"/>
                <a:sym typeface="Canva Sans Bold"/>
              </a:rPr>
              <a:t>Sign Up/Register</a:t>
            </a:r>
          </a:p>
          <a:p>
            <a:pPr algn="l">
              <a:lnSpc>
                <a:spcPts val="2100"/>
              </a:lnSpc>
              <a:spcBef>
                <a:spcPct val="0"/>
              </a:spcBef>
            </a:pPr>
            <a:r>
              <a:rPr lang="en-US" sz="1500" spc="-6">
                <a:solidFill>
                  <a:srgbClr val="C22D26"/>
                </a:solidFill>
                <a:latin typeface="Canva Sans"/>
                <a:ea typeface="Canva Sans"/>
                <a:cs typeface="Canva Sans"/>
                <a:sym typeface="Canva Sans"/>
              </a:rPr>
              <a:t>*Information on how people will join - for example, pre-register through Eventbrite or just turn up*</a:t>
            </a:r>
          </a:p>
          <a:p>
            <a:pPr algn="l">
              <a:lnSpc>
                <a:spcPts val="2100"/>
              </a:lnSpc>
              <a:spcBef>
                <a:spcPct val="0"/>
              </a:spcBef>
            </a:pPr>
            <a:endParaRPr lang="en-US" sz="1500" spc="-6">
              <a:solidFill>
                <a:srgbClr val="C22D26"/>
              </a:solidFill>
              <a:latin typeface="Canva Sans"/>
              <a:ea typeface="Canva Sans"/>
              <a:cs typeface="Canva Sans"/>
              <a:sym typeface="Canva Sans"/>
            </a:endParaRPr>
          </a:p>
        </p:txBody>
      </p:sp>
      <p:sp>
        <p:nvSpPr>
          <p:cNvPr id="19" name="Freeform 19"/>
          <p:cNvSpPr/>
          <p:nvPr/>
        </p:nvSpPr>
        <p:spPr>
          <a:xfrm>
            <a:off x="4822734" y="6388121"/>
            <a:ext cx="2640196" cy="2671718"/>
          </a:xfrm>
          <a:custGeom>
            <a:avLst/>
            <a:gdLst/>
            <a:ahLst/>
            <a:cxnLst/>
            <a:rect l="l" t="t" r="r" b="b"/>
            <a:pathLst>
              <a:path w="2640196" h="2671718">
                <a:moveTo>
                  <a:pt x="0" y="0"/>
                </a:moveTo>
                <a:lnTo>
                  <a:pt x="2640196" y="0"/>
                </a:lnTo>
                <a:lnTo>
                  <a:pt x="2640196" y="2671718"/>
                </a:lnTo>
                <a:lnTo>
                  <a:pt x="0" y="267171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C495"/>
        </a:solidFill>
        <a:effectLst/>
      </p:bgPr>
    </p:bg>
    <p:spTree>
      <p:nvGrpSpPr>
        <p:cNvPr id="1" name=""/>
        <p:cNvGrpSpPr/>
        <p:nvPr/>
      </p:nvGrpSpPr>
      <p:grpSpPr>
        <a:xfrm>
          <a:off x="0" y="0"/>
          <a:ext cx="0" cy="0"/>
          <a:chOff x="0" y="0"/>
          <a:chExt cx="0" cy="0"/>
        </a:xfrm>
      </p:grpSpPr>
      <p:grpSp>
        <p:nvGrpSpPr>
          <p:cNvPr id="2" name="Group 2"/>
          <p:cNvGrpSpPr/>
          <p:nvPr/>
        </p:nvGrpSpPr>
        <p:grpSpPr>
          <a:xfrm>
            <a:off x="480674" y="414480"/>
            <a:ext cx="6598651" cy="9863039"/>
            <a:chOff x="0" y="0"/>
            <a:chExt cx="2364808" cy="3534691"/>
          </a:xfrm>
        </p:grpSpPr>
        <p:sp>
          <p:nvSpPr>
            <p:cNvPr id="3" name="Freeform 3"/>
            <p:cNvSpPr/>
            <p:nvPr/>
          </p:nvSpPr>
          <p:spPr>
            <a:xfrm>
              <a:off x="0" y="0"/>
              <a:ext cx="2364808" cy="3534691"/>
            </a:xfrm>
            <a:custGeom>
              <a:avLst/>
              <a:gdLst/>
              <a:ahLst/>
              <a:cxnLst/>
              <a:rect l="l" t="t" r="r" b="b"/>
              <a:pathLst>
                <a:path w="2364808" h="3534691">
                  <a:moveTo>
                    <a:pt x="0" y="0"/>
                  </a:moveTo>
                  <a:lnTo>
                    <a:pt x="2364808" y="0"/>
                  </a:lnTo>
                  <a:lnTo>
                    <a:pt x="2364808" y="3534691"/>
                  </a:lnTo>
                  <a:lnTo>
                    <a:pt x="0" y="3534691"/>
                  </a:lnTo>
                  <a:close/>
                </a:path>
              </a:pathLst>
            </a:custGeom>
            <a:solidFill>
              <a:srgbClr val="FFFFFF"/>
            </a:solidFill>
          </p:spPr>
          <p:txBody>
            <a:bodyPr/>
            <a:lstStyle/>
            <a:p>
              <a:endParaRPr lang="en-GB"/>
            </a:p>
          </p:txBody>
        </p:sp>
        <p:sp>
          <p:nvSpPr>
            <p:cNvPr id="4" name="TextBox 4"/>
            <p:cNvSpPr txBox="1"/>
            <p:nvPr/>
          </p:nvSpPr>
          <p:spPr>
            <a:xfrm>
              <a:off x="0" y="-28575"/>
              <a:ext cx="2364808" cy="3563266"/>
            </a:xfrm>
            <a:prstGeom prst="rect">
              <a:avLst/>
            </a:prstGeom>
          </p:spPr>
          <p:txBody>
            <a:bodyPr lIns="50800" tIns="50800" rIns="50800" bIns="50800" rtlCol="0" anchor="ctr"/>
            <a:lstStyle/>
            <a:p>
              <a:pPr algn="l">
                <a:lnSpc>
                  <a:spcPts val="2659"/>
                </a:lnSpc>
              </a:pPr>
              <a:endParaRPr/>
            </a:p>
          </p:txBody>
        </p:sp>
      </p:grpSp>
      <p:sp>
        <p:nvSpPr>
          <p:cNvPr id="5" name="TextBox 5"/>
          <p:cNvSpPr txBox="1"/>
          <p:nvPr/>
        </p:nvSpPr>
        <p:spPr>
          <a:xfrm>
            <a:off x="714105" y="5987164"/>
            <a:ext cx="4594270" cy="240690"/>
          </a:xfrm>
          <a:prstGeom prst="rect">
            <a:avLst/>
          </a:prstGeom>
        </p:spPr>
        <p:txBody>
          <a:bodyPr lIns="0" tIns="0" rIns="0" bIns="0" rtlCol="0" anchor="t">
            <a:spAutoFit/>
          </a:bodyPr>
          <a:lstStyle/>
          <a:p>
            <a:pPr algn="l">
              <a:lnSpc>
                <a:spcPts val="1959"/>
              </a:lnSpc>
            </a:pPr>
            <a:endParaRPr/>
          </a:p>
        </p:txBody>
      </p:sp>
      <p:sp>
        <p:nvSpPr>
          <p:cNvPr id="6" name="TextBox 6"/>
          <p:cNvSpPr txBox="1"/>
          <p:nvPr/>
        </p:nvSpPr>
        <p:spPr>
          <a:xfrm>
            <a:off x="756000" y="727425"/>
            <a:ext cx="6089895" cy="7191375"/>
          </a:xfrm>
          <a:prstGeom prst="rect">
            <a:avLst/>
          </a:prstGeom>
        </p:spPr>
        <p:txBody>
          <a:bodyPr lIns="0" tIns="0" rIns="0" bIns="0" rtlCol="0" anchor="t">
            <a:spAutoFit/>
          </a:bodyPr>
          <a:lstStyle/>
          <a:p>
            <a:pPr algn="l">
              <a:lnSpc>
                <a:spcPts val="2100"/>
              </a:lnSpc>
            </a:pPr>
            <a:r>
              <a:rPr lang="en-US" sz="1500" b="1" spc="-6">
                <a:solidFill>
                  <a:srgbClr val="00C495"/>
                </a:solidFill>
                <a:latin typeface="Canva Sans Bold"/>
                <a:ea typeface="Canva Sans Bold"/>
                <a:cs typeface="Canva Sans Bold"/>
                <a:sym typeface="Canva Sans Bold"/>
              </a:rPr>
              <a:t>Mental health can affect all of us—</a:t>
            </a:r>
            <a:r>
              <a:rPr lang="en-US" sz="1500" spc="-6">
                <a:solidFill>
                  <a:srgbClr val="000000"/>
                </a:solidFill>
                <a:latin typeface="Canva Sans"/>
                <a:ea typeface="Canva Sans"/>
                <a:cs typeface="Canva Sans"/>
                <a:sym typeface="Canva Sans"/>
              </a:rPr>
              <a:t>but not everyone gets the support they need, and for some the impact is felt much harder. In Kensington, Chelsea, and Westminster, many people face barriers to getting help. These could be cultural, neurodiversity, social, practical—or simply not knowing how to get support. There are also wider issues like the housing, employment and our families that impact our mental health. </a:t>
            </a:r>
          </a:p>
          <a:p>
            <a:pPr algn="l">
              <a:lnSpc>
                <a:spcPts val="2100"/>
              </a:lnSpc>
            </a:pPr>
            <a:endParaRPr lang="en-US" sz="1500" spc="-6">
              <a:solidFill>
                <a:srgbClr val="000000"/>
              </a:solidFill>
              <a:latin typeface="Canva Sans"/>
              <a:ea typeface="Canva Sans"/>
              <a:cs typeface="Canva Sans"/>
              <a:sym typeface="Canva Sans"/>
            </a:endParaRPr>
          </a:p>
          <a:p>
            <a:pPr algn="l">
              <a:lnSpc>
                <a:spcPts val="2100"/>
              </a:lnSpc>
            </a:pPr>
            <a:r>
              <a:rPr lang="en-US" sz="1500" spc="-6">
                <a:solidFill>
                  <a:srgbClr val="000000"/>
                </a:solidFill>
                <a:latin typeface="Canva Sans"/>
                <a:ea typeface="Canva Sans"/>
                <a:cs typeface="Canva Sans"/>
                <a:sym typeface="Canva Sans"/>
              </a:rPr>
              <a:t>We want to try and do more, and we need your voice to help shape it. So, we’re creating a strategy for local community, faith, and voluntary groups together to push for:</a:t>
            </a:r>
          </a:p>
          <a:p>
            <a:pPr algn="l">
              <a:lnSpc>
                <a:spcPts val="2100"/>
              </a:lnSpc>
            </a:pPr>
            <a:endParaRPr lang="en-US" sz="1500" spc="-6">
              <a:solidFill>
                <a:srgbClr val="000000"/>
              </a:solidFill>
              <a:latin typeface="Canva Sans"/>
              <a:ea typeface="Canva Sans"/>
              <a:cs typeface="Canva Sans"/>
              <a:sym typeface="Canva Sans"/>
            </a:endParaRPr>
          </a:p>
          <a:p>
            <a:pPr marL="323850" lvl="1" indent="-161925" algn="l">
              <a:lnSpc>
                <a:spcPts val="2100"/>
              </a:lnSpc>
              <a:buFont typeface="Arial"/>
              <a:buChar char="•"/>
            </a:pPr>
            <a:r>
              <a:rPr lang="en-US" sz="1500" spc="-6">
                <a:solidFill>
                  <a:srgbClr val="000000"/>
                </a:solidFill>
                <a:latin typeface="Canva Sans"/>
                <a:ea typeface="Canva Sans"/>
                <a:cs typeface="Canva Sans"/>
                <a:sym typeface="Canva Sans"/>
              </a:rPr>
              <a:t>More investment in community-led mental health support</a:t>
            </a:r>
          </a:p>
          <a:p>
            <a:pPr marL="323850" lvl="1" indent="-161925" algn="l">
              <a:lnSpc>
                <a:spcPts val="2100"/>
              </a:lnSpc>
              <a:buFont typeface="Arial"/>
              <a:buChar char="•"/>
            </a:pPr>
            <a:r>
              <a:rPr lang="en-US" sz="1500" spc="-6">
                <a:solidFill>
                  <a:srgbClr val="000000"/>
                </a:solidFill>
                <a:latin typeface="Canva Sans"/>
                <a:ea typeface="Canva Sans"/>
                <a:cs typeface="Canva Sans"/>
                <a:sym typeface="Canva Sans"/>
              </a:rPr>
              <a:t>Services that are joined-up, inclusive, and culturally relevant</a:t>
            </a:r>
          </a:p>
          <a:p>
            <a:pPr marL="323850" lvl="1" indent="-161925" algn="l">
              <a:lnSpc>
                <a:spcPts val="2100"/>
              </a:lnSpc>
              <a:buFont typeface="Arial"/>
              <a:buChar char="•"/>
            </a:pPr>
            <a:r>
              <a:rPr lang="en-US" sz="1500" spc="-6">
                <a:solidFill>
                  <a:srgbClr val="000000"/>
                </a:solidFill>
                <a:latin typeface="Canva Sans"/>
                <a:ea typeface="Canva Sans"/>
                <a:cs typeface="Canva Sans"/>
                <a:sym typeface="Canva Sans"/>
              </a:rPr>
              <a:t>A bigger focus on prevention and early help</a:t>
            </a:r>
          </a:p>
          <a:p>
            <a:pPr marL="323850" lvl="1" indent="-161925" algn="l">
              <a:lnSpc>
                <a:spcPts val="2100"/>
              </a:lnSpc>
              <a:buFont typeface="Arial"/>
              <a:buChar char="•"/>
            </a:pPr>
            <a:r>
              <a:rPr lang="en-US" sz="1500" spc="-6">
                <a:solidFill>
                  <a:srgbClr val="000000"/>
                </a:solidFill>
                <a:latin typeface="Canva Sans"/>
                <a:ea typeface="Canva Sans"/>
                <a:cs typeface="Canva Sans"/>
                <a:sym typeface="Canva Sans"/>
              </a:rPr>
              <a:t>Giving people more choice and control over the support they receive</a:t>
            </a:r>
          </a:p>
          <a:p>
            <a:pPr algn="l">
              <a:lnSpc>
                <a:spcPts val="2100"/>
              </a:lnSpc>
            </a:pPr>
            <a:endParaRPr lang="en-US" sz="1500" spc="-6">
              <a:solidFill>
                <a:srgbClr val="000000"/>
              </a:solidFill>
              <a:latin typeface="Canva Sans"/>
              <a:ea typeface="Canva Sans"/>
              <a:cs typeface="Canva Sans"/>
              <a:sym typeface="Canva Sans"/>
            </a:endParaRPr>
          </a:p>
          <a:p>
            <a:pPr algn="l">
              <a:lnSpc>
                <a:spcPts val="2100"/>
              </a:lnSpc>
            </a:pPr>
            <a:r>
              <a:rPr lang="en-US" sz="1500" b="1" spc="-6">
                <a:solidFill>
                  <a:srgbClr val="00C495"/>
                </a:solidFill>
                <a:latin typeface="Canva Sans Bold"/>
                <a:ea typeface="Canva Sans Bold"/>
                <a:cs typeface="Canva Sans Bold"/>
                <a:sym typeface="Canva Sans Bold"/>
              </a:rPr>
              <a:t>We know we can’t fix everything</a:t>
            </a:r>
            <a:r>
              <a:rPr lang="en-US" sz="1500" spc="-6">
                <a:solidFill>
                  <a:srgbClr val="00C495"/>
                </a:solidFill>
                <a:latin typeface="Canva Sans"/>
                <a:ea typeface="Canva Sans"/>
                <a:cs typeface="Canva Sans"/>
                <a:sym typeface="Canva Sans"/>
              </a:rPr>
              <a:t>—</a:t>
            </a:r>
            <a:r>
              <a:rPr lang="en-US" sz="1500" spc="-6">
                <a:solidFill>
                  <a:srgbClr val="000000"/>
                </a:solidFill>
                <a:latin typeface="Canva Sans"/>
                <a:ea typeface="Canva Sans"/>
                <a:cs typeface="Canva Sans"/>
                <a:sym typeface="Canva Sans"/>
              </a:rPr>
              <a:t>but we can make positive difference. This strategy is about improving how we work in the Voluntary &amp; Community Sector, making services join up so it’s easier for you to get support, and using our voice to influence the local NHS and councils to invest in what matters most to local people—and what really works.</a:t>
            </a:r>
          </a:p>
          <a:p>
            <a:pPr algn="l">
              <a:lnSpc>
                <a:spcPts val="2100"/>
              </a:lnSpc>
            </a:pPr>
            <a:endParaRPr lang="en-US" sz="1500" spc="-6">
              <a:solidFill>
                <a:srgbClr val="000000"/>
              </a:solidFill>
              <a:latin typeface="Canva Sans"/>
              <a:ea typeface="Canva Sans"/>
              <a:cs typeface="Canva Sans"/>
              <a:sym typeface="Canva Sans"/>
            </a:endParaRPr>
          </a:p>
          <a:p>
            <a:pPr algn="l">
              <a:lnSpc>
                <a:spcPts val="2100"/>
              </a:lnSpc>
            </a:pPr>
            <a:r>
              <a:rPr lang="en-US" sz="1500" spc="-6">
                <a:solidFill>
                  <a:srgbClr val="C22D26"/>
                </a:solidFill>
                <a:latin typeface="Canva Sans"/>
                <a:ea typeface="Canva Sans"/>
                <a:cs typeface="Canva Sans"/>
                <a:sym typeface="Canva Sans"/>
              </a:rPr>
              <a:t>*</a:t>
            </a:r>
            <a:r>
              <a:rPr lang="en-US" sz="1500" b="1" spc="-6">
                <a:solidFill>
                  <a:srgbClr val="C22D26"/>
                </a:solidFill>
                <a:latin typeface="Canva Sans Bold"/>
                <a:ea typeface="Canva Sans Bold"/>
                <a:cs typeface="Canva Sans Bold"/>
                <a:sym typeface="Canva Sans Bold"/>
              </a:rPr>
              <a:t>A quote or statement from your organisations </a:t>
            </a:r>
          </a:p>
          <a:p>
            <a:pPr algn="l">
              <a:lnSpc>
                <a:spcPts val="2100"/>
              </a:lnSpc>
              <a:spcBef>
                <a:spcPct val="0"/>
              </a:spcBef>
            </a:pPr>
            <a:r>
              <a:rPr lang="en-US" sz="1500" spc="-6">
                <a:solidFill>
                  <a:srgbClr val="C22D26"/>
                </a:solidFill>
                <a:latin typeface="Canva Sans"/>
                <a:ea typeface="Canva Sans"/>
                <a:cs typeface="Canva Sans"/>
                <a:sym typeface="Canva Sans"/>
              </a:rPr>
              <a:t>*Add text here </a:t>
            </a:r>
          </a:p>
        </p:txBody>
      </p:sp>
      <p:sp>
        <p:nvSpPr>
          <p:cNvPr id="7" name="Freeform 7"/>
          <p:cNvSpPr/>
          <p:nvPr/>
        </p:nvSpPr>
        <p:spPr>
          <a:xfrm>
            <a:off x="5876848" y="7163499"/>
            <a:ext cx="1477060" cy="3564501"/>
          </a:xfrm>
          <a:custGeom>
            <a:avLst/>
            <a:gdLst/>
            <a:ahLst/>
            <a:cxnLst/>
            <a:rect l="l" t="t" r="r" b="b"/>
            <a:pathLst>
              <a:path w="1477060" h="3564501">
                <a:moveTo>
                  <a:pt x="0" y="0"/>
                </a:moveTo>
                <a:lnTo>
                  <a:pt x="1477060" y="0"/>
                </a:lnTo>
                <a:lnTo>
                  <a:pt x="1477060" y="3564501"/>
                </a:lnTo>
                <a:lnTo>
                  <a:pt x="0" y="3564501"/>
                </a:lnTo>
                <a:lnTo>
                  <a:pt x="0" y="0"/>
                </a:lnTo>
                <a:close/>
              </a:path>
            </a:pathLst>
          </a:custGeom>
          <a:blipFill>
            <a:blip r:embed="rId2">
              <a:extLst>
                <a:ext uri="{96DAC541-7B7A-43D3-8B79-37D633B846F1}">
                  <asvg:svgBlip xmlns:asvg="http://schemas.microsoft.com/office/drawing/2016/SVG/main" r:embed="rId3"/>
                </a:ext>
              </a:extLst>
            </a:blip>
            <a:stretch>
              <a:fillRect l="-100362"/>
            </a:stretch>
          </a:blipFill>
        </p:spPr>
        <p:txBody>
          <a:bodyPr/>
          <a:lstStyle/>
          <a:p>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382</Words>
  <Application>Microsoft Office PowerPoint</Application>
  <PresentationFormat>Custom</PresentationFormat>
  <Paragraphs>28</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Canva Sans Bold</vt:lpstr>
      <vt:lpstr>Calibri</vt:lpstr>
      <vt:lpstr>Canva Sans</vt:lpstr>
      <vt:lpstr>Montserrat Bold</vt:lpstr>
      <vt:lpstr>Arial</vt:lpstr>
      <vt:lpstr>IBM Plex Sans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VCS Mental Health Strategy - Poster Template </dc:title>
  <cp:lastModifiedBy>Liam Pywell (He/Him)</cp:lastModifiedBy>
  <cp:revision>2</cp:revision>
  <dcterms:created xsi:type="dcterms:W3CDTF">2006-08-16T00:00:00Z</dcterms:created>
  <dcterms:modified xsi:type="dcterms:W3CDTF">2025-11-21T14:45:09Z</dcterms:modified>
  <dc:identifier>DAGUll-g_U4</dc:identifier>
</cp:coreProperties>
</file>