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57" r:id="rId6"/>
    <p:sldId id="259" r:id="rId7"/>
    <p:sldId id="258" r:id="rId8"/>
    <p:sldId id="270" r:id="rId9"/>
    <p:sldId id="260" r:id="rId10"/>
    <p:sldId id="263" r:id="rId11"/>
    <p:sldId id="262" r:id="rId12"/>
    <p:sldId id="271" r:id="rId13"/>
    <p:sldId id="264" r:id="rId14"/>
    <p:sldId id="266" r:id="rId15"/>
    <p:sldId id="269"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DFC13D-DB53-1D56-EC3E-96CF74C6BBBE}" name="Peattie, Genevieve: WCC" initials="PW" userId="S::gpeattie@westminster.gov.uk::4165ad5d-a85e-4a57-b72a-fc550a45c11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FDF858-E75B-413C-8F5B-FB3BFDD6B51E}" v="4" dt="2023-06-12T09:52:20.522"/>
    <p1510:client id="{A5BB0B42-0538-D955-32B0-FAB293D2E52B}" v="8" dt="2023-06-13T09:28:24.2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84" autoAdjust="0"/>
    <p:restoredTop sz="87172" autoAdjust="0"/>
  </p:normalViewPr>
  <p:slideViewPr>
    <p:cSldViewPr snapToGrid="0">
      <p:cViewPr varScale="1">
        <p:scale>
          <a:sx n="81" d="100"/>
          <a:sy n="81" d="100"/>
        </p:scale>
        <p:origin x="420"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4DE17E-099D-4C00-A73C-FBFBC16F3090}"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GB"/>
        </a:p>
      </dgm:t>
    </dgm:pt>
    <dgm:pt modelId="{626D777B-2492-4809-B3DC-333AD4B043B0}">
      <dgm:prSet phldrT="[Text]" custT="1"/>
      <dgm:spPr>
        <a:solidFill>
          <a:srgbClr val="92D050"/>
        </a:solidFill>
      </dgm:spPr>
      <dgm:t>
        <a:bodyPr/>
        <a:lstStyle/>
        <a:p>
          <a:r>
            <a:rPr lang="en-GB" sz="2000" dirty="0"/>
            <a:t>VCS Investment Strategy wants the VCS to succeed so that our communities are best supported. The council has a role in supporting this to happen.</a:t>
          </a:r>
        </a:p>
      </dgm:t>
    </dgm:pt>
    <dgm:pt modelId="{4E67DDF5-08F1-499A-8E93-988FD8FDE084}" type="parTrans" cxnId="{C002CCCC-B069-4EE0-A759-07720677833D}">
      <dgm:prSet/>
      <dgm:spPr/>
      <dgm:t>
        <a:bodyPr/>
        <a:lstStyle/>
        <a:p>
          <a:endParaRPr lang="en-GB"/>
        </a:p>
      </dgm:t>
    </dgm:pt>
    <dgm:pt modelId="{6C2C0031-9CD0-4AF9-9B02-858B3554E8CE}" type="sibTrans" cxnId="{C002CCCC-B069-4EE0-A759-07720677833D}">
      <dgm:prSet/>
      <dgm:spPr/>
      <dgm:t>
        <a:bodyPr/>
        <a:lstStyle/>
        <a:p>
          <a:endParaRPr lang="en-GB"/>
        </a:p>
      </dgm:t>
    </dgm:pt>
    <dgm:pt modelId="{C815D287-5C60-40C4-9D17-52FEFA0CC249}">
      <dgm:prSet phldrT="[Text]"/>
      <dgm:spPr/>
      <dgm:t>
        <a:bodyPr/>
        <a:lstStyle/>
        <a:p>
          <a:r>
            <a:rPr lang="en-GB" dirty="0"/>
            <a:t>One key way of doing this is by investing in </a:t>
          </a:r>
          <a:r>
            <a:rPr lang="en-GB" b="1" dirty="0"/>
            <a:t>capacity building. </a:t>
          </a:r>
          <a:r>
            <a:rPr lang="en-GB" b="0" dirty="0"/>
            <a:t>This means increasing the resources, skills, and abilities of the sector which ultimately leads to greater strength and resilience.</a:t>
          </a:r>
        </a:p>
      </dgm:t>
    </dgm:pt>
    <dgm:pt modelId="{EE1C6422-6769-4261-98B3-D34D5E4D48E2}" type="parTrans" cxnId="{1CDE0333-FBE6-4824-8934-EF9891A1AF6D}">
      <dgm:prSet/>
      <dgm:spPr/>
      <dgm:t>
        <a:bodyPr/>
        <a:lstStyle/>
        <a:p>
          <a:endParaRPr lang="en-GB"/>
        </a:p>
      </dgm:t>
    </dgm:pt>
    <dgm:pt modelId="{B69BA035-91FF-46EE-843F-AAE6A77434F4}" type="sibTrans" cxnId="{1CDE0333-FBE6-4824-8934-EF9891A1AF6D}">
      <dgm:prSet/>
      <dgm:spPr/>
      <dgm:t>
        <a:bodyPr/>
        <a:lstStyle/>
        <a:p>
          <a:endParaRPr lang="en-GB"/>
        </a:p>
      </dgm:t>
    </dgm:pt>
    <dgm:pt modelId="{72269C05-3593-4779-93C2-541F401E7BFF}">
      <dgm:prSet phldrT="[Text]"/>
      <dgm:spPr/>
      <dgm:t>
        <a:bodyPr/>
        <a:lstStyle/>
        <a:p>
          <a:r>
            <a:rPr lang="en-GB" dirty="0"/>
            <a:t>We want to see organisations </a:t>
          </a:r>
          <a:r>
            <a:rPr lang="en-GB" b="1" dirty="0"/>
            <a:t>stabilise, have the opportunity to grow, and maintain high-quality services </a:t>
          </a:r>
          <a:r>
            <a:rPr lang="en-GB" dirty="0"/>
            <a:t>most needed in our communities.</a:t>
          </a:r>
        </a:p>
      </dgm:t>
    </dgm:pt>
    <dgm:pt modelId="{B4FF3901-704E-4F6E-A369-A682A3D9B035}" type="parTrans" cxnId="{2179F567-B3FC-4995-8732-30E81E24A813}">
      <dgm:prSet/>
      <dgm:spPr/>
      <dgm:t>
        <a:bodyPr/>
        <a:lstStyle/>
        <a:p>
          <a:endParaRPr lang="en-GB"/>
        </a:p>
      </dgm:t>
    </dgm:pt>
    <dgm:pt modelId="{BE153E8E-69F6-4B7C-B730-3313CE2C30CA}" type="sibTrans" cxnId="{2179F567-B3FC-4995-8732-30E81E24A813}">
      <dgm:prSet/>
      <dgm:spPr/>
      <dgm:t>
        <a:bodyPr/>
        <a:lstStyle/>
        <a:p>
          <a:endParaRPr lang="en-GB"/>
        </a:p>
      </dgm:t>
    </dgm:pt>
    <dgm:pt modelId="{6EA8C63D-57B6-4FC1-9284-85AA718A535A}" type="pres">
      <dgm:prSet presAssocID="{3E4DE17E-099D-4C00-A73C-FBFBC16F3090}" presName="CompostProcess" presStyleCnt="0">
        <dgm:presLayoutVars>
          <dgm:dir/>
          <dgm:resizeHandles val="exact"/>
        </dgm:presLayoutVars>
      </dgm:prSet>
      <dgm:spPr/>
    </dgm:pt>
    <dgm:pt modelId="{1591C9F8-3C9C-4252-A0E7-BE2D430FFF40}" type="pres">
      <dgm:prSet presAssocID="{3E4DE17E-099D-4C00-A73C-FBFBC16F3090}" presName="arrow" presStyleLbl="bgShp" presStyleIdx="0" presStyleCnt="1"/>
      <dgm:spPr/>
    </dgm:pt>
    <dgm:pt modelId="{91A078B8-811B-4D83-B25B-E67D987A3B81}" type="pres">
      <dgm:prSet presAssocID="{3E4DE17E-099D-4C00-A73C-FBFBC16F3090}" presName="linearProcess" presStyleCnt="0"/>
      <dgm:spPr/>
    </dgm:pt>
    <dgm:pt modelId="{87D081EA-5339-4139-8CDB-0E6EDFFBB60E}" type="pres">
      <dgm:prSet presAssocID="{626D777B-2492-4809-B3DC-333AD4B043B0}" presName="textNode" presStyleLbl="node1" presStyleIdx="0" presStyleCnt="3" custScaleX="149084" custScaleY="181777">
        <dgm:presLayoutVars>
          <dgm:bulletEnabled val="1"/>
        </dgm:presLayoutVars>
      </dgm:prSet>
      <dgm:spPr/>
    </dgm:pt>
    <dgm:pt modelId="{08DA5423-85C5-48C9-BF6D-A4DEA6FC4026}" type="pres">
      <dgm:prSet presAssocID="{6C2C0031-9CD0-4AF9-9B02-858B3554E8CE}" presName="sibTrans" presStyleCnt="0"/>
      <dgm:spPr/>
    </dgm:pt>
    <dgm:pt modelId="{82A429A6-5202-4000-99EB-D42CEEDBC45E}" type="pres">
      <dgm:prSet presAssocID="{C815D287-5C60-40C4-9D17-52FEFA0CC249}" presName="textNode" presStyleLbl="node1" presStyleIdx="1" presStyleCnt="3">
        <dgm:presLayoutVars>
          <dgm:bulletEnabled val="1"/>
        </dgm:presLayoutVars>
      </dgm:prSet>
      <dgm:spPr/>
    </dgm:pt>
    <dgm:pt modelId="{FF3E0A80-70CF-4A0E-9326-B47F26359665}" type="pres">
      <dgm:prSet presAssocID="{B69BA035-91FF-46EE-843F-AAE6A77434F4}" presName="sibTrans" presStyleCnt="0"/>
      <dgm:spPr/>
    </dgm:pt>
    <dgm:pt modelId="{E978DCF9-ABB4-40DC-BCA6-4444471C05B3}" type="pres">
      <dgm:prSet presAssocID="{72269C05-3593-4779-93C2-541F401E7BFF}" presName="textNode" presStyleLbl="node1" presStyleIdx="2" presStyleCnt="3">
        <dgm:presLayoutVars>
          <dgm:bulletEnabled val="1"/>
        </dgm:presLayoutVars>
      </dgm:prSet>
      <dgm:spPr/>
    </dgm:pt>
  </dgm:ptLst>
  <dgm:cxnLst>
    <dgm:cxn modelId="{423C250A-9C8E-48E3-8211-92211A7DE611}" type="presOf" srcId="{C815D287-5C60-40C4-9D17-52FEFA0CC249}" destId="{82A429A6-5202-4000-99EB-D42CEEDBC45E}" srcOrd="0" destOrd="0" presId="urn:microsoft.com/office/officeart/2005/8/layout/hProcess9"/>
    <dgm:cxn modelId="{1CDE0333-FBE6-4824-8934-EF9891A1AF6D}" srcId="{3E4DE17E-099D-4C00-A73C-FBFBC16F3090}" destId="{C815D287-5C60-40C4-9D17-52FEFA0CC249}" srcOrd="1" destOrd="0" parTransId="{EE1C6422-6769-4261-98B3-D34D5E4D48E2}" sibTransId="{B69BA035-91FF-46EE-843F-AAE6A77434F4}"/>
    <dgm:cxn modelId="{46F0BF5E-439A-49FE-BBBC-3519E8168DA0}" type="presOf" srcId="{626D777B-2492-4809-B3DC-333AD4B043B0}" destId="{87D081EA-5339-4139-8CDB-0E6EDFFBB60E}" srcOrd="0" destOrd="0" presId="urn:microsoft.com/office/officeart/2005/8/layout/hProcess9"/>
    <dgm:cxn modelId="{D10FB55F-7FB1-4431-903D-791DD4DD3751}" type="presOf" srcId="{3E4DE17E-099D-4C00-A73C-FBFBC16F3090}" destId="{6EA8C63D-57B6-4FC1-9284-85AA718A535A}" srcOrd="0" destOrd="0" presId="urn:microsoft.com/office/officeart/2005/8/layout/hProcess9"/>
    <dgm:cxn modelId="{2179F567-B3FC-4995-8732-30E81E24A813}" srcId="{3E4DE17E-099D-4C00-A73C-FBFBC16F3090}" destId="{72269C05-3593-4779-93C2-541F401E7BFF}" srcOrd="2" destOrd="0" parTransId="{B4FF3901-704E-4F6E-A369-A682A3D9B035}" sibTransId="{BE153E8E-69F6-4B7C-B730-3313CE2C30CA}"/>
    <dgm:cxn modelId="{96AC1391-F969-4757-89E0-56A0607B1D88}" type="presOf" srcId="{72269C05-3593-4779-93C2-541F401E7BFF}" destId="{E978DCF9-ABB4-40DC-BCA6-4444471C05B3}" srcOrd="0" destOrd="0" presId="urn:microsoft.com/office/officeart/2005/8/layout/hProcess9"/>
    <dgm:cxn modelId="{C002CCCC-B069-4EE0-A759-07720677833D}" srcId="{3E4DE17E-099D-4C00-A73C-FBFBC16F3090}" destId="{626D777B-2492-4809-B3DC-333AD4B043B0}" srcOrd="0" destOrd="0" parTransId="{4E67DDF5-08F1-499A-8E93-988FD8FDE084}" sibTransId="{6C2C0031-9CD0-4AF9-9B02-858B3554E8CE}"/>
    <dgm:cxn modelId="{354C0ADF-11B5-4CB9-8D06-D1C777C95EBF}" type="presParOf" srcId="{6EA8C63D-57B6-4FC1-9284-85AA718A535A}" destId="{1591C9F8-3C9C-4252-A0E7-BE2D430FFF40}" srcOrd="0" destOrd="0" presId="urn:microsoft.com/office/officeart/2005/8/layout/hProcess9"/>
    <dgm:cxn modelId="{985D74DA-8FDC-49C5-9B82-81F1935AE603}" type="presParOf" srcId="{6EA8C63D-57B6-4FC1-9284-85AA718A535A}" destId="{91A078B8-811B-4D83-B25B-E67D987A3B81}" srcOrd="1" destOrd="0" presId="urn:microsoft.com/office/officeart/2005/8/layout/hProcess9"/>
    <dgm:cxn modelId="{D31F9099-CBBE-44C8-B8AB-83164304A24C}" type="presParOf" srcId="{91A078B8-811B-4D83-B25B-E67D987A3B81}" destId="{87D081EA-5339-4139-8CDB-0E6EDFFBB60E}" srcOrd="0" destOrd="0" presId="urn:microsoft.com/office/officeart/2005/8/layout/hProcess9"/>
    <dgm:cxn modelId="{F43024B0-40FF-44AA-A640-1460D1B9B0A2}" type="presParOf" srcId="{91A078B8-811B-4D83-B25B-E67D987A3B81}" destId="{08DA5423-85C5-48C9-BF6D-A4DEA6FC4026}" srcOrd="1" destOrd="0" presId="urn:microsoft.com/office/officeart/2005/8/layout/hProcess9"/>
    <dgm:cxn modelId="{50813C8A-928B-4178-8CAE-130286032E62}" type="presParOf" srcId="{91A078B8-811B-4D83-B25B-E67D987A3B81}" destId="{82A429A6-5202-4000-99EB-D42CEEDBC45E}" srcOrd="2" destOrd="0" presId="urn:microsoft.com/office/officeart/2005/8/layout/hProcess9"/>
    <dgm:cxn modelId="{08136D18-6847-42AB-BE24-680D8D1BF290}" type="presParOf" srcId="{91A078B8-811B-4D83-B25B-E67D987A3B81}" destId="{FF3E0A80-70CF-4A0E-9326-B47F26359665}" srcOrd="3" destOrd="0" presId="urn:microsoft.com/office/officeart/2005/8/layout/hProcess9"/>
    <dgm:cxn modelId="{81B99636-F75B-4BC0-88F2-85C82050CA36}" type="presParOf" srcId="{91A078B8-811B-4D83-B25B-E67D987A3B81}" destId="{E978DCF9-ABB4-40DC-BCA6-4444471C05B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0B7004-5377-4CB9-A72D-B08FCA500B19}"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GB"/>
        </a:p>
      </dgm:t>
    </dgm:pt>
    <dgm:pt modelId="{6D8C6A8E-A9EC-445E-8DB2-3B952725BD71}">
      <dgm:prSet phldrT="[Text]"/>
      <dgm:spPr/>
      <dgm:t>
        <a:bodyPr/>
        <a:lstStyle/>
        <a:p>
          <a:r>
            <a:rPr lang="en-GB" dirty="0"/>
            <a:t>Core funding provided</a:t>
          </a:r>
        </a:p>
      </dgm:t>
    </dgm:pt>
    <dgm:pt modelId="{3B8D7CF7-864E-479A-879D-CE16D244CF9B}" type="parTrans" cxnId="{45737ADB-FE93-47B5-83D7-4EE70B4DFA5D}">
      <dgm:prSet/>
      <dgm:spPr/>
      <dgm:t>
        <a:bodyPr/>
        <a:lstStyle/>
        <a:p>
          <a:endParaRPr lang="en-GB"/>
        </a:p>
      </dgm:t>
    </dgm:pt>
    <dgm:pt modelId="{1E87E228-755F-4B8B-89F7-1DA0312DD21B}" type="sibTrans" cxnId="{45737ADB-FE93-47B5-83D7-4EE70B4DFA5D}">
      <dgm:prSet/>
      <dgm:spPr/>
      <dgm:t>
        <a:bodyPr/>
        <a:lstStyle/>
        <a:p>
          <a:endParaRPr lang="en-GB"/>
        </a:p>
      </dgm:t>
    </dgm:pt>
    <dgm:pt modelId="{C3A89223-B292-4A22-88F1-13A3CEF48706}">
      <dgm:prSet phldrT="[Text]"/>
      <dgm:spPr/>
      <dgm:t>
        <a:bodyPr/>
        <a:lstStyle/>
        <a:p>
          <a:r>
            <a:rPr lang="en-GB" dirty="0"/>
            <a:t>VCS uses funds strategically to strengthen, stabilise or grow their organisations</a:t>
          </a:r>
        </a:p>
      </dgm:t>
    </dgm:pt>
    <dgm:pt modelId="{4E69D378-F5D7-4C56-A0C0-7513317447EC}" type="parTrans" cxnId="{3CF87D0C-6880-4AD5-A5D7-BDC263492E9A}">
      <dgm:prSet/>
      <dgm:spPr/>
      <dgm:t>
        <a:bodyPr/>
        <a:lstStyle/>
        <a:p>
          <a:endParaRPr lang="en-GB"/>
        </a:p>
      </dgm:t>
    </dgm:pt>
    <dgm:pt modelId="{58E437CB-53BC-4E3B-A558-5F9A6F90852D}" type="sibTrans" cxnId="{3CF87D0C-6880-4AD5-A5D7-BDC263492E9A}">
      <dgm:prSet/>
      <dgm:spPr/>
      <dgm:t>
        <a:bodyPr/>
        <a:lstStyle/>
        <a:p>
          <a:endParaRPr lang="en-GB"/>
        </a:p>
      </dgm:t>
    </dgm:pt>
    <dgm:pt modelId="{1E21F4A7-6738-4130-8B9A-3B50588F9249}">
      <dgm:prSet phldrT="[Text]"/>
      <dgm:spPr/>
      <dgm:t>
        <a:bodyPr/>
        <a:lstStyle/>
        <a:p>
          <a:r>
            <a:rPr lang="en-GB" dirty="0"/>
            <a:t>VCS is stronger and able to consistently support wide-reaching communities to a high standard</a:t>
          </a:r>
        </a:p>
      </dgm:t>
    </dgm:pt>
    <dgm:pt modelId="{22C119D4-FD06-4780-8D2F-1ADB8740179D}" type="parTrans" cxnId="{E443C1E0-4D62-4436-B9AC-D5947AD5900A}">
      <dgm:prSet/>
      <dgm:spPr/>
      <dgm:t>
        <a:bodyPr/>
        <a:lstStyle/>
        <a:p>
          <a:endParaRPr lang="en-GB"/>
        </a:p>
      </dgm:t>
    </dgm:pt>
    <dgm:pt modelId="{2C677D6D-FC38-47E9-B6F1-810CEBA73EE8}" type="sibTrans" cxnId="{E443C1E0-4D62-4436-B9AC-D5947AD5900A}">
      <dgm:prSet/>
      <dgm:spPr/>
      <dgm:t>
        <a:bodyPr/>
        <a:lstStyle/>
        <a:p>
          <a:endParaRPr lang="en-GB"/>
        </a:p>
      </dgm:t>
    </dgm:pt>
    <dgm:pt modelId="{5E643AC3-4A36-417C-9D75-E35A3DFB04E5}" type="pres">
      <dgm:prSet presAssocID="{810B7004-5377-4CB9-A72D-B08FCA500B19}" presName="linearFlow" presStyleCnt="0">
        <dgm:presLayoutVars>
          <dgm:resizeHandles val="exact"/>
        </dgm:presLayoutVars>
      </dgm:prSet>
      <dgm:spPr/>
    </dgm:pt>
    <dgm:pt modelId="{30F5BB42-851C-4121-9678-D89FE475FEFD}" type="pres">
      <dgm:prSet presAssocID="{6D8C6A8E-A9EC-445E-8DB2-3B952725BD71}" presName="node" presStyleLbl="node1" presStyleIdx="0" presStyleCnt="3">
        <dgm:presLayoutVars>
          <dgm:bulletEnabled val="1"/>
        </dgm:presLayoutVars>
      </dgm:prSet>
      <dgm:spPr/>
    </dgm:pt>
    <dgm:pt modelId="{BAA3DF72-4DFC-4023-87CB-94783C3F1351}" type="pres">
      <dgm:prSet presAssocID="{1E87E228-755F-4B8B-89F7-1DA0312DD21B}" presName="sibTrans" presStyleLbl="sibTrans2D1" presStyleIdx="0" presStyleCnt="2"/>
      <dgm:spPr/>
    </dgm:pt>
    <dgm:pt modelId="{623FD653-E5FB-48F1-BDC6-A2BE0B552572}" type="pres">
      <dgm:prSet presAssocID="{1E87E228-755F-4B8B-89F7-1DA0312DD21B}" presName="connectorText" presStyleLbl="sibTrans2D1" presStyleIdx="0" presStyleCnt="2"/>
      <dgm:spPr/>
    </dgm:pt>
    <dgm:pt modelId="{5D5F8C46-60C7-44C7-8ABF-1126FD898C31}" type="pres">
      <dgm:prSet presAssocID="{C3A89223-B292-4A22-88F1-13A3CEF48706}" presName="node" presStyleLbl="node1" presStyleIdx="1" presStyleCnt="3">
        <dgm:presLayoutVars>
          <dgm:bulletEnabled val="1"/>
        </dgm:presLayoutVars>
      </dgm:prSet>
      <dgm:spPr/>
    </dgm:pt>
    <dgm:pt modelId="{01BC2A4F-4A0E-48F4-8518-FBD6B3ABCA42}" type="pres">
      <dgm:prSet presAssocID="{58E437CB-53BC-4E3B-A558-5F9A6F90852D}" presName="sibTrans" presStyleLbl="sibTrans2D1" presStyleIdx="1" presStyleCnt="2"/>
      <dgm:spPr/>
    </dgm:pt>
    <dgm:pt modelId="{EB95B44C-7255-4F07-BF88-81BF2E650A08}" type="pres">
      <dgm:prSet presAssocID="{58E437CB-53BC-4E3B-A558-5F9A6F90852D}" presName="connectorText" presStyleLbl="sibTrans2D1" presStyleIdx="1" presStyleCnt="2"/>
      <dgm:spPr/>
    </dgm:pt>
    <dgm:pt modelId="{CDD43F8F-B249-4AE1-A8A8-B30EF755673B}" type="pres">
      <dgm:prSet presAssocID="{1E21F4A7-6738-4130-8B9A-3B50588F9249}" presName="node" presStyleLbl="node1" presStyleIdx="2" presStyleCnt="3">
        <dgm:presLayoutVars>
          <dgm:bulletEnabled val="1"/>
        </dgm:presLayoutVars>
      </dgm:prSet>
      <dgm:spPr/>
    </dgm:pt>
  </dgm:ptLst>
  <dgm:cxnLst>
    <dgm:cxn modelId="{43207700-1D3C-4E6F-9A03-AE3938F321B6}" type="presOf" srcId="{1E21F4A7-6738-4130-8B9A-3B50588F9249}" destId="{CDD43F8F-B249-4AE1-A8A8-B30EF755673B}" srcOrd="0" destOrd="0" presId="urn:microsoft.com/office/officeart/2005/8/layout/process2"/>
    <dgm:cxn modelId="{3CF87D0C-6880-4AD5-A5D7-BDC263492E9A}" srcId="{810B7004-5377-4CB9-A72D-B08FCA500B19}" destId="{C3A89223-B292-4A22-88F1-13A3CEF48706}" srcOrd="1" destOrd="0" parTransId="{4E69D378-F5D7-4C56-A0C0-7513317447EC}" sibTransId="{58E437CB-53BC-4E3B-A558-5F9A6F90852D}"/>
    <dgm:cxn modelId="{FA95DE26-FB5E-4B96-8326-6C5A285FB1CE}" type="presOf" srcId="{58E437CB-53BC-4E3B-A558-5F9A6F90852D}" destId="{01BC2A4F-4A0E-48F4-8518-FBD6B3ABCA42}" srcOrd="0" destOrd="0" presId="urn:microsoft.com/office/officeart/2005/8/layout/process2"/>
    <dgm:cxn modelId="{037E5C61-E4F8-43BE-95BF-2781A2BD6248}" type="presOf" srcId="{1E87E228-755F-4B8B-89F7-1DA0312DD21B}" destId="{623FD653-E5FB-48F1-BDC6-A2BE0B552572}" srcOrd="1" destOrd="0" presId="urn:microsoft.com/office/officeart/2005/8/layout/process2"/>
    <dgm:cxn modelId="{2D9D7161-189B-4BF9-AA2A-68211A71C663}" type="presOf" srcId="{1E87E228-755F-4B8B-89F7-1DA0312DD21B}" destId="{BAA3DF72-4DFC-4023-87CB-94783C3F1351}" srcOrd="0" destOrd="0" presId="urn:microsoft.com/office/officeart/2005/8/layout/process2"/>
    <dgm:cxn modelId="{D9F10647-BC33-41C9-AF94-51EB5202928E}" type="presOf" srcId="{C3A89223-B292-4A22-88F1-13A3CEF48706}" destId="{5D5F8C46-60C7-44C7-8ABF-1126FD898C31}" srcOrd="0" destOrd="0" presId="urn:microsoft.com/office/officeart/2005/8/layout/process2"/>
    <dgm:cxn modelId="{22084572-FC94-4B42-9DB0-1BD5AE6B8FAA}" type="presOf" srcId="{810B7004-5377-4CB9-A72D-B08FCA500B19}" destId="{5E643AC3-4A36-417C-9D75-E35A3DFB04E5}" srcOrd="0" destOrd="0" presId="urn:microsoft.com/office/officeart/2005/8/layout/process2"/>
    <dgm:cxn modelId="{53921AAF-5B51-4BF7-8287-5DB4252760D8}" type="presOf" srcId="{6D8C6A8E-A9EC-445E-8DB2-3B952725BD71}" destId="{30F5BB42-851C-4121-9678-D89FE475FEFD}" srcOrd="0" destOrd="0" presId="urn:microsoft.com/office/officeart/2005/8/layout/process2"/>
    <dgm:cxn modelId="{A0B836C9-B44E-4D93-BC7A-B7D866F54594}" type="presOf" srcId="{58E437CB-53BC-4E3B-A558-5F9A6F90852D}" destId="{EB95B44C-7255-4F07-BF88-81BF2E650A08}" srcOrd="1" destOrd="0" presId="urn:microsoft.com/office/officeart/2005/8/layout/process2"/>
    <dgm:cxn modelId="{45737ADB-FE93-47B5-83D7-4EE70B4DFA5D}" srcId="{810B7004-5377-4CB9-A72D-B08FCA500B19}" destId="{6D8C6A8E-A9EC-445E-8DB2-3B952725BD71}" srcOrd="0" destOrd="0" parTransId="{3B8D7CF7-864E-479A-879D-CE16D244CF9B}" sibTransId="{1E87E228-755F-4B8B-89F7-1DA0312DD21B}"/>
    <dgm:cxn modelId="{E443C1E0-4D62-4436-B9AC-D5947AD5900A}" srcId="{810B7004-5377-4CB9-A72D-B08FCA500B19}" destId="{1E21F4A7-6738-4130-8B9A-3B50588F9249}" srcOrd="2" destOrd="0" parTransId="{22C119D4-FD06-4780-8D2F-1ADB8740179D}" sibTransId="{2C677D6D-FC38-47E9-B6F1-810CEBA73EE8}"/>
    <dgm:cxn modelId="{6B5F6CFF-8B05-4242-8DAE-9E28474BCB7E}" type="presParOf" srcId="{5E643AC3-4A36-417C-9D75-E35A3DFB04E5}" destId="{30F5BB42-851C-4121-9678-D89FE475FEFD}" srcOrd="0" destOrd="0" presId="urn:microsoft.com/office/officeart/2005/8/layout/process2"/>
    <dgm:cxn modelId="{51FCD63D-D094-469F-BF76-E27E63087A8D}" type="presParOf" srcId="{5E643AC3-4A36-417C-9D75-E35A3DFB04E5}" destId="{BAA3DF72-4DFC-4023-87CB-94783C3F1351}" srcOrd="1" destOrd="0" presId="urn:microsoft.com/office/officeart/2005/8/layout/process2"/>
    <dgm:cxn modelId="{214911A2-E37E-4C83-896A-071EB871F90E}" type="presParOf" srcId="{BAA3DF72-4DFC-4023-87CB-94783C3F1351}" destId="{623FD653-E5FB-48F1-BDC6-A2BE0B552572}" srcOrd="0" destOrd="0" presId="urn:microsoft.com/office/officeart/2005/8/layout/process2"/>
    <dgm:cxn modelId="{986241E2-4228-4E48-B58C-4019C3908BAA}" type="presParOf" srcId="{5E643AC3-4A36-417C-9D75-E35A3DFB04E5}" destId="{5D5F8C46-60C7-44C7-8ABF-1126FD898C31}" srcOrd="2" destOrd="0" presId="urn:microsoft.com/office/officeart/2005/8/layout/process2"/>
    <dgm:cxn modelId="{26076271-341D-45CE-AEDC-FC9A8262102C}" type="presParOf" srcId="{5E643AC3-4A36-417C-9D75-E35A3DFB04E5}" destId="{01BC2A4F-4A0E-48F4-8518-FBD6B3ABCA42}" srcOrd="3" destOrd="0" presId="urn:microsoft.com/office/officeart/2005/8/layout/process2"/>
    <dgm:cxn modelId="{51F4A0AC-97D4-4580-AABE-2A6748FDD509}" type="presParOf" srcId="{01BC2A4F-4A0E-48F4-8518-FBD6B3ABCA42}" destId="{EB95B44C-7255-4F07-BF88-81BF2E650A08}" srcOrd="0" destOrd="0" presId="urn:microsoft.com/office/officeart/2005/8/layout/process2"/>
    <dgm:cxn modelId="{A91D2AF1-AFE6-4D3B-8C27-E58996DFBD62}" type="presParOf" srcId="{5E643AC3-4A36-417C-9D75-E35A3DFB04E5}" destId="{CDD43F8F-B249-4AE1-A8A8-B30EF755673B}"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9B8DD3-924F-440B-A253-4C9760F3EB1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07BDE5C9-4AFA-4008-A532-99E10BEC7747}">
      <dgm:prSet phldrT="[Text]"/>
      <dgm:spPr/>
      <dgm:t>
        <a:bodyPr/>
        <a:lstStyle/>
        <a:p>
          <a:r>
            <a:rPr lang="en-GB" dirty="0"/>
            <a:t>Services or activities are stable and consistent and may have expanded/grown</a:t>
          </a:r>
        </a:p>
      </dgm:t>
    </dgm:pt>
    <dgm:pt modelId="{4C31AF4C-30CA-4FAD-974B-21BA81CB8B00}" type="parTrans" cxnId="{CAE9E7BB-8426-476E-AECF-FB6105404DA8}">
      <dgm:prSet/>
      <dgm:spPr/>
      <dgm:t>
        <a:bodyPr/>
        <a:lstStyle/>
        <a:p>
          <a:endParaRPr lang="en-GB"/>
        </a:p>
      </dgm:t>
    </dgm:pt>
    <dgm:pt modelId="{8BAE3712-E1A0-484E-8B5D-F7815CB5D4B5}" type="sibTrans" cxnId="{CAE9E7BB-8426-476E-AECF-FB6105404DA8}">
      <dgm:prSet/>
      <dgm:spPr/>
      <dgm:t>
        <a:bodyPr/>
        <a:lstStyle/>
        <a:p>
          <a:endParaRPr lang="en-GB"/>
        </a:p>
      </dgm:t>
    </dgm:pt>
    <dgm:pt modelId="{4E141E13-8AC9-4106-A220-BC20DE314E5B}">
      <dgm:prSet phldrT="[Text]"/>
      <dgm:spPr/>
      <dgm:t>
        <a:bodyPr/>
        <a:lstStyle/>
        <a:p>
          <a:r>
            <a:rPr lang="en-GB" dirty="0"/>
            <a:t>Finances are healthier and additional external funds have been secured</a:t>
          </a:r>
        </a:p>
      </dgm:t>
    </dgm:pt>
    <dgm:pt modelId="{6A3AB81E-E0CD-470C-9963-A519B7D3A19E}" type="parTrans" cxnId="{02E025BF-B48C-4F8C-9FDE-4DA028076BCA}">
      <dgm:prSet/>
      <dgm:spPr/>
      <dgm:t>
        <a:bodyPr/>
        <a:lstStyle/>
        <a:p>
          <a:endParaRPr lang="en-GB"/>
        </a:p>
      </dgm:t>
    </dgm:pt>
    <dgm:pt modelId="{08C19E9E-FD07-498C-B7BC-40B6E447A737}" type="sibTrans" cxnId="{02E025BF-B48C-4F8C-9FDE-4DA028076BCA}">
      <dgm:prSet/>
      <dgm:spPr/>
      <dgm:t>
        <a:bodyPr/>
        <a:lstStyle/>
        <a:p>
          <a:endParaRPr lang="en-GB"/>
        </a:p>
      </dgm:t>
    </dgm:pt>
    <dgm:pt modelId="{6C49CDA0-654F-4A33-8B61-599256DCAD15}">
      <dgm:prSet phldrT="[Text]"/>
      <dgm:spPr/>
      <dgm:t>
        <a:bodyPr/>
        <a:lstStyle/>
        <a:p>
          <a:r>
            <a:rPr lang="en-GB" dirty="0"/>
            <a:t>Strategic planning, good management and governance are better embedded in the organisation</a:t>
          </a:r>
        </a:p>
      </dgm:t>
    </dgm:pt>
    <dgm:pt modelId="{73CB0AC9-E8D8-42CE-82E0-3CEA89ED0FDC}" type="parTrans" cxnId="{BA827FBA-BA03-4F3D-BBFF-4DDCBE299302}">
      <dgm:prSet/>
      <dgm:spPr/>
      <dgm:t>
        <a:bodyPr/>
        <a:lstStyle/>
        <a:p>
          <a:endParaRPr lang="en-GB"/>
        </a:p>
      </dgm:t>
    </dgm:pt>
    <dgm:pt modelId="{7A59C0FA-2366-4F01-B2D9-14AB34DD9217}" type="sibTrans" cxnId="{BA827FBA-BA03-4F3D-BBFF-4DDCBE299302}">
      <dgm:prSet/>
      <dgm:spPr/>
      <dgm:t>
        <a:bodyPr/>
        <a:lstStyle/>
        <a:p>
          <a:endParaRPr lang="en-GB"/>
        </a:p>
      </dgm:t>
    </dgm:pt>
    <dgm:pt modelId="{C04C7832-ECDC-4D1A-874B-4475178C674D}">
      <dgm:prSet phldrT="[Text]"/>
      <dgm:spPr/>
      <dgm:t>
        <a:bodyPr/>
        <a:lstStyle/>
        <a:p>
          <a:r>
            <a:rPr lang="en-GB" dirty="0"/>
            <a:t>Staffing</a:t>
          </a:r>
          <a:r>
            <a:rPr lang="en-GB" baseline="0" dirty="0"/>
            <a:t> and volunteer participation and retention is stronger</a:t>
          </a:r>
          <a:endParaRPr lang="en-GB" dirty="0"/>
        </a:p>
      </dgm:t>
    </dgm:pt>
    <dgm:pt modelId="{3DF23E32-592A-461A-B7FD-0B4849EAF2BE}" type="parTrans" cxnId="{F2F4104C-39AD-492B-8F3A-E3A5E1B3D0BA}">
      <dgm:prSet/>
      <dgm:spPr/>
      <dgm:t>
        <a:bodyPr/>
        <a:lstStyle/>
        <a:p>
          <a:endParaRPr lang="en-GB"/>
        </a:p>
      </dgm:t>
    </dgm:pt>
    <dgm:pt modelId="{86EBF370-F88E-438A-83AF-61FD01F9D2FA}" type="sibTrans" cxnId="{F2F4104C-39AD-492B-8F3A-E3A5E1B3D0BA}">
      <dgm:prSet/>
      <dgm:spPr/>
      <dgm:t>
        <a:bodyPr/>
        <a:lstStyle/>
        <a:p>
          <a:endParaRPr lang="en-GB"/>
        </a:p>
      </dgm:t>
    </dgm:pt>
    <dgm:pt modelId="{98721694-4789-4FC5-A12B-A0E4000178AA}" type="pres">
      <dgm:prSet presAssocID="{CF9B8DD3-924F-440B-A253-4C9760F3EB15}" presName="Name0" presStyleCnt="0">
        <dgm:presLayoutVars>
          <dgm:chMax val="7"/>
          <dgm:chPref val="7"/>
          <dgm:dir/>
        </dgm:presLayoutVars>
      </dgm:prSet>
      <dgm:spPr/>
    </dgm:pt>
    <dgm:pt modelId="{1DE17724-16E8-4815-AF66-7D6921F25D20}" type="pres">
      <dgm:prSet presAssocID="{CF9B8DD3-924F-440B-A253-4C9760F3EB15}" presName="Name1" presStyleCnt="0"/>
      <dgm:spPr/>
    </dgm:pt>
    <dgm:pt modelId="{2C0B449F-CA1E-4015-87F0-6E24942B9809}" type="pres">
      <dgm:prSet presAssocID="{CF9B8DD3-924F-440B-A253-4C9760F3EB15}" presName="cycle" presStyleCnt="0"/>
      <dgm:spPr/>
    </dgm:pt>
    <dgm:pt modelId="{C0BB2DA0-0AB0-412B-BA7C-6EB861D26BCA}" type="pres">
      <dgm:prSet presAssocID="{CF9B8DD3-924F-440B-A253-4C9760F3EB15}" presName="srcNode" presStyleLbl="node1" presStyleIdx="0" presStyleCnt="4"/>
      <dgm:spPr/>
    </dgm:pt>
    <dgm:pt modelId="{4ED50325-E561-4110-9537-E4A42695EF17}" type="pres">
      <dgm:prSet presAssocID="{CF9B8DD3-924F-440B-A253-4C9760F3EB15}" presName="conn" presStyleLbl="parChTrans1D2" presStyleIdx="0" presStyleCnt="1"/>
      <dgm:spPr/>
    </dgm:pt>
    <dgm:pt modelId="{2FC02CD9-5880-4956-811A-23A15ECF1929}" type="pres">
      <dgm:prSet presAssocID="{CF9B8DD3-924F-440B-A253-4C9760F3EB15}" presName="extraNode" presStyleLbl="node1" presStyleIdx="0" presStyleCnt="4"/>
      <dgm:spPr/>
    </dgm:pt>
    <dgm:pt modelId="{C3263AEA-7990-41B7-A3FA-A243CE90566E}" type="pres">
      <dgm:prSet presAssocID="{CF9B8DD3-924F-440B-A253-4C9760F3EB15}" presName="dstNode" presStyleLbl="node1" presStyleIdx="0" presStyleCnt="4"/>
      <dgm:spPr/>
    </dgm:pt>
    <dgm:pt modelId="{AE2D2224-E9DD-4718-AE35-C259DFC43BC6}" type="pres">
      <dgm:prSet presAssocID="{07BDE5C9-4AFA-4008-A532-99E10BEC7747}" presName="text_1" presStyleLbl="node1" presStyleIdx="0" presStyleCnt="4">
        <dgm:presLayoutVars>
          <dgm:bulletEnabled val="1"/>
        </dgm:presLayoutVars>
      </dgm:prSet>
      <dgm:spPr/>
    </dgm:pt>
    <dgm:pt modelId="{325A9BF4-3DE0-432F-AA95-70862386ACAB}" type="pres">
      <dgm:prSet presAssocID="{07BDE5C9-4AFA-4008-A532-99E10BEC7747}" presName="accent_1" presStyleCnt="0"/>
      <dgm:spPr/>
    </dgm:pt>
    <dgm:pt modelId="{A876631C-E027-4B08-9BE1-AF2D9B07D8D0}" type="pres">
      <dgm:prSet presAssocID="{07BDE5C9-4AFA-4008-A532-99E10BEC7747}" presName="accentRepeatNode" presStyleLbl="solidFgAcc1" presStyleIdx="0" presStyleCnt="4"/>
      <dgm:spPr/>
    </dgm:pt>
    <dgm:pt modelId="{D35874F5-7060-452C-B8B9-33AB1238A768}" type="pres">
      <dgm:prSet presAssocID="{4E141E13-8AC9-4106-A220-BC20DE314E5B}" presName="text_2" presStyleLbl="node1" presStyleIdx="1" presStyleCnt="4">
        <dgm:presLayoutVars>
          <dgm:bulletEnabled val="1"/>
        </dgm:presLayoutVars>
      </dgm:prSet>
      <dgm:spPr/>
    </dgm:pt>
    <dgm:pt modelId="{BB04CFCD-4F32-4111-AC28-AD53C4263B19}" type="pres">
      <dgm:prSet presAssocID="{4E141E13-8AC9-4106-A220-BC20DE314E5B}" presName="accent_2" presStyleCnt="0"/>
      <dgm:spPr/>
    </dgm:pt>
    <dgm:pt modelId="{CCEDEAB1-0E18-4E58-84C6-215159C55637}" type="pres">
      <dgm:prSet presAssocID="{4E141E13-8AC9-4106-A220-BC20DE314E5B}" presName="accentRepeatNode" presStyleLbl="solidFgAcc1" presStyleIdx="1" presStyleCnt="4"/>
      <dgm:spPr/>
    </dgm:pt>
    <dgm:pt modelId="{91E6538D-21BD-4A13-821E-C502A3BE8F91}" type="pres">
      <dgm:prSet presAssocID="{6C49CDA0-654F-4A33-8B61-599256DCAD15}" presName="text_3" presStyleLbl="node1" presStyleIdx="2" presStyleCnt="4">
        <dgm:presLayoutVars>
          <dgm:bulletEnabled val="1"/>
        </dgm:presLayoutVars>
      </dgm:prSet>
      <dgm:spPr/>
    </dgm:pt>
    <dgm:pt modelId="{367DC106-38D3-4F6A-BA47-492B8B72D107}" type="pres">
      <dgm:prSet presAssocID="{6C49CDA0-654F-4A33-8B61-599256DCAD15}" presName="accent_3" presStyleCnt="0"/>
      <dgm:spPr/>
    </dgm:pt>
    <dgm:pt modelId="{CFCA0B33-22C8-452F-8578-02AC79BA8F24}" type="pres">
      <dgm:prSet presAssocID="{6C49CDA0-654F-4A33-8B61-599256DCAD15}" presName="accentRepeatNode" presStyleLbl="solidFgAcc1" presStyleIdx="2" presStyleCnt="4"/>
      <dgm:spPr/>
    </dgm:pt>
    <dgm:pt modelId="{951A1E60-927B-45C0-8562-51B1B0FF59F2}" type="pres">
      <dgm:prSet presAssocID="{C04C7832-ECDC-4D1A-874B-4475178C674D}" presName="text_4" presStyleLbl="node1" presStyleIdx="3" presStyleCnt="4">
        <dgm:presLayoutVars>
          <dgm:bulletEnabled val="1"/>
        </dgm:presLayoutVars>
      </dgm:prSet>
      <dgm:spPr/>
    </dgm:pt>
    <dgm:pt modelId="{B4C2E312-BA43-43A8-A806-69DEA918E00E}" type="pres">
      <dgm:prSet presAssocID="{C04C7832-ECDC-4D1A-874B-4475178C674D}" presName="accent_4" presStyleCnt="0"/>
      <dgm:spPr/>
    </dgm:pt>
    <dgm:pt modelId="{5AF414F0-0660-4428-8BB0-CB7411C6269A}" type="pres">
      <dgm:prSet presAssocID="{C04C7832-ECDC-4D1A-874B-4475178C674D}" presName="accentRepeatNode" presStyleLbl="solidFgAcc1" presStyleIdx="3" presStyleCnt="4"/>
      <dgm:spPr/>
    </dgm:pt>
  </dgm:ptLst>
  <dgm:cxnLst>
    <dgm:cxn modelId="{E6486812-BF59-4A3E-ACFA-E9C66778C852}" type="presOf" srcId="{C04C7832-ECDC-4D1A-874B-4475178C674D}" destId="{951A1E60-927B-45C0-8562-51B1B0FF59F2}" srcOrd="0" destOrd="0" presId="urn:microsoft.com/office/officeart/2008/layout/VerticalCurvedList"/>
    <dgm:cxn modelId="{6CDE3B43-4842-4706-841B-262EEB8A8A1B}" type="presOf" srcId="{07BDE5C9-4AFA-4008-A532-99E10BEC7747}" destId="{AE2D2224-E9DD-4718-AE35-C259DFC43BC6}" srcOrd="0" destOrd="0" presId="urn:microsoft.com/office/officeart/2008/layout/VerticalCurvedList"/>
    <dgm:cxn modelId="{1522FB64-8243-41DE-A4B9-C4A37551B735}" type="presOf" srcId="{6C49CDA0-654F-4A33-8B61-599256DCAD15}" destId="{91E6538D-21BD-4A13-821E-C502A3BE8F91}" srcOrd="0" destOrd="0" presId="urn:microsoft.com/office/officeart/2008/layout/VerticalCurvedList"/>
    <dgm:cxn modelId="{EE6B466A-73FB-45EA-B362-3C61C9E00BD1}" type="presOf" srcId="{4E141E13-8AC9-4106-A220-BC20DE314E5B}" destId="{D35874F5-7060-452C-B8B9-33AB1238A768}" srcOrd="0" destOrd="0" presId="urn:microsoft.com/office/officeart/2008/layout/VerticalCurvedList"/>
    <dgm:cxn modelId="{F2F4104C-39AD-492B-8F3A-E3A5E1B3D0BA}" srcId="{CF9B8DD3-924F-440B-A253-4C9760F3EB15}" destId="{C04C7832-ECDC-4D1A-874B-4475178C674D}" srcOrd="3" destOrd="0" parTransId="{3DF23E32-592A-461A-B7FD-0B4849EAF2BE}" sibTransId="{86EBF370-F88E-438A-83AF-61FD01F9D2FA}"/>
    <dgm:cxn modelId="{BA827FBA-BA03-4F3D-BBFF-4DDCBE299302}" srcId="{CF9B8DD3-924F-440B-A253-4C9760F3EB15}" destId="{6C49CDA0-654F-4A33-8B61-599256DCAD15}" srcOrd="2" destOrd="0" parTransId="{73CB0AC9-E8D8-42CE-82E0-3CEA89ED0FDC}" sibTransId="{7A59C0FA-2366-4F01-B2D9-14AB34DD9217}"/>
    <dgm:cxn modelId="{CAE9E7BB-8426-476E-AECF-FB6105404DA8}" srcId="{CF9B8DD3-924F-440B-A253-4C9760F3EB15}" destId="{07BDE5C9-4AFA-4008-A532-99E10BEC7747}" srcOrd="0" destOrd="0" parTransId="{4C31AF4C-30CA-4FAD-974B-21BA81CB8B00}" sibTransId="{8BAE3712-E1A0-484E-8B5D-F7815CB5D4B5}"/>
    <dgm:cxn modelId="{02E025BF-B48C-4F8C-9FDE-4DA028076BCA}" srcId="{CF9B8DD3-924F-440B-A253-4C9760F3EB15}" destId="{4E141E13-8AC9-4106-A220-BC20DE314E5B}" srcOrd="1" destOrd="0" parTransId="{6A3AB81E-E0CD-470C-9963-A519B7D3A19E}" sibTransId="{08C19E9E-FD07-498C-B7BC-40B6E447A737}"/>
    <dgm:cxn modelId="{482847EA-4181-458A-9031-E0D38B2CD102}" type="presOf" srcId="{8BAE3712-E1A0-484E-8B5D-F7815CB5D4B5}" destId="{4ED50325-E561-4110-9537-E4A42695EF17}" srcOrd="0" destOrd="0" presId="urn:microsoft.com/office/officeart/2008/layout/VerticalCurvedList"/>
    <dgm:cxn modelId="{DE1BD5EF-8E1C-4E95-98F2-D9B69E9F1D37}" type="presOf" srcId="{CF9B8DD3-924F-440B-A253-4C9760F3EB15}" destId="{98721694-4789-4FC5-A12B-A0E4000178AA}" srcOrd="0" destOrd="0" presId="urn:microsoft.com/office/officeart/2008/layout/VerticalCurvedList"/>
    <dgm:cxn modelId="{AE93AD71-5648-43D7-9FE7-9CE7E20EFA2B}" type="presParOf" srcId="{98721694-4789-4FC5-A12B-A0E4000178AA}" destId="{1DE17724-16E8-4815-AF66-7D6921F25D20}" srcOrd="0" destOrd="0" presId="urn:microsoft.com/office/officeart/2008/layout/VerticalCurvedList"/>
    <dgm:cxn modelId="{0DB33D5E-5C7A-4B16-9C4F-560A2A318567}" type="presParOf" srcId="{1DE17724-16E8-4815-AF66-7D6921F25D20}" destId="{2C0B449F-CA1E-4015-87F0-6E24942B9809}" srcOrd="0" destOrd="0" presId="urn:microsoft.com/office/officeart/2008/layout/VerticalCurvedList"/>
    <dgm:cxn modelId="{53CE316E-892A-4E9E-93EB-F606F54E4915}" type="presParOf" srcId="{2C0B449F-CA1E-4015-87F0-6E24942B9809}" destId="{C0BB2DA0-0AB0-412B-BA7C-6EB861D26BCA}" srcOrd="0" destOrd="0" presId="urn:microsoft.com/office/officeart/2008/layout/VerticalCurvedList"/>
    <dgm:cxn modelId="{D967AAB4-9A76-4727-8E62-8C0E96307432}" type="presParOf" srcId="{2C0B449F-CA1E-4015-87F0-6E24942B9809}" destId="{4ED50325-E561-4110-9537-E4A42695EF17}" srcOrd="1" destOrd="0" presId="urn:microsoft.com/office/officeart/2008/layout/VerticalCurvedList"/>
    <dgm:cxn modelId="{044E3798-332E-4D6E-9B3D-C5EAF4AB4A8F}" type="presParOf" srcId="{2C0B449F-CA1E-4015-87F0-6E24942B9809}" destId="{2FC02CD9-5880-4956-811A-23A15ECF1929}" srcOrd="2" destOrd="0" presId="urn:microsoft.com/office/officeart/2008/layout/VerticalCurvedList"/>
    <dgm:cxn modelId="{B6C4BA47-0D86-4E96-B301-0562C216A39A}" type="presParOf" srcId="{2C0B449F-CA1E-4015-87F0-6E24942B9809}" destId="{C3263AEA-7990-41B7-A3FA-A243CE90566E}" srcOrd="3" destOrd="0" presId="urn:microsoft.com/office/officeart/2008/layout/VerticalCurvedList"/>
    <dgm:cxn modelId="{B545DB61-8990-4E39-A68E-9A2669CA17FF}" type="presParOf" srcId="{1DE17724-16E8-4815-AF66-7D6921F25D20}" destId="{AE2D2224-E9DD-4718-AE35-C259DFC43BC6}" srcOrd="1" destOrd="0" presId="urn:microsoft.com/office/officeart/2008/layout/VerticalCurvedList"/>
    <dgm:cxn modelId="{9B3EF25B-18DF-45FC-BF97-8BFE18EF9061}" type="presParOf" srcId="{1DE17724-16E8-4815-AF66-7D6921F25D20}" destId="{325A9BF4-3DE0-432F-AA95-70862386ACAB}" srcOrd="2" destOrd="0" presId="urn:microsoft.com/office/officeart/2008/layout/VerticalCurvedList"/>
    <dgm:cxn modelId="{0A33E7AB-07D5-47F0-85DB-4E04B1848DE4}" type="presParOf" srcId="{325A9BF4-3DE0-432F-AA95-70862386ACAB}" destId="{A876631C-E027-4B08-9BE1-AF2D9B07D8D0}" srcOrd="0" destOrd="0" presId="urn:microsoft.com/office/officeart/2008/layout/VerticalCurvedList"/>
    <dgm:cxn modelId="{D0A98DC0-8BFC-4042-A329-73D63BB2049D}" type="presParOf" srcId="{1DE17724-16E8-4815-AF66-7D6921F25D20}" destId="{D35874F5-7060-452C-B8B9-33AB1238A768}" srcOrd="3" destOrd="0" presId="urn:microsoft.com/office/officeart/2008/layout/VerticalCurvedList"/>
    <dgm:cxn modelId="{0E8D02CE-90C1-40F8-B535-4120BAE0880A}" type="presParOf" srcId="{1DE17724-16E8-4815-AF66-7D6921F25D20}" destId="{BB04CFCD-4F32-4111-AC28-AD53C4263B19}" srcOrd="4" destOrd="0" presId="urn:microsoft.com/office/officeart/2008/layout/VerticalCurvedList"/>
    <dgm:cxn modelId="{34750D6B-7C38-42B0-8844-ACFF0FC6E3DB}" type="presParOf" srcId="{BB04CFCD-4F32-4111-AC28-AD53C4263B19}" destId="{CCEDEAB1-0E18-4E58-84C6-215159C55637}" srcOrd="0" destOrd="0" presId="urn:microsoft.com/office/officeart/2008/layout/VerticalCurvedList"/>
    <dgm:cxn modelId="{22A1D91A-C22F-4DA0-9B7E-B52F9A771C26}" type="presParOf" srcId="{1DE17724-16E8-4815-AF66-7D6921F25D20}" destId="{91E6538D-21BD-4A13-821E-C502A3BE8F91}" srcOrd="5" destOrd="0" presId="urn:microsoft.com/office/officeart/2008/layout/VerticalCurvedList"/>
    <dgm:cxn modelId="{68141BAC-11F5-42F4-9E64-9ABC10E8BF39}" type="presParOf" srcId="{1DE17724-16E8-4815-AF66-7D6921F25D20}" destId="{367DC106-38D3-4F6A-BA47-492B8B72D107}" srcOrd="6" destOrd="0" presId="urn:microsoft.com/office/officeart/2008/layout/VerticalCurvedList"/>
    <dgm:cxn modelId="{C184C944-EB44-4EE4-8B61-3976183F7464}" type="presParOf" srcId="{367DC106-38D3-4F6A-BA47-492B8B72D107}" destId="{CFCA0B33-22C8-452F-8578-02AC79BA8F24}" srcOrd="0" destOrd="0" presId="urn:microsoft.com/office/officeart/2008/layout/VerticalCurvedList"/>
    <dgm:cxn modelId="{427D0120-31C3-47D6-99F6-C6796B5D9EAD}" type="presParOf" srcId="{1DE17724-16E8-4815-AF66-7D6921F25D20}" destId="{951A1E60-927B-45C0-8562-51B1B0FF59F2}" srcOrd="7" destOrd="0" presId="urn:microsoft.com/office/officeart/2008/layout/VerticalCurvedList"/>
    <dgm:cxn modelId="{6F1D962A-A515-465D-B82C-56845A1DC692}" type="presParOf" srcId="{1DE17724-16E8-4815-AF66-7D6921F25D20}" destId="{B4C2E312-BA43-43A8-A806-69DEA918E00E}" srcOrd="8" destOrd="0" presId="urn:microsoft.com/office/officeart/2008/layout/VerticalCurvedList"/>
    <dgm:cxn modelId="{4D8BA31C-5869-456E-940E-8A019857770D}" type="presParOf" srcId="{B4C2E312-BA43-43A8-A806-69DEA918E00E}" destId="{5AF414F0-0660-4428-8BB0-CB7411C6269A}"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F9B8DD3-924F-440B-A253-4C9760F3EB1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07BDE5C9-4AFA-4008-A532-99E10BEC7747}">
      <dgm:prSet phldrT="[Text]"/>
      <dgm:spPr/>
      <dgm:t>
        <a:bodyPr/>
        <a:lstStyle/>
        <a:p>
          <a:r>
            <a:rPr lang="en-GB" b="0" dirty="0"/>
            <a:t>All communities in Westminster have strong organisations to turn to and connect with</a:t>
          </a:r>
        </a:p>
      </dgm:t>
    </dgm:pt>
    <dgm:pt modelId="{4C31AF4C-30CA-4FAD-974B-21BA81CB8B00}" type="parTrans" cxnId="{CAE9E7BB-8426-476E-AECF-FB6105404DA8}">
      <dgm:prSet/>
      <dgm:spPr/>
      <dgm:t>
        <a:bodyPr/>
        <a:lstStyle/>
        <a:p>
          <a:endParaRPr lang="en-GB"/>
        </a:p>
      </dgm:t>
    </dgm:pt>
    <dgm:pt modelId="{8BAE3712-E1A0-484E-8B5D-F7815CB5D4B5}" type="sibTrans" cxnId="{CAE9E7BB-8426-476E-AECF-FB6105404DA8}">
      <dgm:prSet/>
      <dgm:spPr/>
      <dgm:t>
        <a:bodyPr/>
        <a:lstStyle/>
        <a:p>
          <a:endParaRPr lang="en-GB"/>
        </a:p>
      </dgm:t>
    </dgm:pt>
    <dgm:pt modelId="{4E141E13-8AC9-4106-A220-BC20DE314E5B}">
      <dgm:prSet phldrT="[Text]"/>
      <dgm:spPr/>
      <dgm:t>
        <a:bodyPr/>
        <a:lstStyle/>
        <a:p>
          <a:r>
            <a:rPr lang="en-GB" dirty="0"/>
            <a:t>Global Majority (BAME) led organisations and organisations led by marginalised groups are more prominent and secure in Westminster</a:t>
          </a:r>
        </a:p>
      </dgm:t>
    </dgm:pt>
    <dgm:pt modelId="{6A3AB81E-E0CD-470C-9963-A519B7D3A19E}" type="parTrans" cxnId="{02E025BF-B48C-4F8C-9FDE-4DA028076BCA}">
      <dgm:prSet/>
      <dgm:spPr/>
      <dgm:t>
        <a:bodyPr/>
        <a:lstStyle/>
        <a:p>
          <a:endParaRPr lang="en-GB"/>
        </a:p>
      </dgm:t>
    </dgm:pt>
    <dgm:pt modelId="{08C19E9E-FD07-498C-B7BC-40B6E447A737}" type="sibTrans" cxnId="{02E025BF-B48C-4F8C-9FDE-4DA028076BCA}">
      <dgm:prSet/>
      <dgm:spPr/>
      <dgm:t>
        <a:bodyPr/>
        <a:lstStyle/>
        <a:p>
          <a:endParaRPr lang="en-GB"/>
        </a:p>
      </dgm:t>
    </dgm:pt>
    <dgm:pt modelId="{6C49CDA0-654F-4A33-8B61-599256DCAD15}">
      <dgm:prSet phldrT="[Text]"/>
      <dgm:spPr/>
      <dgm:t>
        <a:bodyPr/>
        <a:lstStyle/>
        <a:p>
          <a:r>
            <a:rPr lang="en-GB" dirty="0"/>
            <a:t>The council and the VCS have stronger relationships </a:t>
          </a:r>
        </a:p>
      </dgm:t>
    </dgm:pt>
    <dgm:pt modelId="{73CB0AC9-E8D8-42CE-82E0-3CEA89ED0FDC}" type="parTrans" cxnId="{BA827FBA-BA03-4F3D-BBFF-4DDCBE299302}">
      <dgm:prSet/>
      <dgm:spPr/>
      <dgm:t>
        <a:bodyPr/>
        <a:lstStyle/>
        <a:p>
          <a:endParaRPr lang="en-GB"/>
        </a:p>
      </dgm:t>
    </dgm:pt>
    <dgm:pt modelId="{7A59C0FA-2366-4F01-B2D9-14AB34DD9217}" type="sibTrans" cxnId="{BA827FBA-BA03-4F3D-BBFF-4DDCBE299302}">
      <dgm:prSet/>
      <dgm:spPr/>
      <dgm:t>
        <a:bodyPr/>
        <a:lstStyle/>
        <a:p>
          <a:endParaRPr lang="en-GB"/>
        </a:p>
      </dgm:t>
    </dgm:pt>
    <dgm:pt modelId="{98721694-4789-4FC5-A12B-A0E4000178AA}" type="pres">
      <dgm:prSet presAssocID="{CF9B8DD3-924F-440B-A253-4C9760F3EB15}" presName="Name0" presStyleCnt="0">
        <dgm:presLayoutVars>
          <dgm:chMax val="7"/>
          <dgm:chPref val="7"/>
          <dgm:dir/>
        </dgm:presLayoutVars>
      </dgm:prSet>
      <dgm:spPr/>
    </dgm:pt>
    <dgm:pt modelId="{1DE17724-16E8-4815-AF66-7D6921F25D20}" type="pres">
      <dgm:prSet presAssocID="{CF9B8DD3-924F-440B-A253-4C9760F3EB15}" presName="Name1" presStyleCnt="0"/>
      <dgm:spPr/>
    </dgm:pt>
    <dgm:pt modelId="{2C0B449F-CA1E-4015-87F0-6E24942B9809}" type="pres">
      <dgm:prSet presAssocID="{CF9B8DD3-924F-440B-A253-4C9760F3EB15}" presName="cycle" presStyleCnt="0"/>
      <dgm:spPr/>
    </dgm:pt>
    <dgm:pt modelId="{C0BB2DA0-0AB0-412B-BA7C-6EB861D26BCA}" type="pres">
      <dgm:prSet presAssocID="{CF9B8DD3-924F-440B-A253-4C9760F3EB15}" presName="srcNode" presStyleLbl="node1" presStyleIdx="0" presStyleCnt="3"/>
      <dgm:spPr/>
    </dgm:pt>
    <dgm:pt modelId="{4ED50325-E561-4110-9537-E4A42695EF17}" type="pres">
      <dgm:prSet presAssocID="{CF9B8DD3-924F-440B-A253-4C9760F3EB15}" presName="conn" presStyleLbl="parChTrans1D2" presStyleIdx="0" presStyleCnt="1"/>
      <dgm:spPr/>
    </dgm:pt>
    <dgm:pt modelId="{2FC02CD9-5880-4956-811A-23A15ECF1929}" type="pres">
      <dgm:prSet presAssocID="{CF9B8DD3-924F-440B-A253-4C9760F3EB15}" presName="extraNode" presStyleLbl="node1" presStyleIdx="0" presStyleCnt="3"/>
      <dgm:spPr/>
    </dgm:pt>
    <dgm:pt modelId="{C3263AEA-7990-41B7-A3FA-A243CE90566E}" type="pres">
      <dgm:prSet presAssocID="{CF9B8DD3-924F-440B-A253-4C9760F3EB15}" presName="dstNode" presStyleLbl="node1" presStyleIdx="0" presStyleCnt="3"/>
      <dgm:spPr/>
    </dgm:pt>
    <dgm:pt modelId="{AE2D2224-E9DD-4718-AE35-C259DFC43BC6}" type="pres">
      <dgm:prSet presAssocID="{07BDE5C9-4AFA-4008-A532-99E10BEC7747}" presName="text_1" presStyleLbl="node1" presStyleIdx="0" presStyleCnt="3">
        <dgm:presLayoutVars>
          <dgm:bulletEnabled val="1"/>
        </dgm:presLayoutVars>
      </dgm:prSet>
      <dgm:spPr/>
    </dgm:pt>
    <dgm:pt modelId="{325A9BF4-3DE0-432F-AA95-70862386ACAB}" type="pres">
      <dgm:prSet presAssocID="{07BDE5C9-4AFA-4008-A532-99E10BEC7747}" presName="accent_1" presStyleCnt="0"/>
      <dgm:spPr/>
    </dgm:pt>
    <dgm:pt modelId="{A876631C-E027-4B08-9BE1-AF2D9B07D8D0}" type="pres">
      <dgm:prSet presAssocID="{07BDE5C9-4AFA-4008-A532-99E10BEC7747}" presName="accentRepeatNode" presStyleLbl="solidFgAcc1" presStyleIdx="0" presStyleCnt="3"/>
      <dgm:spPr/>
    </dgm:pt>
    <dgm:pt modelId="{D35874F5-7060-452C-B8B9-33AB1238A768}" type="pres">
      <dgm:prSet presAssocID="{4E141E13-8AC9-4106-A220-BC20DE314E5B}" presName="text_2" presStyleLbl="node1" presStyleIdx="1" presStyleCnt="3">
        <dgm:presLayoutVars>
          <dgm:bulletEnabled val="1"/>
        </dgm:presLayoutVars>
      </dgm:prSet>
      <dgm:spPr/>
    </dgm:pt>
    <dgm:pt modelId="{BB04CFCD-4F32-4111-AC28-AD53C4263B19}" type="pres">
      <dgm:prSet presAssocID="{4E141E13-8AC9-4106-A220-BC20DE314E5B}" presName="accent_2" presStyleCnt="0"/>
      <dgm:spPr/>
    </dgm:pt>
    <dgm:pt modelId="{CCEDEAB1-0E18-4E58-84C6-215159C55637}" type="pres">
      <dgm:prSet presAssocID="{4E141E13-8AC9-4106-A220-BC20DE314E5B}" presName="accentRepeatNode" presStyleLbl="solidFgAcc1" presStyleIdx="1" presStyleCnt="3"/>
      <dgm:spPr/>
    </dgm:pt>
    <dgm:pt modelId="{91E6538D-21BD-4A13-821E-C502A3BE8F91}" type="pres">
      <dgm:prSet presAssocID="{6C49CDA0-654F-4A33-8B61-599256DCAD15}" presName="text_3" presStyleLbl="node1" presStyleIdx="2" presStyleCnt="3" custLinFactNeighborX="-73" custLinFactNeighborY="3152">
        <dgm:presLayoutVars>
          <dgm:bulletEnabled val="1"/>
        </dgm:presLayoutVars>
      </dgm:prSet>
      <dgm:spPr/>
    </dgm:pt>
    <dgm:pt modelId="{367DC106-38D3-4F6A-BA47-492B8B72D107}" type="pres">
      <dgm:prSet presAssocID="{6C49CDA0-654F-4A33-8B61-599256DCAD15}" presName="accent_3" presStyleCnt="0"/>
      <dgm:spPr/>
    </dgm:pt>
    <dgm:pt modelId="{CFCA0B33-22C8-452F-8578-02AC79BA8F24}" type="pres">
      <dgm:prSet presAssocID="{6C49CDA0-654F-4A33-8B61-599256DCAD15}" presName="accentRepeatNode" presStyleLbl="solidFgAcc1" presStyleIdx="2" presStyleCnt="3"/>
      <dgm:spPr/>
    </dgm:pt>
  </dgm:ptLst>
  <dgm:cxnLst>
    <dgm:cxn modelId="{6CDE3B43-4842-4706-841B-262EEB8A8A1B}" type="presOf" srcId="{07BDE5C9-4AFA-4008-A532-99E10BEC7747}" destId="{AE2D2224-E9DD-4718-AE35-C259DFC43BC6}" srcOrd="0" destOrd="0" presId="urn:microsoft.com/office/officeart/2008/layout/VerticalCurvedList"/>
    <dgm:cxn modelId="{1522FB64-8243-41DE-A4B9-C4A37551B735}" type="presOf" srcId="{6C49CDA0-654F-4A33-8B61-599256DCAD15}" destId="{91E6538D-21BD-4A13-821E-C502A3BE8F91}" srcOrd="0" destOrd="0" presId="urn:microsoft.com/office/officeart/2008/layout/VerticalCurvedList"/>
    <dgm:cxn modelId="{EE6B466A-73FB-45EA-B362-3C61C9E00BD1}" type="presOf" srcId="{4E141E13-8AC9-4106-A220-BC20DE314E5B}" destId="{D35874F5-7060-452C-B8B9-33AB1238A768}" srcOrd="0" destOrd="0" presId="urn:microsoft.com/office/officeart/2008/layout/VerticalCurvedList"/>
    <dgm:cxn modelId="{BA827FBA-BA03-4F3D-BBFF-4DDCBE299302}" srcId="{CF9B8DD3-924F-440B-A253-4C9760F3EB15}" destId="{6C49CDA0-654F-4A33-8B61-599256DCAD15}" srcOrd="2" destOrd="0" parTransId="{73CB0AC9-E8D8-42CE-82E0-3CEA89ED0FDC}" sibTransId="{7A59C0FA-2366-4F01-B2D9-14AB34DD9217}"/>
    <dgm:cxn modelId="{CAE9E7BB-8426-476E-AECF-FB6105404DA8}" srcId="{CF9B8DD3-924F-440B-A253-4C9760F3EB15}" destId="{07BDE5C9-4AFA-4008-A532-99E10BEC7747}" srcOrd="0" destOrd="0" parTransId="{4C31AF4C-30CA-4FAD-974B-21BA81CB8B00}" sibTransId="{8BAE3712-E1A0-484E-8B5D-F7815CB5D4B5}"/>
    <dgm:cxn modelId="{02E025BF-B48C-4F8C-9FDE-4DA028076BCA}" srcId="{CF9B8DD3-924F-440B-A253-4C9760F3EB15}" destId="{4E141E13-8AC9-4106-A220-BC20DE314E5B}" srcOrd="1" destOrd="0" parTransId="{6A3AB81E-E0CD-470C-9963-A519B7D3A19E}" sibTransId="{08C19E9E-FD07-498C-B7BC-40B6E447A737}"/>
    <dgm:cxn modelId="{482847EA-4181-458A-9031-E0D38B2CD102}" type="presOf" srcId="{8BAE3712-E1A0-484E-8B5D-F7815CB5D4B5}" destId="{4ED50325-E561-4110-9537-E4A42695EF17}" srcOrd="0" destOrd="0" presId="urn:microsoft.com/office/officeart/2008/layout/VerticalCurvedList"/>
    <dgm:cxn modelId="{DE1BD5EF-8E1C-4E95-98F2-D9B69E9F1D37}" type="presOf" srcId="{CF9B8DD3-924F-440B-A253-4C9760F3EB15}" destId="{98721694-4789-4FC5-A12B-A0E4000178AA}" srcOrd="0" destOrd="0" presId="urn:microsoft.com/office/officeart/2008/layout/VerticalCurvedList"/>
    <dgm:cxn modelId="{AE93AD71-5648-43D7-9FE7-9CE7E20EFA2B}" type="presParOf" srcId="{98721694-4789-4FC5-A12B-A0E4000178AA}" destId="{1DE17724-16E8-4815-AF66-7D6921F25D20}" srcOrd="0" destOrd="0" presId="urn:microsoft.com/office/officeart/2008/layout/VerticalCurvedList"/>
    <dgm:cxn modelId="{0DB33D5E-5C7A-4B16-9C4F-560A2A318567}" type="presParOf" srcId="{1DE17724-16E8-4815-AF66-7D6921F25D20}" destId="{2C0B449F-CA1E-4015-87F0-6E24942B9809}" srcOrd="0" destOrd="0" presId="urn:microsoft.com/office/officeart/2008/layout/VerticalCurvedList"/>
    <dgm:cxn modelId="{53CE316E-892A-4E9E-93EB-F606F54E4915}" type="presParOf" srcId="{2C0B449F-CA1E-4015-87F0-6E24942B9809}" destId="{C0BB2DA0-0AB0-412B-BA7C-6EB861D26BCA}" srcOrd="0" destOrd="0" presId="urn:microsoft.com/office/officeart/2008/layout/VerticalCurvedList"/>
    <dgm:cxn modelId="{D967AAB4-9A76-4727-8E62-8C0E96307432}" type="presParOf" srcId="{2C0B449F-CA1E-4015-87F0-6E24942B9809}" destId="{4ED50325-E561-4110-9537-E4A42695EF17}" srcOrd="1" destOrd="0" presId="urn:microsoft.com/office/officeart/2008/layout/VerticalCurvedList"/>
    <dgm:cxn modelId="{044E3798-332E-4D6E-9B3D-C5EAF4AB4A8F}" type="presParOf" srcId="{2C0B449F-CA1E-4015-87F0-6E24942B9809}" destId="{2FC02CD9-5880-4956-811A-23A15ECF1929}" srcOrd="2" destOrd="0" presId="urn:microsoft.com/office/officeart/2008/layout/VerticalCurvedList"/>
    <dgm:cxn modelId="{B6C4BA47-0D86-4E96-B301-0562C216A39A}" type="presParOf" srcId="{2C0B449F-CA1E-4015-87F0-6E24942B9809}" destId="{C3263AEA-7990-41B7-A3FA-A243CE90566E}" srcOrd="3" destOrd="0" presId="urn:microsoft.com/office/officeart/2008/layout/VerticalCurvedList"/>
    <dgm:cxn modelId="{B545DB61-8990-4E39-A68E-9A2669CA17FF}" type="presParOf" srcId="{1DE17724-16E8-4815-AF66-7D6921F25D20}" destId="{AE2D2224-E9DD-4718-AE35-C259DFC43BC6}" srcOrd="1" destOrd="0" presId="urn:microsoft.com/office/officeart/2008/layout/VerticalCurvedList"/>
    <dgm:cxn modelId="{9B3EF25B-18DF-45FC-BF97-8BFE18EF9061}" type="presParOf" srcId="{1DE17724-16E8-4815-AF66-7D6921F25D20}" destId="{325A9BF4-3DE0-432F-AA95-70862386ACAB}" srcOrd="2" destOrd="0" presId="urn:microsoft.com/office/officeart/2008/layout/VerticalCurvedList"/>
    <dgm:cxn modelId="{0A33E7AB-07D5-47F0-85DB-4E04B1848DE4}" type="presParOf" srcId="{325A9BF4-3DE0-432F-AA95-70862386ACAB}" destId="{A876631C-E027-4B08-9BE1-AF2D9B07D8D0}" srcOrd="0" destOrd="0" presId="urn:microsoft.com/office/officeart/2008/layout/VerticalCurvedList"/>
    <dgm:cxn modelId="{D0A98DC0-8BFC-4042-A329-73D63BB2049D}" type="presParOf" srcId="{1DE17724-16E8-4815-AF66-7D6921F25D20}" destId="{D35874F5-7060-452C-B8B9-33AB1238A768}" srcOrd="3" destOrd="0" presId="urn:microsoft.com/office/officeart/2008/layout/VerticalCurvedList"/>
    <dgm:cxn modelId="{0E8D02CE-90C1-40F8-B535-4120BAE0880A}" type="presParOf" srcId="{1DE17724-16E8-4815-AF66-7D6921F25D20}" destId="{BB04CFCD-4F32-4111-AC28-AD53C4263B19}" srcOrd="4" destOrd="0" presId="urn:microsoft.com/office/officeart/2008/layout/VerticalCurvedList"/>
    <dgm:cxn modelId="{34750D6B-7C38-42B0-8844-ACFF0FC6E3DB}" type="presParOf" srcId="{BB04CFCD-4F32-4111-AC28-AD53C4263B19}" destId="{CCEDEAB1-0E18-4E58-84C6-215159C55637}" srcOrd="0" destOrd="0" presId="urn:microsoft.com/office/officeart/2008/layout/VerticalCurvedList"/>
    <dgm:cxn modelId="{22A1D91A-C22F-4DA0-9B7E-B52F9A771C26}" type="presParOf" srcId="{1DE17724-16E8-4815-AF66-7D6921F25D20}" destId="{91E6538D-21BD-4A13-821E-C502A3BE8F91}" srcOrd="5" destOrd="0" presId="urn:microsoft.com/office/officeart/2008/layout/VerticalCurvedList"/>
    <dgm:cxn modelId="{68141BAC-11F5-42F4-9E64-9ABC10E8BF39}" type="presParOf" srcId="{1DE17724-16E8-4815-AF66-7D6921F25D20}" destId="{367DC106-38D3-4F6A-BA47-492B8B72D107}" srcOrd="6" destOrd="0" presId="urn:microsoft.com/office/officeart/2008/layout/VerticalCurvedList"/>
    <dgm:cxn modelId="{C184C944-EB44-4EE4-8B61-3976183F7464}" type="presParOf" srcId="{367DC106-38D3-4F6A-BA47-492B8B72D107}" destId="{CFCA0B33-22C8-452F-8578-02AC79BA8F2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91C9F8-3C9C-4252-A0E7-BE2D430FFF40}">
      <dsp:nvSpPr>
        <dsp:cNvPr id="0" name=""/>
        <dsp:cNvSpPr/>
      </dsp:nvSpPr>
      <dsp:spPr>
        <a:xfrm>
          <a:off x="788669" y="0"/>
          <a:ext cx="8938260" cy="435133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D081EA-5339-4139-8CDB-0E6EDFFBB60E}">
      <dsp:nvSpPr>
        <dsp:cNvPr id="0" name=""/>
        <dsp:cNvSpPr/>
      </dsp:nvSpPr>
      <dsp:spPr>
        <a:xfrm>
          <a:off x="3135" y="593722"/>
          <a:ext cx="4363248" cy="3163892"/>
        </a:xfrm>
        <a:prstGeom prst="round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VCS Investment Strategy wants the VCS to succeed so that our communities are best supported. The council has a role in supporting this to happen.</a:t>
          </a:r>
        </a:p>
      </dsp:txBody>
      <dsp:txXfrm>
        <a:off x="157583" y="748170"/>
        <a:ext cx="4054352" cy="2854996"/>
      </dsp:txXfrm>
    </dsp:sp>
    <dsp:sp modelId="{82A429A6-5202-4000-99EB-D42CEEDBC45E}">
      <dsp:nvSpPr>
        <dsp:cNvPr id="0" name=""/>
        <dsp:cNvSpPr/>
      </dsp:nvSpPr>
      <dsp:spPr>
        <a:xfrm>
          <a:off x="4512719" y="1305401"/>
          <a:ext cx="292670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One key way of doing this is by investing in </a:t>
          </a:r>
          <a:r>
            <a:rPr lang="en-GB" sz="1500" b="1" kern="1200" dirty="0"/>
            <a:t>capacity building. </a:t>
          </a:r>
          <a:r>
            <a:rPr lang="en-GB" sz="1500" b="0" kern="1200" dirty="0"/>
            <a:t>This means increasing the resources, skills, and abilities of the sector which ultimately leads to greater strength and resilience.</a:t>
          </a:r>
        </a:p>
      </dsp:txBody>
      <dsp:txXfrm>
        <a:off x="4597685" y="1390367"/>
        <a:ext cx="2756773" cy="1570603"/>
      </dsp:txXfrm>
    </dsp:sp>
    <dsp:sp modelId="{E978DCF9-ABB4-40DC-BCA6-4444471C05B3}">
      <dsp:nvSpPr>
        <dsp:cNvPr id="0" name=""/>
        <dsp:cNvSpPr/>
      </dsp:nvSpPr>
      <dsp:spPr>
        <a:xfrm>
          <a:off x="7585759" y="1305401"/>
          <a:ext cx="292670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We want to see organisations </a:t>
          </a:r>
          <a:r>
            <a:rPr lang="en-GB" sz="1500" b="1" kern="1200" dirty="0"/>
            <a:t>stabilise, have the opportunity to grow, and maintain high-quality services </a:t>
          </a:r>
          <a:r>
            <a:rPr lang="en-GB" sz="1500" kern="1200" dirty="0"/>
            <a:t>most needed in our communities.</a:t>
          </a:r>
        </a:p>
      </dsp:txBody>
      <dsp:txXfrm>
        <a:off x="7670725" y="1390367"/>
        <a:ext cx="2756773" cy="15706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F5BB42-851C-4121-9678-D89FE475FEFD}">
      <dsp:nvSpPr>
        <dsp:cNvPr id="0" name=""/>
        <dsp:cNvSpPr/>
      </dsp:nvSpPr>
      <dsp:spPr>
        <a:xfrm>
          <a:off x="843121" y="0"/>
          <a:ext cx="2746057" cy="15255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Core funding provided</a:t>
          </a:r>
        </a:p>
      </dsp:txBody>
      <dsp:txXfrm>
        <a:off x="887804" y="44683"/>
        <a:ext cx="2656691" cy="1436221"/>
      </dsp:txXfrm>
    </dsp:sp>
    <dsp:sp modelId="{BAA3DF72-4DFC-4023-87CB-94783C3F1351}">
      <dsp:nvSpPr>
        <dsp:cNvPr id="0" name=""/>
        <dsp:cNvSpPr/>
      </dsp:nvSpPr>
      <dsp:spPr>
        <a:xfrm rot="5400000">
          <a:off x="1930102" y="1563727"/>
          <a:ext cx="572095" cy="6865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rot="-5400000">
        <a:off x="2010196" y="1620936"/>
        <a:ext cx="411908" cy="400467"/>
      </dsp:txXfrm>
    </dsp:sp>
    <dsp:sp modelId="{5D5F8C46-60C7-44C7-8ABF-1126FD898C31}">
      <dsp:nvSpPr>
        <dsp:cNvPr id="0" name=""/>
        <dsp:cNvSpPr/>
      </dsp:nvSpPr>
      <dsp:spPr>
        <a:xfrm>
          <a:off x="843121" y="2288381"/>
          <a:ext cx="2746057" cy="15255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VCS uses funds strategically to strengthen, stabilise or grow their organisations</a:t>
          </a:r>
        </a:p>
      </dsp:txBody>
      <dsp:txXfrm>
        <a:off x="887804" y="2333064"/>
        <a:ext cx="2656691" cy="1436221"/>
      </dsp:txXfrm>
    </dsp:sp>
    <dsp:sp modelId="{01BC2A4F-4A0E-48F4-8518-FBD6B3ABCA42}">
      <dsp:nvSpPr>
        <dsp:cNvPr id="0" name=""/>
        <dsp:cNvSpPr/>
      </dsp:nvSpPr>
      <dsp:spPr>
        <a:xfrm rot="5400000">
          <a:off x="1930102" y="3852108"/>
          <a:ext cx="572095" cy="6865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rot="-5400000">
        <a:off x="2010196" y="3909317"/>
        <a:ext cx="411908" cy="400467"/>
      </dsp:txXfrm>
    </dsp:sp>
    <dsp:sp modelId="{CDD43F8F-B249-4AE1-A8A8-B30EF755673B}">
      <dsp:nvSpPr>
        <dsp:cNvPr id="0" name=""/>
        <dsp:cNvSpPr/>
      </dsp:nvSpPr>
      <dsp:spPr>
        <a:xfrm>
          <a:off x="843121" y="4576762"/>
          <a:ext cx="2746057" cy="15255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VCS is stronger and able to consistently support wide-reaching communities to a high standard</a:t>
          </a:r>
        </a:p>
      </dsp:txBody>
      <dsp:txXfrm>
        <a:off x="887804" y="4621445"/>
        <a:ext cx="2656691" cy="14362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50325-E561-4110-9537-E4A42695EF17}">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2D2224-E9DD-4718-AE35-C259DFC43BC6}">
      <dsp:nvSpPr>
        <dsp:cNvPr id="0" name=""/>
        <dsp:cNvSpPr/>
      </dsp:nvSpPr>
      <dsp:spPr>
        <a:xfrm>
          <a:off x="492024" y="334530"/>
          <a:ext cx="9963850" cy="66940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1344"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dirty="0"/>
            <a:t>Services or activities are stable and consistent and may have expanded/grown</a:t>
          </a:r>
        </a:p>
      </dsp:txBody>
      <dsp:txXfrm>
        <a:off x="492024" y="334530"/>
        <a:ext cx="9963850" cy="669409"/>
      </dsp:txXfrm>
    </dsp:sp>
    <dsp:sp modelId="{A876631C-E027-4B08-9BE1-AF2D9B07D8D0}">
      <dsp:nvSpPr>
        <dsp:cNvPr id="0" name=""/>
        <dsp:cNvSpPr/>
      </dsp:nvSpPr>
      <dsp:spPr>
        <a:xfrm>
          <a:off x="73643" y="250854"/>
          <a:ext cx="836762" cy="83676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35874F5-7060-452C-B8B9-33AB1238A768}">
      <dsp:nvSpPr>
        <dsp:cNvPr id="0" name=""/>
        <dsp:cNvSpPr/>
      </dsp:nvSpPr>
      <dsp:spPr>
        <a:xfrm>
          <a:off x="875812" y="1338819"/>
          <a:ext cx="9580062" cy="66940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1344"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dirty="0"/>
            <a:t>Finances are healthier and additional external funds have been secured</a:t>
          </a:r>
        </a:p>
      </dsp:txBody>
      <dsp:txXfrm>
        <a:off x="875812" y="1338819"/>
        <a:ext cx="9580062" cy="669409"/>
      </dsp:txXfrm>
    </dsp:sp>
    <dsp:sp modelId="{CCEDEAB1-0E18-4E58-84C6-215159C55637}">
      <dsp:nvSpPr>
        <dsp:cNvPr id="0" name=""/>
        <dsp:cNvSpPr/>
      </dsp:nvSpPr>
      <dsp:spPr>
        <a:xfrm>
          <a:off x="457431" y="1255143"/>
          <a:ext cx="836762" cy="83676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1E6538D-21BD-4A13-821E-C502A3BE8F91}">
      <dsp:nvSpPr>
        <dsp:cNvPr id="0" name=""/>
        <dsp:cNvSpPr/>
      </dsp:nvSpPr>
      <dsp:spPr>
        <a:xfrm>
          <a:off x="875812" y="2343108"/>
          <a:ext cx="9580062" cy="66940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1344"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dirty="0"/>
            <a:t>Strategic planning, good management and governance are better embedded in the organisation</a:t>
          </a:r>
        </a:p>
      </dsp:txBody>
      <dsp:txXfrm>
        <a:off x="875812" y="2343108"/>
        <a:ext cx="9580062" cy="669409"/>
      </dsp:txXfrm>
    </dsp:sp>
    <dsp:sp modelId="{CFCA0B33-22C8-452F-8578-02AC79BA8F24}">
      <dsp:nvSpPr>
        <dsp:cNvPr id="0" name=""/>
        <dsp:cNvSpPr/>
      </dsp:nvSpPr>
      <dsp:spPr>
        <a:xfrm>
          <a:off x="457431" y="2259432"/>
          <a:ext cx="836762" cy="83676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51A1E60-927B-45C0-8562-51B1B0FF59F2}">
      <dsp:nvSpPr>
        <dsp:cNvPr id="0" name=""/>
        <dsp:cNvSpPr/>
      </dsp:nvSpPr>
      <dsp:spPr>
        <a:xfrm>
          <a:off x="492024" y="3347397"/>
          <a:ext cx="9963850" cy="66940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1344"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dirty="0"/>
            <a:t>Staffing</a:t>
          </a:r>
          <a:r>
            <a:rPr lang="en-GB" sz="2000" kern="1200" baseline="0" dirty="0"/>
            <a:t> and volunteer participation and retention is stronger</a:t>
          </a:r>
          <a:endParaRPr lang="en-GB" sz="2000" kern="1200" dirty="0"/>
        </a:p>
      </dsp:txBody>
      <dsp:txXfrm>
        <a:off x="492024" y="3347397"/>
        <a:ext cx="9963850" cy="669409"/>
      </dsp:txXfrm>
    </dsp:sp>
    <dsp:sp modelId="{5AF414F0-0660-4428-8BB0-CB7411C6269A}">
      <dsp:nvSpPr>
        <dsp:cNvPr id="0" name=""/>
        <dsp:cNvSpPr/>
      </dsp:nvSpPr>
      <dsp:spPr>
        <a:xfrm>
          <a:off x="73643" y="3263721"/>
          <a:ext cx="836762" cy="836762"/>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50325-E561-4110-9537-E4A42695EF17}">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2D2224-E9DD-4718-AE35-C259DFC43BC6}">
      <dsp:nvSpPr>
        <dsp:cNvPr id="0" name=""/>
        <dsp:cNvSpPr/>
      </dsp:nvSpPr>
      <dsp:spPr>
        <a:xfrm>
          <a:off x="604289" y="435133"/>
          <a:ext cx="9851585" cy="87026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63500" rIns="63500" bIns="63500" numCol="1" spcCol="1270" anchor="ctr" anchorCtr="0">
          <a:noAutofit/>
        </a:bodyPr>
        <a:lstStyle/>
        <a:p>
          <a:pPr marL="0" lvl="0" indent="0" algn="l" defTabSz="1111250">
            <a:lnSpc>
              <a:spcPct val="90000"/>
            </a:lnSpc>
            <a:spcBef>
              <a:spcPct val="0"/>
            </a:spcBef>
            <a:spcAft>
              <a:spcPct val="35000"/>
            </a:spcAft>
            <a:buNone/>
          </a:pPr>
          <a:r>
            <a:rPr lang="en-GB" sz="2500" b="0" kern="1200" dirty="0"/>
            <a:t>All communities in Westminster have strong organisations to turn to and connect with</a:t>
          </a:r>
        </a:p>
      </dsp:txBody>
      <dsp:txXfrm>
        <a:off x="604289" y="435133"/>
        <a:ext cx="9851585" cy="870267"/>
      </dsp:txXfrm>
    </dsp:sp>
    <dsp:sp modelId="{A876631C-E027-4B08-9BE1-AF2D9B07D8D0}">
      <dsp:nvSpPr>
        <dsp:cNvPr id="0" name=""/>
        <dsp:cNvSpPr/>
      </dsp:nvSpPr>
      <dsp:spPr>
        <a:xfrm>
          <a:off x="60372" y="326350"/>
          <a:ext cx="1087834" cy="1087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35874F5-7060-452C-B8B9-33AB1238A768}">
      <dsp:nvSpPr>
        <dsp:cNvPr id="0" name=""/>
        <dsp:cNvSpPr/>
      </dsp:nvSpPr>
      <dsp:spPr>
        <a:xfrm>
          <a:off x="920631" y="1740535"/>
          <a:ext cx="9535243" cy="87026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63500" rIns="63500" bIns="63500" numCol="1" spcCol="1270" anchor="ctr" anchorCtr="0">
          <a:noAutofit/>
        </a:bodyPr>
        <a:lstStyle/>
        <a:p>
          <a:pPr marL="0" lvl="0" indent="0" algn="l" defTabSz="1111250">
            <a:lnSpc>
              <a:spcPct val="90000"/>
            </a:lnSpc>
            <a:spcBef>
              <a:spcPct val="0"/>
            </a:spcBef>
            <a:spcAft>
              <a:spcPct val="35000"/>
            </a:spcAft>
            <a:buNone/>
          </a:pPr>
          <a:r>
            <a:rPr lang="en-GB" sz="2500" kern="1200" dirty="0"/>
            <a:t>Global Majority (BAME) led organisations and organisations led by marginalised groups are more prominent and secure in Westminster</a:t>
          </a:r>
        </a:p>
      </dsp:txBody>
      <dsp:txXfrm>
        <a:off x="920631" y="1740535"/>
        <a:ext cx="9535243" cy="870267"/>
      </dsp:txXfrm>
    </dsp:sp>
    <dsp:sp modelId="{CCEDEAB1-0E18-4E58-84C6-215159C55637}">
      <dsp:nvSpPr>
        <dsp:cNvPr id="0" name=""/>
        <dsp:cNvSpPr/>
      </dsp:nvSpPr>
      <dsp:spPr>
        <a:xfrm>
          <a:off x="376714" y="1631751"/>
          <a:ext cx="1087834" cy="1087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1E6538D-21BD-4A13-821E-C502A3BE8F91}">
      <dsp:nvSpPr>
        <dsp:cNvPr id="0" name=""/>
        <dsp:cNvSpPr/>
      </dsp:nvSpPr>
      <dsp:spPr>
        <a:xfrm>
          <a:off x="597097" y="3073367"/>
          <a:ext cx="9851585" cy="87026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63500" rIns="63500" bIns="63500" numCol="1" spcCol="1270" anchor="ctr" anchorCtr="0">
          <a:noAutofit/>
        </a:bodyPr>
        <a:lstStyle/>
        <a:p>
          <a:pPr marL="0" lvl="0" indent="0" algn="l" defTabSz="1111250">
            <a:lnSpc>
              <a:spcPct val="90000"/>
            </a:lnSpc>
            <a:spcBef>
              <a:spcPct val="0"/>
            </a:spcBef>
            <a:spcAft>
              <a:spcPct val="35000"/>
            </a:spcAft>
            <a:buNone/>
          </a:pPr>
          <a:r>
            <a:rPr lang="en-GB" sz="2500" kern="1200" dirty="0"/>
            <a:t>The council and the VCS have stronger relationships </a:t>
          </a:r>
        </a:p>
      </dsp:txBody>
      <dsp:txXfrm>
        <a:off x="597097" y="3073367"/>
        <a:ext cx="9851585" cy="870267"/>
      </dsp:txXfrm>
    </dsp:sp>
    <dsp:sp modelId="{CFCA0B33-22C8-452F-8578-02AC79BA8F24}">
      <dsp:nvSpPr>
        <dsp:cNvPr id="0" name=""/>
        <dsp:cNvSpPr/>
      </dsp:nvSpPr>
      <dsp:spPr>
        <a:xfrm>
          <a:off x="60372" y="2937153"/>
          <a:ext cx="1087834" cy="1087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6A00F4-701E-40B2-93EC-7F17E3996A70}" type="datetimeFigureOut">
              <a:rPr lang="en-GB" smtClean="0"/>
              <a:t>14/06/2023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554657-2147-498B-813A-FE78CF9B7C4A}" type="slidenum">
              <a:rPr lang="en-GB" smtClean="0"/>
              <a:t>‹#›</a:t>
            </a:fld>
            <a:endParaRPr lang="en-GB"/>
          </a:p>
        </p:txBody>
      </p:sp>
    </p:spTree>
    <p:extLst>
      <p:ext uri="{BB962C8B-B14F-4D97-AF65-F5344CB8AC3E}">
        <p14:creationId xmlns:p14="http://schemas.microsoft.com/office/powerpoint/2010/main" val="2897239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C554657-2147-498B-813A-FE78CF9B7C4A}" type="slidenum">
              <a:rPr lang="en-GB" smtClean="0"/>
              <a:t>2</a:t>
            </a:fld>
            <a:endParaRPr lang="en-GB"/>
          </a:p>
        </p:txBody>
      </p:sp>
    </p:spTree>
    <p:extLst>
      <p:ext uri="{BB962C8B-B14F-4D97-AF65-F5344CB8AC3E}">
        <p14:creationId xmlns:p14="http://schemas.microsoft.com/office/powerpoint/2010/main" val="29443764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a typeface="Calibri"/>
              <a:cs typeface="Calibri"/>
            </a:endParaRPr>
          </a:p>
        </p:txBody>
      </p:sp>
      <p:sp>
        <p:nvSpPr>
          <p:cNvPr id="4" name="Slide Number Placeholder 3"/>
          <p:cNvSpPr>
            <a:spLocks noGrp="1"/>
          </p:cNvSpPr>
          <p:nvPr>
            <p:ph type="sldNum" sz="quarter" idx="5"/>
          </p:nvPr>
        </p:nvSpPr>
        <p:spPr/>
        <p:txBody>
          <a:bodyPr/>
          <a:lstStyle/>
          <a:p>
            <a:fld id="{AC554657-2147-498B-813A-FE78CF9B7C4A}" type="slidenum">
              <a:rPr lang="en-GB" smtClean="0"/>
              <a:t>11</a:t>
            </a:fld>
            <a:endParaRPr lang="en-GB"/>
          </a:p>
        </p:txBody>
      </p:sp>
    </p:spTree>
    <p:extLst>
      <p:ext uri="{BB962C8B-B14F-4D97-AF65-F5344CB8AC3E}">
        <p14:creationId xmlns:p14="http://schemas.microsoft.com/office/powerpoint/2010/main" val="1544638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a typeface="Calibri"/>
              <a:cs typeface="Calibri"/>
            </a:endParaRPr>
          </a:p>
        </p:txBody>
      </p:sp>
      <p:sp>
        <p:nvSpPr>
          <p:cNvPr id="4" name="Slide Number Placeholder 3"/>
          <p:cNvSpPr>
            <a:spLocks noGrp="1"/>
          </p:cNvSpPr>
          <p:nvPr>
            <p:ph type="sldNum" sz="quarter" idx="5"/>
          </p:nvPr>
        </p:nvSpPr>
        <p:spPr/>
        <p:txBody>
          <a:bodyPr/>
          <a:lstStyle/>
          <a:p>
            <a:fld id="{AC554657-2147-498B-813A-FE78CF9B7C4A}" type="slidenum">
              <a:rPr lang="en-GB" smtClean="0"/>
              <a:t>12</a:t>
            </a:fld>
            <a:endParaRPr lang="en-GB"/>
          </a:p>
        </p:txBody>
      </p:sp>
    </p:spTree>
    <p:extLst>
      <p:ext uri="{BB962C8B-B14F-4D97-AF65-F5344CB8AC3E}">
        <p14:creationId xmlns:p14="http://schemas.microsoft.com/office/powerpoint/2010/main" val="33923675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a typeface="Calibri"/>
              <a:cs typeface="Calibri"/>
            </a:endParaRPr>
          </a:p>
        </p:txBody>
      </p:sp>
      <p:sp>
        <p:nvSpPr>
          <p:cNvPr id="4" name="Slide Number Placeholder 3"/>
          <p:cNvSpPr>
            <a:spLocks noGrp="1"/>
          </p:cNvSpPr>
          <p:nvPr>
            <p:ph type="sldNum" sz="quarter" idx="5"/>
          </p:nvPr>
        </p:nvSpPr>
        <p:spPr/>
        <p:txBody>
          <a:bodyPr/>
          <a:lstStyle/>
          <a:p>
            <a:fld id="{AC554657-2147-498B-813A-FE78CF9B7C4A}" type="slidenum">
              <a:rPr lang="en-GB" smtClean="0"/>
              <a:t>13</a:t>
            </a:fld>
            <a:endParaRPr lang="en-GB"/>
          </a:p>
        </p:txBody>
      </p:sp>
    </p:spTree>
    <p:extLst>
      <p:ext uri="{BB962C8B-B14F-4D97-AF65-F5344CB8AC3E}">
        <p14:creationId xmlns:p14="http://schemas.microsoft.com/office/powerpoint/2010/main" val="1217967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C554657-2147-498B-813A-FE78CF9B7C4A}" type="slidenum">
              <a:rPr lang="en-GB" smtClean="0"/>
              <a:t>3</a:t>
            </a:fld>
            <a:endParaRPr lang="en-GB"/>
          </a:p>
        </p:txBody>
      </p:sp>
    </p:spTree>
    <p:extLst>
      <p:ext uri="{BB962C8B-B14F-4D97-AF65-F5344CB8AC3E}">
        <p14:creationId xmlns:p14="http://schemas.microsoft.com/office/powerpoint/2010/main" val="1503498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Evaluation could be based on metrics related to these outcomes</a:t>
            </a:r>
          </a:p>
        </p:txBody>
      </p:sp>
      <p:sp>
        <p:nvSpPr>
          <p:cNvPr id="4" name="Slide Number Placeholder 3"/>
          <p:cNvSpPr>
            <a:spLocks noGrp="1"/>
          </p:cNvSpPr>
          <p:nvPr>
            <p:ph type="sldNum" sz="quarter" idx="5"/>
          </p:nvPr>
        </p:nvSpPr>
        <p:spPr/>
        <p:txBody>
          <a:bodyPr/>
          <a:lstStyle/>
          <a:p>
            <a:fld id="{AC554657-2147-498B-813A-FE78CF9B7C4A}" type="slidenum">
              <a:rPr lang="en-GB" smtClean="0"/>
              <a:t>4</a:t>
            </a:fld>
            <a:endParaRPr lang="en-GB"/>
          </a:p>
        </p:txBody>
      </p:sp>
    </p:spTree>
    <p:extLst>
      <p:ext uri="{BB962C8B-B14F-4D97-AF65-F5344CB8AC3E}">
        <p14:creationId xmlns:p14="http://schemas.microsoft.com/office/powerpoint/2010/main" val="3128964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a typeface="Calibri"/>
              <a:cs typeface="Calibri"/>
            </a:endParaRPr>
          </a:p>
        </p:txBody>
      </p:sp>
      <p:sp>
        <p:nvSpPr>
          <p:cNvPr id="4" name="Slide Number Placeholder 3"/>
          <p:cNvSpPr>
            <a:spLocks noGrp="1"/>
          </p:cNvSpPr>
          <p:nvPr>
            <p:ph type="sldNum" sz="quarter" idx="5"/>
          </p:nvPr>
        </p:nvSpPr>
        <p:spPr/>
        <p:txBody>
          <a:bodyPr/>
          <a:lstStyle/>
          <a:p>
            <a:fld id="{AC554657-2147-498B-813A-FE78CF9B7C4A}" type="slidenum">
              <a:rPr lang="en-GB" smtClean="0"/>
              <a:t>5</a:t>
            </a:fld>
            <a:endParaRPr lang="en-GB"/>
          </a:p>
        </p:txBody>
      </p:sp>
    </p:spTree>
    <p:extLst>
      <p:ext uri="{BB962C8B-B14F-4D97-AF65-F5344CB8AC3E}">
        <p14:creationId xmlns:p14="http://schemas.microsoft.com/office/powerpoint/2010/main" val="66876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cs typeface="Calibri"/>
              </a:rPr>
              <a:t>Also to discuss: Annual income vs annual spend</a:t>
            </a:r>
            <a:endParaRPr lang="en-GB" dirty="0"/>
          </a:p>
        </p:txBody>
      </p:sp>
      <p:sp>
        <p:nvSpPr>
          <p:cNvPr id="4" name="Slide Number Placeholder 3"/>
          <p:cNvSpPr>
            <a:spLocks noGrp="1"/>
          </p:cNvSpPr>
          <p:nvPr>
            <p:ph type="sldNum" sz="quarter" idx="5"/>
          </p:nvPr>
        </p:nvSpPr>
        <p:spPr/>
        <p:txBody>
          <a:bodyPr/>
          <a:lstStyle/>
          <a:p>
            <a:fld id="{AC554657-2147-498B-813A-FE78CF9B7C4A}" type="slidenum">
              <a:rPr lang="en-GB" smtClean="0"/>
              <a:t>6</a:t>
            </a:fld>
            <a:endParaRPr lang="en-GB"/>
          </a:p>
        </p:txBody>
      </p:sp>
    </p:spTree>
    <p:extLst>
      <p:ext uri="{BB962C8B-B14F-4D97-AF65-F5344CB8AC3E}">
        <p14:creationId xmlns:p14="http://schemas.microsoft.com/office/powerpoint/2010/main" val="1251005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ea typeface="Calibri" panose="020F0502020204030204"/>
                <a:cs typeface="Calibri" panose="020F0502020204030204"/>
              </a:rPr>
              <a:t>Discuss anything missing to these ends</a:t>
            </a:r>
          </a:p>
        </p:txBody>
      </p:sp>
      <p:sp>
        <p:nvSpPr>
          <p:cNvPr id="4" name="Slide Number Placeholder 3"/>
          <p:cNvSpPr>
            <a:spLocks noGrp="1"/>
          </p:cNvSpPr>
          <p:nvPr>
            <p:ph type="sldNum" sz="quarter" idx="5"/>
          </p:nvPr>
        </p:nvSpPr>
        <p:spPr/>
        <p:txBody>
          <a:bodyPr/>
          <a:lstStyle/>
          <a:p>
            <a:fld id="{AC554657-2147-498B-813A-FE78CF9B7C4A}" type="slidenum">
              <a:rPr lang="en-GB" smtClean="0"/>
              <a:t>7</a:t>
            </a:fld>
            <a:endParaRPr lang="en-GB"/>
          </a:p>
        </p:txBody>
      </p:sp>
    </p:spTree>
    <p:extLst>
      <p:ext uri="{BB962C8B-B14F-4D97-AF65-F5344CB8AC3E}">
        <p14:creationId xmlns:p14="http://schemas.microsoft.com/office/powerpoint/2010/main" val="4039280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C554657-2147-498B-813A-FE78CF9B7C4A}" type="slidenum">
              <a:rPr lang="en-GB" smtClean="0"/>
              <a:t>8</a:t>
            </a:fld>
            <a:endParaRPr lang="en-GB"/>
          </a:p>
        </p:txBody>
      </p:sp>
    </p:spTree>
    <p:extLst>
      <p:ext uri="{BB962C8B-B14F-4D97-AF65-F5344CB8AC3E}">
        <p14:creationId xmlns:p14="http://schemas.microsoft.com/office/powerpoint/2010/main" val="21848552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AC554657-2147-498B-813A-FE78CF9B7C4A}" type="slidenum">
              <a:rPr lang="en-GB" smtClean="0"/>
              <a:t>9</a:t>
            </a:fld>
            <a:endParaRPr lang="en-GB"/>
          </a:p>
        </p:txBody>
      </p:sp>
    </p:spTree>
    <p:extLst>
      <p:ext uri="{BB962C8B-B14F-4D97-AF65-F5344CB8AC3E}">
        <p14:creationId xmlns:p14="http://schemas.microsoft.com/office/powerpoint/2010/main" val="1641561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AC554657-2147-498B-813A-FE78CF9B7C4A}" type="slidenum">
              <a:rPr lang="en-GB" smtClean="0"/>
              <a:t>10</a:t>
            </a:fld>
            <a:endParaRPr lang="en-GB"/>
          </a:p>
        </p:txBody>
      </p:sp>
    </p:spTree>
    <p:extLst>
      <p:ext uri="{BB962C8B-B14F-4D97-AF65-F5344CB8AC3E}">
        <p14:creationId xmlns:p14="http://schemas.microsoft.com/office/powerpoint/2010/main" val="2939877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83BE0-72A2-2ACC-A8C1-126401B8D5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C1C8C21-F655-B8B7-B948-F07A09A6EB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C8117BD-2841-42A5-474E-64F2B564CE9E}"/>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5" name="Footer Placeholder 4">
            <a:extLst>
              <a:ext uri="{FF2B5EF4-FFF2-40B4-BE49-F238E27FC236}">
                <a16:creationId xmlns:a16="http://schemas.microsoft.com/office/drawing/2014/main" id="{E0787014-3A80-9584-7671-9AD0A96B2D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99DB36-B1C2-DBDA-4E09-D0223B24A0EC}"/>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3283722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0A942-33C0-0D54-E35D-F4BDFCE5709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4AD55F-3EA9-048E-C1E1-42BC79414F6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BEBC4B-B441-AE1C-AF2B-66C52F9052C0}"/>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5" name="Footer Placeholder 4">
            <a:extLst>
              <a:ext uri="{FF2B5EF4-FFF2-40B4-BE49-F238E27FC236}">
                <a16:creationId xmlns:a16="http://schemas.microsoft.com/office/drawing/2014/main" id="{EEB919B8-BE16-5027-FA13-7F7C51F826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5D85BC-5EFC-2B2D-E6D5-B9B42B3DD3ED}"/>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1131758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89631B-BB48-9887-D8D0-7DEC186788A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05BD406-43CD-D5A0-7979-22819565FE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CF9EBD-CDCB-38F7-B09F-85DBE74CFDC3}"/>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5" name="Footer Placeholder 4">
            <a:extLst>
              <a:ext uri="{FF2B5EF4-FFF2-40B4-BE49-F238E27FC236}">
                <a16:creationId xmlns:a16="http://schemas.microsoft.com/office/drawing/2014/main" id="{FA0DD46F-4E47-F5DD-88D3-3719BED05B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59855C-F656-ED2F-C143-4196C386F0D7}"/>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3629986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95728-C11C-2C15-8B0A-2377CF7D81D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F55490B-4F1A-667D-D10F-E7D9D62596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CB0737-2657-A103-5565-A8213FFE79E3}"/>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5" name="Footer Placeholder 4">
            <a:extLst>
              <a:ext uri="{FF2B5EF4-FFF2-40B4-BE49-F238E27FC236}">
                <a16:creationId xmlns:a16="http://schemas.microsoft.com/office/drawing/2014/main" id="{5ACCE97A-8A5D-502A-EFF5-1DDF08CBA0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1BCAF4-8850-F913-82C9-B9B172C33979}"/>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1709889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D62E0-644D-20C6-384C-FF1A961B4A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4CC80E1-C654-CFE0-D112-D152059B7E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44773A-E71C-5B5B-F052-0BA30B6E7DF3}"/>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5" name="Footer Placeholder 4">
            <a:extLst>
              <a:ext uri="{FF2B5EF4-FFF2-40B4-BE49-F238E27FC236}">
                <a16:creationId xmlns:a16="http://schemas.microsoft.com/office/drawing/2014/main" id="{EA8D3BA1-7694-0720-60DF-AF7B6A5F0F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399289-6207-1328-599B-36DDDBD6B3F7}"/>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603737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DB18-0F4E-F55C-BF09-EF19878BAA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C89BDC-2CDA-D560-262E-B033735054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F945AE5-0765-63A8-ACBA-DE55AE05F8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C2C0C01-A71A-A86A-C376-58D05F03BE51}"/>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6" name="Footer Placeholder 5">
            <a:extLst>
              <a:ext uri="{FF2B5EF4-FFF2-40B4-BE49-F238E27FC236}">
                <a16:creationId xmlns:a16="http://schemas.microsoft.com/office/drawing/2014/main" id="{70BC4F77-B8BA-D101-0BDD-FF12B2EFEA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4F4BE0-E369-DD7B-6511-BE3999116B54}"/>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4189796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316F5-43EC-5481-6FFD-CBDF11E6C8D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6FB7E74-1791-3BA4-AB4D-9F0414D805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E25080-47C6-E69A-5473-3099EB5FA7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15505A5-E14A-9925-F54C-FD71912FFA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A92E04-3051-BDB4-5A9D-EE25AFD935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102E3B9-C1E6-0D95-C05A-56EBC9FC9760}"/>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8" name="Footer Placeholder 7">
            <a:extLst>
              <a:ext uri="{FF2B5EF4-FFF2-40B4-BE49-F238E27FC236}">
                <a16:creationId xmlns:a16="http://schemas.microsoft.com/office/drawing/2014/main" id="{3871C202-6A4F-CFC7-F8D5-27FC5A8A007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A680434-90F6-E890-8A2C-85C6544475B4}"/>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1492427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AE559-A55C-F5B0-82FD-346B7E0A5C4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B7B5E57-0D75-D128-B2C6-67AD347A11F9}"/>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4" name="Footer Placeholder 3">
            <a:extLst>
              <a:ext uri="{FF2B5EF4-FFF2-40B4-BE49-F238E27FC236}">
                <a16:creationId xmlns:a16="http://schemas.microsoft.com/office/drawing/2014/main" id="{AFBC2C6A-9C0F-7A84-8650-93BBD6997F3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9471DD2-600B-4E96-9D38-C11248467AA2}"/>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3950189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F7CF49-4C55-9149-2A2C-0DD916A4A4D1}"/>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3" name="Footer Placeholder 2">
            <a:extLst>
              <a:ext uri="{FF2B5EF4-FFF2-40B4-BE49-F238E27FC236}">
                <a16:creationId xmlns:a16="http://schemas.microsoft.com/office/drawing/2014/main" id="{726C458D-8F23-8AC7-AA66-6A712932FC7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E711D7F-05F7-7CBA-FBA5-5E2E6C7BE7D8}"/>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558968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70EFC-F709-F169-FC0F-B0318D0952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7103661-0B6F-48D7-A728-716C636572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57246FD-275E-BC86-E6F9-A1C1B1F08C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E588F3-EBA2-7D86-73A8-B19AE429BFCD}"/>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6" name="Footer Placeholder 5">
            <a:extLst>
              <a:ext uri="{FF2B5EF4-FFF2-40B4-BE49-F238E27FC236}">
                <a16:creationId xmlns:a16="http://schemas.microsoft.com/office/drawing/2014/main" id="{DE0A9A9B-0CC7-36B2-EC87-9EAA63442A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15EBB1-A1C4-80AB-8DCA-622AB9344A48}"/>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1761825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B9FE6-CEBC-7A82-F4CD-87C1D7ADBF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EFF2373-5D4C-FC45-1181-7780FB43AF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A6E1BAB-E1F6-9FD9-7F87-0FCC363387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1C148C-6A27-6196-3A92-B0EBC84F1704}"/>
              </a:ext>
            </a:extLst>
          </p:cNvPr>
          <p:cNvSpPr>
            <a:spLocks noGrp="1"/>
          </p:cNvSpPr>
          <p:nvPr>
            <p:ph type="dt" sz="half" idx="10"/>
          </p:nvPr>
        </p:nvSpPr>
        <p:spPr/>
        <p:txBody>
          <a:bodyPr/>
          <a:lstStyle/>
          <a:p>
            <a:fld id="{4B17F387-8A2D-4D99-BDDB-4A9DDC84EB13}" type="datetimeFigureOut">
              <a:rPr lang="en-GB" smtClean="0"/>
              <a:t>14/06/2023</a:t>
            </a:fld>
            <a:endParaRPr lang="en-GB"/>
          </a:p>
        </p:txBody>
      </p:sp>
      <p:sp>
        <p:nvSpPr>
          <p:cNvPr id="6" name="Footer Placeholder 5">
            <a:extLst>
              <a:ext uri="{FF2B5EF4-FFF2-40B4-BE49-F238E27FC236}">
                <a16:creationId xmlns:a16="http://schemas.microsoft.com/office/drawing/2014/main" id="{A87723BA-C1C9-F1BE-32A1-B8200E36BF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9E807D-D0F0-FD82-1179-7EA989FBDA9B}"/>
              </a:ext>
            </a:extLst>
          </p:cNvPr>
          <p:cNvSpPr>
            <a:spLocks noGrp="1"/>
          </p:cNvSpPr>
          <p:nvPr>
            <p:ph type="sldNum" sz="quarter" idx="12"/>
          </p:nvPr>
        </p:nvSpPr>
        <p:spPr/>
        <p:txBody>
          <a:bodyPr/>
          <a:lstStyle/>
          <a:p>
            <a:fld id="{599B7E74-EF73-4A6B-8F8E-518F1FFD4A4D}" type="slidenum">
              <a:rPr lang="en-GB" smtClean="0"/>
              <a:t>‹#›</a:t>
            </a:fld>
            <a:endParaRPr lang="en-GB"/>
          </a:p>
        </p:txBody>
      </p:sp>
    </p:spTree>
    <p:extLst>
      <p:ext uri="{BB962C8B-B14F-4D97-AF65-F5344CB8AC3E}">
        <p14:creationId xmlns:p14="http://schemas.microsoft.com/office/powerpoint/2010/main" val="156073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B6E52B-E508-228F-295D-6F1932328A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BA269BE-1BCD-C049-A4F6-5768457638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BB8960-AD53-F44F-3763-17CFB40997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7F387-8A2D-4D99-BDDB-4A9DDC84EB13}" type="datetimeFigureOut">
              <a:rPr lang="en-GB" smtClean="0"/>
              <a:t>14/06/2023</a:t>
            </a:fld>
            <a:endParaRPr lang="en-GB"/>
          </a:p>
        </p:txBody>
      </p:sp>
      <p:sp>
        <p:nvSpPr>
          <p:cNvPr id="5" name="Footer Placeholder 4">
            <a:extLst>
              <a:ext uri="{FF2B5EF4-FFF2-40B4-BE49-F238E27FC236}">
                <a16:creationId xmlns:a16="http://schemas.microsoft.com/office/drawing/2014/main" id="{1CF6761B-02D4-87F7-8ADA-27E78B6B0F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796B401-2CC7-7AD6-99CE-54A5157B33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B7E74-EF73-4A6B-8F8E-518F1FFD4A4D}" type="slidenum">
              <a:rPr lang="en-GB" smtClean="0"/>
              <a:t>‹#›</a:t>
            </a:fld>
            <a:endParaRPr lang="en-GB"/>
          </a:p>
        </p:txBody>
      </p:sp>
    </p:spTree>
    <p:extLst>
      <p:ext uri="{BB962C8B-B14F-4D97-AF65-F5344CB8AC3E}">
        <p14:creationId xmlns:p14="http://schemas.microsoft.com/office/powerpoint/2010/main" val="944355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503C9-C553-B98D-922F-D7469E6CBA4A}"/>
              </a:ext>
            </a:extLst>
          </p:cNvPr>
          <p:cNvSpPr>
            <a:spLocks noGrp="1"/>
          </p:cNvSpPr>
          <p:nvPr>
            <p:ph type="ctrTitle"/>
          </p:nvPr>
        </p:nvSpPr>
        <p:spPr/>
        <p:txBody>
          <a:bodyPr>
            <a:normAutofit/>
          </a:bodyPr>
          <a:lstStyle/>
          <a:p>
            <a:r>
              <a:rPr lang="en-GB"/>
              <a:t>Core funding programme</a:t>
            </a:r>
            <a:br>
              <a:rPr lang="en-GB">
                <a:cs typeface="Calibri Light"/>
              </a:rPr>
            </a:br>
            <a:r>
              <a:rPr lang="en-GB">
                <a:cs typeface="Calibri Light"/>
              </a:rPr>
              <a:t>2023-2026</a:t>
            </a:r>
            <a:endParaRPr lang="en-GB" dirty="0">
              <a:cs typeface="Calibri Light"/>
            </a:endParaRPr>
          </a:p>
        </p:txBody>
      </p:sp>
      <p:sp>
        <p:nvSpPr>
          <p:cNvPr id="3" name="Subtitle 2">
            <a:extLst>
              <a:ext uri="{FF2B5EF4-FFF2-40B4-BE49-F238E27FC236}">
                <a16:creationId xmlns:a16="http://schemas.microsoft.com/office/drawing/2014/main" id="{BCD1D6DE-BCA6-363C-4E21-C89D577446C5}"/>
              </a:ext>
            </a:extLst>
          </p:cNvPr>
          <p:cNvSpPr>
            <a:spLocks noGrp="1"/>
          </p:cNvSpPr>
          <p:nvPr>
            <p:ph type="subTitle" idx="1"/>
          </p:nvPr>
        </p:nvSpPr>
        <p:spPr/>
        <p:txBody>
          <a:bodyPr vert="horz" lIns="91440" tIns="45720" rIns="91440" bIns="45720" rtlCol="0" anchor="t">
            <a:normAutofit/>
          </a:bodyPr>
          <a:lstStyle/>
          <a:p>
            <a:r>
              <a:rPr lang="en-GB" dirty="0"/>
              <a:t>Draft programme outline for discussion June 2023 </a:t>
            </a:r>
          </a:p>
          <a:p>
            <a:r>
              <a:rPr lang="en-GB" dirty="0">
                <a:highlight>
                  <a:srgbClr val="FFFF00"/>
                </a:highlight>
              </a:rPr>
              <a:t>Parts highlighted yellow are for specific discussion with the VCS</a:t>
            </a:r>
          </a:p>
          <a:p>
            <a:r>
              <a:rPr lang="en-GB" sz="1600" dirty="0"/>
              <a:t>Community Partnerships Team, Communities Department </a:t>
            </a:r>
          </a:p>
          <a:p>
            <a:r>
              <a:rPr lang="en-GB" sz="1600" dirty="0"/>
              <a:t>Westminster City Council</a:t>
            </a:r>
          </a:p>
        </p:txBody>
      </p:sp>
    </p:spTree>
    <p:extLst>
      <p:ext uri="{BB962C8B-B14F-4D97-AF65-F5344CB8AC3E}">
        <p14:creationId xmlns:p14="http://schemas.microsoft.com/office/powerpoint/2010/main" val="3149752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75B80-D06A-1C6D-826F-A5B7864A7979}"/>
              </a:ext>
            </a:extLst>
          </p:cNvPr>
          <p:cNvSpPr>
            <a:spLocks noGrp="1"/>
          </p:cNvSpPr>
          <p:nvPr>
            <p:ph type="title"/>
          </p:nvPr>
        </p:nvSpPr>
        <p:spPr/>
        <p:txBody>
          <a:bodyPr/>
          <a:lstStyle/>
          <a:p>
            <a:r>
              <a:rPr lang="en-GB"/>
              <a:t>What won't be funded under this programme?</a:t>
            </a:r>
            <a:endParaRPr lang="en-GB" dirty="0"/>
          </a:p>
        </p:txBody>
      </p:sp>
      <p:sp>
        <p:nvSpPr>
          <p:cNvPr id="3" name="Content Placeholder 2">
            <a:extLst>
              <a:ext uri="{FF2B5EF4-FFF2-40B4-BE49-F238E27FC236}">
                <a16:creationId xmlns:a16="http://schemas.microsoft.com/office/drawing/2014/main" id="{BDED76C3-01CD-9A82-6E55-BA18BE838170}"/>
              </a:ext>
            </a:extLst>
          </p:cNvPr>
          <p:cNvSpPr>
            <a:spLocks noGrp="1"/>
          </p:cNvSpPr>
          <p:nvPr>
            <p:ph idx="1"/>
          </p:nvPr>
        </p:nvSpPr>
        <p:spPr/>
        <p:txBody>
          <a:bodyPr vert="horz" lIns="91440" tIns="45720" rIns="91440" bIns="45720" rtlCol="0" anchor="t">
            <a:normAutofit/>
          </a:bodyPr>
          <a:lstStyle/>
          <a:p>
            <a:r>
              <a:rPr lang="en-GB"/>
              <a:t>100% equipment costs (equipment costs can be included in the applications as a running cost but should not be the sole costs)</a:t>
            </a:r>
            <a:endParaRPr lang="en-US"/>
          </a:p>
          <a:p>
            <a:r>
              <a:rPr lang="en-GB" dirty="0"/>
              <a:t>Building repairs</a:t>
            </a:r>
          </a:p>
          <a:p>
            <a:r>
              <a:rPr lang="en-GB"/>
              <a:t>Capital projects (such as landscaping or building)</a:t>
            </a:r>
            <a:endParaRPr lang="en-GB">
              <a:cs typeface="Calibri"/>
            </a:endParaRPr>
          </a:p>
          <a:p>
            <a:r>
              <a:rPr lang="en-GB" dirty="0"/>
              <a:t>Emergency costs </a:t>
            </a:r>
          </a:p>
          <a:p>
            <a:r>
              <a:rPr lang="en-GB" dirty="0"/>
              <a:t>New projects or new services, trialling something new</a:t>
            </a:r>
          </a:p>
          <a:p>
            <a:r>
              <a:rPr lang="en-GB" dirty="0"/>
              <a:t>(Not an emergency fund – this is a forward plan)</a:t>
            </a:r>
          </a:p>
          <a:p>
            <a:pPr marL="0" indent="0">
              <a:buNone/>
            </a:pPr>
            <a:endParaRPr lang="en-GB" dirty="0"/>
          </a:p>
          <a:p>
            <a:endParaRPr lang="en-GB" dirty="0"/>
          </a:p>
        </p:txBody>
      </p:sp>
    </p:spTree>
    <p:extLst>
      <p:ext uri="{BB962C8B-B14F-4D97-AF65-F5344CB8AC3E}">
        <p14:creationId xmlns:p14="http://schemas.microsoft.com/office/powerpoint/2010/main" val="2938388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9818C-EA13-6A25-D93E-6DBD51B21E18}"/>
              </a:ext>
            </a:extLst>
          </p:cNvPr>
          <p:cNvSpPr>
            <a:spLocks noGrp="1"/>
          </p:cNvSpPr>
          <p:nvPr>
            <p:ph type="title"/>
          </p:nvPr>
        </p:nvSpPr>
        <p:spPr/>
        <p:txBody>
          <a:bodyPr/>
          <a:lstStyle/>
          <a:p>
            <a:r>
              <a:rPr lang="en-GB"/>
              <a:t>Who won't be funded under this programme?</a:t>
            </a:r>
            <a:endParaRPr lang="en-GB" dirty="0"/>
          </a:p>
        </p:txBody>
      </p:sp>
      <p:sp>
        <p:nvSpPr>
          <p:cNvPr id="3" name="Content Placeholder 2">
            <a:extLst>
              <a:ext uri="{FF2B5EF4-FFF2-40B4-BE49-F238E27FC236}">
                <a16:creationId xmlns:a16="http://schemas.microsoft.com/office/drawing/2014/main" id="{4CDCE729-2EB4-B7D1-B589-70DAC4D36C3A}"/>
              </a:ext>
            </a:extLst>
          </p:cNvPr>
          <p:cNvSpPr>
            <a:spLocks noGrp="1"/>
          </p:cNvSpPr>
          <p:nvPr>
            <p:ph idx="1"/>
          </p:nvPr>
        </p:nvSpPr>
        <p:spPr>
          <a:xfrm>
            <a:off x="838200" y="1569436"/>
            <a:ext cx="10515600" cy="4607527"/>
          </a:xfrm>
        </p:spPr>
        <p:txBody>
          <a:bodyPr vert="horz" lIns="91440" tIns="45720" rIns="91440" bIns="45720" rtlCol="0" anchor="t">
            <a:normAutofit/>
          </a:bodyPr>
          <a:lstStyle/>
          <a:p>
            <a:r>
              <a:rPr lang="en-GB" dirty="0">
                <a:ea typeface="Calibri"/>
                <a:cs typeface="Calibri"/>
              </a:rPr>
              <a:t>Businesses (private limited companies or any type of for profit entity)</a:t>
            </a:r>
          </a:p>
          <a:p>
            <a:r>
              <a:rPr lang="en-GB" dirty="0">
                <a:ea typeface="Calibri"/>
                <a:cs typeface="Calibri"/>
              </a:rPr>
              <a:t>Schools</a:t>
            </a:r>
            <a:r>
              <a:rPr lang="en-GB" dirty="0"/>
              <a:t> </a:t>
            </a:r>
            <a:endParaRPr lang="en-GB" dirty="0">
              <a:ea typeface="Calibri" panose="020F0502020204030204"/>
              <a:cs typeface="Calibri" panose="020F0502020204030204"/>
            </a:endParaRPr>
          </a:p>
          <a:p>
            <a:r>
              <a:rPr lang="en-GB" dirty="0"/>
              <a:t>Sole-traders, market traders and individuals </a:t>
            </a:r>
            <a:endParaRPr lang="en-GB" dirty="0">
              <a:ea typeface="Calibri"/>
              <a:cs typeface="Calibri"/>
            </a:endParaRPr>
          </a:p>
          <a:p>
            <a:r>
              <a:rPr lang="en-GB" dirty="0"/>
              <a:t>Residents Associations </a:t>
            </a:r>
            <a:endParaRPr lang="en-GB" dirty="0">
              <a:ea typeface="Calibri"/>
              <a:cs typeface="Calibri"/>
            </a:endParaRPr>
          </a:p>
          <a:p>
            <a:r>
              <a:rPr lang="en-GB" dirty="0"/>
              <a:t>Non-constituted groups </a:t>
            </a:r>
            <a:endParaRPr lang="en-GB" dirty="0">
              <a:ea typeface="Calibri" panose="020F0502020204030204"/>
              <a:cs typeface="Calibri" panose="020F0502020204030204"/>
            </a:endParaRPr>
          </a:p>
          <a:p>
            <a:r>
              <a:rPr lang="en-GB" dirty="0"/>
              <a:t>Religious institutions (NB faith-based registered charities are eligible)</a:t>
            </a:r>
            <a:endParaRPr lang="en-GB" dirty="0">
              <a:ea typeface="Calibri" panose="020F0502020204030204"/>
              <a:cs typeface="Calibri" panose="020F0502020204030204"/>
            </a:endParaRPr>
          </a:p>
          <a:p>
            <a:r>
              <a:rPr lang="en-GB" dirty="0"/>
              <a:t>Charities above £400k annual turnover (based on most recent published accounts)</a:t>
            </a:r>
            <a:endParaRPr lang="en-GB" dirty="0">
              <a:ea typeface="Calibri"/>
              <a:cs typeface="Calibri"/>
            </a:endParaRPr>
          </a:p>
          <a:p>
            <a:pPr marL="0" indent="0">
              <a:buNone/>
            </a:pPr>
            <a:endParaRPr lang="en-GB" dirty="0"/>
          </a:p>
          <a:p>
            <a:pPr marL="0" indent="0">
              <a:buNone/>
            </a:pPr>
            <a:endParaRPr lang="en-GB" dirty="0">
              <a:ea typeface="Calibri" panose="020F0502020204030204"/>
              <a:cs typeface="Calibri" panose="020F0502020204030204"/>
            </a:endParaRPr>
          </a:p>
        </p:txBody>
      </p:sp>
    </p:spTree>
    <p:extLst>
      <p:ext uri="{BB962C8B-B14F-4D97-AF65-F5344CB8AC3E}">
        <p14:creationId xmlns:p14="http://schemas.microsoft.com/office/powerpoint/2010/main" val="1858336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D711A-61E5-01FB-5932-77B685F376B9}"/>
              </a:ext>
            </a:extLst>
          </p:cNvPr>
          <p:cNvSpPr>
            <a:spLocks noGrp="1"/>
          </p:cNvSpPr>
          <p:nvPr>
            <p:ph type="title"/>
          </p:nvPr>
        </p:nvSpPr>
        <p:spPr>
          <a:xfrm>
            <a:off x="844769" y="187763"/>
            <a:ext cx="10515600" cy="1325563"/>
          </a:xfrm>
        </p:spPr>
        <p:txBody>
          <a:bodyPr/>
          <a:lstStyle/>
          <a:p>
            <a:r>
              <a:rPr lang="en-GB"/>
              <a:t>General application contents</a:t>
            </a:r>
            <a:endParaRPr lang="en-GB" dirty="0"/>
          </a:p>
        </p:txBody>
      </p:sp>
      <p:sp>
        <p:nvSpPr>
          <p:cNvPr id="3" name="Content Placeholder 2">
            <a:extLst>
              <a:ext uri="{FF2B5EF4-FFF2-40B4-BE49-F238E27FC236}">
                <a16:creationId xmlns:a16="http://schemas.microsoft.com/office/drawing/2014/main" id="{CB07B331-C197-F58F-52BF-829CDB82EF99}"/>
              </a:ext>
            </a:extLst>
          </p:cNvPr>
          <p:cNvSpPr>
            <a:spLocks noGrp="1"/>
          </p:cNvSpPr>
          <p:nvPr>
            <p:ph idx="1"/>
          </p:nvPr>
        </p:nvSpPr>
        <p:spPr>
          <a:xfrm>
            <a:off x="838200" y="1444626"/>
            <a:ext cx="10515600" cy="5336681"/>
          </a:xfrm>
        </p:spPr>
        <p:txBody>
          <a:bodyPr vert="horz" lIns="91440" tIns="45720" rIns="91440" bIns="45720" rtlCol="0" anchor="t">
            <a:normAutofit fontScale="92500" lnSpcReduction="20000"/>
          </a:bodyPr>
          <a:lstStyle/>
          <a:p>
            <a:r>
              <a:rPr lang="en-GB"/>
              <a:t>Applications will include the opportunity to tell the story of the organisation, how their work aligns to Fairer Westminster, and demonstrate the organisation's relationship with Westminster communities.</a:t>
            </a:r>
            <a:endParaRPr lang="en-GB" dirty="0">
              <a:ea typeface="Calibri"/>
              <a:cs typeface="Calibri"/>
            </a:endParaRPr>
          </a:p>
          <a:p>
            <a:r>
              <a:rPr lang="en-GB"/>
              <a:t>Applicants will need to articulate what this funding will allow them to do as an organisation: in what specific ways will this funding help the organisation to strengthen, stabilise </a:t>
            </a:r>
            <a:r>
              <a:rPr lang="en-GB" dirty="0"/>
              <a:t>or grow?</a:t>
            </a:r>
            <a:endParaRPr lang="en-GB" dirty="0">
              <a:ea typeface="Calibri"/>
              <a:cs typeface="Calibri"/>
            </a:endParaRPr>
          </a:p>
          <a:p>
            <a:pPr>
              <a:buFont typeface="Calibri" panose="020B0604020202020204" pitchFamily="34" charset="0"/>
              <a:buChar char="-"/>
            </a:pPr>
            <a:r>
              <a:rPr lang="en-GB"/>
              <a:t>For example, if an application is requesting funds for comms and engagement staff, applicants will explain what the </a:t>
            </a:r>
            <a:r>
              <a:rPr lang="en-GB" b="1"/>
              <a:t>impact</a:t>
            </a:r>
            <a:r>
              <a:rPr lang="en-GB"/>
              <a:t> of having comms and engagment capacity will be on their organisation: what opportunities could it untap and what resource might it free up for other things?</a:t>
            </a:r>
            <a:endParaRPr lang="en-GB">
              <a:ea typeface="Calibri"/>
              <a:cs typeface="Calibri"/>
            </a:endParaRPr>
          </a:p>
          <a:p>
            <a:r>
              <a:rPr lang="en-GB">
                <a:highlight>
                  <a:srgbClr val="FFFF00"/>
                </a:highlight>
              </a:rPr>
              <a:t>Applicants will be asked to express what their vision is for the future or to submit a business plan</a:t>
            </a:r>
            <a:endParaRPr lang="en-GB">
              <a:highlight>
                <a:srgbClr val="FFFF00"/>
              </a:highlight>
              <a:ea typeface="Calibri"/>
              <a:cs typeface="Calibri"/>
            </a:endParaRPr>
          </a:p>
          <a:p>
            <a:r>
              <a:rPr lang="en-GB">
                <a:ea typeface="Calibri"/>
                <a:cs typeface="Calibri"/>
              </a:rPr>
              <a:t>To ensure that organisations that there is fairness in consideration to organisations that are both known and unknown to the council, applicants will be asked to provide the name of a reference, either a council officer or the name of an external funder or key partner.</a:t>
            </a:r>
          </a:p>
          <a:p>
            <a:endParaRPr lang="en-GB" dirty="0"/>
          </a:p>
        </p:txBody>
      </p:sp>
    </p:spTree>
    <p:extLst>
      <p:ext uri="{BB962C8B-B14F-4D97-AF65-F5344CB8AC3E}">
        <p14:creationId xmlns:p14="http://schemas.microsoft.com/office/powerpoint/2010/main" val="611881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AEC89-ADA9-9E2B-0FD2-46713F4DE516}"/>
              </a:ext>
            </a:extLst>
          </p:cNvPr>
          <p:cNvSpPr>
            <a:spLocks noGrp="1"/>
          </p:cNvSpPr>
          <p:nvPr>
            <p:ph type="title"/>
          </p:nvPr>
        </p:nvSpPr>
        <p:spPr/>
        <p:txBody>
          <a:bodyPr>
            <a:normAutofit/>
          </a:bodyPr>
          <a:lstStyle/>
          <a:p>
            <a:r>
              <a:rPr lang="en-GB">
                <a:highlight>
                  <a:srgbClr val="FFFF00"/>
                </a:highlight>
                <a:ea typeface="Calibri Light"/>
                <a:cs typeface="Calibri Light"/>
              </a:rPr>
              <a:t>Our approach to equalities</a:t>
            </a:r>
            <a:br>
              <a:rPr lang="en-GB" dirty="0">
                <a:ea typeface="Calibri Light"/>
                <a:cs typeface="Calibri Light"/>
              </a:rPr>
            </a:br>
            <a:endParaRPr lang="en-GB" sz="2800">
              <a:ea typeface="Calibri Light" panose="020F0302020204030204"/>
              <a:cs typeface="Calibri Light" panose="020F0302020204030204"/>
            </a:endParaRPr>
          </a:p>
        </p:txBody>
      </p:sp>
      <p:sp>
        <p:nvSpPr>
          <p:cNvPr id="3" name="Content Placeholder 2">
            <a:extLst>
              <a:ext uri="{FF2B5EF4-FFF2-40B4-BE49-F238E27FC236}">
                <a16:creationId xmlns:a16="http://schemas.microsoft.com/office/drawing/2014/main" id="{9BB5DE7F-8D20-61CB-D3D3-524901D1E74A}"/>
              </a:ext>
            </a:extLst>
          </p:cNvPr>
          <p:cNvSpPr>
            <a:spLocks noGrp="1"/>
          </p:cNvSpPr>
          <p:nvPr>
            <p:ph idx="1"/>
          </p:nvPr>
        </p:nvSpPr>
        <p:spPr>
          <a:xfrm>
            <a:off x="838200" y="1431488"/>
            <a:ext cx="10692962" cy="5395801"/>
          </a:xfrm>
        </p:spPr>
        <p:txBody>
          <a:bodyPr vert="horz" lIns="91440" tIns="45720" rIns="91440" bIns="45720" rtlCol="0" anchor="t">
            <a:noAutofit/>
          </a:bodyPr>
          <a:lstStyle/>
          <a:p>
            <a:pPr marL="0" indent="0">
              <a:buNone/>
            </a:pPr>
            <a:r>
              <a:rPr lang="en-GB" sz="2400" dirty="0">
                <a:ea typeface="Calibri"/>
                <a:cs typeface="Calibri"/>
              </a:rPr>
              <a:t>Our thoughts so far in embedding an equalities lens to this funding programme</a:t>
            </a:r>
          </a:p>
          <a:p>
            <a:pPr>
              <a:lnSpc>
                <a:spcPct val="70000"/>
              </a:lnSpc>
            </a:pPr>
            <a:r>
              <a:rPr lang="en-GB" sz="2400" dirty="0">
                <a:ea typeface="Calibri"/>
                <a:cs typeface="Calibri"/>
              </a:rPr>
              <a:t>Where relevant, we will prioritise organisations led by and for people with lived experience (for example, where supporting people with a particular disadvantage).</a:t>
            </a:r>
          </a:p>
          <a:p>
            <a:r>
              <a:rPr lang="en-GB" sz="2400" dirty="0">
                <a:ea typeface="Calibri"/>
                <a:cs typeface="Calibri"/>
              </a:rPr>
              <a:t>A key intention of this fund is to particularly support organisations that work with Global Majority (BAME communities) and other marginalised groups such as (but not limited to) those with disabilities, </a:t>
            </a:r>
            <a:r>
              <a:rPr lang="en-GB" sz="2400" b="1" dirty="0">
                <a:ea typeface="Calibri"/>
                <a:cs typeface="Calibri"/>
              </a:rPr>
              <a:t>and</a:t>
            </a:r>
            <a:r>
              <a:rPr lang="en-GB" sz="2400" dirty="0">
                <a:ea typeface="Calibri"/>
                <a:cs typeface="Calibri"/>
              </a:rPr>
              <a:t> that are also led by them.</a:t>
            </a:r>
          </a:p>
          <a:p>
            <a:r>
              <a:rPr lang="en-GB" sz="2400" b="1" dirty="0">
                <a:ea typeface="Calibri"/>
                <a:cs typeface="Calibri"/>
              </a:rPr>
              <a:t>There are multiple ways of doing this:</a:t>
            </a:r>
          </a:p>
          <a:p>
            <a:pPr marL="457200" indent="-457200">
              <a:buFont typeface="+mj-lt"/>
              <a:buAutoNum type="arabicPeriod"/>
            </a:pPr>
            <a:r>
              <a:rPr lang="en-GB" sz="2400" dirty="0">
                <a:ea typeface="Calibri"/>
                <a:cs typeface="Calibri"/>
              </a:rPr>
              <a:t>The fund could ringfence a proportion of the pot to ensure monies go to such organisations</a:t>
            </a:r>
          </a:p>
          <a:p>
            <a:pPr marL="457200" indent="-457200">
              <a:buFont typeface="+mj-lt"/>
              <a:buAutoNum type="arabicPeriod"/>
            </a:pPr>
            <a:r>
              <a:rPr lang="en-GB" sz="2400" dirty="0">
                <a:ea typeface="Calibri"/>
                <a:cs typeface="Calibri"/>
              </a:rPr>
              <a:t>It could use affirmative funding practices in line with the public sector duty, to prioritise an application from an organisation led by people with protected characteristics over an application of the same standard that is not led by such</a:t>
            </a:r>
          </a:p>
          <a:p>
            <a:pPr marL="457200" indent="-457200">
              <a:buFont typeface="+mj-lt"/>
              <a:buAutoNum type="arabicPeriod"/>
            </a:pPr>
            <a:r>
              <a:rPr lang="en-GB" sz="2400" dirty="0">
                <a:ea typeface="Calibri"/>
                <a:cs typeface="Calibri"/>
              </a:rPr>
              <a:t>The entire fund could be dedicated to such applicants, such that this would be an eligibility criterion.</a:t>
            </a:r>
          </a:p>
        </p:txBody>
      </p:sp>
    </p:spTree>
    <p:extLst>
      <p:ext uri="{BB962C8B-B14F-4D97-AF65-F5344CB8AC3E}">
        <p14:creationId xmlns:p14="http://schemas.microsoft.com/office/powerpoint/2010/main" val="1267802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7844F-91E0-1FD7-04BA-6EE48BD9E3CE}"/>
              </a:ext>
            </a:extLst>
          </p:cNvPr>
          <p:cNvSpPr>
            <a:spLocks noGrp="1"/>
          </p:cNvSpPr>
          <p:nvPr>
            <p:ph type="title"/>
          </p:nvPr>
        </p:nvSpPr>
        <p:spPr/>
        <p:txBody>
          <a:bodyPr/>
          <a:lstStyle/>
          <a:p>
            <a:r>
              <a:rPr lang="en-GB" dirty="0"/>
              <a:t>What are we trying to achieve at a strategic level?</a:t>
            </a:r>
            <a:endParaRPr lang="en-GB" dirty="0">
              <a:cs typeface="Calibri Light"/>
            </a:endParaRPr>
          </a:p>
        </p:txBody>
      </p:sp>
      <p:graphicFrame>
        <p:nvGraphicFramePr>
          <p:cNvPr id="4" name="Content Placeholder 3">
            <a:extLst>
              <a:ext uri="{FF2B5EF4-FFF2-40B4-BE49-F238E27FC236}">
                <a16:creationId xmlns:a16="http://schemas.microsoft.com/office/drawing/2014/main" id="{528ACA61-8035-012B-88D4-0C83976C10E6}"/>
              </a:ext>
            </a:extLst>
          </p:cNvPr>
          <p:cNvGraphicFramePr>
            <a:graphicFrameLocks noGrp="1"/>
          </p:cNvGraphicFramePr>
          <p:nvPr>
            <p:ph idx="1"/>
            <p:extLst>
              <p:ext uri="{D42A27DB-BD31-4B8C-83A1-F6EECF244321}">
                <p14:modId xmlns:p14="http://schemas.microsoft.com/office/powerpoint/2010/main" val="274246895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65952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2C2D8-84FC-56A7-C769-70A4C329F7CE}"/>
              </a:ext>
            </a:extLst>
          </p:cNvPr>
          <p:cNvSpPr>
            <a:spLocks noGrp="1"/>
          </p:cNvSpPr>
          <p:nvPr>
            <p:ph type="title"/>
          </p:nvPr>
        </p:nvSpPr>
        <p:spPr>
          <a:xfrm>
            <a:off x="838200" y="508000"/>
            <a:ext cx="7029450" cy="1325563"/>
          </a:xfrm>
        </p:spPr>
        <p:txBody>
          <a:bodyPr/>
          <a:lstStyle/>
          <a:p>
            <a:r>
              <a:rPr lang="en-GB" dirty="0"/>
              <a:t>How are we going to do this?</a:t>
            </a:r>
          </a:p>
        </p:txBody>
      </p:sp>
      <p:sp>
        <p:nvSpPr>
          <p:cNvPr id="3" name="Content Placeholder 2">
            <a:extLst>
              <a:ext uri="{FF2B5EF4-FFF2-40B4-BE49-F238E27FC236}">
                <a16:creationId xmlns:a16="http://schemas.microsoft.com/office/drawing/2014/main" id="{C228146B-07B4-57F0-93CA-115AFD104A97}"/>
              </a:ext>
            </a:extLst>
          </p:cNvPr>
          <p:cNvSpPr>
            <a:spLocks noGrp="1"/>
          </p:cNvSpPr>
          <p:nvPr>
            <p:ph idx="1"/>
          </p:nvPr>
        </p:nvSpPr>
        <p:spPr>
          <a:xfrm>
            <a:off x="955399" y="1833563"/>
            <a:ext cx="6795052" cy="4130426"/>
          </a:xfrm>
        </p:spPr>
        <p:txBody>
          <a:bodyPr vert="horz" lIns="91440" tIns="45720" rIns="91440" bIns="45720" rtlCol="0" anchor="t">
            <a:normAutofit lnSpcReduction="10000"/>
          </a:bodyPr>
          <a:lstStyle/>
          <a:p>
            <a:pPr>
              <a:buFont typeface="Wingdings" panose="05000000000000000000" pitchFamily="2" charset="2"/>
              <a:buChar char="ü"/>
            </a:pPr>
            <a:r>
              <a:rPr lang="en-GB" dirty="0"/>
              <a:t> By committing 3 years of core funding (£1mil/year) to Westminster VCS organisations sized under £400k/annual income.</a:t>
            </a:r>
          </a:p>
          <a:p>
            <a:pPr marL="0" indent="0">
              <a:buNone/>
            </a:pPr>
            <a:endParaRPr lang="en-GB" dirty="0"/>
          </a:p>
          <a:p>
            <a:pPr>
              <a:buFont typeface="Wingdings" panose="05000000000000000000" pitchFamily="2" charset="2"/>
              <a:buChar char="ü"/>
            </a:pPr>
            <a:r>
              <a:rPr lang="en-GB" dirty="0"/>
              <a:t>Core funding is an essential part of capacity building as it unlocks the opportunity for organisations to focus on what their organisation needs most, to best meet the needs of its communities.</a:t>
            </a:r>
          </a:p>
        </p:txBody>
      </p:sp>
      <p:graphicFrame>
        <p:nvGraphicFramePr>
          <p:cNvPr id="6" name="Diagram 5">
            <a:extLst>
              <a:ext uri="{FF2B5EF4-FFF2-40B4-BE49-F238E27FC236}">
                <a16:creationId xmlns:a16="http://schemas.microsoft.com/office/drawing/2014/main" id="{3549259E-2147-4DB5-4532-8EEA3596667B}"/>
              </a:ext>
            </a:extLst>
          </p:cNvPr>
          <p:cNvGraphicFramePr/>
          <p:nvPr>
            <p:extLst>
              <p:ext uri="{D42A27DB-BD31-4B8C-83A1-F6EECF244321}">
                <p14:modId xmlns:p14="http://schemas.microsoft.com/office/powerpoint/2010/main" val="2340586716"/>
              </p:ext>
            </p:extLst>
          </p:nvPr>
        </p:nvGraphicFramePr>
        <p:xfrm>
          <a:off x="7558449" y="501650"/>
          <a:ext cx="4432300" cy="6102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73EF682C-5510-C35C-F2F5-4A6ABD6A1DC6}"/>
              </a:ext>
            </a:extLst>
          </p:cNvPr>
          <p:cNvSpPr txBox="1"/>
          <p:nvPr/>
        </p:nvSpPr>
        <p:spPr>
          <a:xfrm rot="5400000">
            <a:off x="10008318" y="3923788"/>
            <a:ext cx="3340099" cy="369332"/>
          </a:xfrm>
          <a:prstGeom prst="rect">
            <a:avLst/>
          </a:prstGeom>
          <a:noFill/>
        </p:spPr>
        <p:txBody>
          <a:bodyPr wrap="square" rtlCol="0">
            <a:spAutoFit/>
          </a:bodyPr>
          <a:lstStyle/>
          <a:p>
            <a:r>
              <a:rPr lang="en-GB" dirty="0"/>
              <a:t>Theory of change</a:t>
            </a:r>
          </a:p>
        </p:txBody>
      </p:sp>
    </p:spTree>
    <p:extLst>
      <p:ext uri="{BB962C8B-B14F-4D97-AF65-F5344CB8AC3E}">
        <p14:creationId xmlns:p14="http://schemas.microsoft.com/office/powerpoint/2010/main" val="1981402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0EB71-FEB4-E0D2-26A1-B70054657CA7}"/>
              </a:ext>
            </a:extLst>
          </p:cNvPr>
          <p:cNvSpPr>
            <a:spLocks noGrp="1"/>
          </p:cNvSpPr>
          <p:nvPr>
            <p:ph type="title"/>
          </p:nvPr>
        </p:nvSpPr>
        <p:spPr/>
        <p:txBody>
          <a:bodyPr>
            <a:normAutofit fontScale="90000"/>
          </a:bodyPr>
          <a:lstStyle/>
          <a:p>
            <a:r>
              <a:rPr lang="en-GB" dirty="0"/>
              <a:t>What change do we want to see in organisations as a result of this funding?</a:t>
            </a:r>
            <a:br>
              <a:rPr lang="en-GB" dirty="0"/>
            </a:br>
            <a:endParaRPr lang="en-GB" dirty="0"/>
          </a:p>
        </p:txBody>
      </p:sp>
      <p:graphicFrame>
        <p:nvGraphicFramePr>
          <p:cNvPr id="4" name="Content Placeholder 3">
            <a:extLst>
              <a:ext uri="{FF2B5EF4-FFF2-40B4-BE49-F238E27FC236}">
                <a16:creationId xmlns:a16="http://schemas.microsoft.com/office/drawing/2014/main" id="{00BB6AEA-859A-5EAC-4B28-43294250C2AA}"/>
              </a:ext>
            </a:extLst>
          </p:cNvPr>
          <p:cNvGraphicFramePr>
            <a:graphicFrameLocks noGrp="1"/>
          </p:cNvGraphicFramePr>
          <p:nvPr>
            <p:ph idx="1"/>
            <p:extLst>
              <p:ext uri="{D42A27DB-BD31-4B8C-83A1-F6EECF244321}">
                <p14:modId xmlns:p14="http://schemas.microsoft.com/office/powerpoint/2010/main" val="149293907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51931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0EB71-FEB4-E0D2-26A1-B70054657CA7}"/>
              </a:ext>
            </a:extLst>
          </p:cNvPr>
          <p:cNvSpPr>
            <a:spLocks noGrp="1"/>
          </p:cNvSpPr>
          <p:nvPr>
            <p:ph type="title"/>
          </p:nvPr>
        </p:nvSpPr>
        <p:spPr/>
        <p:txBody>
          <a:bodyPr>
            <a:normAutofit fontScale="90000"/>
          </a:bodyPr>
          <a:lstStyle/>
          <a:p>
            <a:r>
              <a:rPr lang="en-GB" dirty="0"/>
              <a:t>What change do we want to see in the wider </a:t>
            </a:r>
            <a:r>
              <a:rPr lang="en-GB"/>
              <a:t>sector</a:t>
            </a:r>
            <a:r>
              <a:rPr lang="en-GB" dirty="0"/>
              <a:t> as a result of this funding?</a:t>
            </a:r>
            <a:br>
              <a:rPr lang="en-GB" dirty="0"/>
            </a:br>
            <a:endParaRPr lang="en-GB" dirty="0"/>
          </a:p>
        </p:txBody>
      </p:sp>
      <p:graphicFrame>
        <p:nvGraphicFramePr>
          <p:cNvPr id="4" name="Content Placeholder 3">
            <a:extLst>
              <a:ext uri="{FF2B5EF4-FFF2-40B4-BE49-F238E27FC236}">
                <a16:creationId xmlns:a16="http://schemas.microsoft.com/office/drawing/2014/main" id="{00BB6AEA-859A-5EAC-4B28-43294250C2AA}"/>
              </a:ext>
            </a:extLst>
          </p:cNvPr>
          <p:cNvGraphicFramePr>
            <a:graphicFrameLocks noGrp="1"/>
          </p:cNvGraphicFramePr>
          <p:nvPr>
            <p:ph idx="1"/>
            <p:extLst>
              <p:ext uri="{D42A27DB-BD31-4B8C-83A1-F6EECF244321}">
                <p14:modId xmlns:p14="http://schemas.microsoft.com/office/powerpoint/2010/main" val="12593229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0868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25CE8-9E8B-AAA8-1355-53F60EBAE7B6}"/>
              </a:ext>
            </a:extLst>
          </p:cNvPr>
          <p:cNvSpPr>
            <a:spLocks noGrp="1"/>
          </p:cNvSpPr>
          <p:nvPr>
            <p:ph type="title"/>
          </p:nvPr>
        </p:nvSpPr>
        <p:spPr/>
        <p:txBody>
          <a:bodyPr/>
          <a:lstStyle/>
          <a:p>
            <a:r>
              <a:rPr lang="en-GB" dirty="0">
                <a:solidFill>
                  <a:srgbClr val="000000"/>
                </a:solidFill>
                <a:highlight>
                  <a:srgbClr val="FFFF00"/>
                </a:highlight>
              </a:rPr>
              <a:t>What does the funding look like?</a:t>
            </a:r>
          </a:p>
        </p:txBody>
      </p:sp>
      <p:sp>
        <p:nvSpPr>
          <p:cNvPr id="3" name="Content Placeholder 2">
            <a:extLst>
              <a:ext uri="{FF2B5EF4-FFF2-40B4-BE49-F238E27FC236}">
                <a16:creationId xmlns:a16="http://schemas.microsoft.com/office/drawing/2014/main" id="{DA333BAB-4892-0C55-C20A-B02CFD645C8C}"/>
              </a:ext>
            </a:extLst>
          </p:cNvPr>
          <p:cNvSpPr>
            <a:spLocks noGrp="1"/>
          </p:cNvSpPr>
          <p:nvPr>
            <p:ph idx="1"/>
          </p:nvPr>
        </p:nvSpPr>
        <p:spPr>
          <a:xfrm>
            <a:off x="838200" y="1648251"/>
            <a:ext cx="10515600" cy="4726735"/>
          </a:xfrm>
        </p:spPr>
        <p:txBody>
          <a:bodyPr vert="horz" lIns="91440" tIns="45720" rIns="91440" bIns="45720" rtlCol="0" anchor="t">
            <a:normAutofit/>
          </a:bodyPr>
          <a:lstStyle/>
          <a:p>
            <a:pPr marL="0" indent="0">
              <a:buNone/>
            </a:pPr>
            <a:r>
              <a:rPr lang="en-GB" b="1" dirty="0"/>
              <a:t>There is a total value of £1million per year committed for three years (£3million total)  </a:t>
            </a:r>
            <a:r>
              <a:rPr lang="en-GB" dirty="0"/>
              <a:t>Options to discuss: how much can be applied for?</a:t>
            </a:r>
            <a:endParaRPr lang="en-US" dirty="0"/>
          </a:p>
          <a:p>
            <a:pPr marL="0" indent="0">
              <a:buNone/>
            </a:pPr>
            <a:endParaRPr lang="en-GB" dirty="0">
              <a:cs typeface="Calibri"/>
            </a:endParaRPr>
          </a:p>
          <a:p>
            <a:pPr marL="0" indent="0">
              <a:buNone/>
            </a:pPr>
            <a:r>
              <a:rPr lang="en-GB" dirty="0"/>
              <a:t>Apply for up to £15,000/year if an organisation is sized under £200k (annual income) And apply for up to £30,000/year if an organisation is sized £200-400k.</a:t>
            </a:r>
            <a:endParaRPr lang="en-GB" dirty="0">
              <a:cs typeface="Calibri" panose="020F0502020204030204"/>
            </a:endParaRPr>
          </a:p>
          <a:p>
            <a:pPr marL="0" indent="0">
              <a:buNone/>
            </a:pPr>
            <a:r>
              <a:rPr lang="en-GB" b="1" dirty="0">
                <a:cs typeface="Calibri"/>
              </a:rPr>
              <a:t>Or </a:t>
            </a:r>
            <a:endParaRPr lang="en-GB" b="1" dirty="0"/>
          </a:p>
          <a:p>
            <a:pPr marL="0" indent="0">
              <a:buNone/>
            </a:pPr>
            <a:r>
              <a:rPr lang="en-GB" dirty="0"/>
              <a:t>Any org can apply for any amount that is no more than 25% of the value of an organisation's annual income.</a:t>
            </a:r>
            <a:endParaRPr lang="en-GB" dirty="0">
              <a:cs typeface="Calibri"/>
            </a:endParaRPr>
          </a:p>
        </p:txBody>
      </p:sp>
    </p:spTree>
    <p:extLst>
      <p:ext uri="{BB962C8B-B14F-4D97-AF65-F5344CB8AC3E}">
        <p14:creationId xmlns:p14="http://schemas.microsoft.com/office/powerpoint/2010/main" val="2707347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DA207-D96D-30A7-1C0B-3DB5270F0A2C}"/>
              </a:ext>
            </a:extLst>
          </p:cNvPr>
          <p:cNvSpPr>
            <a:spLocks noGrp="1"/>
          </p:cNvSpPr>
          <p:nvPr>
            <p:ph type="title"/>
          </p:nvPr>
        </p:nvSpPr>
        <p:spPr>
          <a:xfrm>
            <a:off x="838200" y="273160"/>
            <a:ext cx="11008272" cy="1450373"/>
          </a:xfrm>
        </p:spPr>
        <p:txBody>
          <a:bodyPr>
            <a:normAutofit fontScale="90000"/>
          </a:bodyPr>
          <a:lstStyle/>
          <a:p>
            <a:r>
              <a:rPr lang="en-GB" dirty="0">
                <a:highlight>
                  <a:srgbClr val="FFFF00"/>
                </a:highlight>
              </a:rPr>
              <a:t>What is the funding for?</a:t>
            </a:r>
            <a:br>
              <a:rPr lang="en-GB" b="1" dirty="0">
                <a:highlight>
                  <a:srgbClr val="FFFF00"/>
                </a:highlight>
              </a:rPr>
            </a:br>
            <a:r>
              <a:rPr lang="en-GB" sz="3100" dirty="0">
                <a:latin typeface="Calibri"/>
                <a:cs typeface="Calibri"/>
              </a:rPr>
              <a:t>The premise of this programme is to encourage organisations to think strategically about what would help them to strengthen, stabilise or grow: </a:t>
            </a:r>
          </a:p>
        </p:txBody>
      </p:sp>
      <p:sp>
        <p:nvSpPr>
          <p:cNvPr id="3" name="Content Placeholder 2">
            <a:extLst>
              <a:ext uri="{FF2B5EF4-FFF2-40B4-BE49-F238E27FC236}">
                <a16:creationId xmlns:a16="http://schemas.microsoft.com/office/drawing/2014/main" id="{8F1BF565-0610-4233-E5BC-CA9EF9F8527F}"/>
              </a:ext>
            </a:extLst>
          </p:cNvPr>
          <p:cNvSpPr>
            <a:spLocks noGrp="1"/>
          </p:cNvSpPr>
          <p:nvPr>
            <p:ph idx="1"/>
          </p:nvPr>
        </p:nvSpPr>
        <p:spPr>
          <a:xfrm>
            <a:off x="838200" y="1957005"/>
            <a:ext cx="10515600" cy="4594389"/>
          </a:xfrm>
        </p:spPr>
        <p:txBody>
          <a:bodyPr vert="horz" lIns="91440" tIns="45720" rIns="91440" bIns="45720" rtlCol="0" anchor="t">
            <a:normAutofit fontScale="77500" lnSpcReduction="20000"/>
          </a:bodyPr>
          <a:lstStyle/>
          <a:p>
            <a:r>
              <a:rPr lang="en-GB" b="1" dirty="0"/>
              <a:t>Staff costs relating to the effective running of the organisation</a:t>
            </a:r>
            <a:endParaRPr lang="en-US" b="1" dirty="0"/>
          </a:p>
          <a:p>
            <a:pPr>
              <a:buFont typeface="Calibri" panose="020B0604020202020204" pitchFamily="34" charset="0"/>
              <a:buChar char="-"/>
            </a:pPr>
            <a:r>
              <a:rPr lang="en-GB" dirty="0"/>
              <a:t>This could include fundraising, planning and thinking, financial management, IT and digital, marketing, communications and engagement, partnership working, human resources, general administration. It can also include existing unfunded staff posts such as CEOs and administrators. </a:t>
            </a:r>
            <a:endParaRPr lang="en-US" dirty="0">
              <a:cs typeface="Calibri"/>
            </a:endParaRPr>
          </a:p>
          <a:p>
            <a:r>
              <a:rPr lang="en-GB" b="1" dirty="0"/>
              <a:t>Costs related to organisational development</a:t>
            </a:r>
            <a:endParaRPr lang="en-GB" b="1" dirty="0">
              <a:cs typeface="Calibri"/>
            </a:endParaRPr>
          </a:p>
          <a:p>
            <a:pPr>
              <a:buFont typeface="Calibri" panose="020B0604020202020204" pitchFamily="34" charset="0"/>
              <a:buChar char="-"/>
            </a:pPr>
            <a:r>
              <a:rPr lang="en-GB" dirty="0"/>
              <a:t> This could include training or learning opportunities, IT systems, brand development, partnership/networking events, developing co-production structures or approaches, strategy development, impact measurement systems (these can include consultancy fees)</a:t>
            </a:r>
            <a:endParaRPr lang="en-GB" dirty="0">
              <a:cs typeface="Calibri"/>
            </a:endParaRPr>
          </a:p>
          <a:p>
            <a:r>
              <a:rPr lang="en-GB" b="1" dirty="0">
                <a:cs typeface="Calibri"/>
              </a:rPr>
              <a:t>Costs related to strengthening or scaling up an existing/ongoing activity or service </a:t>
            </a:r>
          </a:p>
          <a:p>
            <a:r>
              <a:rPr lang="en-GB" b="1" dirty="0">
                <a:ea typeface="Calibri" panose="020F0502020204030204"/>
                <a:cs typeface="Calibri"/>
              </a:rPr>
              <a:t>Running costs that, being covered, allow the organisation to focus on any of the above</a:t>
            </a:r>
          </a:p>
          <a:p>
            <a:pPr>
              <a:buFont typeface="Calibri" panose="020B0604020202020204" pitchFamily="34" charset="0"/>
              <a:buChar char="-"/>
            </a:pPr>
            <a:r>
              <a:rPr lang="en-GB" dirty="0">
                <a:ea typeface="Calibri" panose="020F0502020204030204"/>
                <a:cs typeface="Calibri"/>
              </a:rPr>
              <a:t>This could include rent, bills, essential equipment </a:t>
            </a:r>
          </a:p>
          <a:p>
            <a:pPr marL="0" indent="0">
              <a:buNone/>
            </a:pPr>
            <a:endParaRPr lang="en-GB" dirty="0">
              <a:ea typeface="Calibri" panose="020F0502020204030204"/>
              <a:cs typeface="Calibri"/>
            </a:endParaRPr>
          </a:p>
        </p:txBody>
      </p:sp>
    </p:spTree>
    <p:extLst>
      <p:ext uri="{BB962C8B-B14F-4D97-AF65-F5344CB8AC3E}">
        <p14:creationId xmlns:p14="http://schemas.microsoft.com/office/powerpoint/2010/main" val="3200977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2E1E7-1B50-1E85-0984-61DCCBFDAC20}"/>
              </a:ext>
            </a:extLst>
          </p:cNvPr>
          <p:cNvSpPr>
            <a:spLocks noGrp="1"/>
          </p:cNvSpPr>
          <p:nvPr>
            <p:ph type="title"/>
          </p:nvPr>
        </p:nvSpPr>
        <p:spPr/>
        <p:txBody>
          <a:bodyPr/>
          <a:lstStyle/>
          <a:p>
            <a:r>
              <a:rPr lang="en-GB" dirty="0">
                <a:cs typeface="Calibri Light"/>
              </a:rPr>
              <a:t>Other details about funding</a:t>
            </a:r>
            <a:endParaRPr lang="en-GB" dirty="0"/>
          </a:p>
        </p:txBody>
      </p:sp>
      <p:sp>
        <p:nvSpPr>
          <p:cNvPr id="3" name="Content Placeholder 2">
            <a:extLst>
              <a:ext uri="{FF2B5EF4-FFF2-40B4-BE49-F238E27FC236}">
                <a16:creationId xmlns:a16="http://schemas.microsoft.com/office/drawing/2014/main" id="{712E66C2-AB80-AD77-A0BE-36B52CBBD8D4}"/>
              </a:ext>
            </a:extLst>
          </p:cNvPr>
          <p:cNvSpPr>
            <a:spLocks noGrp="1"/>
          </p:cNvSpPr>
          <p:nvPr>
            <p:ph idx="1"/>
          </p:nvPr>
        </p:nvSpPr>
        <p:spPr/>
        <p:txBody>
          <a:bodyPr vert="horz" lIns="91440" tIns="45720" rIns="91440" bIns="45720" rtlCol="0" anchor="t">
            <a:normAutofit/>
          </a:bodyPr>
          <a:lstStyle/>
          <a:p>
            <a:r>
              <a:rPr lang="en-GB" dirty="0"/>
              <a:t>Organisations are encouraged and expected to apply for the full 3 years of </a:t>
            </a:r>
            <a:r>
              <a:rPr lang="en-GB"/>
              <a:t>funding </a:t>
            </a:r>
            <a:endParaRPr lang="en-GB">
              <a:cs typeface="Calibri"/>
            </a:endParaRPr>
          </a:p>
          <a:p>
            <a:r>
              <a:rPr lang="en-GB" dirty="0"/>
              <a:t>Budgets should be of the same value for the same for the 3 years, e.g. </a:t>
            </a:r>
            <a:r>
              <a:rPr lang="en-GB"/>
              <a:t>apply for £10,000 x 3</a:t>
            </a:r>
            <a:endParaRPr lang="en-GB">
              <a:cs typeface="Calibri"/>
            </a:endParaRPr>
          </a:p>
          <a:p>
            <a:r>
              <a:rPr lang="en-GB" dirty="0"/>
              <a:t>Across all applications, organisations are strongly encouraged to think about including fundraising costs (e.g. bid writing staff or fees) when </a:t>
            </a:r>
            <a:r>
              <a:rPr lang="en-GB"/>
              <a:t>submitting.</a:t>
            </a:r>
            <a:endParaRPr lang="en-GB">
              <a:cs typeface="Calibri"/>
            </a:endParaRPr>
          </a:p>
        </p:txBody>
      </p:sp>
    </p:spTree>
    <p:extLst>
      <p:ext uri="{BB962C8B-B14F-4D97-AF65-F5344CB8AC3E}">
        <p14:creationId xmlns:p14="http://schemas.microsoft.com/office/powerpoint/2010/main" val="1826407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F6A83-3552-BBE5-FA17-3C2816DAC185}"/>
              </a:ext>
            </a:extLst>
          </p:cNvPr>
          <p:cNvSpPr>
            <a:spLocks noGrp="1"/>
          </p:cNvSpPr>
          <p:nvPr>
            <p:ph type="title"/>
          </p:nvPr>
        </p:nvSpPr>
        <p:spPr/>
        <p:txBody>
          <a:bodyPr/>
          <a:lstStyle/>
          <a:p>
            <a:r>
              <a:rPr lang="en-GB" dirty="0">
                <a:cs typeface="Calibri Light"/>
              </a:rPr>
              <a:t>Basic requirements for applicants</a:t>
            </a:r>
            <a:endParaRPr lang="en-GB" dirty="0"/>
          </a:p>
        </p:txBody>
      </p:sp>
      <p:sp>
        <p:nvSpPr>
          <p:cNvPr id="3" name="Content Placeholder 2">
            <a:extLst>
              <a:ext uri="{FF2B5EF4-FFF2-40B4-BE49-F238E27FC236}">
                <a16:creationId xmlns:a16="http://schemas.microsoft.com/office/drawing/2014/main" id="{7E461DCA-B449-369A-42E0-0EC73F1ABC8A}"/>
              </a:ext>
            </a:extLst>
          </p:cNvPr>
          <p:cNvSpPr>
            <a:spLocks noGrp="1"/>
          </p:cNvSpPr>
          <p:nvPr>
            <p:ph idx="1"/>
          </p:nvPr>
        </p:nvSpPr>
        <p:spPr>
          <a:xfrm>
            <a:off x="838200" y="1628557"/>
            <a:ext cx="10515600" cy="4870285"/>
          </a:xfrm>
        </p:spPr>
        <p:txBody>
          <a:bodyPr vert="horz" lIns="91440" tIns="45720" rIns="91440" bIns="45720" rtlCol="0" anchor="t">
            <a:normAutofit fontScale="92500" lnSpcReduction="10000"/>
          </a:bodyPr>
          <a:lstStyle/>
          <a:p>
            <a:r>
              <a:rPr lang="en-GB" dirty="0">
                <a:cs typeface="Calibri"/>
              </a:rPr>
              <a:t>The charitable objects of the organisation will align with the Fairer Westminster Strategy in some way (fairer communities, housing, environment, economy, council)</a:t>
            </a:r>
          </a:p>
          <a:p>
            <a:r>
              <a:rPr lang="en-GB" dirty="0">
                <a:cs typeface="Calibri"/>
              </a:rPr>
              <a:t>Applicants must be registered charities or CICs (any organisation over the value of £200k annual turnover must be a registered charity)</a:t>
            </a:r>
          </a:p>
          <a:p>
            <a:r>
              <a:rPr lang="en-GB" dirty="0">
                <a:cs typeface="Calibri"/>
              </a:rPr>
              <a:t>Organisations should be based in Westminster, already providing services in Westminster, or demonstrate a relationship with Westminster communities (tbc)</a:t>
            </a:r>
            <a:endParaRPr lang="en-GB" dirty="0">
              <a:ea typeface="Calibri"/>
              <a:cs typeface="Calibri"/>
            </a:endParaRPr>
          </a:p>
          <a:p>
            <a:r>
              <a:rPr lang="en-GB" dirty="0">
                <a:cs typeface="Calibri"/>
              </a:rPr>
              <a:t>Organisations applying should be established and have been fully operational for at least 12 months</a:t>
            </a:r>
          </a:p>
          <a:p>
            <a:r>
              <a:rPr lang="en-GB" dirty="0">
                <a:cs typeface="Calibri"/>
              </a:rPr>
              <a:t>Organisations must have experience with receiving funding (from any funder) – this should not be their first ever funding application </a:t>
            </a:r>
            <a:endParaRPr lang="en-GB" dirty="0"/>
          </a:p>
          <a:p>
            <a:endParaRPr lang="en-GB" dirty="0">
              <a:cs typeface="Calibri"/>
            </a:endParaRPr>
          </a:p>
        </p:txBody>
      </p:sp>
    </p:spTree>
    <p:extLst>
      <p:ext uri="{BB962C8B-B14F-4D97-AF65-F5344CB8AC3E}">
        <p14:creationId xmlns:p14="http://schemas.microsoft.com/office/powerpoint/2010/main" val="3933632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DC4637F1DF2A94EB59A8B69140EF6A6" ma:contentTypeVersion="16" ma:contentTypeDescription="Create a new document." ma:contentTypeScope="" ma:versionID="242067d37ecb6329345df50a3e976d64">
  <xsd:schema xmlns:xsd="http://www.w3.org/2001/XMLSchema" xmlns:xs="http://www.w3.org/2001/XMLSchema" xmlns:p="http://schemas.microsoft.com/office/2006/metadata/properties" xmlns:ns2="c8e5f596-d46a-404b-b986-b4cfbe591f98" xmlns:ns3="971686be-7507-40b9-928f-a7809e83a0a1" xmlns:ns4="d202d31c-686c-4115-a7b9-5cc891ed602b" targetNamespace="http://schemas.microsoft.com/office/2006/metadata/properties" ma:root="true" ma:fieldsID="8c7c4a8cc4565f53e9b69f9545c98a25" ns2:_="" ns3:_="" ns4:_="">
    <xsd:import namespace="c8e5f596-d46a-404b-b986-b4cfbe591f98"/>
    <xsd:import namespace="971686be-7507-40b9-928f-a7809e83a0a1"/>
    <xsd:import namespace="d202d31c-686c-4115-a7b9-5cc891ed602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4: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e5f596-d46a-404b-b986-b4cfbe591f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8bb61a9-1cb6-416b-8dcb-4ddbf3c41eef"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1686be-7507-40b9-928f-a7809e83a0a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202d31c-686c-4115-a7b9-5cc891ed602b"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4c53e493-c46a-4d70-94ce-e5d62196788f}" ma:internalName="TaxCatchAll" ma:showField="CatchAllData" ma:web="971686be-7507-40b9-928f-a7809e83a0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8e5f596-d46a-404b-b986-b4cfbe591f98">
      <Terms xmlns="http://schemas.microsoft.com/office/infopath/2007/PartnerControls"/>
    </lcf76f155ced4ddcb4097134ff3c332f>
    <TaxCatchAll xmlns="d202d31c-686c-4115-a7b9-5cc891ed602b" xsi:nil="true"/>
  </documentManagement>
</p:properties>
</file>

<file path=customXml/itemProps1.xml><?xml version="1.0" encoding="utf-8"?>
<ds:datastoreItem xmlns:ds="http://schemas.openxmlformats.org/officeDocument/2006/customXml" ds:itemID="{5F16DA2F-85EE-47E9-AD1A-13FB11083AAD}">
  <ds:schemaRefs>
    <ds:schemaRef ds:uri="http://schemas.microsoft.com/sharepoint/v3/contenttype/forms"/>
  </ds:schemaRefs>
</ds:datastoreItem>
</file>

<file path=customXml/itemProps2.xml><?xml version="1.0" encoding="utf-8"?>
<ds:datastoreItem xmlns:ds="http://schemas.openxmlformats.org/officeDocument/2006/customXml" ds:itemID="{A33EEE9C-D222-4EE6-8127-D7403E5603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e5f596-d46a-404b-b986-b4cfbe591f98"/>
    <ds:schemaRef ds:uri="971686be-7507-40b9-928f-a7809e83a0a1"/>
    <ds:schemaRef ds:uri="d202d31c-686c-4115-a7b9-5cc891ed60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474336C-2B41-4DE0-85C6-617FCE654049}">
  <ds:schemaRefs>
    <ds:schemaRef ds:uri="http://schemas.microsoft.com/office/infopath/2007/PartnerControls"/>
    <ds:schemaRef ds:uri="http://purl.org/dc/dcmitype/"/>
    <ds:schemaRef ds:uri="http://purl.org/dc/terms/"/>
    <ds:schemaRef ds:uri="http://www.w3.org/XML/1998/namespace"/>
    <ds:schemaRef ds:uri="c8e5f596-d46a-404b-b986-b4cfbe591f98"/>
    <ds:schemaRef ds:uri="http://purl.org/dc/elements/1.1/"/>
    <ds:schemaRef ds:uri="http://schemas.microsoft.com/office/2006/documentManagement/types"/>
    <ds:schemaRef ds:uri="http://schemas.microsoft.com/office/2006/metadata/properties"/>
    <ds:schemaRef ds:uri="http://schemas.openxmlformats.org/package/2006/metadata/core-properties"/>
    <ds:schemaRef ds:uri="d202d31c-686c-4115-a7b9-5cc891ed602b"/>
    <ds:schemaRef ds:uri="971686be-7507-40b9-928f-a7809e83a0a1"/>
  </ds:schemaRefs>
</ds:datastoreItem>
</file>

<file path=docProps/app.xml><?xml version="1.0" encoding="utf-8"?>
<Properties xmlns="http://schemas.openxmlformats.org/officeDocument/2006/extended-properties" xmlns:vt="http://schemas.openxmlformats.org/officeDocument/2006/docPropsVTypes">
  <TotalTime>291</TotalTime>
  <Words>1317</Words>
  <Application>Microsoft Office PowerPoint</Application>
  <PresentationFormat>Widescreen</PresentationFormat>
  <Paragraphs>94</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Office Theme</vt:lpstr>
      <vt:lpstr>Core funding programme 2023-2026</vt:lpstr>
      <vt:lpstr>What are we trying to achieve at a strategic level?</vt:lpstr>
      <vt:lpstr>How are we going to do this?</vt:lpstr>
      <vt:lpstr>What change do we want to see in organisations as a result of this funding? </vt:lpstr>
      <vt:lpstr>What change do we want to see in the wider sector as a result of this funding? </vt:lpstr>
      <vt:lpstr>What does the funding look like?</vt:lpstr>
      <vt:lpstr>What is the funding for? The premise of this programme is to encourage organisations to think strategically about what would help them to strengthen, stabilise or grow: </vt:lpstr>
      <vt:lpstr>Other details about funding</vt:lpstr>
      <vt:lpstr>Basic requirements for applicants</vt:lpstr>
      <vt:lpstr>What won't be funded under this programme?</vt:lpstr>
      <vt:lpstr>Who won't be funded under this programme?</vt:lpstr>
      <vt:lpstr>General application contents</vt:lpstr>
      <vt:lpstr>Our approach to equalities </vt:lpstr>
    </vt:vector>
  </TitlesOfParts>
  <Company>Bi Borough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Core funding programme</dc:title>
  <dc:creator>Peattie, Genevieve: WCC</dc:creator>
  <cp:lastModifiedBy>Peattie, Genevieve: WCC</cp:lastModifiedBy>
  <cp:revision>783</cp:revision>
  <dcterms:created xsi:type="dcterms:W3CDTF">2023-05-18T10:39:31Z</dcterms:created>
  <dcterms:modified xsi:type="dcterms:W3CDTF">2023-06-14T13:40:05Z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0x0101004DC4637F1DF2A94EB59A8B69140EF6A6</vt:lpwstr>
  </property>
  <property fmtid="{D5CDD505-2E9C-101B-9397-08002B2CF9AE}" pid="3" name="MediaServiceImageTags">
    <vt:lpwstr/>
  </property>
</Properties>
</file>