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ntic" panose="020B0604020202020204" charset="0"/>
      <p:regular r:id="rId23"/>
    </p:embeddedFont>
    <p:embeddedFont>
      <p:font typeface="Canva Sans" panose="020B0604020202020204" charset="0"/>
      <p:regular r:id="rId24"/>
    </p:embeddedFont>
    <p:embeddedFont>
      <p:font typeface="Canva Sans Bold" panose="020B0604020202020204" charset="0"/>
      <p:regular r:id="rId25"/>
    </p:embeddedFont>
    <p:embeddedFont>
      <p:font typeface="Charlevoix Bold" panose="020B0604020202020204" charset="0"/>
      <p:regular r:id="rId26"/>
    </p:embeddedFont>
    <p:embeddedFont>
      <p:font typeface="Charlevoix Heavy" panose="020B0604020202020204" charset="0"/>
      <p:regular r:id="rId27"/>
    </p:embeddedFont>
    <p:embeddedFont>
      <p:font typeface="Glacial Indifference" panose="020B0604020202020204" charset="0"/>
      <p:regular r:id="rId28"/>
    </p:embeddedFont>
    <p:embeddedFont>
      <p:font typeface="Glacial Indifference Bold" panose="020B0604020202020204" charset="0"/>
      <p:regular r:id="rId29"/>
    </p:embeddedFont>
    <p:embeddedFont>
      <p:font typeface="Glacial Indifference Italics" panose="020B0604020202020204" charset="0"/>
      <p:regular r:id="rId30"/>
    </p:embeddedFont>
    <p:embeddedFont>
      <p:font typeface="Lato Heavy" panose="020B0604020202020204" charset="0"/>
      <p:regular r:id="rId31"/>
    </p:embeddedFont>
    <p:embeddedFont>
      <p:font typeface="League Spartan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Short and long acting reversible contraception methods</a:t>
            </a:r>
          </a:p>
          <a:p>
            <a:r>
              <a:rPr lang="en-US"/>
              <a:t>Emergency contraception – morning after pills and emergency coils</a:t>
            </a:r>
          </a:p>
          <a:p>
            <a:r>
              <a:rPr lang="en-US"/>
              <a:t>Sexual health screens inc BBV screening  </a:t>
            </a:r>
          </a:p>
          <a:p>
            <a:r>
              <a:rPr lang="en-US"/>
              <a:t>Symptomatic testing and diagnosis </a:t>
            </a:r>
          </a:p>
          <a:p>
            <a:r>
              <a:rPr lang="en-US"/>
              <a:t>Pre and Post exposure prophylaxis </a:t>
            </a:r>
          </a:p>
          <a:p>
            <a:r>
              <a:rPr lang="en-US"/>
              <a:t>Microscopy </a:t>
            </a:r>
          </a:p>
          <a:p>
            <a:r>
              <a:rPr lang="en-US"/>
              <a:t>Treatments </a:t>
            </a:r>
          </a:p>
          <a:p>
            <a:r>
              <a:rPr lang="en-US"/>
              <a:t>Vaccinations</a:t>
            </a:r>
          </a:p>
          <a:p>
            <a:r>
              <a:rPr lang="en-US"/>
              <a:t>Post SA care </a:t>
            </a:r>
          </a:p>
          <a:p>
            <a:r>
              <a:rPr lang="en-US"/>
              <a:t>Health advisors provide tailored support and signposting to other support services </a:t>
            </a:r>
          </a:p>
          <a:p>
            <a:r>
              <a:rPr lang="en-US"/>
              <a:t>Club drug clinic, SASH for patients working in sex industry, gender affirmation service, specialist clinics for recurrent issues/prostatitis and referrals to psychosexual counselling </a:t>
            </a:r>
          </a:p>
          <a:p>
            <a:r>
              <a:rPr lang="en-US"/>
              <a:t>Kobler clinic provides HIV care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865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Haven's - sexual assault referral centres in London - provide forensics, police, counselling, see adults and children - DNA evidence can be taken within 7 days but will support those SA in past 12m</a:t>
            </a:r>
          </a:p>
          <a:p>
            <a:endParaRPr lang="en-US"/>
          </a:p>
          <a:p>
            <a:r>
              <a:rPr lang="en-US"/>
              <a:t>Post exposure prophylaxis - tenofovir disoproxil/emtricitabine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Haven's - sexual assault referral centres in London - provide forensics, police, counselling, see adults and children - DNA evidence can be taken within 7 days but will support those SA in past 12m</a:t>
            </a:r>
          </a:p>
          <a:p>
            <a:endParaRPr lang="en-US"/>
          </a:p>
          <a:p>
            <a:r>
              <a:rPr lang="en-US"/>
              <a:t>Post exposure prophylaxis - tenofovir disoproxil/emtricitabine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Haven's - sexual assault referral centres in London - provide forensics, police, counselling, see adults and children - DNA evidence can be taken within 7 days but will support those SA in past 12m</a:t>
            </a:r>
          </a:p>
          <a:p>
            <a:endParaRPr lang="en-US"/>
          </a:p>
          <a:p>
            <a:r>
              <a:rPr lang="en-US"/>
              <a:t>Post exposure prophylaxis - tenofovir disoproxil/emtricitabine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7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health-topics/sexual-health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4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359593" y="616418"/>
            <a:ext cx="11772936" cy="12597500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0"/>
                </a:moveTo>
                <a:lnTo>
                  <a:pt x="11772936" y="0"/>
                </a:lnTo>
                <a:lnTo>
                  <a:pt x="11772936" y="12597500"/>
                </a:lnTo>
                <a:lnTo>
                  <a:pt x="0" y="12597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 flipV="1">
            <a:off x="10874657" y="616418"/>
            <a:ext cx="11772936" cy="12597500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12597500"/>
                </a:moveTo>
                <a:lnTo>
                  <a:pt x="11772936" y="12597500"/>
                </a:lnTo>
                <a:lnTo>
                  <a:pt x="11772936" y="0"/>
                </a:lnTo>
                <a:lnTo>
                  <a:pt x="0" y="0"/>
                </a:lnTo>
                <a:lnTo>
                  <a:pt x="0" y="12597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164269" y="5002704"/>
            <a:ext cx="9779226" cy="7798932"/>
          </a:xfrm>
          <a:custGeom>
            <a:avLst/>
            <a:gdLst/>
            <a:ahLst/>
            <a:cxnLst/>
            <a:rect l="l" t="t" r="r" b="b"/>
            <a:pathLst>
              <a:path w="9779226" h="7798932">
                <a:moveTo>
                  <a:pt x="0" y="0"/>
                </a:moveTo>
                <a:lnTo>
                  <a:pt x="9779225" y="0"/>
                </a:lnTo>
                <a:lnTo>
                  <a:pt x="9779225" y="7798932"/>
                </a:lnTo>
                <a:lnTo>
                  <a:pt x="0" y="7798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164269" y="933450"/>
            <a:ext cx="9959463" cy="1825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92"/>
              </a:lnSpc>
            </a:pPr>
            <a:r>
              <a:rPr lang="en-US" sz="528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SERVICES AT</a:t>
            </a:r>
          </a:p>
          <a:p>
            <a:pPr algn="ctr">
              <a:lnSpc>
                <a:spcPts val="7392"/>
              </a:lnSpc>
            </a:pPr>
            <a:r>
              <a:rPr lang="en-US" sz="528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JOHN HUNTER CLINIC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02808" y="3131282"/>
            <a:ext cx="9420923" cy="140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Krystle Jarrett - Health Advisor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Eduardo Peres - Speciality Doctor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943CB95-434D-C66A-5E9C-617F66806A91}"/>
              </a:ext>
            </a:extLst>
          </p:cNvPr>
          <p:cNvSpPr/>
          <p:nvPr/>
        </p:nvSpPr>
        <p:spPr>
          <a:xfrm rot="5400000" flipV="1">
            <a:off x="6764770" y="-765431"/>
            <a:ext cx="12039600" cy="14408661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12597500"/>
                </a:moveTo>
                <a:lnTo>
                  <a:pt x="11772936" y="12597500"/>
                </a:lnTo>
                <a:lnTo>
                  <a:pt x="11772936" y="0"/>
                </a:lnTo>
                <a:lnTo>
                  <a:pt x="0" y="0"/>
                </a:lnTo>
                <a:lnTo>
                  <a:pt x="0" y="12597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" name="TextBox 2"/>
          <p:cNvSpPr txBox="1"/>
          <p:nvPr/>
        </p:nvSpPr>
        <p:spPr>
          <a:xfrm>
            <a:off x="-609600" y="952500"/>
            <a:ext cx="9263772" cy="319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HIV MEDICINE</a:t>
            </a:r>
          </a:p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PREVENTION AND TREATMENT</a:t>
            </a:r>
          </a:p>
        </p:txBody>
      </p:sp>
      <p:pic>
        <p:nvPicPr>
          <p:cNvPr id="2050" name="Picture 2" descr="The Evolution of HIV Diagnostic Testing">
            <a:extLst>
              <a:ext uri="{FF2B5EF4-FFF2-40B4-BE49-F238E27FC236}">
                <a16:creationId xmlns:a16="http://schemas.microsoft.com/office/drawing/2014/main" id="{81BF2D9A-74D9-4BA8-33A7-DE66E43D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6" b="97961" l="10000" r="97150">
                        <a14:foregroundMark x1="92650" y1="89241" x2="92650" y2="89241"/>
                        <a14:foregroundMark x1="96050" y1="93460" x2="96050" y2="93460"/>
                        <a14:foregroundMark x1="97150" y1="97961" x2="97150" y2="9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39" y="1257299"/>
            <a:ext cx="12707761" cy="903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4459">
            <a:off x="762643" y="-3054644"/>
            <a:ext cx="25417989" cy="9757767"/>
            <a:chOff x="0" y="0"/>
            <a:chExt cx="2833290" cy="10876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1087678"/>
            </a:xfrm>
            <a:custGeom>
              <a:avLst/>
              <a:gdLst/>
              <a:ahLst/>
              <a:cxnLst/>
              <a:rect l="l" t="t" r="r" b="b"/>
              <a:pathLst>
                <a:path w="2833290" h="1087678">
                  <a:moveTo>
                    <a:pt x="0" y="0"/>
                  </a:moveTo>
                  <a:lnTo>
                    <a:pt x="2833290" y="0"/>
                  </a:lnTo>
                  <a:lnTo>
                    <a:pt x="2833290" y="1087678"/>
                  </a:lnTo>
                  <a:lnTo>
                    <a:pt x="0" y="1087678"/>
                  </a:lnTo>
                  <a:close/>
                </a:path>
              </a:pathLst>
            </a:custGeom>
            <a:solidFill>
              <a:srgbClr val="FAB7D1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14587149" y="5091285"/>
            <a:ext cx="2935091" cy="4389445"/>
          </a:xfrm>
          <a:custGeom>
            <a:avLst/>
            <a:gdLst/>
            <a:ahLst/>
            <a:cxnLst/>
            <a:rect l="l" t="t" r="r" b="b"/>
            <a:pathLst>
              <a:path w="2935091" h="4389445">
                <a:moveTo>
                  <a:pt x="0" y="0"/>
                </a:moveTo>
                <a:lnTo>
                  <a:pt x="2935091" y="0"/>
                </a:lnTo>
                <a:lnTo>
                  <a:pt x="2935091" y="4389445"/>
                </a:lnTo>
                <a:lnTo>
                  <a:pt x="0" y="4389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1" r="-155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11496" y="3292077"/>
            <a:ext cx="6229314" cy="6188653"/>
          </a:xfrm>
          <a:custGeom>
            <a:avLst/>
            <a:gdLst/>
            <a:ahLst/>
            <a:cxnLst/>
            <a:rect l="l" t="t" r="r" b="b"/>
            <a:pathLst>
              <a:path w="6229314" h="6188653">
                <a:moveTo>
                  <a:pt x="0" y="0"/>
                </a:moveTo>
                <a:lnTo>
                  <a:pt x="6229313" y="0"/>
                </a:lnTo>
                <a:lnTo>
                  <a:pt x="6229313" y="6188653"/>
                </a:lnTo>
                <a:lnTo>
                  <a:pt x="0" y="6188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1" r="-1067" b="-94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079476" y="5091285"/>
            <a:ext cx="3107240" cy="4389445"/>
          </a:xfrm>
          <a:custGeom>
            <a:avLst/>
            <a:gdLst/>
            <a:ahLst/>
            <a:cxnLst/>
            <a:rect l="l" t="t" r="r" b="b"/>
            <a:pathLst>
              <a:path w="3107240" h="4389445">
                <a:moveTo>
                  <a:pt x="0" y="0"/>
                </a:moveTo>
                <a:lnTo>
                  <a:pt x="3107240" y="0"/>
                </a:lnTo>
                <a:lnTo>
                  <a:pt x="3107240" y="4389445"/>
                </a:lnTo>
                <a:lnTo>
                  <a:pt x="0" y="4389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752600" y="332895"/>
            <a:ext cx="2541957" cy="2541957"/>
          </a:xfrm>
          <a:custGeom>
            <a:avLst/>
            <a:gdLst/>
            <a:ahLst/>
            <a:cxnLst/>
            <a:rect l="l" t="t" r="r" b="b"/>
            <a:pathLst>
              <a:path w="2541957" h="2541957">
                <a:moveTo>
                  <a:pt x="0" y="0"/>
                </a:moveTo>
                <a:lnTo>
                  <a:pt x="2541958" y="0"/>
                </a:lnTo>
                <a:lnTo>
                  <a:pt x="2541958" y="2541957"/>
                </a:lnTo>
                <a:lnTo>
                  <a:pt x="0" y="2541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94667" l="5778" r="94667">
                          <a14:foregroundMark x1="67556" y1="9333" x2="48444" y2="11556"/>
                          <a14:foregroundMark x1="48444" y1="11556" x2="16000" y2="28000"/>
                          <a14:foregroundMark x1="16000" y1="28000" x2="5778" y2="44000"/>
                          <a14:foregroundMark x1="5778" y1="44000" x2="7556" y2="47556"/>
                          <a14:foregroundMark x1="33333" y1="73333" x2="67111" y2="82667"/>
                          <a14:foregroundMark x1="67111" y1="82667" x2="87556" y2="72000"/>
                          <a14:foregroundMark x1="32889" y1="93333" x2="63556" y2="94667"/>
                          <a14:foregroundMark x1="90222" y1="74667" x2="94667" y2="61778"/>
                          <a14:foregroundMark x1="52000" y1="5333" x2="61333" y2="75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898047" y="113405"/>
            <a:ext cx="13195781" cy="526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68"/>
              </a:lnSpc>
              <a:spcBef>
                <a:spcPct val="0"/>
              </a:spcBef>
            </a:pPr>
            <a:r>
              <a:rPr lang="en-US" sz="3191" b="1">
                <a:solidFill>
                  <a:srgbClr val="3A636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👉</a:t>
            </a:r>
            <a:r>
              <a:rPr lang="en-US" sz="3191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PrEP is taken before sex (pre-exposure), and also afterwards.</a:t>
            </a:r>
          </a:p>
          <a:p>
            <a:pPr algn="r">
              <a:lnSpc>
                <a:spcPts val="4468"/>
              </a:lnSpc>
              <a:spcBef>
                <a:spcPct val="0"/>
              </a:spcBef>
            </a:pPr>
            <a:r>
              <a:rPr lang="en-US" sz="3191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👉 ‘Prophylaxis’ means prevention of infection. •• </a:t>
            </a:r>
          </a:p>
          <a:p>
            <a:pPr algn="r">
              <a:lnSpc>
                <a:spcPts val="4468"/>
              </a:lnSpc>
              <a:spcBef>
                <a:spcPct val="0"/>
              </a:spcBef>
            </a:pPr>
            <a:endParaRPr lang="en-US" sz="3191" b="1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r">
              <a:lnSpc>
                <a:spcPts val="4468"/>
              </a:lnSpc>
            </a:pPr>
            <a:r>
              <a:rPr lang="en-US" sz="31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PrEP is available to </a:t>
            </a:r>
            <a:r>
              <a:rPr lang="en-US" sz="3191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everyone </a:t>
            </a:r>
            <a:r>
              <a:rPr lang="en-US" sz="31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who could benefit – not only those at high risk</a:t>
            </a:r>
          </a:p>
          <a:p>
            <a:pPr algn="r">
              <a:lnSpc>
                <a:spcPts val="4468"/>
              </a:lnSpc>
              <a:spcBef>
                <a:spcPct val="0"/>
              </a:spcBef>
            </a:pPr>
            <a:r>
              <a:rPr lang="en-US" sz="31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•Quick-start option: 2 pills first dose, works within 2 hours</a:t>
            </a:r>
          </a:p>
          <a:p>
            <a:pPr algn="r">
              <a:lnSpc>
                <a:spcPts val="4468"/>
              </a:lnSpc>
              <a:spcBef>
                <a:spcPct val="0"/>
              </a:spcBef>
            </a:pPr>
            <a:r>
              <a:rPr lang="en-US" sz="31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•Flexible dosing 4+ doses per week = very high protection</a:t>
            </a:r>
          </a:p>
          <a:p>
            <a:pPr algn="r">
              <a:lnSpc>
                <a:spcPts val="4468"/>
              </a:lnSpc>
              <a:spcBef>
                <a:spcPct val="0"/>
              </a:spcBef>
            </a:pPr>
            <a:r>
              <a:rPr lang="en-US" sz="31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•Event-based dosing 2:1:1 or 2:7 available for all</a:t>
            </a:r>
          </a:p>
          <a:p>
            <a:pPr algn="r">
              <a:lnSpc>
                <a:spcPts val="4468"/>
              </a:lnSpc>
              <a:spcBef>
                <a:spcPct val="0"/>
              </a:spcBef>
            </a:pPr>
            <a:r>
              <a:rPr lang="en-US" sz="31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•Free at UK sexual health clinic (also available online)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endParaRPr lang="en-US" sz="319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3666"/>
              </a:lnSpc>
              <a:spcBef>
                <a:spcPct val="0"/>
              </a:spcBef>
            </a:pPr>
            <a:endParaRPr lang="en-US" sz="319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506200" y="9669781"/>
            <a:ext cx="6417818" cy="639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References: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What is PrEP – </a:t>
            </a:r>
            <a:r>
              <a:rPr lang="en-US" sz="12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-Base: https://i-base.info/guides/prep/what-is-prep</a:t>
            </a:r>
          </a:p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• PrEP for Women – </a:t>
            </a:r>
            <a:r>
              <a:rPr lang="en-US" sz="12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-Base: https://i-base.info/guides/prep/prep-for-women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35542">
            <a:off x="-8613438" y="-2110831"/>
            <a:ext cx="28687987" cy="8093036"/>
            <a:chOff x="0" y="0"/>
            <a:chExt cx="2833290" cy="799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3290" cy="799286"/>
            </a:xfrm>
            <a:custGeom>
              <a:avLst/>
              <a:gdLst/>
              <a:ahLst/>
              <a:cxnLst/>
              <a:rect l="l" t="t" r="r" b="b"/>
              <a:pathLst>
                <a:path w="2833290" h="799286">
                  <a:moveTo>
                    <a:pt x="0" y="0"/>
                  </a:moveTo>
                  <a:lnTo>
                    <a:pt x="2833290" y="0"/>
                  </a:lnTo>
                  <a:lnTo>
                    <a:pt x="2833290" y="799286"/>
                  </a:lnTo>
                  <a:lnTo>
                    <a:pt x="0" y="799286"/>
                  </a:lnTo>
                  <a:close/>
                </a:path>
              </a:pathLst>
            </a:custGeom>
            <a:solidFill>
              <a:srgbClr val="FAB7D1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2432997"/>
            <a:ext cx="5637845" cy="6825303"/>
          </a:xfrm>
          <a:custGeom>
            <a:avLst/>
            <a:gdLst/>
            <a:ahLst/>
            <a:cxnLst/>
            <a:rect l="l" t="t" r="r" b="b"/>
            <a:pathLst>
              <a:path w="5637845" h="6825303">
                <a:moveTo>
                  <a:pt x="0" y="0"/>
                </a:moveTo>
                <a:lnTo>
                  <a:pt x="5637845" y="0"/>
                </a:lnTo>
                <a:lnTo>
                  <a:pt x="5637845" y="6825303"/>
                </a:lnTo>
                <a:lnTo>
                  <a:pt x="0" y="6825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7440025" y="1869012"/>
            <a:ext cx="10044375" cy="663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 b="1">
                <a:solidFill>
                  <a:srgbClr val="3A636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👉</a:t>
            </a:r>
            <a:r>
              <a:rPr lang="en-US" sz="3491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PEP is taken after sex (post-exposure), started up until 72h after risk exposure.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👉 ‘Prophylaxis’ means prevention of infection.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3491" b="1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ctr">
              <a:lnSpc>
                <a:spcPts val="4888"/>
              </a:lnSpc>
            </a:pPr>
            <a:r>
              <a:rPr lang="en-US" sz="34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PEP is available to </a:t>
            </a:r>
            <a:r>
              <a:rPr lang="en-US" sz="3491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everyone </a:t>
            </a:r>
            <a:r>
              <a:rPr lang="en-US" sz="34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who might have had a risk exposure to HIV.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 can be obtained at any emergency department or sexual health services.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 must be started within 3 days (72h) of risk-exposure. </a:t>
            </a:r>
          </a:p>
          <a:p>
            <a:pPr algn="ctr">
              <a:lnSpc>
                <a:spcPts val="3666"/>
              </a:lnSpc>
              <a:spcBef>
                <a:spcPct val="0"/>
              </a:spcBef>
            </a:pPr>
            <a:endParaRPr lang="en-US" sz="349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864715" cy="10287000"/>
          </a:xfrm>
          <a:custGeom>
            <a:avLst/>
            <a:gdLst/>
            <a:ahLst/>
            <a:cxnLst/>
            <a:rect l="l" t="t" r="r" b="b"/>
            <a:pathLst>
              <a:path w="14864715" h="10287000">
                <a:moveTo>
                  <a:pt x="0" y="0"/>
                </a:moveTo>
                <a:lnTo>
                  <a:pt x="14864715" y="0"/>
                </a:lnTo>
                <a:lnTo>
                  <a:pt x="148647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541485" y="-192510"/>
            <a:ext cx="6283220" cy="10557120"/>
          </a:xfrm>
          <a:custGeom>
            <a:avLst/>
            <a:gdLst/>
            <a:ahLst/>
            <a:cxnLst/>
            <a:rect l="l" t="t" r="r" b="b"/>
            <a:pathLst>
              <a:path w="6283220" h="10557120">
                <a:moveTo>
                  <a:pt x="0" y="0"/>
                </a:moveTo>
                <a:lnTo>
                  <a:pt x="6283220" y="0"/>
                </a:lnTo>
                <a:lnTo>
                  <a:pt x="6283220" y="10557121"/>
                </a:lnTo>
                <a:lnTo>
                  <a:pt x="0" y="10557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477" r="-131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9578479" y="1791402"/>
            <a:ext cx="7950942" cy="663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 b="1">
                <a:solidFill>
                  <a:srgbClr val="3A636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👉</a:t>
            </a:r>
            <a:r>
              <a:rPr lang="en-US" sz="3491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People living with HIV on adequate treatment have healthy, long lives.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👉 PLWH who are undetectable cannot pass the virus onwards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3491" b="1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HIV Medicine has developed considerably, and the infection is no longer a death sentence as it used to be. With adequate treatment, PLWH have long, health lives and cannot pass it on. </a:t>
            </a:r>
          </a:p>
          <a:p>
            <a:pPr algn="ctr">
              <a:lnSpc>
                <a:spcPts val="3666"/>
              </a:lnSpc>
              <a:spcBef>
                <a:spcPct val="0"/>
              </a:spcBef>
            </a:pPr>
            <a:endParaRPr lang="en-US" sz="3491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53232" y="0"/>
            <a:ext cx="6418280" cy="10557120"/>
          </a:xfrm>
          <a:custGeom>
            <a:avLst/>
            <a:gdLst/>
            <a:ahLst/>
            <a:cxnLst/>
            <a:rect l="l" t="t" r="r" b="b"/>
            <a:pathLst>
              <a:path w="6418280" h="10557120">
                <a:moveTo>
                  <a:pt x="0" y="0"/>
                </a:moveTo>
                <a:lnTo>
                  <a:pt x="6418280" y="0"/>
                </a:lnTo>
                <a:lnTo>
                  <a:pt x="6418280" y="10557120"/>
                </a:lnTo>
                <a:lnTo>
                  <a:pt x="0" y="10557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395" r="-128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51925" y="2710200"/>
            <a:ext cx="12438594" cy="4866600"/>
          </a:xfrm>
          <a:custGeom>
            <a:avLst/>
            <a:gdLst/>
            <a:ahLst/>
            <a:cxnLst/>
            <a:rect l="l" t="t" r="r" b="b"/>
            <a:pathLst>
              <a:path w="12438594" h="4866600">
                <a:moveTo>
                  <a:pt x="0" y="0"/>
                </a:moveTo>
                <a:lnTo>
                  <a:pt x="12438594" y="0"/>
                </a:lnTo>
                <a:lnTo>
                  <a:pt x="12438594" y="4866600"/>
                </a:lnTo>
                <a:lnTo>
                  <a:pt x="0" y="486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030200" y="3924300"/>
            <a:ext cx="5055210" cy="2761726"/>
          </a:xfrm>
          <a:custGeom>
            <a:avLst/>
            <a:gdLst/>
            <a:ahLst/>
            <a:cxnLst/>
            <a:rect l="l" t="t" r="r" b="b"/>
            <a:pathLst>
              <a:path w="4892660" h="2814932">
                <a:moveTo>
                  <a:pt x="0" y="0"/>
                </a:moveTo>
                <a:lnTo>
                  <a:pt x="4892660" y="0"/>
                </a:lnTo>
                <a:lnTo>
                  <a:pt x="4892660" y="2814932"/>
                </a:lnTo>
                <a:lnTo>
                  <a:pt x="0" y="2814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58" r="-13231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6988" y="661105"/>
            <a:ext cx="1712953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20"/>
              </a:lnSpc>
            </a:pPr>
            <a:r>
              <a:rPr lang="en-US" sz="580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TAILORING CARE TO TARGET POPULATIONS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99506" y="2209235"/>
            <a:ext cx="686157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DB724F"/>
                </a:solidFill>
                <a:latin typeface="Canva Sans"/>
                <a:ea typeface="Canva Sans"/>
                <a:cs typeface="Canva Sans"/>
                <a:sym typeface="Canva Sans"/>
              </a:rPr>
              <a:t>Confidentiality (unless concerns)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143232" y="2342414"/>
            <a:ext cx="761669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65DBB"/>
                </a:solidFill>
                <a:latin typeface="Canva Sans"/>
                <a:ea typeface="Canva Sans"/>
                <a:cs typeface="Canva Sans"/>
                <a:sym typeface="Canva Sans"/>
              </a:rPr>
              <a:t>YP: Fraser &amp; Gillick Competencies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72891" y="3608775"/>
            <a:ext cx="47421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7C0EFF"/>
                </a:solidFill>
                <a:latin typeface="Canva Sans"/>
                <a:ea typeface="Canva Sans"/>
                <a:cs typeface="Canva Sans"/>
                <a:sym typeface="Canva Sans"/>
              </a:rPr>
              <a:t>Screening for CSA/CSE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51313" y="4490223"/>
            <a:ext cx="890861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D5D42"/>
                </a:solidFill>
                <a:latin typeface="Canva Sans"/>
                <a:ea typeface="Canva Sans"/>
                <a:cs typeface="Canva Sans"/>
                <a:sym typeface="Canva Sans"/>
              </a:rPr>
              <a:t>Safeguarding Assessment and Support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05171" y="5499238"/>
            <a:ext cx="275317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3A636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Holistic care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65885" y="6400200"/>
            <a:ext cx="531661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7030A0"/>
                </a:solidFill>
                <a:latin typeface="Canva Sans"/>
                <a:ea typeface="Canva Sans"/>
                <a:cs typeface="Canva Sans"/>
                <a:sym typeface="Canva Sans"/>
              </a:rPr>
              <a:t>Drugs and alcohol misuse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2927" y="6143342"/>
            <a:ext cx="531688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35288"/>
                </a:solidFill>
                <a:latin typeface="Canva Sans"/>
                <a:ea typeface="Canva Sans"/>
                <a:cs typeface="Canva Sans"/>
                <a:sym typeface="Canva Sans"/>
              </a:rPr>
              <a:t>Mental health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44768" y="3351917"/>
            <a:ext cx="2599432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C00000"/>
                </a:solidFill>
                <a:latin typeface="Canva Sans"/>
                <a:ea typeface="Canva Sans"/>
                <a:cs typeface="Canva Sans"/>
                <a:sym typeface="Canva Sans"/>
              </a:rPr>
              <a:t>Home life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37380" y="7098168"/>
            <a:ext cx="551393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0BA9E"/>
                </a:solidFill>
                <a:latin typeface="Canva Sans"/>
                <a:ea typeface="Canva Sans"/>
                <a:cs typeface="Canva Sans"/>
                <a:sym typeface="Canva Sans"/>
              </a:rPr>
              <a:t>STIs testing and treatment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88971" y="7869058"/>
            <a:ext cx="461664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E8C0"/>
                </a:solidFill>
                <a:latin typeface="Canva Sans"/>
                <a:ea typeface="Canva Sans"/>
                <a:cs typeface="Canva Sans"/>
                <a:sym typeface="Canva Sans"/>
              </a:rPr>
              <a:t>Education on safe sex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1169" y="8125916"/>
            <a:ext cx="199295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8460B"/>
                </a:solidFill>
                <a:latin typeface="Canva Sans"/>
                <a:ea typeface="Canva Sans"/>
                <a:cs typeface="Canva Sans"/>
                <a:sym typeface="Canva Sans"/>
              </a:rPr>
              <a:t>Condoms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19835" y="8933215"/>
            <a:ext cx="302642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65DBB"/>
                </a:solidFill>
                <a:latin typeface="Canva Sans"/>
                <a:ea typeface="Canva Sans"/>
                <a:cs typeface="Canva Sans"/>
                <a:sym typeface="Canva Sans"/>
              </a:rPr>
              <a:t>Contraception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65317" y="3416319"/>
            <a:ext cx="174486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0BA9E"/>
                </a:solidFill>
                <a:latin typeface="Canva Sans"/>
                <a:ea typeface="Canva Sans"/>
                <a:cs typeface="Canva Sans"/>
                <a:sym typeface="Canva Sans"/>
              </a:rPr>
              <a:t>Consent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14126" y="9334956"/>
            <a:ext cx="549875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BD4AB5"/>
                </a:solidFill>
                <a:latin typeface="Canva Sans"/>
                <a:ea typeface="Canva Sans"/>
                <a:cs typeface="Canva Sans"/>
                <a:sym typeface="Canva Sans"/>
              </a:rPr>
              <a:t>Emergency contraception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51369" y="5003938"/>
            <a:ext cx="276076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BD4AB5"/>
                </a:solidFill>
                <a:latin typeface="Canva Sans"/>
                <a:ea typeface="Canva Sans"/>
                <a:cs typeface="Canva Sans"/>
                <a:sym typeface="Canva Sans"/>
              </a:rPr>
              <a:t>Online safety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000">
            <a:off x="5214567" y="137252"/>
            <a:ext cx="7048717" cy="10036765"/>
          </a:xfrm>
          <a:custGeom>
            <a:avLst/>
            <a:gdLst/>
            <a:ahLst/>
            <a:cxnLst/>
            <a:rect l="l" t="t" r="r" b="b"/>
            <a:pathLst>
              <a:path w="7048717" h="10036765">
                <a:moveTo>
                  <a:pt x="69731" y="0"/>
                </a:moveTo>
                <a:lnTo>
                  <a:pt x="7048717" y="48724"/>
                </a:lnTo>
                <a:lnTo>
                  <a:pt x="6978987" y="10036766"/>
                </a:lnTo>
                <a:lnTo>
                  <a:pt x="0" y="9988042"/>
                </a:lnTo>
                <a:lnTo>
                  <a:pt x="69731" y="0"/>
                </a:lnTo>
                <a:close/>
              </a:path>
            </a:pathLst>
          </a:custGeom>
          <a:blipFill>
            <a:blip r:embed="rId2"/>
            <a:stretch>
              <a:fillRect l="-202270" t="-38616" r="-110095" b="-2428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D036F8EF-23EE-4DF8-803C-1DF95A6BEDBA}"/>
              </a:ext>
            </a:extLst>
          </p:cNvPr>
          <p:cNvGrpSpPr/>
          <p:nvPr/>
        </p:nvGrpSpPr>
        <p:grpSpPr>
          <a:xfrm>
            <a:off x="2284343" y="8801100"/>
            <a:ext cx="2895275" cy="1216759"/>
            <a:chOff x="0" y="0"/>
            <a:chExt cx="3860367" cy="162234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2F554060-F828-2DFD-9BF6-46D214CE9B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22352" cy="1622346"/>
              <a:chOff x="0" y="0"/>
              <a:chExt cx="6350025" cy="6350000"/>
            </a:xfrm>
          </p:grpSpPr>
          <p:sp>
            <p:nvSpPr>
              <p:cNvPr id="6" name="Freeform 7">
                <a:extLst>
                  <a:ext uri="{FF2B5EF4-FFF2-40B4-BE49-F238E27FC236}">
                    <a16:creationId xmlns:a16="http://schemas.microsoft.com/office/drawing/2014/main" id="{0CB154CE-CB3C-66D5-CEAE-244BAACA2A57}"/>
                  </a:ext>
                </a:extLst>
              </p:cNvPr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FB640ED-D037-118B-1874-EED60B6C8514}"/>
                </a:ext>
              </a:extLst>
            </p:cNvPr>
            <p:cNvSpPr txBox="1"/>
            <p:nvPr/>
          </p:nvSpPr>
          <p:spPr>
            <a:xfrm>
              <a:off x="1877899" y="-5033"/>
              <a:ext cx="1982468" cy="162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John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Hunter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Clinic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3546978">
            <a:off x="12513878" y="753277"/>
            <a:ext cx="8029013" cy="8589945"/>
            <a:chOff x="0" y="0"/>
            <a:chExt cx="2254123" cy="2411603"/>
          </a:xfrm>
        </p:grpSpPr>
        <p:sp>
          <p:nvSpPr>
            <p:cNvPr id="3" name="Freeform 3"/>
            <p:cNvSpPr/>
            <p:nvPr/>
          </p:nvSpPr>
          <p:spPr>
            <a:xfrm>
              <a:off x="-60190" y="-51"/>
              <a:ext cx="2402758" cy="2509184"/>
            </a:xfrm>
            <a:custGeom>
              <a:avLst/>
              <a:gdLst/>
              <a:ahLst/>
              <a:cxnLst/>
              <a:rect l="l" t="t" r="r" b="b"/>
              <a:pathLst>
                <a:path w="2402758" h="2509184">
                  <a:moveTo>
                    <a:pt x="2026531" y="2245284"/>
                  </a:moveTo>
                  <a:lnTo>
                    <a:pt x="2012053" y="2256587"/>
                  </a:lnTo>
                  <a:lnTo>
                    <a:pt x="2011418" y="2256587"/>
                  </a:lnTo>
                  <a:lnTo>
                    <a:pt x="2011418" y="2256587"/>
                  </a:lnTo>
                  <a:cubicBezTo>
                    <a:pt x="1674849" y="2509183"/>
                    <a:pt x="1197653" y="2443699"/>
                    <a:pt x="941570" y="2109775"/>
                  </a:cubicBezTo>
                  <a:lnTo>
                    <a:pt x="232402" y="1246175"/>
                  </a:lnTo>
                  <a:lnTo>
                    <a:pt x="1405501" y="268275"/>
                  </a:lnTo>
                  <a:lnTo>
                    <a:pt x="2129401" y="1149147"/>
                  </a:lnTo>
                  <a:cubicBezTo>
                    <a:pt x="2137402" y="1158418"/>
                    <a:pt x="2145149" y="1167816"/>
                    <a:pt x="2152642" y="1177468"/>
                  </a:cubicBezTo>
                  <a:lnTo>
                    <a:pt x="2156198" y="1181659"/>
                  </a:lnTo>
                  <a:cubicBezTo>
                    <a:pt x="2161659" y="1188898"/>
                    <a:pt x="2166993" y="1196264"/>
                    <a:pt x="2172327" y="1203630"/>
                  </a:cubicBezTo>
                  <a:lnTo>
                    <a:pt x="2176137" y="1209091"/>
                  </a:lnTo>
                  <a:lnTo>
                    <a:pt x="2180709" y="1215695"/>
                  </a:lnTo>
                  <a:cubicBezTo>
                    <a:pt x="2402758" y="1539532"/>
                    <a:pt x="2342936" y="1978994"/>
                    <a:pt x="2042406" y="2231695"/>
                  </a:cubicBezTo>
                  <a:lnTo>
                    <a:pt x="2042406" y="2231695"/>
                  </a:lnTo>
                  <a:lnTo>
                    <a:pt x="2028055" y="2243379"/>
                  </a:lnTo>
                  <a:close/>
                  <a:moveTo>
                    <a:pt x="1587111" y="763575"/>
                  </a:moveTo>
                  <a:cubicBezTo>
                    <a:pt x="1587111" y="1072403"/>
                    <a:pt x="1401071" y="1350820"/>
                    <a:pt x="1115746" y="1468991"/>
                  </a:cubicBezTo>
                  <a:cubicBezTo>
                    <a:pt x="830421" y="1587163"/>
                    <a:pt x="502006" y="1521816"/>
                    <a:pt x="283649" y="1303423"/>
                  </a:cubicBezTo>
                  <a:cubicBezTo>
                    <a:pt x="65293" y="1085030"/>
                    <a:pt x="0" y="756604"/>
                    <a:pt x="118219" y="471299"/>
                  </a:cubicBezTo>
                  <a:cubicBezTo>
                    <a:pt x="236438" y="185994"/>
                    <a:pt x="514886" y="0"/>
                    <a:pt x="823714" y="51"/>
                  </a:cubicBezTo>
                  <a:lnTo>
                    <a:pt x="823714" y="51"/>
                  </a:lnTo>
                  <a:cubicBezTo>
                    <a:pt x="1026201" y="51"/>
                    <a:pt x="1220394" y="80498"/>
                    <a:pt x="1363562" y="223690"/>
                  </a:cubicBezTo>
                  <a:cubicBezTo>
                    <a:pt x="1506730" y="366882"/>
                    <a:pt x="1587145" y="561087"/>
                    <a:pt x="1587111" y="763575"/>
                  </a:cubicBezTo>
                  <a:close/>
                </a:path>
              </a:pathLst>
            </a:custGeom>
            <a:solidFill>
              <a:srgbClr val="037094">
                <a:alpha val="5882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172212" y="268224"/>
              <a:ext cx="2170356" cy="2240908"/>
            </a:xfrm>
            <a:custGeom>
              <a:avLst/>
              <a:gdLst/>
              <a:ahLst/>
              <a:cxnLst/>
              <a:rect l="l" t="t" r="r" b="b"/>
              <a:pathLst>
                <a:path w="2170356" h="2240908">
                  <a:moveTo>
                    <a:pt x="1794129" y="1977009"/>
                  </a:moveTo>
                  <a:lnTo>
                    <a:pt x="1779651" y="1988312"/>
                  </a:lnTo>
                  <a:lnTo>
                    <a:pt x="1779016" y="1988312"/>
                  </a:lnTo>
                  <a:lnTo>
                    <a:pt x="1779016" y="1988312"/>
                  </a:lnTo>
                  <a:cubicBezTo>
                    <a:pt x="1442447" y="2240908"/>
                    <a:pt x="965251" y="2175424"/>
                    <a:pt x="709168" y="1841500"/>
                  </a:cubicBezTo>
                  <a:lnTo>
                    <a:pt x="0" y="977900"/>
                  </a:lnTo>
                  <a:lnTo>
                    <a:pt x="1173099" y="0"/>
                  </a:lnTo>
                  <a:lnTo>
                    <a:pt x="1896999" y="880872"/>
                  </a:lnTo>
                  <a:cubicBezTo>
                    <a:pt x="1905000" y="890143"/>
                    <a:pt x="1912747" y="899541"/>
                    <a:pt x="1920240" y="909193"/>
                  </a:cubicBezTo>
                  <a:lnTo>
                    <a:pt x="1923796" y="913384"/>
                  </a:lnTo>
                  <a:cubicBezTo>
                    <a:pt x="1929257" y="920623"/>
                    <a:pt x="1934591" y="927989"/>
                    <a:pt x="1939925" y="935355"/>
                  </a:cubicBezTo>
                  <a:lnTo>
                    <a:pt x="1943735" y="940816"/>
                  </a:lnTo>
                  <a:lnTo>
                    <a:pt x="1948307" y="947420"/>
                  </a:lnTo>
                  <a:cubicBezTo>
                    <a:pt x="2170356" y="1271257"/>
                    <a:pt x="2110534" y="1710719"/>
                    <a:pt x="1810004" y="1963420"/>
                  </a:cubicBezTo>
                  <a:lnTo>
                    <a:pt x="1810004" y="1963420"/>
                  </a:lnTo>
                  <a:lnTo>
                    <a:pt x="1795653" y="1975104"/>
                  </a:lnTo>
                  <a:close/>
                </a:path>
              </a:pathLst>
            </a:custGeom>
            <a:solidFill>
              <a:srgbClr val="037094">
                <a:alpha val="5882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-60190" y="-51"/>
              <a:ext cx="1587144" cy="1587163"/>
            </a:xfrm>
            <a:custGeom>
              <a:avLst/>
              <a:gdLst/>
              <a:ahLst/>
              <a:cxnLst/>
              <a:rect l="l" t="t" r="r" b="b"/>
              <a:pathLst>
                <a:path w="1587144" h="1587163">
                  <a:moveTo>
                    <a:pt x="1587111" y="763575"/>
                  </a:moveTo>
                  <a:cubicBezTo>
                    <a:pt x="1587111" y="1072403"/>
                    <a:pt x="1401071" y="1350820"/>
                    <a:pt x="1115746" y="1468991"/>
                  </a:cubicBezTo>
                  <a:cubicBezTo>
                    <a:pt x="830421" y="1587163"/>
                    <a:pt x="502006" y="1521816"/>
                    <a:pt x="283649" y="1303423"/>
                  </a:cubicBezTo>
                  <a:cubicBezTo>
                    <a:pt x="65293" y="1085030"/>
                    <a:pt x="0" y="756604"/>
                    <a:pt x="118219" y="471299"/>
                  </a:cubicBezTo>
                  <a:cubicBezTo>
                    <a:pt x="236438" y="185994"/>
                    <a:pt x="514886" y="0"/>
                    <a:pt x="823714" y="51"/>
                  </a:cubicBezTo>
                  <a:lnTo>
                    <a:pt x="823714" y="51"/>
                  </a:lnTo>
                  <a:cubicBezTo>
                    <a:pt x="1026201" y="51"/>
                    <a:pt x="1220394" y="80498"/>
                    <a:pt x="1363562" y="223690"/>
                  </a:cubicBezTo>
                  <a:cubicBezTo>
                    <a:pt x="1506730" y="366882"/>
                    <a:pt x="1587145" y="561087"/>
                    <a:pt x="1587111" y="763575"/>
                  </a:cubicBezTo>
                  <a:close/>
                </a:path>
              </a:pathLst>
            </a:custGeom>
            <a:blipFill>
              <a:blip r:embed="rId2">
                <a:alphaModFix amt="59000"/>
              </a:blip>
              <a:stretch>
                <a:fillRect l="-64102" t="-15997" r="-63935" b="-1419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675797" y="2556339"/>
            <a:ext cx="8029013" cy="8589945"/>
            <a:chOff x="0" y="0"/>
            <a:chExt cx="2254123" cy="2411603"/>
          </a:xfrm>
        </p:grpSpPr>
        <p:sp>
          <p:nvSpPr>
            <p:cNvPr id="7" name="Freeform 7"/>
            <p:cNvSpPr/>
            <p:nvPr/>
          </p:nvSpPr>
          <p:spPr>
            <a:xfrm>
              <a:off x="-60190" y="-51"/>
              <a:ext cx="2402758" cy="2509184"/>
            </a:xfrm>
            <a:custGeom>
              <a:avLst/>
              <a:gdLst/>
              <a:ahLst/>
              <a:cxnLst/>
              <a:rect l="l" t="t" r="r" b="b"/>
              <a:pathLst>
                <a:path w="2402758" h="2509184">
                  <a:moveTo>
                    <a:pt x="2026531" y="2245284"/>
                  </a:moveTo>
                  <a:lnTo>
                    <a:pt x="2012053" y="2256587"/>
                  </a:lnTo>
                  <a:lnTo>
                    <a:pt x="2011418" y="2256587"/>
                  </a:lnTo>
                  <a:lnTo>
                    <a:pt x="2011418" y="2256587"/>
                  </a:lnTo>
                  <a:cubicBezTo>
                    <a:pt x="1674849" y="2509183"/>
                    <a:pt x="1197653" y="2443699"/>
                    <a:pt x="941570" y="2109775"/>
                  </a:cubicBezTo>
                  <a:lnTo>
                    <a:pt x="232402" y="1246175"/>
                  </a:lnTo>
                  <a:lnTo>
                    <a:pt x="1405501" y="268275"/>
                  </a:lnTo>
                  <a:lnTo>
                    <a:pt x="2129401" y="1149147"/>
                  </a:lnTo>
                  <a:cubicBezTo>
                    <a:pt x="2137402" y="1158418"/>
                    <a:pt x="2145149" y="1167816"/>
                    <a:pt x="2152642" y="1177468"/>
                  </a:cubicBezTo>
                  <a:lnTo>
                    <a:pt x="2156198" y="1181659"/>
                  </a:lnTo>
                  <a:cubicBezTo>
                    <a:pt x="2161659" y="1188898"/>
                    <a:pt x="2166993" y="1196264"/>
                    <a:pt x="2172327" y="1203630"/>
                  </a:cubicBezTo>
                  <a:lnTo>
                    <a:pt x="2176137" y="1209091"/>
                  </a:lnTo>
                  <a:lnTo>
                    <a:pt x="2180709" y="1215695"/>
                  </a:lnTo>
                  <a:cubicBezTo>
                    <a:pt x="2402758" y="1539532"/>
                    <a:pt x="2342936" y="1978994"/>
                    <a:pt x="2042406" y="2231695"/>
                  </a:cubicBezTo>
                  <a:lnTo>
                    <a:pt x="2042406" y="2231695"/>
                  </a:lnTo>
                  <a:lnTo>
                    <a:pt x="2028055" y="2243379"/>
                  </a:lnTo>
                  <a:close/>
                  <a:moveTo>
                    <a:pt x="1587111" y="763575"/>
                  </a:moveTo>
                  <a:cubicBezTo>
                    <a:pt x="1587111" y="1072403"/>
                    <a:pt x="1401071" y="1350820"/>
                    <a:pt x="1115746" y="1468991"/>
                  </a:cubicBezTo>
                  <a:cubicBezTo>
                    <a:pt x="830421" y="1587163"/>
                    <a:pt x="502006" y="1521816"/>
                    <a:pt x="283649" y="1303423"/>
                  </a:cubicBezTo>
                  <a:cubicBezTo>
                    <a:pt x="65293" y="1085030"/>
                    <a:pt x="0" y="756604"/>
                    <a:pt x="118219" y="471299"/>
                  </a:cubicBezTo>
                  <a:cubicBezTo>
                    <a:pt x="236438" y="185994"/>
                    <a:pt x="514886" y="0"/>
                    <a:pt x="823714" y="51"/>
                  </a:cubicBezTo>
                  <a:lnTo>
                    <a:pt x="823714" y="51"/>
                  </a:lnTo>
                  <a:cubicBezTo>
                    <a:pt x="1026201" y="51"/>
                    <a:pt x="1220394" y="80498"/>
                    <a:pt x="1363562" y="223690"/>
                  </a:cubicBezTo>
                  <a:cubicBezTo>
                    <a:pt x="1506730" y="366882"/>
                    <a:pt x="1587145" y="561087"/>
                    <a:pt x="1587111" y="763575"/>
                  </a:cubicBezTo>
                  <a:close/>
                </a:path>
              </a:pathLst>
            </a:custGeom>
            <a:solidFill>
              <a:srgbClr val="03709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2212" y="268224"/>
              <a:ext cx="2170356" cy="2240908"/>
            </a:xfrm>
            <a:custGeom>
              <a:avLst/>
              <a:gdLst/>
              <a:ahLst/>
              <a:cxnLst/>
              <a:rect l="l" t="t" r="r" b="b"/>
              <a:pathLst>
                <a:path w="2170356" h="2240908">
                  <a:moveTo>
                    <a:pt x="1794129" y="1977009"/>
                  </a:moveTo>
                  <a:lnTo>
                    <a:pt x="1779651" y="1988312"/>
                  </a:lnTo>
                  <a:lnTo>
                    <a:pt x="1779016" y="1988312"/>
                  </a:lnTo>
                  <a:lnTo>
                    <a:pt x="1779016" y="1988312"/>
                  </a:lnTo>
                  <a:cubicBezTo>
                    <a:pt x="1442447" y="2240908"/>
                    <a:pt x="965251" y="2175424"/>
                    <a:pt x="709168" y="1841500"/>
                  </a:cubicBezTo>
                  <a:lnTo>
                    <a:pt x="0" y="977900"/>
                  </a:lnTo>
                  <a:lnTo>
                    <a:pt x="1173099" y="0"/>
                  </a:lnTo>
                  <a:lnTo>
                    <a:pt x="1896999" y="880872"/>
                  </a:lnTo>
                  <a:cubicBezTo>
                    <a:pt x="1905000" y="890143"/>
                    <a:pt x="1912747" y="899541"/>
                    <a:pt x="1920240" y="909193"/>
                  </a:cubicBezTo>
                  <a:lnTo>
                    <a:pt x="1923796" y="913384"/>
                  </a:lnTo>
                  <a:cubicBezTo>
                    <a:pt x="1929257" y="920623"/>
                    <a:pt x="1934591" y="927989"/>
                    <a:pt x="1939925" y="935355"/>
                  </a:cubicBezTo>
                  <a:lnTo>
                    <a:pt x="1943735" y="940816"/>
                  </a:lnTo>
                  <a:lnTo>
                    <a:pt x="1948307" y="947420"/>
                  </a:lnTo>
                  <a:cubicBezTo>
                    <a:pt x="2170356" y="1271257"/>
                    <a:pt x="2110534" y="1710719"/>
                    <a:pt x="1810004" y="1963420"/>
                  </a:cubicBezTo>
                  <a:lnTo>
                    <a:pt x="1810004" y="1963420"/>
                  </a:lnTo>
                  <a:lnTo>
                    <a:pt x="1795653" y="1975104"/>
                  </a:lnTo>
                  <a:close/>
                </a:path>
              </a:pathLst>
            </a:custGeom>
            <a:solidFill>
              <a:srgbClr val="037094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-60190" y="-51"/>
              <a:ext cx="1587144" cy="1587163"/>
            </a:xfrm>
            <a:custGeom>
              <a:avLst/>
              <a:gdLst/>
              <a:ahLst/>
              <a:cxnLst/>
              <a:rect l="l" t="t" r="r" b="b"/>
              <a:pathLst>
                <a:path w="1587144" h="1587163">
                  <a:moveTo>
                    <a:pt x="1587111" y="763575"/>
                  </a:moveTo>
                  <a:cubicBezTo>
                    <a:pt x="1587111" y="1072403"/>
                    <a:pt x="1401071" y="1350820"/>
                    <a:pt x="1115746" y="1468991"/>
                  </a:cubicBezTo>
                  <a:cubicBezTo>
                    <a:pt x="830421" y="1587163"/>
                    <a:pt x="502006" y="1521816"/>
                    <a:pt x="283649" y="1303423"/>
                  </a:cubicBezTo>
                  <a:cubicBezTo>
                    <a:pt x="65293" y="1085030"/>
                    <a:pt x="0" y="756604"/>
                    <a:pt x="118219" y="471299"/>
                  </a:cubicBezTo>
                  <a:cubicBezTo>
                    <a:pt x="236438" y="185994"/>
                    <a:pt x="514886" y="0"/>
                    <a:pt x="823714" y="51"/>
                  </a:cubicBezTo>
                  <a:lnTo>
                    <a:pt x="823714" y="51"/>
                  </a:lnTo>
                  <a:cubicBezTo>
                    <a:pt x="1026201" y="51"/>
                    <a:pt x="1220394" y="80498"/>
                    <a:pt x="1363562" y="223690"/>
                  </a:cubicBezTo>
                  <a:cubicBezTo>
                    <a:pt x="1506730" y="366882"/>
                    <a:pt x="1587145" y="561087"/>
                    <a:pt x="1587111" y="763575"/>
                  </a:cubicBezTo>
                  <a:close/>
                </a:path>
              </a:pathLst>
            </a:custGeom>
            <a:blipFill>
              <a:blip r:embed="rId2"/>
              <a:stretch>
                <a:fillRect l="-64102" t="-15997" r="-63935" b="-1419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38530" y="2210472"/>
            <a:ext cx="7705470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30"/>
              </a:lnSpc>
            </a:pPr>
            <a:r>
              <a:rPr lang="en-US" sz="6500" b="1" spc="-422">
                <a:solidFill>
                  <a:srgbClr val="006DAC"/>
                </a:solidFill>
                <a:latin typeface="Charlevoix Bold"/>
                <a:ea typeface="Charlevoix Bold"/>
                <a:cs typeface="Charlevoix Bold"/>
                <a:sym typeface="Charlevoix Bold"/>
              </a:rPr>
              <a:t>SWISH CLINIC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8530" y="3626766"/>
            <a:ext cx="8782650" cy="510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3"/>
              </a:lnSpc>
            </a:pPr>
            <a:r>
              <a:rPr lang="en-US" sz="2700">
                <a:solidFill>
                  <a:srgbClr val="006DA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CLINIC DEDICATED TO FACILITATE ACCESS TO SEXUAL AND REPRODUCTIVE HEALTHCARE TO SEX WORKERS :</a:t>
            </a:r>
          </a:p>
          <a:p>
            <a:pPr algn="just">
              <a:lnSpc>
                <a:spcPts val="4563"/>
              </a:lnSpc>
            </a:pPr>
            <a:endParaRPr lang="en-US" sz="2700">
              <a:solidFill>
                <a:srgbClr val="006DAC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582933" lvl="1" indent="-291467" algn="just">
              <a:lnSpc>
                <a:spcPts val="4563"/>
              </a:lnSpc>
              <a:buFont typeface="Arial"/>
              <a:buChar char="•"/>
            </a:pPr>
            <a:r>
              <a:rPr lang="en-US" sz="2700">
                <a:solidFill>
                  <a:srgbClr val="006DA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BUSINESS WHATSAPP TO LINK WITH PATIENTS</a:t>
            </a:r>
          </a:p>
          <a:p>
            <a:pPr marL="582933" lvl="1" indent="-291467" algn="just">
              <a:lnSpc>
                <a:spcPts val="4563"/>
              </a:lnSpc>
              <a:buFont typeface="Arial"/>
              <a:buChar char="•"/>
            </a:pPr>
            <a:r>
              <a:rPr lang="en-US" sz="2700">
                <a:solidFill>
                  <a:srgbClr val="006DA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MAIN DEMOGRAPHICS: IMMIGRANTS, CIS AND TRANSGENDER WOMEN;</a:t>
            </a:r>
          </a:p>
          <a:p>
            <a:pPr marL="582933" lvl="1" indent="-291467" algn="just">
              <a:lnSpc>
                <a:spcPts val="4563"/>
              </a:lnSpc>
              <a:buFont typeface="Arial"/>
              <a:buChar char="•"/>
            </a:pPr>
            <a:r>
              <a:rPr lang="en-US" sz="2700">
                <a:solidFill>
                  <a:srgbClr val="006DA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ACCESS TO HIV PREVENTION (PREP/PEP), STI TESTING, CONDOMS, VACCINATION AND CONTRACEPTION;</a:t>
            </a:r>
          </a:p>
          <a:p>
            <a:pPr marL="582933" lvl="1" indent="-291467" algn="just">
              <a:lnSpc>
                <a:spcPts val="4563"/>
              </a:lnSpc>
              <a:buFont typeface="Arial"/>
              <a:buChar char="•"/>
            </a:pPr>
            <a:r>
              <a:rPr lang="en-US" sz="2700">
                <a:solidFill>
                  <a:srgbClr val="006DA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COUNSELLING AND ADDITIONAL SUPPORT.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05839" y="6931257"/>
            <a:ext cx="19759598" cy="1814565"/>
            <a:chOff x="0" y="0"/>
            <a:chExt cx="5204174" cy="477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04174" cy="477910"/>
            </a:xfrm>
            <a:custGeom>
              <a:avLst/>
              <a:gdLst/>
              <a:ahLst/>
              <a:cxnLst/>
              <a:rect l="l" t="t" r="r" b="b"/>
              <a:pathLst>
                <a:path w="5204174" h="477910">
                  <a:moveTo>
                    <a:pt x="19982" y="0"/>
                  </a:moveTo>
                  <a:lnTo>
                    <a:pt x="5184192" y="0"/>
                  </a:lnTo>
                  <a:cubicBezTo>
                    <a:pt x="5189491" y="0"/>
                    <a:pt x="5194574" y="2105"/>
                    <a:pt x="5198321" y="5853"/>
                  </a:cubicBezTo>
                  <a:cubicBezTo>
                    <a:pt x="5202069" y="9600"/>
                    <a:pt x="5204174" y="14683"/>
                    <a:pt x="5204174" y="19982"/>
                  </a:cubicBezTo>
                  <a:lnTo>
                    <a:pt x="5204174" y="457928"/>
                  </a:lnTo>
                  <a:cubicBezTo>
                    <a:pt x="5204174" y="463228"/>
                    <a:pt x="5202069" y="468310"/>
                    <a:pt x="5198321" y="472057"/>
                  </a:cubicBezTo>
                  <a:cubicBezTo>
                    <a:pt x="5194574" y="475805"/>
                    <a:pt x="5189491" y="477910"/>
                    <a:pt x="5184192" y="477910"/>
                  </a:cubicBezTo>
                  <a:lnTo>
                    <a:pt x="19982" y="477910"/>
                  </a:lnTo>
                  <a:cubicBezTo>
                    <a:pt x="14683" y="477910"/>
                    <a:pt x="9600" y="475805"/>
                    <a:pt x="5853" y="472057"/>
                  </a:cubicBezTo>
                  <a:cubicBezTo>
                    <a:pt x="2105" y="468310"/>
                    <a:pt x="0" y="463228"/>
                    <a:pt x="0" y="457928"/>
                  </a:cubicBezTo>
                  <a:lnTo>
                    <a:pt x="0" y="19982"/>
                  </a:lnTo>
                  <a:cubicBezTo>
                    <a:pt x="0" y="14683"/>
                    <a:pt x="2105" y="9600"/>
                    <a:pt x="5853" y="5853"/>
                  </a:cubicBezTo>
                  <a:cubicBezTo>
                    <a:pt x="9600" y="2105"/>
                    <a:pt x="14683" y="0"/>
                    <a:pt x="19982" y="0"/>
                  </a:cubicBezTo>
                  <a:close/>
                </a:path>
              </a:pathLst>
            </a:custGeom>
            <a:solidFill>
              <a:srgbClr val="006DA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04174" cy="516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1617" y="-605019"/>
            <a:ext cx="5505008" cy="5723303"/>
          </a:xfrm>
          <a:custGeom>
            <a:avLst/>
            <a:gdLst/>
            <a:ahLst/>
            <a:cxnLst/>
            <a:rect l="l" t="t" r="r" b="b"/>
            <a:pathLst>
              <a:path w="5505008" h="5723303">
                <a:moveTo>
                  <a:pt x="0" y="0"/>
                </a:moveTo>
                <a:lnTo>
                  <a:pt x="5505008" y="0"/>
                </a:lnTo>
                <a:lnTo>
                  <a:pt x="5505008" y="5723303"/>
                </a:lnTo>
                <a:lnTo>
                  <a:pt x="0" y="57233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0" y="-195448"/>
            <a:ext cx="5231603" cy="5920538"/>
          </a:xfrm>
          <a:custGeom>
            <a:avLst/>
            <a:gdLst/>
            <a:ahLst/>
            <a:cxnLst/>
            <a:rect l="l" t="t" r="r" b="b"/>
            <a:pathLst>
              <a:path w="5231603" h="5920538">
                <a:moveTo>
                  <a:pt x="0" y="0"/>
                </a:moveTo>
                <a:lnTo>
                  <a:pt x="5231603" y="0"/>
                </a:lnTo>
                <a:lnTo>
                  <a:pt x="5231603" y="5920539"/>
                </a:lnTo>
                <a:lnTo>
                  <a:pt x="0" y="5920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047556" y="762032"/>
            <a:ext cx="10572791" cy="2002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0"/>
              </a:lnSpc>
            </a:pPr>
            <a:r>
              <a:rPr lang="en-US" sz="6500" b="1" spc="-422">
                <a:solidFill>
                  <a:srgbClr val="006DAC"/>
                </a:solidFill>
                <a:latin typeface="Charlevoix Heavy"/>
                <a:ea typeface="Charlevoix Heavy"/>
                <a:cs typeface="Charlevoix Heavy"/>
                <a:sym typeface="Charlevoix Heavy"/>
              </a:rPr>
              <a:t>TAILORED BY-AND-FOR PROJECTS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75649" y="7867994"/>
            <a:ext cx="4516606" cy="459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7"/>
              </a:lnSpc>
            </a:pPr>
            <a:r>
              <a:rPr lang="en-US" sz="2964" b="1" spc="-133">
                <a:solidFill>
                  <a:srgbClr val="FFFFFF"/>
                </a:solidFill>
                <a:latin typeface="Charlevoix Heavy"/>
                <a:ea typeface="Charlevoix Heavy"/>
                <a:cs typeface="Charlevoix Heavy"/>
                <a:sym typeface="Charlevoix Heavy"/>
              </a:rPr>
              <a:t>PREVENTION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15887" y="2758556"/>
            <a:ext cx="7785680" cy="317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800" spc="176">
                <a:solidFill>
                  <a:srgbClr val="006DA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Workshops with stakeholders from by-and-for orgs;</a:t>
            </a:r>
          </a:p>
          <a:p>
            <a:pPr algn="ctr">
              <a:lnSpc>
                <a:spcPts val="4200"/>
              </a:lnSpc>
            </a:pPr>
            <a:r>
              <a:rPr lang="en-US" sz="2800" spc="176">
                <a:solidFill>
                  <a:srgbClr val="006DA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Community Events;</a:t>
            </a:r>
          </a:p>
          <a:p>
            <a:pPr algn="ctr">
              <a:lnSpc>
                <a:spcPts val="4200"/>
              </a:lnSpc>
            </a:pPr>
            <a:r>
              <a:rPr lang="en-US" sz="2800" spc="176">
                <a:solidFill>
                  <a:srgbClr val="006DA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Ad-hoc events;</a:t>
            </a:r>
          </a:p>
          <a:p>
            <a:pPr algn="ctr">
              <a:lnSpc>
                <a:spcPts val="4200"/>
              </a:lnSpc>
            </a:pPr>
            <a:r>
              <a:rPr lang="en-US" sz="2800" spc="176">
                <a:solidFill>
                  <a:srgbClr val="006DA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Link with by-and-for organisations for signposting and facilitating access.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782992" y="3956890"/>
            <a:ext cx="5505008" cy="5723303"/>
          </a:xfrm>
          <a:custGeom>
            <a:avLst/>
            <a:gdLst/>
            <a:ahLst/>
            <a:cxnLst/>
            <a:rect l="l" t="t" r="r" b="b"/>
            <a:pathLst>
              <a:path w="5505008" h="5723303">
                <a:moveTo>
                  <a:pt x="0" y="0"/>
                </a:moveTo>
                <a:lnTo>
                  <a:pt x="5505008" y="0"/>
                </a:lnTo>
                <a:lnTo>
                  <a:pt x="5505008" y="5723304"/>
                </a:lnTo>
                <a:lnTo>
                  <a:pt x="0" y="5723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3496814" y="5409680"/>
            <a:ext cx="3680876" cy="4114800"/>
          </a:xfrm>
          <a:custGeom>
            <a:avLst/>
            <a:gdLst/>
            <a:ahLst/>
            <a:cxnLst/>
            <a:rect l="l" t="t" r="r" b="b"/>
            <a:pathLst>
              <a:path w="3680876" h="4114800">
                <a:moveTo>
                  <a:pt x="0" y="0"/>
                </a:moveTo>
                <a:lnTo>
                  <a:pt x="3680876" y="0"/>
                </a:lnTo>
                <a:lnTo>
                  <a:pt x="3680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728800" y="7340366"/>
            <a:ext cx="3302130" cy="45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7"/>
              </a:lnSpc>
            </a:pPr>
            <a:r>
              <a:rPr lang="en-US" sz="2964" b="1" spc="-192">
                <a:solidFill>
                  <a:srgbClr val="FFDE59"/>
                </a:solidFill>
                <a:latin typeface="Charlevoix Heavy"/>
                <a:ea typeface="Charlevoix Heavy"/>
                <a:cs typeface="Charlevoix Heavy"/>
                <a:sym typeface="Charlevoix Heavy"/>
              </a:rPr>
              <a:t>CULTURAL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91172" y="7340366"/>
            <a:ext cx="3520660" cy="45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7"/>
              </a:lnSpc>
            </a:pPr>
            <a:r>
              <a:rPr lang="en-US" sz="2964" b="1" spc="-192">
                <a:solidFill>
                  <a:srgbClr val="FFDE59"/>
                </a:solidFill>
                <a:latin typeface="Charlevoix Heavy"/>
                <a:ea typeface="Charlevoix Heavy"/>
                <a:cs typeface="Charlevoix Heavy"/>
                <a:sym typeface="Charlevoix Heavy"/>
              </a:rPr>
              <a:t>DIVERSITY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75649" y="7340366"/>
            <a:ext cx="3471556" cy="45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7"/>
              </a:lnSpc>
            </a:pPr>
            <a:r>
              <a:rPr lang="en-US" sz="2964" b="1" spc="-192">
                <a:solidFill>
                  <a:srgbClr val="FFDE59"/>
                </a:solidFill>
                <a:latin typeface="Charlevoix Heavy"/>
                <a:ea typeface="Charlevoix Heavy"/>
                <a:cs typeface="Charlevoix Heavy"/>
                <a:sym typeface="Charlevoix Heavy"/>
              </a:rPr>
              <a:t>EQUITY IN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28800" y="7867994"/>
            <a:ext cx="3029624" cy="459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7"/>
              </a:lnSpc>
            </a:pPr>
            <a:r>
              <a:rPr lang="en-US" sz="2964" b="1" spc="-133">
                <a:solidFill>
                  <a:srgbClr val="FFFFFF"/>
                </a:solidFill>
                <a:latin typeface="Charlevoix Heavy"/>
                <a:ea typeface="Charlevoix Heavy"/>
                <a:cs typeface="Charlevoix Heavy"/>
                <a:sym typeface="Charlevoix Heavy"/>
              </a:rPr>
              <a:t>COMPETENCY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91172" y="7867994"/>
            <a:ext cx="3211295" cy="459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17"/>
              </a:lnSpc>
            </a:pPr>
            <a:r>
              <a:rPr lang="en-US" sz="2964" b="1" spc="-133">
                <a:solidFill>
                  <a:srgbClr val="FFFFFF"/>
                </a:solidFill>
                <a:latin typeface="Charlevoix Heavy"/>
                <a:ea typeface="Charlevoix Heavy"/>
                <a:cs typeface="Charlevoix Heavy"/>
                <a:sym typeface="Charlevoix Heavy"/>
              </a:rPr>
              <a:t>AND INCLUSION</a:t>
            </a:r>
          </a:p>
        </p:txBody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96804382-FA29-5DA3-1835-5DC27B7F3158}"/>
              </a:ext>
            </a:extLst>
          </p:cNvPr>
          <p:cNvGrpSpPr/>
          <p:nvPr/>
        </p:nvGrpSpPr>
        <p:grpSpPr>
          <a:xfrm>
            <a:off x="3379865" y="5509943"/>
            <a:ext cx="2895275" cy="1216759"/>
            <a:chOff x="0" y="0"/>
            <a:chExt cx="3860367" cy="1622346"/>
          </a:xfrm>
        </p:grpSpPr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BB2901DF-5299-7AD2-C90F-34432DF13A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22352" cy="1622346"/>
              <a:chOff x="0" y="0"/>
              <a:chExt cx="6350025" cy="6350000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08275C47-9FC9-2C6D-0B48-DF34C6D6A8E8}"/>
                  </a:ext>
                </a:extLst>
              </p:cNvPr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40D102E8-7F09-E075-9995-F50E29945E3A}"/>
                </a:ext>
              </a:extLst>
            </p:cNvPr>
            <p:cNvSpPr txBox="1"/>
            <p:nvPr/>
          </p:nvSpPr>
          <p:spPr>
            <a:xfrm>
              <a:off x="1877899" y="-5033"/>
              <a:ext cx="1982468" cy="162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John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Hunter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Clinic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0874657" y="616418"/>
            <a:ext cx="11772936" cy="12597500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12597500"/>
                </a:moveTo>
                <a:lnTo>
                  <a:pt x="11772936" y="12597500"/>
                </a:lnTo>
                <a:lnTo>
                  <a:pt x="11772936" y="0"/>
                </a:lnTo>
                <a:lnTo>
                  <a:pt x="0" y="0"/>
                </a:lnTo>
                <a:lnTo>
                  <a:pt x="0" y="12597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64826" y="2010014"/>
            <a:ext cx="7462295" cy="6813717"/>
          </a:xfrm>
          <a:custGeom>
            <a:avLst/>
            <a:gdLst/>
            <a:ahLst/>
            <a:cxnLst/>
            <a:rect l="l" t="t" r="r" b="b"/>
            <a:pathLst>
              <a:path w="7462295" h="6813717">
                <a:moveTo>
                  <a:pt x="0" y="0"/>
                </a:moveTo>
                <a:lnTo>
                  <a:pt x="7462295" y="0"/>
                </a:lnTo>
                <a:lnTo>
                  <a:pt x="7462295" y="6813717"/>
                </a:lnTo>
                <a:lnTo>
                  <a:pt x="0" y="681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144000" y="2010014"/>
            <a:ext cx="7799458" cy="6813717"/>
          </a:xfrm>
          <a:custGeom>
            <a:avLst/>
            <a:gdLst/>
            <a:ahLst/>
            <a:cxnLst/>
            <a:rect l="l" t="t" r="r" b="b"/>
            <a:pathLst>
              <a:path w="7799458" h="6813717">
                <a:moveTo>
                  <a:pt x="0" y="0"/>
                </a:moveTo>
                <a:lnTo>
                  <a:pt x="7799458" y="0"/>
                </a:lnTo>
                <a:lnTo>
                  <a:pt x="7799458" y="6813717"/>
                </a:lnTo>
                <a:lnTo>
                  <a:pt x="0" y="6813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327" t="-10621" r="-43088" b="-55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631770" y="447675"/>
            <a:ext cx="1395554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TO FIND US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F21A05-1B47-A797-2CB1-81C20AFEF6A7}"/>
              </a:ext>
            </a:extLst>
          </p:cNvPr>
          <p:cNvGrpSpPr/>
          <p:nvPr/>
        </p:nvGrpSpPr>
        <p:grpSpPr>
          <a:xfrm>
            <a:off x="9171214" y="531198"/>
            <a:ext cx="2895275" cy="1216759"/>
            <a:chOff x="0" y="0"/>
            <a:chExt cx="3860367" cy="16223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DA2C59-2F20-2F22-CDE5-B45983726F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22352" cy="1622346"/>
              <a:chOff x="0" y="0"/>
              <a:chExt cx="6350025" cy="6350000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97F0CE2-7C16-1CF1-1C2B-D28174CA8D06}"/>
                  </a:ext>
                </a:extLst>
              </p:cNvPr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56D18DE-6DAE-5198-3810-3FA52714CC01}"/>
                </a:ext>
              </a:extLst>
            </p:cNvPr>
            <p:cNvSpPr txBox="1"/>
            <p:nvPr/>
          </p:nvSpPr>
          <p:spPr>
            <a:xfrm>
              <a:off x="1877899" y="-5033"/>
              <a:ext cx="1982468" cy="162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John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Hunter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Clinic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0874657" y="616418"/>
            <a:ext cx="11772936" cy="12597500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12597500"/>
                </a:moveTo>
                <a:lnTo>
                  <a:pt x="11772936" y="12597500"/>
                </a:lnTo>
                <a:lnTo>
                  <a:pt x="11772936" y="0"/>
                </a:lnTo>
                <a:lnTo>
                  <a:pt x="0" y="0"/>
                </a:lnTo>
                <a:lnTo>
                  <a:pt x="0" y="12597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707169" y="1966595"/>
            <a:ext cx="7552131" cy="6485392"/>
          </a:xfrm>
          <a:custGeom>
            <a:avLst/>
            <a:gdLst/>
            <a:ahLst/>
            <a:cxnLst/>
            <a:rect l="l" t="t" r="r" b="b"/>
            <a:pathLst>
              <a:path w="7552131" h="6485392">
                <a:moveTo>
                  <a:pt x="0" y="0"/>
                </a:moveTo>
                <a:lnTo>
                  <a:pt x="7552131" y="0"/>
                </a:lnTo>
                <a:lnTo>
                  <a:pt x="7552131" y="6485392"/>
                </a:lnTo>
                <a:lnTo>
                  <a:pt x="0" y="6485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2965779"/>
            <a:ext cx="8787734" cy="562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Introduction - defintion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 understand what services the John Hunter Clinic provide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 learn some basics of SRH 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 consider the SRH needs of different communities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 hopefully link our services more closely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0844" y="1255137"/>
            <a:ext cx="1395554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B5A65F96-BD03-78EF-CE6F-63CD57B994E4}"/>
              </a:ext>
            </a:extLst>
          </p:cNvPr>
          <p:cNvGrpSpPr/>
          <p:nvPr/>
        </p:nvGrpSpPr>
        <p:grpSpPr>
          <a:xfrm>
            <a:off x="5741860" y="996043"/>
            <a:ext cx="2895275" cy="1216759"/>
            <a:chOff x="0" y="0"/>
            <a:chExt cx="3860367" cy="1622346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199EFFCA-722A-AEB7-D135-526ED20E16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22352" cy="1622346"/>
              <a:chOff x="0" y="0"/>
              <a:chExt cx="6350025" cy="6350000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72D2ED1F-5912-FB3D-C0BB-EACB6A858A87}"/>
                  </a:ext>
                </a:extLst>
              </p:cNvPr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D2B95B-AEC1-527F-8B2D-FEEF7B54EDA3}"/>
                </a:ext>
              </a:extLst>
            </p:cNvPr>
            <p:cNvSpPr txBox="1"/>
            <p:nvPr/>
          </p:nvSpPr>
          <p:spPr>
            <a:xfrm>
              <a:off x="1877899" y="-5033"/>
              <a:ext cx="1982468" cy="162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John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Hunter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Clinic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00" y="597462"/>
            <a:ext cx="16939919" cy="159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ACCESS TO OUR SERVICE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73019" y="2357119"/>
            <a:ext cx="11666900" cy="6955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</a:pPr>
            <a:r>
              <a:rPr lang="en-US" sz="33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All under 18's and sex workers can </a:t>
            </a:r>
            <a:r>
              <a:rPr lang="en-US" sz="3303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walk in</a:t>
            </a:r>
            <a:r>
              <a:rPr lang="en-US" sz="33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to our service without an appointment </a:t>
            </a:r>
          </a:p>
          <a:p>
            <a:pPr algn="ctr">
              <a:lnSpc>
                <a:spcPts val="4624"/>
              </a:lnSpc>
            </a:pPr>
            <a:r>
              <a:rPr lang="en-US" sz="33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Appointments can be booked by calling </a:t>
            </a:r>
            <a:r>
              <a:rPr lang="en-US" sz="3303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020 3315 4040</a:t>
            </a:r>
            <a:r>
              <a:rPr lang="en-US" sz="33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ctr">
              <a:lnSpc>
                <a:spcPts val="4624"/>
              </a:lnSpc>
            </a:pPr>
            <a:r>
              <a:rPr lang="en-US" sz="33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 by going </a:t>
            </a:r>
            <a:r>
              <a:rPr lang="en-US" sz="3303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online</a:t>
            </a:r>
            <a:r>
              <a:rPr lang="en-US" sz="33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(QR CODE) </a:t>
            </a:r>
          </a:p>
          <a:p>
            <a:pPr algn="ctr">
              <a:lnSpc>
                <a:spcPts val="4624"/>
              </a:lnSpc>
            </a:pPr>
            <a:endParaRPr lang="en-US" sz="3303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4624"/>
              </a:lnSpc>
            </a:pPr>
            <a:r>
              <a:rPr lang="en-US" sz="33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If school nurses would like to refer a YP into our team, request outreach care or ask for advice you can email one of the team  </a:t>
            </a:r>
          </a:p>
          <a:p>
            <a:pPr algn="ctr">
              <a:lnSpc>
                <a:spcPts val="4624"/>
              </a:lnSpc>
            </a:pPr>
            <a:endParaRPr lang="en-US" sz="3303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4624"/>
              </a:lnSpc>
            </a:pPr>
            <a:r>
              <a:rPr lang="en-US" sz="3303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JHC.outreach@nhs.net </a:t>
            </a:r>
          </a:p>
          <a:p>
            <a:pPr algn="ctr">
              <a:lnSpc>
                <a:spcPts val="4624"/>
              </a:lnSpc>
            </a:pPr>
            <a:endParaRPr lang="en-US" sz="3303" b="1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ctr">
              <a:lnSpc>
                <a:spcPts val="4624"/>
              </a:lnSpc>
            </a:pPr>
            <a:r>
              <a:rPr lang="en-US" sz="330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If by-and-for organisations would like to refer individuals from target groups to our team, request outreach care as well.</a:t>
            </a:r>
          </a:p>
        </p:txBody>
      </p:sp>
      <p:sp>
        <p:nvSpPr>
          <p:cNvPr id="4" name="Freeform 4"/>
          <p:cNvSpPr/>
          <p:nvPr/>
        </p:nvSpPr>
        <p:spPr>
          <a:xfrm>
            <a:off x="436479" y="3099842"/>
            <a:ext cx="4138223" cy="4138223"/>
          </a:xfrm>
          <a:custGeom>
            <a:avLst/>
            <a:gdLst/>
            <a:ahLst/>
            <a:cxnLst/>
            <a:rect l="l" t="t" r="r" b="b"/>
            <a:pathLst>
              <a:path w="4138223" h="4138223">
                <a:moveTo>
                  <a:pt x="0" y="0"/>
                </a:moveTo>
                <a:lnTo>
                  <a:pt x="4138223" y="0"/>
                </a:lnTo>
                <a:lnTo>
                  <a:pt x="4138223" y="4138223"/>
                </a:lnTo>
                <a:lnTo>
                  <a:pt x="0" y="4138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057953" y="7419384"/>
            <a:ext cx="2895275" cy="1216759"/>
            <a:chOff x="0" y="0"/>
            <a:chExt cx="3860367" cy="162234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1622352" cy="1622346"/>
              <a:chOff x="0" y="0"/>
              <a:chExt cx="6350025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877899" y="-5033"/>
              <a:ext cx="1982468" cy="162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John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Hunter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Clinic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nner of sexual health 11251994 Vector Art at Vecteezy">
            <a:extLst>
              <a:ext uri="{FF2B5EF4-FFF2-40B4-BE49-F238E27FC236}">
                <a16:creationId xmlns:a16="http://schemas.microsoft.com/office/drawing/2014/main" id="{58D46A50-DF8D-A296-26CE-ABABE0B29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91633"/>
          <a:stretch>
            <a:fillRect/>
          </a:stretch>
        </p:blipFill>
        <p:spPr bwMode="auto">
          <a:xfrm>
            <a:off x="0" y="-85724"/>
            <a:ext cx="8452690" cy="1056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8456792" y="-276224"/>
            <a:ext cx="10364608" cy="10923888"/>
            <a:chOff x="0" y="0"/>
            <a:chExt cx="152311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3111" cy="1593725"/>
            </a:xfrm>
            <a:custGeom>
              <a:avLst/>
              <a:gdLst/>
              <a:ahLst/>
              <a:cxnLst/>
              <a:rect l="l" t="t" r="r" b="b"/>
              <a:pathLst>
                <a:path w="1523111" h="1593725">
                  <a:moveTo>
                    <a:pt x="0" y="0"/>
                  </a:moveTo>
                  <a:lnTo>
                    <a:pt x="1523111" y="0"/>
                  </a:lnTo>
                  <a:lnTo>
                    <a:pt x="1523111" y="1593725"/>
                  </a:lnTo>
                  <a:lnTo>
                    <a:pt x="0" y="1593725"/>
                  </a:lnTo>
                  <a:close/>
                </a:path>
              </a:pathLst>
            </a:custGeom>
            <a:solidFill>
              <a:srgbClr val="ABD3D0"/>
            </a:solidFill>
            <a:ln w="12700"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494951" y="114300"/>
            <a:ext cx="9793049" cy="1092388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2731" b="1" u="sng" spc="87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Definition</a:t>
            </a:r>
          </a:p>
          <a:p>
            <a:pPr algn="ctr">
              <a:lnSpc>
                <a:spcPts val="4097"/>
              </a:lnSpc>
            </a:pPr>
            <a:endParaRPr lang="en-US" sz="2731" b="1" u="sng" spc="87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Sexual health is fundamental to overall health and quality of life</a:t>
            </a: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Requires a positive and respectful approach to sexuality and relationships</a:t>
            </a: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Involves the right to safe, pleasurable experiences free from coercion and discrimination</a:t>
            </a:r>
          </a:p>
          <a:p>
            <a:pPr algn="ctr">
              <a:lnSpc>
                <a:spcPts val="3647"/>
              </a:lnSpc>
            </a:pPr>
            <a:endParaRPr lang="en-US" sz="2431" spc="77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3647"/>
              </a:lnSpc>
            </a:pPr>
            <a:r>
              <a:rPr lang="en-US" sz="2431" b="1" u="sng" spc="77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is Needed</a:t>
            </a:r>
          </a:p>
          <a:p>
            <a:pPr algn="ctr">
              <a:lnSpc>
                <a:spcPts val="3647"/>
              </a:lnSpc>
            </a:pPr>
            <a:endParaRPr lang="en-US" sz="2431" b="1" u="sng" spc="77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Access to clear, accurate information about sex and sexuality</a:t>
            </a: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Knowledge of potential risks and vulnerabilities</a:t>
            </a: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Availability of high-quality sexual health services</a:t>
            </a: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Living in an environment that promotes and affirms sexual health</a:t>
            </a:r>
          </a:p>
          <a:p>
            <a:pPr algn="ctr">
              <a:lnSpc>
                <a:spcPts val="3647"/>
              </a:lnSpc>
            </a:pPr>
            <a:endParaRPr lang="en-US" sz="2431" spc="77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3647"/>
              </a:lnSpc>
            </a:pPr>
            <a:r>
              <a:rPr lang="en-US" sz="2431" b="1" u="sng" spc="77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Key Issues</a:t>
            </a:r>
          </a:p>
          <a:p>
            <a:pPr algn="ctr">
              <a:lnSpc>
                <a:spcPts val="3647"/>
              </a:lnSpc>
            </a:pPr>
            <a:endParaRPr lang="en-US" sz="2431" b="1" u="sng" spc="77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HIV, STIs</a:t>
            </a: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Unintended pregnancy</a:t>
            </a: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Sexual function and wellbeing</a:t>
            </a: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Sexual violence</a:t>
            </a:r>
          </a:p>
          <a:p>
            <a:pPr algn="ctr">
              <a:lnSpc>
                <a:spcPts val="3647"/>
              </a:lnSpc>
            </a:pP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 Harmful practices (e.g. FGM, </a:t>
            </a:r>
            <a:r>
              <a:rPr lang="en-US" sz="2431" spc="77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chemsex</a:t>
            </a:r>
            <a:r>
              <a:rPr lang="en-US" sz="2431" spc="77" dirty="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)</a:t>
            </a:r>
          </a:p>
          <a:p>
            <a:pPr algn="ctr">
              <a:lnSpc>
                <a:spcPts val="3124"/>
              </a:lnSpc>
              <a:spcBef>
                <a:spcPct val="0"/>
              </a:spcBef>
            </a:pPr>
            <a:endParaRPr lang="en-US" sz="2431" spc="77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ctr">
              <a:lnSpc>
                <a:spcPts val="1744"/>
              </a:lnSpc>
              <a:spcBef>
                <a:spcPct val="0"/>
              </a:spcBef>
            </a:pPr>
            <a:endParaRPr lang="en-US" sz="2431" spc="77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575435" y="9714868"/>
            <a:ext cx="7130468" cy="57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/>
                </a:solidFill>
                <a:latin typeface="Antic"/>
                <a:ea typeface="Antic"/>
                <a:cs typeface="Antic"/>
                <a:sym typeface="Antic"/>
              </a:rPr>
              <a:t>REFERENCE: WORLD HEALTH ORGANIZATION – SEXUAL HEALTH: </a:t>
            </a:r>
          </a:p>
          <a:p>
            <a:pPr algn="ctr">
              <a:lnSpc>
                <a:spcPts val="1540"/>
              </a:lnSpc>
            </a:pPr>
            <a:r>
              <a:rPr lang="en-US" sz="1100">
                <a:solidFill>
                  <a:srgbClr val="000000"/>
                </a:solidFill>
                <a:latin typeface="Antic"/>
                <a:ea typeface="Antic"/>
                <a:cs typeface="Antic"/>
                <a:sym typeface="Antic"/>
              </a:rPr>
              <a:t> </a:t>
            </a:r>
            <a:r>
              <a:rPr lang="en-US" sz="1100" u="sng">
                <a:solidFill>
                  <a:srgbClr val="000000"/>
                </a:solidFill>
                <a:latin typeface="Antic"/>
                <a:ea typeface="Antic"/>
                <a:cs typeface="Antic"/>
                <a:sym typeface="Antic"/>
                <a:hlinkClick r:id="rId3" tooltip="https://www.who.int/health-topics/sexual-health"/>
              </a:rPr>
              <a:t>https://www.who.int/health-topics/sexual-health#tab=tab_1</a:t>
            </a:r>
            <a:r>
              <a:rPr lang="en-US" sz="1100">
                <a:solidFill>
                  <a:srgbClr val="000000"/>
                </a:solidFill>
                <a:latin typeface="Antic"/>
                <a:ea typeface="Antic"/>
                <a:cs typeface="Antic"/>
                <a:sym typeface="Antic"/>
              </a:rPr>
              <a:t> </a:t>
            </a:r>
          </a:p>
          <a:p>
            <a:pPr algn="ctr">
              <a:lnSpc>
                <a:spcPts val="1540"/>
              </a:lnSpc>
              <a:spcBef>
                <a:spcPct val="0"/>
              </a:spcBef>
            </a:pPr>
            <a:endParaRPr lang="en-US" sz="1100">
              <a:solidFill>
                <a:srgbClr val="000000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026" name="Picture 2" descr="banner of sexual health 11251994 Vector Art at Vecteezy">
            <a:extLst>
              <a:ext uri="{FF2B5EF4-FFF2-40B4-BE49-F238E27FC236}">
                <a16:creationId xmlns:a16="http://schemas.microsoft.com/office/drawing/2014/main" id="{74CAC82B-BEC7-F606-4ED7-E2C3BF0B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7873"/>
            <a:ext cx="8452690" cy="801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5">
            <a:extLst>
              <a:ext uri="{FF2B5EF4-FFF2-40B4-BE49-F238E27FC236}">
                <a16:creationId xmlns:a16="http://schemas.microsoft.com/office/drawing/2014/main" id="{53C0ABB9-334E-D0B0-917A-4500AD668F43}"/>
              </a:ext>
            </a:extLst>
          </p:cNvPr>
          <p:cNvGrpSpPr/>
          <p:nvPr/>
        </p:nvGrpSpPr>
        <p:grpSpPr>
          <a:xfrm>
            <a:off x="5341439" y="8915988"/>
            <a:ext cx="2895275" cy="1216759"/>
            <a:chOff x="0" y="0"/>
            <a:chExt cx="3860367" cy="1622346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2977D086-F6B0-EE67-7CBD-7CAEA0FEF2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22352" cy="1622346"/>
              <a:chOff x="0" y="0"/>
              <a:chExt cx="6350025" cy="6350000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7AB80B4D-B15C-074D-0B23-164BD9D88684}"/>
                  </a:ext>
                </a:extLst>
              </p:cNvPr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70786-EAE6-F724-DCC8-AE327EDBAE0D}"/>
                </a:ext>
              </a:extLst>
            </p:cNvPr>
            <p:cNvSpPr txBox="1"/>
            <p:nvPr/>
          </p:nvSpPr>
          <p:spPr>
            <a:xfrm>
              <a:off x="1877899" y="-5033"/>
              <a:ext cx="1982468" cy="162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John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Hunter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Clinic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359593" y="616418"/>
            <a:ext cx="11772936" cy="12597500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0"/>
                </a:moveTo>
                <a:lnTo>
                  <a:pt x="11772936" y="0"/>
                </a:lnTo>
                <a:lnTo>
                  <a:pt x="11772936" y="12597500"/>
                </a:lnTo>
                <a:lnTo>
                  <a:pt x="0" y="1259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058400" y="0"/>
            <a:ext cx="8229600" cy="10287000"/>
            <a:chOff x="0" y="0"/>
            <a:chExt cx="3567681" cy="44596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67681" cy="4459601"/>
            </a:xfrm>
            <a:custGeom>
              <a:avLst/>
              <a:gdLst/>
              <a:ahLst/>
              <a:cxnLst/>
              <a:rect l="l" t="t" r="r" b="b"/>
              <a:pathLst>
                <a:path w="3567681" h="4459601">
                  <a:moveTo>
                    <a:pt x="0" y="0"/>
                  </a:moveTo>
                  <a:lnTo>
                    <a:pt x="3567681" y="0"/>
                  </a:lnTo>
                  <a:lnTo>
                    <a:pt x="3567681" y="4459601"/>
                  </a:lnTo>
                  <a:lnTo>
                    <a:pt x="0" y="4459601"/>
                  </a:lnTo>
                  <a:close/>
                </a:path>
              </a:pathLst>
            </a:custGeom>
            <a:solidFill>
              <a:srgbClr val="3A636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47706" y="190226"/>
            <a:ext cx="7859342" cy="248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5"/>
              </a:lnSpc>
            </a:pPr>
            <a:r>
              <a:rPr lang="en-US" sz="2839" b="1">
                <a:solidFill>
                  <a:srgbClr val="F2F2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We are a team of doctors, nurses, health advisors, health care assistants and admin staff all passionate about improving sexual and reproductive care</a:t>
            </a:r>
          </a:p>
          <a:p>
            <a:pPr algn="l">
              <a:lnSpc>
                <a:spcPts val="3975"/>
              </a:lnSpc>
            </a:pPr>
            <a:endParaRPr lang="en-US" sz="2839" b="1">
              <a:solidFill>
                <a:srgbClr val="F2F2F2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0716354" y="3009900"/>
            <a:ext cx="6492240" cy="0"/>
          </a:xfrm>
          <a:prstGeom prst="line">
            <a:avLst/>
          </a:prstGeom>
          <a:ln w="47625" cap="flat">
            <a:solidFill>
              <a:srgbClr val="ABD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40757" y="3516311"/>
            <a:ext cx="1676074" cy="2037780"/>
          </a:xfrm>
          <a:custGeom>
            <a:avLst/>
            <a:gdLst/>
            <a:ahLst/>
            <a:cxnLst/>
            <a:rect l="l" t="t" r="r" b="b"/>
            <a:pathLst>
              <a:path w="1676074" h="2037780">
                <a:moveTo>
                  <a:pt x="0" y="0"/>
                </a:moveTo>
                <a:lnTo>
                  <a:pt x="1676073" y="0"/>
                </a:lnTo>
                <a:lnTo>
                  <a:pt x="1676073" y="2037780"/>
                </a:lnTo>
                <a:lnTo>
                  <a:pt x="0" y="2037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2767570" y="3105720"/>
            <a:ext cx="1918060" cy="2037780"/>
          </a:xfrm>
          <a:custGeom>
            <a:avLst/>
            <a:gdLst/>
            <a:ahLst/>
            <a:cxnLst/>
            <a:rect l="l" t="t" r="r" b="b"/>
            <a:pathLst>
              <a:path w="1918060" h="2037780">
                <a:moveTo>
                  <a:pt x="0" y="0"/>
                </a:moveTo>
                <a:lnTo>
                  <a:pt x="1918060" y="0"/>
                </a:lnTo>
                <a:lnTo>
                  <a:pt x="1918060" y="2037780"/>
                </a:lnTo>
                <a:lnTo>
                  <a:pt x="0" y="2037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8036118" y="3077883"/>
            <a:ext cx="1811789" cy="2093454"/>
          </a:xfrm>
          <a:custGeom>
            <a:avLst/>
            <a:gdLst/>
            <a:ahLst/>
            <a:cxnLst/>
            <a:rect l="l" t="t" r="r" b="b"/>
            <a:pathLst>
              <a:path w="1811789" h="2093454">
                <a:moveTo>
                  <a:pt x="0" y="0"/>
                </a:moveTo>
                <a:lnTo>
                  <a:pt x="1811789" y="0"/>
                </a:lnTo>
                <a:lnTo>
                  <a:pt x="1811789" y="2093454"/>
                </a:lnTo>
                <a:lnTo>
                  <a:pt x="0" y="20934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299381" y="5818548"/>
            <a:ext cx="1722245" cy="2087569"/>
          </a:xfrm>
          <a:custGeom>
            <a:avLst/>
            <a:gdLst/>
            <a:ahLst/>
            <a:cxnLst/>
            <a:rect l="l" t="t" r="r" b="b"/>
            <a:pathLst>
              <a:path w="1722245" h="2087569">
                <a:moveTo>
                  <a:pt x="0" y="0"/>
                </a:moveTo>
                <a:lnTo>
                  <a:pt x="1722244" y="0"/>
                </a:lnTo>
                <a:lnTo>
                  <a:pt x="1722244" y="2087569"/>
                </a:lnTo>
                <a:lnTo>
                  <a:pt x="0" y="2087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971604" y="7860556"/>
            <a:ext cx="2000005" cy="2000005"/>
          </a:xfrm>
          <a:custGeom>
            <a:avLst/>
            <a:gdLst/>
            <a:ahLst/>
            <a:cxnLst/>
            <a:rect l="l" t="t" r="r" b="b"/>
            <a:pathLst>
              <a:path w="2000005" h="2000005">
                <a:moveTo>
                  <a:pt x="0" y="0"/>
                </a:moveTo>
                <a:lnTo>
                  <a:pt x="2000005" y="0"/>
                </a:lnTo>
                <a:lnTo>
                  <a:pt x="2000005" y="2000005"/>
                </a:lnTo>
                <a:lnTo>
                  <a:pt x="0" y="2000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7680705" y="8011788"/>
            <a:ext cx="2009946" cy="2242333"/>
          </a:xfrm>
          <a:custGeom>
            <a:avLst/>
            <a:gdLst/>
            <a:ahLst/>
            <a:cxnLst/>
            <a:rect l="l" t="t" r="r" b="b"/>
            <a:pathLst>
              <a:path w="2009946" h="2242333">
                <a:moveTo>
                  <a:pt x="0" y="0"/>
                </a:moveTo>
                <a:lnTo>
                  <a:pt x="2009946" y="0"/>
                </a:lnTo>
                <a:lnTo>
                  <a:pt x="2009946" y="2242333"/>
                </a:lnTo>
                <a:lnTo>
                  <a:pt x="0" y="22423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7680705" y="5555016"/>
            <a:ext cx="2101523" cy="2193240"/>
          </a:xfrm>
          <a:custGeom>
            <a:avLst/>
            <a:gdLst/>
            <a:ahLst/>
            <a:cxnLst/>
            <a:rect l="l" t="t" r="r" b="b"/>
            <a:pathLst>
              <a:path w="2101523" h="2193240">
                <a:moveTo>
                  <a:pt x="0" y="0"/>
                </a:moveTo>
                <a:lnTo>
                  <a:pt x="2101523" y="0"/>
                </a:lnTo>
                <a:lnTo>
                  <a:pt x="2101523" y="2193240"/>
                </a:lnTo>
                <a:lnTo>
                  <a:pt x="0" y="21932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5365652" y="3177302"/>
            <a:ext cx="1951384" cy="1894616"/>
          </a:xfrm>
          <a:custGeom>
            <a:avLst/>
            <a:gdLst/>
            <a:ahLst/>
            <a:cxnLst/>
            <a:rect l="l" t="t" r="r" b="b"/>
            <a:pathLst>
              <a:path w="1951384" h="1894616">
                <a:moveTo>
                  <a:pt x="0" y="0"/>
                </a:moveTo>
                <a:lnTo>
                  <a:pt x="1951384" y="0"/>
                </a:lnTo>
                <a:lnTo>
                  <a:pt x="1951384" y="1894616"/>
                </a:lnTo>
                <a:lnTo>
                  <a:pt x="0" y="189461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3726600" y="5555016"/>
            <a:ext cx="2490012" cy="1245006"/>
          </a:xfrm>
          <a:custGeom>
            <a:avLst/>
            <a:gdLst/>
            <a:ahLst/>
            <a:cxnLst/>
            <a:rect l="l" t="t" r="r" b="b"/>
            <a:pathLst>
              <a:path w="2490012" h="1245006">
                <a:moveTo>
                  <a:pt x="0" y="0"/>
                </a:moveTo>
                <a:lnTo>
                  <a:pt x="2490013" y="0"/>
                </a:lnTo>
                <a:lnTo>
                  <a:pt x="2490013" y="1245006"/>
                </a:lnTo>
                <a:lnTo>
                  <a:pt x="0" y="124500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521728" y="8260504"/>
            <a:ext cx="1744901" cy="1744901"/>
          </a:xfrm>
          <a:custGeom>
            <a:avLst/>
            <a:gdLst/>
            <a:ahLst/>
            <a:cxnLst/>
            <a:rect l="l" t="t" r="r" b="b"/>
            <a:pathLst>
              <a:path w="1744901" h="1744901">
                <a:moveTo>
                  <a:pt x="0" y="0"/>
                </a:moveTo>
                <a:lnTo>
                  <a:pt x="1744901" y="0"/>
                </a:lnTo>
                <a:lnTo>
                  <a:pt x="1744901" y="1744901"/>
                </a:lnTo>
                <a:lnTo>
                  <a:pt x="0" y="174490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028700" y="904875"/>
            <a:ext cx="8848898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SERVICES JHC PROVIDES?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6354" y="3269104"/>
            <a:ext cx="7166522" cy="699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Specialist clinics include: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Club Drug Clinic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Complex contraception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SWISH - sex workers service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Recurrent problems clinic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Referrals to psychosexual service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Outreach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Young People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Safeguarding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F2F2F2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pSp>
        <p:nvGrpSpPr>
          <p:cNvPr id="19" name="Group 5">
            <a:extLst>
              <a:ext uri="{FF2B5EF4-FFF2-40B4-BE49-F238E27FC236}">
                <a16:creationId xmlns:a16="http://schemas.microsoft.com/office/drawing/2014/main" id="{00A1E543-A694-42D1-82D4-C92FA956DBA0}"/>
              </a:ext>
            </a:extLst>
          </p:cNvPr>
          <p:cNvGrpSpPr/>
          <p:nvPr/>
        </p:nvGrpSpPr>
        <p:grpSpPr>
          <a:xfrm>
            <a:off x="7068472" y="1012371"/>
            <a:ext cx="2895275" cy="1216759"/>
            <a:chOff x="0" y="0"/>
            <a:chExt cx="3860367" cy="1622346"/>
          </a:xfrm>
        </p:grpSpPr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512264E9-77FB-BBC6-97BB-A7B5BA4DFB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1622352" cy="1622346"/>
              <a:chOff x="0" y="0"/>
              <a:chExt cx="6350025" cy="6350000"/>
            </a:xfrm>
          </p:grpSpPr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F61F4B9A-554A-8B89-8DD7-2E7791CD1C0B}"/>
                  </a:ext>
                </a:extLst>
              </p:cNvPr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3773582C-70CF-7113-92A3-0A1C535CB187}"/>
                </a:ext>
              </a:extLst>
            </p:cNvPr>
            <p:cNvSpPr txBox="1"/>
            <p:nvPr/>
          </p:nvSpPr>
          <p:spPr>
            <a:xfrm>
              <a:off x="1877899" y="-5033"/>
              <a:ext cx="1982468" cy="1622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John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Hunter</a:t>
              </a:r>
            </a:p>
            <a:p>
              <a:pPr algn="just">
                <a:lnSpc>
                  <a:spcPts val="3010"/>
                </a:lnSpc>
              </a:pPr>
              <a:r>
                <a:rPr lang="en-US" sz="3010" dirty="0">
                  <a:solidFill>
                    <a:srgbClr val="1D1761"/>
                  </a:solidFill>
                  <a:latin typeface="Lato Heavy"/>
                  <a:ea typeface="Lato Heavy"/>
                  <a:cs typeface="Lato Heavy"/>
                  <a:sym typeface="Lato Heavy"/>
                </a:rPr>
                <a:t>Clinic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359593" y="616418"/>
            <a:ext cx="11772936" cy="12597500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0"/>
                </a:moveTo>
                <a:lnTo>
                  <a:pt x="11772936" y="0"/>
                </a:lnTo>
                <a:lnTo>
                  <a:pt x="11772936" y="12597500"/>
                </a:lnTo>
                <a:lnTo>
                  <a:pt x="0" y="1259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38585" y="557711"/>
            <a:ext cx="8848898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ROLE OF THE HEALTH ADVISORS AT JHC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058400" y="0"/>
            <a:ext cx="8229600" cy="10287000"/>
            <a:chOff x="0" y="0"/>
            <a:chExt cx="3567681" cy="44596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67681" cy="4459601"/>
            </a:xfrm>
            <a:custGeom>
              <a:avLst/>
              <a:gdLst/>
              <a:ahLst/>
              <a:cxnLst/>
              <a:rect l="l" t="t" r="r" b="b"/>
              <a:pathLst>
                <a:path w="3567681" h="4459601">
                  <a:moveTo>
                    <a:pt x="0" y="0"/>
                  </a:moveTo>
                  <a:lnTo>
                    <a:pt x="3567681" y="0"/>
                  </a:lnTo>
                  <a:lnTo>
                    <a:pt x="3567681" y="4459601"/>
                  </a:lnTo>
                  <a:lnTo>
                    <a:pt x="0" y="4459601"/>
                  </a:lnTo>
                  <a:close/>
                </a:path>
              </a:pathLst>
            </a:custGeom>
            <a:solidFill>
              <a:srgbClr val="3A636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577653" y="605336"/>
            <a:ext cx="6681647" cy="432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3"/>
              </a:lnSpc>
            </a:pPr>
            <a:r>
              <a:rPr lang="en-US" sz="3502" b="1">
                <a:solidFill>
                  <a:srgbClr val="F2F2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Involved in sexual health for many years, working to support both patients and clinic staff. </a:t>
            </a:r>
          </a:p>
          <a:p>
            <a:pPr algn="l">
              <a:lnSpc>
                <a:spcPts val="4903"/>
              </a:lnSpc>
            </a:pPr>
            <a:endParaRPr lang="en-US" sz="3502" b="1">
              <a:solidFill>
                <a:srgbClr val="F2F2F2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4903"/>
              </a:lnSpc>
            </a:pPr>
            <a:r>
              <a:rPr lang="en-US" sz="3502" b="1">
                <a:solidFill>
                  <a:srgbClr val="F2F2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Role includes:</a:t>
            </a:r>
          </a:p>
          <a:p>
            <a:pPr algn="l">
              <a:lnSpc>
                <a:spcPts val="4903"/>
              </a:lnSpc>
            </a:pPr>
            <a:endParaRPr lang="en-US" sz="3502" b="1">
              <a:solidFill>
                <a:srgbClr val="F2F2F2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4903"/>
              </a:lnSpc>
            </a:pPr>
            <a:endParaRPr lang="en-US" sz="3502" b="1">
              <a:solidFill>
                <a:srgbClr val="F2F2F2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77653" y="3954028"/>
            <a:ext cx="7589252" cy="60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•PARTNER NOFTIFICATION</a:t>
            </a:r>
          </a:p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•SAFER SEX ADVICE &amp; SCHOOLS WORK</a:t>
            </a:r>
          </a:p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•SEXUAL HEALTH ADVICE AND INFORMATION</a:t>
            </a:r>
          </a:p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•GUIDANCE ON ONLINE SAFETY</a:t>
            </a:r>
          </a:p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•SUPPORT AROUND A DIAGNOSIS LIKE HERPES</a:t>
            </a:r>
          </a:p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•SUPPORT WITH HIV DIAGNOSIS AND ON GOING SUPPORT</a:t>
            </a:r>
          </a:p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•COUNSELLING SUPPORT</a:t>
            </a:r>
          </a:p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•SAFEGUARDING</a:t>
            </a:r>
          </a:p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•WORKING WITH OTHER COMMUNITY SERVICES</a:t>
            </a:r>
          </a:p>
          <a:p>
            <a:pPr algn="l">
              <a:lnSpc>
                <a:spcPts val="3713"/>
              </a:lnSpc>
            </a:pPr>
            <a:r>
              <a:rPr lang="en-US" sz="2652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•MENTAL HEALTH ASSESSMENTS AND REFERRAL </a:t>
            </a:r>
          </a:p>
          <a:p>
            <a:pPr algn="l">
              <a:lnSpc>
                <a:spcPts val="3713"/>
              </a:lnSpc>
            </a:pPr>
            <a:endParaRPr lang="en-US" sz="2652">
              <a:solidFill>
                <a:srgbClr val="F2F2F2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3713"/>
              </a:lnSpc>
            </a:pPr>
            <a:endParaRPr lang="en-US" sz="2652">
              <a:solidFill>
                <a:srgbClr val="F2F2F2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0577653" y="2827802"/>
            <a:ext cx="6492240" cy="0"/>
          </a:xfrm>
          <a:prstGeom prst="line">
            <a:avLst/>
          </a:prstGeom>
          <a:ln w="47625" cap="flat">
            <a:solidFill>
              <a:srgbClr val="ABD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38585" y="3545910"/>
            <a:ext cx="8638775" cy="5712390"/>
          </a:xfrm>
          <a:custGeom>
            <a:avLst/>
            <a:gdLst/>
            <a:ahLst/>
            <a:cxnLst/>
            <a:rect l="l" t="t" r="r" b="b"/>
            <a:pathLst>
              <a:path w="8638775" h="5712390">
                <a:moveTo>
                  <a:pt x="0" y="0"/>
                </a:moveTo>
                <a:lnTo>
                  <a:pt x="8638775" y="0"/>
                </a:lnTo>
                <a:lnTo>
                  <a:pt x="8638775" y="5712390"/>
                </a:lnTo>
                <a:lnTo>
                  <a:pt x="0" y="57123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4359593" y="616418"/>
            <a:ext cx="11772936" cy="12597500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0"/>
                </a:moveTo>
                <a:lnTo>
                  <a:pt x="11772936" y="0"/>
                </a:lnTo>
                <a:lnTo>
                  <a:pt x="11772936" y="12597500"/>
                </a:lnTo>
                <a:lnTo>
                  <a:pt x="0" y="12597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904875"/>
            <a:ext cx="884889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SYMPTOMS OF STI’S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058400" y="0"/>
            <a:ext cx="8229600" cy="10287000"/>
            <a:chOff x="0" y="0"/>
            <a:chExt cx="3567681" cy="44596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67681" cy="4459601"/>
            </a:xfrm>
            <a:custGeom>
              <a:avLst/>
              <a:gdLst/>
              <a:ahLst/>
              <a:cxnLst/>
              <a:rect l="l" t="t" r="r" b="b"/>
              <a:pathLst>
                <a:path w="3567681" h="4459601">
                  <a:moveTo>
                    <a:pt x="0" y="0"/>
                  </a:moveTo>
                  <a:lnTo>
                    <a:pt x="3567681" y="0"/>
                  </a:lnTo>
                  <a:lnTo>
                    <a:pt x="3567681" y="4459601"/>
                  </a:lnTo>
                  <a:lnTo>
                    <a:pt x="0" y="4459601"/>
                  </a:lnTo>
                  <a:close/>
                </a:path>
              </a:pathLst>
            </a:custGeom>
            <a:solidFill>
              <a:srgbClr val="3A6367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577653" y="199402"/>
            <a:ext cx="6681647" cy="3411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6"/>
              </a:lnSpc>
            </a:pPr>
            <a:r>
              <a:rPr lang="en-US" sz="3897" b="1">
                <a:solidFill>
                  <a:srgbClr val="F2F2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Patients complaining of these symptoms may need to be reviewed and screened for STI’s</a:t>
            </a:r>
          </a:p>
          <a:p>
            <a:pPr algn="l">
              <a:lnSpc>
                <a:spcPts val="5456"/>
              </a:lnSpc>
            </a:pPr>
            <a:endParaRPr lang="en-US" sz="3897" b="1">
              <a:solidFill>
                <a:srgbClr val="F2F2F2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426429" y="3288156"/>
            <a:ext cx="7261999" cy="684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Vaginal, urethral, rectal discharge </a:t>
            </a:r>
          </a:p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Dysuria </a:t>
            </a:r>
          </a:p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Abdominal, rectal or testicular pain</a:t>
            </a:r>
          </a:p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Lumps, bumps, ulcers </a:t>
            </a:r>
          </a:p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Rashes </a:t>
            </a:r>
          </a:p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Itch </a:t>
            </a:r>
          </a:p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Pain during or after sex</a:t>
            </a:r>
          </a:p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Bleeding in between periods or afters sex </a:t>
            </a:r>
          </a:p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Feeling ‘run down’  </a:t>
            </a:r>
          </a:p>
          <a:p>
            <a:pPr marL="696677" lvl="1" indent="-348339" algn="l">
              <a:lnSpc>
                <a:spcPts val="4517"/>
              </a:lnSpc>
              <a:buFont typeface="Arial"/>
              <a:buChar char="•"/>
            </a:pPr>
            <a:r>
              <a:rPr lang="en-US" sz="3226">
                <a:solidFill>
                  <a:srgbClr val="F2F2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Not exhaustive list as many will be asymptomatic </a:t>
            </a:r>
          </a:p>
        </p:txBody>
      </p:sp>
      <p:sp>
        <p:nvSpPr>
          <p:cNvPr id="8" name="AutoShape 8"/>
          <p:cNvSpPr/>
          <p:nvPr/>
        </p:nvSpPr>
        <p:spPr>
          <a:xfrm>
            <a:off x="10577653" y="3154810"/>
            <a:ext cx="6492240" cy="0"/>
          </a:xfrm>
          <a:prstGeom prst="line">
            <a:avLst/>
          </a:prstGeom>
          <a:ln w="47625" cap="flat">
            <a:solidFill>
              <a:srgbClr val="ABD3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28700" y="3130998"/>
            <a:ext cx="7719436" cy="6127302"/>
          </a:xfrm>
          <a:custGeom>
            <a:avLst/>
            <a:gdLst/>
            <a:ahLst/>
            <a:cxnLst/>
            <a:rect l="l" t="t" r="r" b="b"/>
            <a:pathLst>
              <a:path w="7719436" h="6127302">
                <a:moveTo>
                  <a:pt x="0" y="0"/>
                </a:moveTo>
                <a:lnTo>
                  <a:pt x="7719436" y="0"/>
                </a:lnTo>
                <a:lnTo>
                  <a:pt x="7719436" y="6127302"/>
                </a:lnTo>
                <a:lnTo>
                  <a:pt x="0" y="6127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0874657" y="616418"/>
            <a:ext cx="11772936" cy="12597500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12597500"/>
                </a:moveTo>
                <a:lnTo>
                  <a:pt x="11772936" y="12597500"/>
                </a:lnTo>
                <a:lnTo>
                  <a:pt x="11772936" y="0"/>
                </a:lnTo>
                <a:lnTo>
                  <a:pt x="0" y="0"/>
                </a:lnTo>
                <a:lnTo>
                  <a:pt x="0" y="125975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178324" y="3784646"/>
            <a:ext cx="4647105" cy="4114800"/>
          </a:xfrm>
          <a:custGeom>
            <a:avLst/>
            <a:gdLst/>
            <a:ahLst/>
            <a:cxnLst/>
            <a:rect l="l" t="t" r="r" b="b"/>
            <a:pathLst>
              <a:path w="4647105" h="4114800">
                <a:moveTo>
                  <a:pt x="0" y="0"/>
                </a:moveTo>
                <a:lnTo>
                  <a:pt x="4647105" y="0"/>
                </a:lnTo>
                <a:lnTo>
                  <a:pt x="46471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904875"/>
            <a:ext cx="1395554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EMERGENCY PRESENTATIONS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4863" y="2803525"/>
            <a:ext cx="8762372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Patients can access our service as </a:t>
            </a:r>
            <a:r>
              <a:rPr lang="en-US" sz="3999" i="1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emergencies </a:t>
            </a:r>
            <a:r>
              <a:rPr lang="en-US" sz="3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for the following reasons: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1737" y="5086350"/>
            <a:ext cx="6892263" cy="220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427" lvl="1" indent="-271713" algn="l">
              <a:lnSpc>
                <a:spcPts val="3523"/>
              </a:lnSpc>
              <a:buFont typeface="Arial"/>
              <a:buChar char="•"/>
            </a:pPr>
            <a:r>
              <a:rPr lang="en-US" sz="25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Sexual assault </a:t>
            </a:r>
          </a:p>
          <a:p>
            <a:pPr marL="543427" lvl="1" indent="-271713" algn="l">
              <a:lnSpc>
                <a:spcPts val="3523"/>
              </a:lnSpc>
              <a:buFont typeface="Arial"/>
              <a:buChar char="•"/>
            </a:pPr>
            <a:r>
              <a:rPr lang="en-US" sz="25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Potentially exposed to HIV</a:t>
            </a:r>
          </a:p>
          <a:p>
            <a:pPr marL="543427" lvl="1" indent="-271713" algn="l">
              <a:lnSpc>
                <a:spcPts val="3523"/>
              </a:lnSpc>
              <a:buFont typeface="Arial"/>
              <a:buChar char="•"/>
            </a:pPr>
            <a:r>
              <a:rPr lang="en-US" sz="25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Requiring emergency contraception</a:t>
            </a:r>
          </a:p>
          <a:p>
            <a:pPr marL="543427" lvl="1" indent="-271713" algn="l">
              <a:lnSpc>
                <a:spcPts val="3523"/>
              </a:lnSpc>
              <a:buFont typeface="Arial"/>
              <a:buChar char="•"/>
            </a:pPr>
            <a:r>
              <a:rPr lang="en-US" sz="25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Under 18's </a:t>
            </a:r>
          </a:p>
          <a:p>
            <a:pPr marL="543427" lvl="1" indent="-271713" algn="l">
              <a:lnSpc>
                <a:spcPts val="3523"/>
              </a:lnSpc>
              <a:buFont typeface="Arial"/>
              <a:buChar char="•"/>
            </a:pPr>
            <a:r>
              <a:rPr lang="en-US" sz="25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Painful symptoms e.g. ulcers, LAP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A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10874657" y="616418"/>
            <a:ext cx="11772936" cy="12597500"/>
          </a:xfrm>
          <a:custGeom>
            <a:avLst/>
            <a:gdLst/>
            <a:ahLst/>
            <a:cxnLst/>
            <a:rect l="l" t="t" r="r" b="b"/>
            <a:pathLst>
              <a:path w="11772936" h="12597500">
                <a:moveTo>
                  <a:pt x="0" y="12597500"/>
                </a:moveTo>
                <a:lnTo>
                  <a:pt x="11772936" y="12597500"/>
                </a:lnTo>
                <a:lnTo>
                  <a:pt x="11772936" y="0"/>
                </a:lnTo>
                <a:lnTo>
                  <a:pt x="0" y="0"/>
                </a:lnTo>
                <a:lnTo>
                  <a:pt x="0" y="125975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123356" y="2593732"/>
            <a:ext cx="5099535" cy="5099535"/>
          </a:xfrm>
          <a:custGeom>
            <a:avLst/>
            <a:gdLst/>
            <a:ahLst/>
            <a:cxnLst/>
            <a:rect l="l" t="t" r="r" b="b"/>
            <a:pathLst>
              <a:path w="5099535" h="5099535">
                <a:moveTo>
                  <a:pt x="0" y="0"/>
                </a:moveTo>
                <a:lnTo>
                  <a:pt x="5099535" y="0"/>
                </a:lnTo>
                <a:lnTo>
                  <a:pt x="5099535" y="5099536"/>
                </a:lnTo>
                <a:lnTo>
                  <a:pt x="0" y="5099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904875"/>
            <a:ext cx="1395554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IMMUNISATIONS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4863" y="2803525"/>
            <a:ext cx="8762372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Patients can access our service for immunisation against several different conditions: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59918" y="5268811"/>
            <a:ext cx="6892263" cy="239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6606" lvl="1" indent="-293303" algn="l">
              <a:lnSpc>
                <a:spcPts val="3803"/>
              </a:lnSpc>
              <a:buFont typeface="Arial"/>
              <a:buChar char="•"/>
            </a:pPr>
            <a:r>
              <a:rPr lang="en-US" sz="27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HEPATITIS A</a:t>
            </a:r>
          </a:p>
          <a:p>
            <a:pPr marL="586606" lvl="1" indent="-293303" algn="l">
              <a:lnSpc>
                <a:spcPts val="3803"/>
              </a:lnSpc>
              <a:buFont typeface="Arial"/>
              <a:buChar char="•"/>
            </a:pPr>
            <a:r>
              <a:rPr lang="en-US" sz="27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HEPATITIS B</a:t>
            </a:r>
          </a:p>
          <a:p>
            <a:pPr marL="586606" lvl="1" indent="-293303" algn="l">
              <a:lnSpc>
                <a:spcPts val="3803"/>
              </a:lnSpc>
              <a:buFont typeface="Arial"/>
              <a:buChar char="•"/>
            </a:pPr>
            <a:r>
              <a:rPr lang="en-US" sz="27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MPOX</a:t>
            </a:r>
          </a:p>
          <a:p>
            <a:pPr marL="586606" lvl="1" indent="-293303" algn="l">
              <a:lnSpc>
                <a:spcPts val="3803"/>
              </a:lnSpc>
              <a:buFont typeface="Arial"/>
              <a:buChar char="•"/>
            </a:pPr>
            <a:r>
              <a:rPr lang="en-US" sz="27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HPV (for GBMSM until 45yo)</a:t>
            </a:r>
          </a:p>
          <a:p>
            <a:pPr marL="608195" lvl="1" indent="-304098" algn="l">
              <a:lnSpc>
                <a:spcPts val="3943"/>
              </a:lnSpc>
              <a:buFont typeface="Arial"/>
              <a:buChar char="•"/>
            </a:pPr>
            <a:r>
              <a:rPr lang="en-US" sz="28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MENB (Gonorrhoea vaccine)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7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7990507" y="-450285"/>
            <a:ext cx="12858134" cy="13758704"/>
          </a:xfrm>
          <a:custGeom>
            <a:avLst/>
            <a:gdLst/>
            <a:ahLst/>
            <a:cxnLst/>
            <a:rect l="l" t="t" r="r" b="b"/>
            <a:pathLst>
              <a:path w="12858134" h="13758704">
                <a:moveTo>
                  <a:pt x="0" y="13758704"/>
                </a:moveTo>
                <a:lnTo>
                  <a:pt x="12858134" y="13758704"/>
                </a:lnTo>
                <a:lnTo>
                  <a:pt x="12858134" y="0"/>
                </a:lnTo>
                <a:lnTo>
                  <a:pt x="0" y="0"/>
                </a:lnTo>
                <a:lnTo>
                  <a:pt x="0" y="1375870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946471">
            <a:off x="14068994" y="2338487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6" y="0"/>
                </a:lnTo>
                <a:lnTo>
                  <a:pt x="3478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336519" y="3302000"/>
            <a:ext cx="3014195" cy="3200400"/>
          </a:xfrm>
          <a:custGeom>
            <a:avLst/>
            <a:gdLst/>
            <a:ahLst/>
            <a:cxnLst/>
            <a:rect l="l" t="t" r="r" b="b"/>
            <a:pathLst>
              <a:path w="3014195" h="3200400">
                <a:moveTo>
                  <a:pt x="0" y="0"/>
                </a:moveTo>
                <a:lnTo>
                  <a:pt x="3014195" y="0"/>
                </a:lnTo>
                <a:lnTo>
                  <a:pt x="3014195" y="3200400"/>
                </a:lnTo>
                <a:lnTo>
                  <a:pt x="0" y="3200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1153576">
            <a:off x="14280495" y="4532151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1036163">
            <a:off x="10595727" y="6282581"/>
            <a:ext cx="4474262" cy="2757772"/>
          </a:xfrm>
          <a:custGeom>
            <a:avLst/>
            <a:gdLst/>
            <a:ahLst/>
            <a:cxnLst/>
            <a:rect l="l" t="t" r="r" b="b"/>
            <a:pathLst>
              <a:path w="4474262" h="2757772">
                <a:moveTo>
                  <a:pt x="0" y="0"/>
                </a:moveTo>
                <a:lnTo>
                  <a:pt x="4474262" y="0"/>
                </a:lnTo>
                <a:lnTo>
                  <a:pt x="4474262" y="2757772"/>
                </a:lnTo>
                <a:lnTo>
                  <a:pt x="0" y="27577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904875"/>
            <a:ext cx="1395554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3A636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CONTRACEPTION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24863" y="2803525"/>
            <a:ext cx="8762372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Patients can access our service for oral and long-acting reversible contraception (LARC):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51737" y="5076825"/>
            <a:ext cx="6892263" cy="372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374" lvl="1" indent="-325687" algn="l">
              <a:lnSpc>
                <a:spcPts val="4223"/>
              </a:lnSpc>
              <a:buFont typeface="Arial"/>
              <a:buChar char="•"/>
            </a:pPr>
            <a:r>
              <a:rPr lang="en-US" sz="30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Combined pills (CHC)</a:t>
            </a:r>
          </a:p>
          <a:p>
            <a:pPr marL="651374" lvl="1" indent="-325687" algn="l">
              <a:lnSpc>
                <a:spcPts val="4223"/>
              </a:lnSpc>
              <a:buFont typeface="Arial"/>
              <a:buChar char="•"/>
            </a:pPr>
            <a:r>
              <a:rPr lang="en-US" sz="30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Progesterone-only pills (POP)</a:t>
            </a:r>
          </a:p>
          <a:p>
            <a:pPr marL="651374" lvl="1" indent="-325687" algn="l">
              <a:lnSpc>
                <a:spcPts val="4223"/>
              </a:lnSpc>
              <a:buFont typeface="Arial"/>
              <a:buChar char="•"/>
            </a:pPr>
            <a:r>
              <a:rPr lang="en-US" sz="30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Barrier methods</a:t>
            </a:r>
          </a:p>
          <a:p>
            <a:pPr marL="651374" lvl="1" indent="-325687" algn="l">
              <a:lnSpc>
                <a:spcPts val="4223"/>
              </a:lnSpc>
              <a:buFont typeface="Arial"/>
              <a:buChar char="•"/>
            </a:pPr>
            <a:r>
              <a:rPr lang="en-US" sz="30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Progesterone injection</a:t>
            </a:r>
          </a:p>
          <a:p>
            <a:pPr marL="651374" lvl="1" indent="-325687" algn="l">
              <a:lnSpc>
                <a:spcPts val="4223"/>
              </a:lnSpc>
              <a:buFont typeface="Arial"/>
              <a:buChar char="•"/>
            </a:pPr>
            <a:r>
              <a:rPr lang="en-US" sz="30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Subdermal implants</a:t>
            </a:r>
          </a:p>
          <a:p>
            <a:pPr marL="651374" lvl="1" indent="-325687" algn="l">
              <a:lnSpc>
                <a:spcPts val="4223"/>
              </a:lnSpc>
              <a:buFont typeface="Arial"/>
              <a:buChar char="•"/>
            </a:pPr>
            <a:r>
              <a:rPr lang="en-US" sz="30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Hormonal coils</a:t>
            </a:r>
          </a:p>
          <a:p>
            <a:pPr marL="651374" lvl="1" indent="-325687" algn="l">
              <a:lnSpc>
                <a:spcPts val="4223"/>
              </a:lnSpc>
              <a:buFont typeface="Arial"/>
              <a:buChar char="•"/>
            </a:pPr>
            <a:r>
              <a:rPr lang="en-US" sz="30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Non-hormonal coils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1218</Words>
  <Application>Microsoft Office PowerPoint</Application>
  <PresentationFormat>Custom</PresentationFormat>
  <Paragraphs>211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Antic</vt:lpstr>
      <vt:lpstr>League Spartan</vt:lpstr>
      <vt:lpstr>Lato Heavy</vt:lpstr>
      <vt:lpstr>Canva Sans Bold</vt:lpstr>
      <vt:lpstr>Glacial Indifference Bold</vt:lpstr>
      <vt:lpstr>Charlevoix Bold</vt:lpstr>
      <vt:lpstr>Charlevoix Heavy</vt:lpstr>
      <vt:lpstr>Calibri</vt:lpstr>
      <vt:lpstr>Arial</vt:lpstr>
      <vt:lpstr>Glacial Indifference Italics</vt:lpstr>
      <vt:lpstr>Glacial Indifference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 health aT JOHN HUNTER CLINIC</dc:title>
  <cp:lastModifiedBy>Fran Edu</cp:lastModifiedBy>
  <cp:revision>2</cp:revision>
  <dcterms:created xsi:type="dcterms:W3CDTF">2006-08-16T00:00:00Z</dcterms:created>
  <dcterms:modified xsi:type="dcterms:W3CDTF">2025-09-05T09:32:11Z</dcterms:modified>
  <dc:identifier>DAGGmBVHgi8</dc:identifier>
</cp:coreProperties>
</file>