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13"/>
  </p:notesMasterIdLst>
  <p:sldIdLst>
    <p:sldId id="257" r:id="rId3"/>
    <p:sldId id="287" r:id="rId4"/>
    <p:sldId id="288" r:id="rId5"/>
    <p:sldId id="301" r:id="rId6"/>
    <p:sldId id="289" r:id="rId7"/>
    <p:sldId id="290" r:id="rId8"/>
    <p:sldId id="293" r:id="rId9"/>
    <p:sldId id="302" r:id="rId10"/>
    <p:sldId id="261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44"/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0"/>
    <p:restoredTop sz="93627" autoAdjust="0"/>
  </p:normalViewPr>
  <p:slideViewPr>
    <p:cSldViewPr snapToGrid="0">
      <p:cViewPr varScale="1">
        <p:scale>
          <a:sx n="77" d="100"/>
          <a:sy n="77" d="100"/>
        </p:scale>
        <p:origin x="13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0B263F0-131C-734A-A759-911EE0049899}" type="datetimeFigureOut">
              <a:rPr lang="en-GB" smtClean="0"/>
              <a:pPr/>
              <a:t>04/03/2024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1AAFA98-628C-4243-B6D0-A2B3569BD05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34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Membership: Sixteen members who have used NHS 111</a:t>
            </a:r>
          </a:p>
          <a:p>
            <a:endParaRPr lang="en-GB" dirty="0"/>
          </a:p>
          <a:p>
            <a:r>
              <a:rPr lang="en-GB" dirty="0"/>
              <a:t>Geographically: Representatives for Brent, Ealing, Harrow, Hammersmith &amp; Fulham, Hillingdon, Hounslow, Westminster, and the Royal Borough of Kensington and Chelsea</a:t>
            </a:r>
          </a:p>
          <a:p>
            <a:endParaRPr lang="en-GB" dirty="0"/>
          </a:p>
          <a:p>
            <a:r>
              <a:rPr lang="en-GB" dirty="0"/>
              <a:t>Now elected a patient co-chair </a:t>
            </a:r>
          </a:p>
          <a:p>
            <a:endParaRPr lang="en-GB" dirty="0"/>
          </a:p>
          <a:p>
            <a:r>
              <a:rPr lang="en-GB" dirty="0"/>
              <a:t>Meets every quarter virtually for an hour long session</a:t>
            </a:r>
          </a:p>
          <a:p>
            <a:r>
              <a:rPr lang="en-GB" dirty="0"/>
              <a:t>1st Meeting: NHS 111 Introduction</a:t>
            </a:r>
          </a:p>
          <a:p>
            <a:r>
              <a:rPr lang="en-GB" dirty="0"/>
              <a:t>2nd Meeting: NHS 111 Patient Feedback Survey/Patient Stories</a:t>
            </a:r>
          </a:p>
          <a:p>
            <a:r>
              <a:rPr lang="en-GB" dirty="0"/>
              <a:t>3rd Meeting: Signposting public on using 999 and NHS 111 services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AFA98-628C-4243-B6D0-A2B3569BD05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67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Promoting understanding of each service which</a:t>
            </a:r>
            <a:r>
              <a:rPr lang="en-GB" baseline="0" dirty="0"/>
              <a:t> is easily understood.</a:t>
            </a:r>
            <a:endParaRPr lang="en-GB" dirty="0"/>
          </a:p>
          <a:p>
            <a:r>
              <a:rPr lang="en-GB" dirty="0"/>
              <a:t>What to expect when you contact each service</a:t>
            </a:r>
          </a:p>
          <a:p>
            <a:r>
              <a:rPr lang="en-GB" dirty="0"/>
              <a:t>Promote accessibility</a:t>
            </a:r>
            <a:r>
              <a:rPr lang="en-GB" baseline="0" dirty="0"/>
              <a:t> to these services e.g. language line, visual or hearing impairment (BSL or Text relay)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AFA98-628C-4243-B6D0-A2B3569BD05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0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project is supported by the Mayor of London’s office</a:t>
            </a:r>
          </a:p>
          <a:p>
            <a:r>
              <a:rPr lang="en-GB" dirty="0"/>
              <a:t>We have partnered with TFL and GLA to produce an instructional video which will be available via a QR code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AFA98-628C-4243-B6D0-A2B3569BD05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4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Tacking health inequalities ​</a:t>
            </a:r>
          </a:p>
          <a:p>
            <a:r>
              <a:rPr lang="en-GB" dirty="0"/>
              <a:t>- LAS Strategy - Mission 3 – using our unique pan London position to improve the health of the capital ​</a:t>
            </a:r>
          </a:p>
          <a:p>
            <a:endParaRPr lang="en-GB" dirty="0"/>
          </a:p>
          <a:p>
            <a:r>
              <a:rPr lang="en-GB" dirty="0"/>
              <a:t>​</a:t>
            </a:r>
          </a:p>
          <a:p>
            <a:endParaRPr lang="en-GB" dirty="0"/>
          </a:p>
          <a:p>
            <a:r>
              <a:rPr lang="en-GB" dirty="0"/>
              <a:t>LAS are taking a collaborative approach between the clinical and strategy department ​</a:t>
            </a:r>
          </a:p>
          <a:p>
            <a:endParaRPr lang="en-GB" dirty="0"/>
          </a:p>
          <a:p>
            <a:r>
              <a:rPr lang="en-GB" dirty="0"/>
              <a:t>Employment of a consultant paramedic with a health inequalities focus ​</a:t>
            </a:r>
          </a:p>
          <a:p>
            <a:endParaRPr lang="en-GB" dirty="0"/>
          </a:p>
          <a:p>
            <a:r>
              <a:rPr lang="en-GB" dirty="0"/>
              <a:t>Collaborative work between strategy and clinical ​</a:t>
            </a:r>
          </a:p>
          <a:p>
            <a:endParaRPr lang="en-GB" dirty="0"/>
          </a:p>
          <a:p>
            <a:r>
              <a:rPr lang="en-GB" dirty="0"/>
              <a:t>​</a:t>
            </a:r>
          </a:p>
          <a:p>
            <a:endParaRPr lang="en-GB" dirty="0"/>
          </a:p>
          <a:p>
            <a:r>
              <a:rPr lang="en-GB" dirty="0"/>
              <a:t>AACE maturity matric ​</a:t>
            </a:r>
          </a:p>
          <a:p>
            <a:endParaRPr lang="en-GB" dirty="0"/>
          </a:p>
          <a:p>
            <a:r>
              <a:rPr lang="en-GB" dirty="0"/>
              <a:t>Association of Ambulance Chief Executives provides ambulance services with a central organisation that supports, coordinates and implements nationally agreed policy ​</a:t>
            </a:r>
          </a:p>
          <a:p>
            <a:endParaRPr lang="en-GB" dirty="0"/>
          </a:p>
          <a:p>
            <a:r>
              <a:rPr lang="en-GB" dirty="0"/>
              <a:t>A tool for ambulance service to self-evaluate themselves and identify areas for improvement ​</a:t>
            </a:r>
          </a:p>
          <a:p>
            <a:endParaRPr lang="en-GB" dirty="0"/>
          </a:p>
          <a:p>
            <a:r>
              <a:rPr lang="en-GB" dirty="0"/>
              <a:t>​</a:t>
            </a:r>
          </a:p>
          <a:p>
            <a:endParaRPr lang="en-GB" dirty="0"/>
          </a:p>
          <a:p>
            <a:r>
              <a:rPr lang="en-GB" dirty="0"/>
              <a:t>​</a:t>
            </a:r>
          </a:p>
          <a:p>
            <a:endParaRPr lang="en-GB" dirty="0"/>
          </a:p>
          <a:p>
            <a:r>
              <a:rPr lang="en-GB" dirty="0"/>
              <a:t>CORE20PLUS5​</a:t>
            </a:r>
          </a:p>
          <a:p>
            <a:endParaRPr lang="en-GB" dirty="0"/>
          </a:p>
          <a:p>
            <a:r>
              <a:rPr lang="en-GB" dirty="0"/>
              <a:t>Based on the analysis of CQUIN work to date, HI workshop outputs, ICS Core20PLUS5 priorities for five ICS in London, early data analysis a long list of proposed LAS health inequalities priorities for consideration has been collated. ​</a:t>
            </a:r>
          </a:p>
          <a:p>
            <a:endParaRPr lang="en-GB" dirty="0"/>
          </a:p>
          <a:p>
            <a:r>
              <a:rPr lang="en-GB" dirty="0"/>
              <a:t>Mental health (adults)  ​</a:t>
            </a:r>
          </a:p>
          <a:p>
            <a:endParaRPr lang="en-GB" dirty="0"/>
          </a:p>
          <a:p>
            <a:r>
              <a:rPr lang="en-GB" dirty="0"/>
              <a:t>Pre-hospital maternity care (with focus on Global Majority ethnicity)  ​</a:t>
            </a:r>
          </a:p>
          <a:p>
            <a:endParaRPr lang="en-GB" dirty="0"/>
          </a:p>
          <a:p>
            <a:r>
              <a:rPr lang="en-GB" dirty="0"/>
              <a:t>Sickle Cell Disorder  ​</a:t>
            </a:r>
          </a:p>
          <a:p>
            <a:endParaRPr lang="en-GB" dirty="0"/>
          </a:p>
          <a:p>
            <a:r>
              <a:rPr lang="en-GB" dirty="0"/>
              <a:t>Hypertension  ​</a:t>
            </a:r>
          </a:p>
          <a:p>
            <a:endParaRPr lang="en-GB" dirty="0"/>
          </a:p>
          <a:p>
            <a:r>
              <a:rPr lang="en-GB" dirty="0"/>
              <a:t>Diabetes ​</a:t>
            </a:r>
          </a:p>
          <a:p>
            <a:endParaRPr lang="en-GB" dirty="0"/>
          </a:p>
          <a:p>
            <a:r>
              <a:rPr lang="en-GB" dirty="0"/>
              <a:t>Vulnerable patient cohorts (inclusion groups)​</a:t>
            </a:r>
          </a:p>
          <a:p>
            <a:endParaRPr lang="en-GB" dirty="0"/>
          </a:p>
          <a:p>
            <a:r>
              <a:rPr lang="en-GB" dirty="0"/>
              <a:t> ​</a:t>
            </a:r>
          </a:p>
          <a:p>
            <a:endParaRPr lang="en-GB" dirty="0"/>
          </a:p>
          <a:p>
            <a:r>
              <a:rPr lang="en-GB" dirty="0"/>
              <a:t>Patients experiencing Homelessness ​</a:t>
            </a:r>
          </a:p>
          <a:p>
            <a:endParaRPr lang="en-GB" dirty="0"/>
          </a:p>
          <a:p>
            <a:r>
              <a:rPr lang="en-GB" dirty="0"/>
              <a:t>Patients in detention (including custody and prison) ​</a:t>
            </a:r>
          </a:p>
          <a:p>
            <a:endParaRPr lang="en-GB" dirty="0"/>
          </a:p>
          <a:p>
            <a:r>
              <a:rPr lang="en-GB" dirty="0"/>
              <a:t>Patients with Autism, learning disabilities and/or neurodiversity ​</a:t>
            </a:r>
          </a:p>
          <a:p>
            <a:endParaRPr lang="en-GB" dirty="0"/>
          </a:p>
          <a:p>
            <a:r>
              <a:rPr lang="en-GB" dirty="0"/>
              <a:t>Bariatric patients  ​</a:t>
            </a:r>
          </a:p>
          <a:p>
            <a:endParaRPr lang="en-GB" dirty="0"/>
          </a:p>
          <a:p>
            <a:r>
              <a:rPr lang="en-GB" dirty="0"/>
              <a:t>Children and young people (</a:t>
            </a:r>
            <a:r>
              <a:rPr lang="en-GB" dirty="0" err="1"/>
              <a:t>incl</a:t>
            </a:r>
            <a:r>
              <a:rPr lang="en-GB" dirty="0"/>
              <a:t> mental health) ​</a:t>
            </a:r>
          </a:p>
          <a:p>
            <a:endParaRPr lang="en-GB" dirty="0"/>
          </a:p>
          <a:p>
            <a:r>
              <a:rPr lang="en-GB" dirty="0"/>
              <a:t>High Intensity Users  ​</a:t>
            </a:r>
          </a:p>
          <a:p>
            <a:endParaRPr lang="en-GB" dirty="0"/>
          </a:p>
          <a:p>
            <a:r>
              <a:rPr lang="en-GB" dirty="0"/>
              <a:t>Patients with major neurocognitive disorder (associated interference with independence in everyday activities, </a:t>
            </a:r>
            <a:r>
              <a:rPr lang="en-GB" dirty="0" err="1"/>
              <a:t>eg</a:t>
            </a:r>
            <a:r>
              <a:rPr lang="en-GB" dirty="0"/>
              <a:t> dementia) ​</a:t>
            </a:r>
          </a:p>
          <a:p>
            <a:endParaRPr lang="en-GB" dirty="0"/>
          </a:p>
          <a:p>
            <a:r>
              <a:rPr lang="en-GB" dirty="0"/>
              <a:t>​</a:t>
            </a:r>
          </a:p>
          <a:p>
            <a:endParaRPr lang="en-GB" dirty="0"/>
          </a:p>
          <a:p>
            <a:r>
              <a:rPr lang="en-GB" dirty="0"/>
              <a:t>​</a:t>
            </a:r>
          </a:p>
          <a:p>
            <a:endParaRPr lang="en-GB" dirty="0"/>
          </a:p>
          <a:p>
            <a:r>
              <a:rPr lang="en-GB" dirty="0"/>
              <a:t>All feeds in to the development of the 5 year action plan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AFA98-628C-4243-B6D0-A2B3569BD05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24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CBA297-A15D-6760-48CD-FD7BAFF05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69273"/>
            <a:ext cx="12192000" cy="1369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E72BF4-8003-EDC6-7F43-D4990120A280}"/>
              </a:ext>
            </a:extLst>
          </p:cNvPr>
          <p:cNvSpPr txBox="1"/>
          <p:nvPr userDrawn="1"/>
        </p:nvSpPr>
        <p:spPr>
          <a:xfrm>
            <a:off x="0" y="6031006"/>
            <a:ext cx="12192000" cy="826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400" b="1" i="0" dirty="0">
                <a:solidFill>
                  <a:srgbClr val="0069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﻿We are the capital’s emergency and urgent care responders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C4624-65D2-D2C1-A2A4-D7CB25433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556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5298B-AB03-FF01-66E0-8E0517190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24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AFE7A6-1F7E-2C5C-DD42-7BA96812E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70" y="377947"/>
            <a:ext cx="111506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3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850E-01DA-BE48-6AEB-3C2AC6C9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841D3-64B9-92F7-22EF-797D26E6E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27804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85F01-1951-4C62-5C7F-AF94020D1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7D8F2-5B76-C9AB-8C30-235BF357E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0028"/>
            <a:ext cx="12192000" cy="1369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F101CD-44C8-F1B0-B41B-F581E3AE2EE5}"/>
              </a:ext>
            </a:extLst>
          </p:cNvPr>
          <p:cNvSpPr txBox="1"/>
          <p:nvPr userDrawn="1"/>
        </p:nvSpPr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b="1" i="0" dirty="0">
                <a:solidFill>
                  <a:srgbClr val="0069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﻿We are the capital’s emergency and urgent care responders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654CF7-EEFE-1DFB-2F12-F38BD6A6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1900"/>
            <a:ext cx="2520000" cy="546100"/>
          </a:xfrm>
          <a:prstGeom prst="rect">
            <a:avLst/>
          </a:prstGeom>
        </p:spPr>
        <p:txBody>
          <a:bodyPr wrap="none" anchor="ctr" anchorCtr="0"/>
          <a:lstStyle>
            <a:lvl1pPr algn="l">
              <a:defRPr sz="100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London Ambulance Service NHS Trust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A20DF84-9CEC-CE48-1B56-37B15828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6267"/>
            <a:ext cx="540000" cy="54609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20307D-18F2-474C-A4B5-14D94D5915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4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2577-98A4-617C-7123-E1F11EC7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11947-92C4-2C7B-BD52-D2A56A785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24607-3188-18D1-A75E-00F84BAB7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172E80-C14E-6017-F888-8C3EB0172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0028"/>
            <a:ext cx="12192000" cy="1369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18A641-F1A7-4D2E-6AAE-B031886920CA}"/>
              </a:ext>
            </a:extLst>
          </p:cNvPr>
          <p:cNvSpPr txBox="1"/>
          <p:nvPr userDrawn="1"/>
        </p:nvSpPr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b="1" i="0" dirty="0">
                <a:solidFill>
                  <a:srgbClr val="0069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﻿We are the capital’s emergency and urgent care responders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A9715E-5D75-A1F5-576A-22944050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1900"/>
            <a:ext cx="2520000" cy="546100"/>
          </a:xfrm>
          <a:prstGeom prst="rect">
            <a:avLst/>
          </a:prstGeom>
        </p:spPr>
        <p:txBody>
          <a:bodyPr wrap="none" anchor="ctr" anchorCtr="0"/>
          <a:lstStyle>
            <a:lvl1pPr algn="l">
              <a:defRPr sz="100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London Ambulance Service NHS Trust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36DE7D0-AD30-1F12-943D-4D67A10F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6267"/>
            <a:ext cx="540000" cy="54609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20307D-18F2-474C-A4B5-14D94D5915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4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8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61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9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16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92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4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72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B4E12-7218-5E7C-4D57-359424BD0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0028"/>
            <a:ext cx="12192000" cy="1369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242E6-FA98-FF9D-0D08-0AB19566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458A-793E-A8A0-F9EC-30822F8D9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DD86E-A0E3-AAD9-498F-7998CD191A27}"/>
              </a:ext>
            </a:extLst>
          </p:cNvPr>
          <p:cNvSpPr txBox="1"/>
          <p:nvPr userDrawn="1"/>
        </p:nvSpPr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b="1" i="0" dirty="0">
                <a:solidFill>
                  <a:srgbClr val="0069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﻿We are the capital’s emergency and urgent care responders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0D9FF1D-36C1-30D1-8963-D803B662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1900"/>
            <a:ext cx="2520000" cy="546100"/>
          </a:xfrm>
          <a:prstGeom prst="rect">
            <a:avLst/>
          </a:prstGeom>
        </p:spPr>
        <p:txBody>
          <a:bodyPr wrap="none" anchor="ctr" anchorCtr="0"/>
          <a:lstStyle>
            <a:lvl1pPr algn="l">
              <a:defRPr sz="100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London Ambulance Service NHS Trust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6FD21FA-CF54-7DA9-2A00-5B83362F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6267"/>
            <a:ext cx="540000" cy="54609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20307D-18F2-474C-A4B5-14D94D5915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5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61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230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56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8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42E6-FA98-FF9D-0D08-0AB19566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4358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458A-793E-A8A0-F9EC-30822F8D9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5D988D-AD16-981E-E0BC-0EA2AC73F76A}"/>
              </a:ext>
            </a:extLst>
          </p:cNvPr>
          <p:cNvGrpSpPr/>
          <p:nvPr userDrawn="1"/>
        </p:nvGrpSpPr>
        <p:grpSpPr>
          <a:xfrm>
            <a:off x="9108229" y="223676"/>
            <a:ext cx="2869307" cy="1665568"/>
            <a:chOff x="9108229" y="223676"/>
            <a:chExt cx="2869307" cy="16655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4FF50E-23A8-0465-6C65-4E26C48DB13E}"/>
                </a:ext>
              </a:extLst>
            </p:cNvPr>
            <p:cNvSpPr txBox="1"/>
            <p:nvPr/>
          </p:nvSpPr>
          <p:spPr>
            <a:xfrm>
              <a:off x="9461929" y="1349244"/>
              <a:ext cx="2160000" cy="540000"/>
            </a:xfrm>
            <a:prstGeom prst="rect">
              <a:avLst/>
            </a:prstGeom>
            <a:noFill/>
          </p:spPr>
          <p:txBody>
            <a:bodyPr wrap="square" lIns="0" tIns="0" rIns="0" bIns="36000" rtlCol="0" anchor="b" anchorCtr="0">
              <a:noAutofit/>
            </a:bodyPr>
            <a:lstStyle/>
            <a:p>
              <a:pPr algn="ctr"/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The capital’s emergency and urgent care responders.</a:t>
              </a:r>
            </a:p>
          </p:txBody>
        </p:sp>
        <p:pic>
          <p:nvPicPr>
            <p:cNvPr id="8" name="Picture 7" descr="A group of people in uniform&#10;&#10;Description automatically generated">
              <a:extLst>
                <a:ext uri="{FF2B5EF4-FFF2-40B4-BE49-F238E27FC236}">
                  <a16:creationId xmlns:a16="http://schemas.microsoft.com/office/drawing/2014/main" id="{8DDECB29-E7EE-6609-679D-0E7F24350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8229" y="223676"/>
              <a:ext cx="2869307" cy="140335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F324504-D662-AE16-C08C-C385A9700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0028"/>
            <a:ext cx="12192000" cy="1369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3A961B-EB46-94FC-665C-F50EF0113740}"/>
              </a:ext>
            </a:extLst>
          </p:cNvPr>
          <p:cNvSpPr txBox="1"/>
          <p:nvPr userDrawn="1"/>
        </p:nvSpPr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b="1" i="0" dirty="0">
                <a:solidFill>
                  <a:srgbClr val="0069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﻿We are the capital’s emergency and urgent care responders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0C15BE6-1C41-3F17-BE8C-D1CE245A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1900"/>
            <a:ext cx="2520000" cy="546100"/>
          </a:xfrm>
          <a:prstGeom prst="rect">
            <a:avLst/>
          </a:prstGeom>
        </p:spPr>
        <p:txBody>
          <a:bodyPr wrap="none" anchor="ctr" anchorCtr="0"/>
          <a:lstStyle>
            <a:lvl1pPr algn="l">
              <a:defRPr sz="100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London Ambulance Service NHS Trust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A452653-0BF6-7176-96C1-2A37F477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6267"/>
            <a:ext cx="540000" cy="54609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20307D-18F2-474C-A4B5-14D94D5915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6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42E6-FA98-FF9D-0D08-0AB19566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458A-793E-A8A0-F9EC-30822F8D9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D14D9-1D38-63D3-7B70-242B739A1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0028"/>
            <a:ext cx="12192000" cy="13697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04B5F-AADA-6BF8-D130-062A57CAEEE6}"/>
              </a:ext>
            </a:extLst>
          </p:cNvPr>
          <p:cNvSpPr txBox="1"/>
          <p:nvPr userDrawn="1"/>
        </p:nvSpPr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b="1" i="0" dirty="0">
                <a:solidFill>
                  <a:srgbClr val="0069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﻿We are the capital’s emergency and urgent care responders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66F8E6-F85A-21B0-8847-01E5FC8B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1900"/>
            <a:ext cx="2520000" cy="546100"/>
          </a:xfrm>
          <a:prstGeom prst="rect">
            <a:avLst/>
          </a:prstGeom>
        </p:spPr>
        <p:txBody>
          <a:bodyPr wrap="none" anchor="ctr" anchorCtr="0"/>
          <a:lstStyle>
            <a:lvl1pPr algn="l">
              <a:defRPr sz="100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London Ambulance Service NHS Trust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3E9367A-95AB-BF43-9377-26E673C0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6267"/>
            <a:ext cx="540000" cy="54609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20307D-18F2-474C-A4B5-14D94D5915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5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458A-793E-A8A0-F9EC-30822F8D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35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F5FC-0748-495C-91DD-31F9A194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898D0-692F-E41A-DA55-D0D44BB71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5FC7E-7869-D9EF-7EF0-1160144E7B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0028"/>
            <a:ext cx="12192000" cy="13697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AFD9F4-22A6-9D25-497A-11ECB435C840}"/>
              </a:ext>
            </a:extLst>
          </p:cNvPr>
          <p:cNvSpPr txBox="1"/>
          <p:nvPr userDrawn="1"/>
        </p:nvSpPr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b="1" i="0" dirty="0">
                <a:solidFill>
                  <a:srgbClr val="0069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﻿We are the capital’s emergency and urgent care responders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A20C778-114D-F352-2669-AB44C007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1900"/>
            <a:ext cx="2520000" cy="546100"/>
          </a:xfrm>
          <a:prstGeom prst="rect">
            <a:avLst/>
          </a:prstGeom>
        </p:spPr>
        <p:txBody>
          <a:bodyPr wrap="none" anchor="ctr" anchorCtr="0"/>
          <a:lstStyle>
            <a:lvl1pPr algn="l">
              <a:defRPr sz="100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London Ambulance Service NHS Trust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4AB783-0A02-90AE-55F2-22EB9F8F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6267"/>
            <a:ext cx="540000" cy="54609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20307D-18F2-474C-A4B5-14D94D5915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27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584F-A816-79D3-6E61-5C5574CF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DB221-CB4A-915E-1244-3FF7028F9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32C93-F190-0976-BF23-E99D8F104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5CC415-EDE8-FEC0-56EA-370D5D6E8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0028"/>
            <a:ext cx="12192000" cy="1369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8717CB-1C8C-8C75-2927-21E5C5A75134}"/>
              </a:ext>
            </a:extLst>
          </p:cNvPr>
          <p:cNvSpPr txBox="1"/>
          <p:nvPr userDrawn="1"/>
        </p:nvSpPr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b="1" i="0" dirty="0">
                <a:solidFill>
                  <a:srgbClr val="0069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﻿We are the capital’s emergency and urgent care responders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B7667B8-5ABB-FA17-D341-853E3DA0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1900"/>
            <a:ext cx="2520000" cy="546100"/>
          </a:xfrm>
          <a:prstGeom prst="rect">
            <a:avLst/>
          </a:prstGeom>
        </p:spPr>
        <p:txBody>
          <a:bodyPr wrap="none" anchor="ctr" anchorCtr="0"/>
          <a:lstStyle>
            <a:lvl1pPr algn="l">
              <a:defRPr sz="100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London Ambulance Service NHS Trust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8F914B7-28D6-E322-76B2-F8DDAE3F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6267"/>
            <a:ext cx="540000" cy="54609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20307D-18F2-474C-A4B5-14D94D5915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8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F3E7-2B8E-2167-5923-59E6530F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25273-1EE0-346F-B0CD-76C0B1D87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7041-8C51-0463-066A-4DF86EAEE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864E2-6EA3-D745-2733-78CE99E01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42763-B302-CEF6-9051-48E9B5E99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8C8C6-8829-77A6-E3FF-2AF72A015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0028"/>
            <a:ext cx="12192000" cy="1369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55E8BA-E6EC-C496-B744-FC6115DD3B71}"/>
              </a:ext>
            </a:extLst>
          </p:cNvPr>
          <p:cNvSpPr txBox="1"/>
          <p:nvPr userDrawn="1"/>
        </p:nvSpPr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b="1" i="0" dirty="0">
                <a:solidFill>
                  <a:srgbClr val="0069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﻿We are the capital’s emergency and urgent care responders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3DF5815-F194-2EBB-B7D5-13527CE4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1900"/>
            <a:ext cx="2520000" cy="546100"/>
          </a:xfrm>
          <a:prstGeom prst="rect">
            <a:avLst/>
          </a:prstGeom>
        </p:spPr>
        <p:txBody>
          <a:bodyPr wrap="none" anchor="ctr" anchorCtr="0"/>
          <a:lstStyle>
            <a:lvl1pPr algn="l">
              <a:defRPr sz="100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London Ambulance Service NHS Trust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B630176-1151-C5CB-0CD8-B858AEFD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6267"/>
            <a:ext cx="540000" cy="54609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20307D-18F2-474C-A4B5-14D94D5915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0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32EE-2189-5367-8310-B2EEFE28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37A3F-C01E-41DB-DD53-47CDD41C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0028"/>
            <a:ext cx="12192000" cy="1369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FC6B64-DBB5-6557-E882-85B9BEF5BC3F}"/>
              </a:ext>
            </a:extLst>
          </p:cNvPr>
          <p:cNvSpPr txBox="1"/>
          <p:nvPr userDrawn="1"/>
        </p:nvSpPr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b="1" i="0" dirty="0">
                <a:solidFill>
                  <a:srgbClr val="00694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﻿We are the capital’s emergency and urgent care responders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206E41-67D3-E6D8-5588-EE2FD0CC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1900"/>
            <a:ext cx="2520000" cy="546100"/>
          </a:xfrm>
          <a:prstGeom prst="rect">
            <a:avLst/>
          </a:prstGeom>
        </p:spPr>
        <p:txBody>
          <a:bodyPr wrap="none" anchor="ctr" anchorCtr="0"/>
          <a:lstStyle>
            <a:lvl1pPr algn="l">
              <a:defRPr sz="100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London Ambulance Service NHS Trust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2ED42E7-2539-EB0A-D726-ACB6F710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6267"/>
            <a:ext cx="540000" cy="54609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rgbClr val="006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20307D-18F2-474C-A4B5-14D94D5915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5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C5BC8-98FF-0479-6E8B-66487AD62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3AB3987-DA0E-390C-6497-C28181C9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9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1" r:id="rId4"/>
    <p:sldLayoutId id="2147483665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54F7E-5EE4-414C-A6C0-17E1149775B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ECAA-E5D2-471B-B3BF-35A66E093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4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BF8A-E06D-4415-5FD2-7710E42F8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147" y="1895569"/>
            <a:ext cx="9637853" cy="1819904"/>
          </a:xfrm>
        </p:spPr>
        <p:txBody>
          <a:bodyPr/>
          <a:lstStyle/>
          <a:p>
            <a:r>
              <a:rPr lang="en-GB" dirty="0"/>
              <a:t>Community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22127-4258-68FB-3AD6-0E3B2196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1170" y="3715473"/>
            <a:ext cx="10347767" cy="1655762"/>
          </a:xfrm>
        </p:spPr>
        <p:txBody>
          <a:bodyPr>
            <a:normAutofit/>
          </a:bodyPr>
          <a:lstStyle/>
          <a:p>
            <a:pPr algn="l"/>
            <a:r>
              <a:rPr lang="en-GB" sz="3000" dirty="0"/>
              <a:t>Dipannita Betal - Senior Stakeholder Engagement Manager</a:t>
            </a:r>
          </a:p>
          <a:p>
            <a:pPr algn="l"/>
            <a:r>
              <a:rPr lang="en-GB" sz="3000" dirty="0"/>
              <a:t>Grace Harman - Clinical Advisor to the Clinical Directorate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4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16E2-6905-A705-BDC0-4149525C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98" y="317174"/>
            <a:ext cx="10515600" cy="1325563"/>
          </a:xfrm>
        </p:spPr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E910A-5ADA-F06A-E6B7-FF6623A3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1900"/>
            <a:ext cx="2520000" cy="5461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/>
              <a:t>London Ambulance Service NHS Trust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B9DAC-B2DC-A9A5-E2A9-FE570938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26267"/>
            <a:ext cx="540000" cy="546095"/>
          </a:xfrm>
          <a:prstGeom prst="rect">
            <a:avLst/>
          </a:prstGeom>
        </p:spPr>
        <p:txBody>
          <a:bodyPr/>
          <a:lstStyle/>
          <a:p>
            <a:fld id="{1B20307D-18F2-474C-A4B5-14D94D59159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D7570-AC9E-4D8D-952C-232BE3C7A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390" y="3429000"/>
            <a:ext cx="3790558" cy="1944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3EFF5E-C304-FA20-3C00-29F432FD33E3}"/>
              </a:ext>
            </a:extLst>
          </p:cNvPr>
          <p:cNvSpPr txBox="1"/>
          <p:nvPr/>
        </p:nvSpPr>
        <p:spPr>
          <a:xfrm>
            <a:off x="838200" y="3374544"/>
            <a:ext cx="41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latin typeface="Helvetica" pitchFamily="2" charset="0"/>
              </a:rPr>
              <a:t>For more information visit</a:t>
            </a:r>
          </a:p>
          <a:p>
            <a:r>
              <a:rPr lang="en-GB" dirty="0" err="1">
                <a:effectLst/>
                <a:latin typeface="Helvetica" pitchFamily="2" charset="0"/>
              </a:rPr>
              <a:t>londonambulance.nhs.uk</a:t>
            </a:r>
            <a:endParaRPr lang="en-GB" dirty="0">
              <a:effectLst/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71EB3-D243-4DA9-2600-20FBB00C013C}"/>
              </a:ext>
            </a:extLst>
          </p:cNvPr>
          <p:cNvSpPr txBox="1"/>
          <p:nvPr/>
        </p:nvSpPr>
        <p:spPr>
          <a:xfrm>
            <a:off x="838199" y="4172966"/>
            <a:ext cx="411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latin typeface="Helvetica" pitchFamily="2" charset="0"/>
              </a:rPr>
              <a:t>London Ambulance Service NHS Trust</a:t>
            </a:r>
          </a:p>
          <a:p>
            <a:r>
              <a:rPr lang="en-GB" dirty="0">
                <a:effectLst/>
                <a:latin typeface="Helvetica" pitchFamily="2" charset="0"/>
              </a:rPr>
              <a:t>Headquarters</a:t>
            </a:r>
          </a:p>
          <a:p>
            <a:r>
              <a:rPr lang="en-GB" dirty="0">
                <a:effectLst/>
                <a:latin typeface="Helvetica" pitchFamily="2" charset="0"/>
              </a:rPr>
              <a:t>220 Waterloo Road</a:t>
            </a:r>
          </a:p>
          <a:p>
            <a:r>
              <a:rPr lang="en-GB" dirty="0">
                <a:effectLst/>
                <a:latin typeface="Helvetica" pitchFamily="2" charset="0"/>
              </a:rPr>
              <a:t>London. SE1 8SD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4122127-4258-68FB-3AD6-0E3B2196580B}"/>
              </a:ext>
            </a:extLst>
          </p:cNvPr>
          <p:cNvSpPr txBox="1">
            <a:spLocks/>
          </p:cNvSpPr>
          <p:nvPr/>
        </p:nvSpPr>
        <p:spPr>
          <a:xfrm>
            <a:off x="763698" y="1642737"/>
            <a:ext cx="1034776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b="1" dirty="0"/>
              <a:t>Dipannita Betal: dipannita.betal@nhs.net</a:t>
            </a:r>
          </a:p>
          <a:p>
            <a:pPr marL="0" indent="0">
              <a:buNone/>
            </a:pPr>
            <a:r>
              <a:rPr lang="en-GB" sz="3000" b="1" dirty="0"/>
              <a:t>Grace Harman: grace.harman1@nhs.net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6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1820-876F-F0A6-DFB8-3539FCD1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E8EB6-0440-F094-9DBA-9F950DB2A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North West London 111 Patient Advisory Group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Signposting public on using 999 and NHS 111 services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London Lifesavers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Reducing health inequalities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B459C-E6E2-C177-318A-FF355687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London Ambulance Service NHS Trust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A1603-EF4D-B75C-75A1-73395084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307D-18F2-474C-A4B5-14D94D59159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1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773F-8F3A-22B6-A465-17518112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12" y="0"/>
            <a:ext cx="11669802" cy="949124"/>
          </a:xfrm>
        </p:spPr>
        <p:txBody>
          <a:bodyPr>
            <a:normAutofit fontScale="90000"/>
          </a:bodyPr>
          <a:lstStyle/>
          <a:p>
            <a:r>
              <a:rPr lang="en-GB" dirty="0"/>
              <a:t>North West London 111 Patient Advisory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40ADE-83C0-0DC8-D0D8-8B33C3CD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London Ambulance Service NHS Trust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A2072-0833-683F-AF8F-51A9883B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307D-18F2-474C-A4B5-14D94D59159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98" y="778213"/>
            <a:ext cx="5614903" cy="3316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101" y="766020"/>
            <a:ext cx="5749026" cy="3328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94CF3B-F5CD-CED1-FE55-33B4A4F3FF28}"/>
              </a:ext>
            </a:extLst>
          </p:cNvPr>
          <p:cNvSpPr txBox="1"/>
          <p:nvPr/>
        </p:nvSpPr>
        <p:spPr>
          <a:xfrm>
            <a:off x="521612" y="4106917"/>
            <a:ext cx="11364515" cy="1785104"/>
          </a:xfrm>
          <a:prstGeom prst="rect">
            <a:avLst/>
          </a:prstGeom>
          <a:ln w="38100">
            <a:solidFill>
              <a:srgbClr val="00694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latin typeface="Arial Nova"/>
                <a:ea typeface="Calibri"/>
                <a:cs typeface="Calibri"/>
              </a:rPr>
              <a:t>As the only pan-London NHS service, LAS has been working with its diverse communities in North West London to continue to improve our expanding NHS 111 contracts and provision. By taking a patient-informed approach, we hope to further understand the barriers to accessing NHS 111 and ways to engage communities in culturally responsive ways.</a:t>
            </a:r>
            <a:endParaRPr lang="en-GB" sz="2200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64804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9333"/>
            <a:ext cx="12192000" cy="338667"/>
          </a:xfrm>
          <a:prstGeom prst="rect">
            <a:avLst/>
          </a:prstGeom>
          <a:solidFill>
            <a:srgbClr val="2A5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286" y="1367086"/>
            <a:ext cx="1755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21" name="Picture 8" descr="https://www.nwlondonics.nhs.uk/application/files/9816/5761/5742/inequalities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8481" y="5647748"/>
            <a:ext cx="2249801" cy="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3068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32122" y="2206364"/>
            <a:ext cx="94799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Looking for North West London residents, aged 35 years or under who would you like to help improve NHS 111 services in NWL?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are looking for creative, perceptive people with a passion for health and wellbeing who would like to help shape the NHS 111 service in North West London.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- we ask for commitment of an hour-long meeting via MS Teams every 3 months (quarter). 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submit an expression of interest, please scan the QR code or for further details email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londamb.las.ppc@nhs.net </a:t>
            </a:r>
          </a:p>
        </p:txBody>
      </p:sp>
      <p:pic>
        <p:nvPicPr>
          <p:cNvPr id="32" name="Picture 31" descr="\\dataserver\common\Patient and Public Involvement\NWL NHS 111 Patient Advisory Group\QR code for recruitme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481" y="2676661"/>
            <a:ext cx="1990846" cy="231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24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80E91-DBA3-36D3-019E-CC3F51AA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London Ambulance Service NHS Trust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85FDB-314A-7F5E-BFEE-45C34BDD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307D-18F2-474C-A4B5-14D94D59159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549" y="868680"/>
            <a:ext cx="2811866" cy="2831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809" y="3700074"/>
            <a:ext cx="4584192" cy="22368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A3773F-8F3A-22B6-A465-17518112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0"/>
            <a:ext cx="12127406" cy="949124"/>
          </a:xfrm>
        </p:spPr>
        <p:txBody>
          <a:bodyPr>
            <a:noAutofit/>
          </a:bodyPr>
          <a:lstStyle/>
          <a:p>
            <a:r>
              <a:rPr lang="en-GB" sz="3600" dirty="0"/>
              <a:t>Signposting public on using 999 and NHS 111 services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122896-8977-94AD-16DD-18D6FCD60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949124"/>
            <a:ext cx="10052304" cy="4351338"/>
          </a:xfrm>
        </p:spPr>
        <p:txBody>
          <a:bodyPr>
            <a:normAutofit/>
          </a:bodyPr>
          <a:lstStyle/>
          <a:p>
            <a:r>
              <a:rPr lang="en-GB" sz="2500" dirty="0"/>
              <a:t>Reviewing our communications to the public on using 999 and NHS 111 services and devising a new campaign</a:t>
            </a:r>
          </a:p>
          <a:p>
            <a:endParaRPr lang="en-GB" sz="1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500" dirty="0"/>
              <a:t>Undertake a public education programme to both primary and secondary schools</a:t>
            </a:r>
          </a:p>
          <a:p>
            <a:endParaRPr lang="en-GB" sz="1000" dirty="0"/>
          </a:p>
          <a:p>
            <a:r>
              <a:rPr lang="en-GB" sz="2500" dirty="0"/>
              <a:t>Widening engagement with specific adult groups: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500" dirty="0"/>
              <a:t>Working with community leaders and faith leaders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500" dirty="0"/>
              <a:t>Older persons community groups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500" dirty="0"/>
              <a:t>Refugee groups and asylum seekers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500" dirty="0"/>
              <a:t>Learning disability community groups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4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82BD8-D27F-7D9C-F6E6-6305DC85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63" y="3638420"/>
            <a:ext cx="11720937" cy="1884926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London Ambulance Service’s dedicated programme to improving out of hospital cardiac arrest survival rates across the Capital, to make London a safer place to live, work and enjoy. </a:t>
            </a:r>
          </a:p>
          <a:p>
            <a:pPr marL="0" indent="0">
              <a:buNone/>
            </a:pPr>
            <a:r>
              <a:rPr lang="en-GB" sz="2000" dirty="0"/>
              <a:t>We want to address health inequalities in the incidence of cardiac arrest, bystander CPR and distribution of public access defibrillators. We will inspire a generation of school children to learn lifesaving skills, improve outcomes for patients, promote health education and choose a career in the London Ambulance Service.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DA397-EFDD-E682-F8D5-9EB64B22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London Ambulance Service NHS Trust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90AE1-94FE-FFB9-BB09-B299C6B1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307D-18F2-474C-A4B5-14D94D59159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5BEEE0-2EAB-0127-FEEE-04534579BA3E}"/>
              </a:ext>
            </a:extLst>
          </p:cNvPr>
          <p:cNvSpPr txBox="1">
            <a:spLocks/>
          </p:cNvSpPr>
          <p:nvPr/>
        </p:nvSpPr>
        <p:spPr>
          <a:xfrm>
            <a:off x="12810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9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London Lifesavers Programme</a:t>
            </a:r>
          </a:p>
        </p:txBody>
      </p:sp>
      <p:pic>
        <p:nvPicPr>
          <p:cNvPr id="3074" name="Picture 2" descr="https://www.londonambulance.nhs.uk/wp-content/uploads/2023/10/London-Lifesavers-boxes-Scho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3" y="1002633"/>
            <a:ext cx="3860650" cy="258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856" y="1003617"/>
            <a:ext cx="3930144" cy="2586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713" y="979552"/>
            <a:ext cx="3930143" cy="261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EEE0-2EAB-0127-FEEE-04534579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1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London Lifesavers Programme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9E2A8-2621-CE6A-CBF2-89A195F5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London Ambulance Service NHS Trust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A10FD-D69D-8196-297B-6F1B5E61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307D-18F2-474C-A4B5-14D94D59159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007" y="1535876"/>
            <a:ext cx="2678807" cy="383790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20691" y="1228371"/>
            <a:ext cx="9891164" cy="480685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GB" sz="3200" b="1" dirty="0"/>
              <a:t>To make London a city of lifesavers, through organising life-saving CPR and defibrillator training for communities, organisations and schools</a:t>
            </a:r>
          </a:p>
          <a:p>
            <a:pPr marL="457200" lvl="1" indent="0">
              <a:buNone/>
            </a:pPr>
            <a:endParaRPr lang="en-GB" sz="3000" dirty="0"/>
          </a:p>
          <a:p>
            <a:pPr lvl="1"/>
            <a:r>
              <a:rPr lang="en-GB" sz="3000" dirty="0"/>
              <a:t>Improving cardiac arrest survival rates</a:t>
            </a:r>
          </a:p>
          <a:p>
            <a:pPr lvl="1"/>
            <a:r>
              <a:rPr lang="en-GB" sz="3000" dirty="0"/>
              <a:t>To train and register every Londoner who lives, works or volunteers in London</a:t>
            </a:r>
          </a:p>
          <a:p>
            <a:pPr lvl="1"/>
            <a:r>
              <a:rPr lang="en-GB" sz="3000" dirty="0"/>
              <a:t>Train every child in London between the ages of 12-13 in schools (approx. 55,000 pupils)</a:t>
            </a:r>
          </a:p>
          <a:p>
            <a:pPr lvl="1"/>
            <a:r>
              <a:rPr lang="en-GB" sz="3000" dirty="0"/>
              <a:t>Addressing health inequalities by focusing on neighbourhoods with high poverty rates</a:t>
            </a:r>
          </a:p>
          <a:p>
            <a:pPr lvl="1"/>
            <a:endParaRPr lang="en-GB" sz="3000" dirty="0"/>
          </a:p>
        </p:txBody>
      </p:sp>
      <p:sp>
        <p:nvSpPr>
          <p:cNvPr id="9" name="AutoShape 2" descr="https://ukc-powerpoint.officeapps.live.com/pods/GetClipboardImage.ashx?Id=5e0cce45-f93c-44dd-8054-1986d00151e8&amp;DC=GUK3&amp;pkey=fa70bf07-51c9-45b0-aec2-2c19486be5b1&amp;wdwaccluster=GUK3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https://ukc-powerpoint.officeapps.live.com/pods/GetClipboardImage.ashx?Id=5e0cce45-f93c-44dd-8054-1986d00151e8&amp;DC=GUK3&amp;pkey=fa70bf07-51c9-45b0-aec2-2c19486be5b1&amp;wdwaccluster=GUK3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London Ambulance Service NHS Trust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307D-18F2-474C-A4B5-14D94D59159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68041" y="445717"/>
            <a:ext cx="6587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006944"/>
                </a:solidFill>
                <a:latin typeface="Arial" panose="020B0604020202020204" pitchFamily="34" charset="0"/>
              </a:rPr>
              <a:t>LAS Health inequalities</a:t>
            </a:r>
            <a:r>
              <a:rPr lang="en-GB" sz="3600" b="1" dirty="0">
                <a:solidFill>
                  <a:srgbClr val="006944"/>
                </a:solidFill>
                <a:latin typeface="Arial" panose="020B0604020202020204" pitchFamily="34" charset="0"/>
              </a:rPr>
              <a:t> </a:t>
            </a:r>
            <a:endParaRPr lang="en-GB" sz="3600" dirty="0"/>
          </a:p>
        </p:txBody>
      </p:sp>
      <p:sp>
        <p:nvSpPr>
          <p:cNvPr id="11" name="AutoShape 4" descr="A person and person holding hands&#10;&#10;Description automatically generated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480" y="-144463"/>
            <a:ext cx="2389839" cy="24081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" y="0"/>
            <a:ext cx="1457070" cy="145707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20435" y="1402161"/>
            <a:ext cx="4017819" cy="13023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are taking a collaborative approach between the clinical and strategy department 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17568" y="2887958"/>
            <a:ext cx="4020686" cy="13023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the AACE maturity matrix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17568" y="4413318"/>
            <a:ext cx="4020686" cy="13023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5 year action plan ​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262633" y="1612502"/>
            <a:ext cx="5054385" cy="257778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engagement projects to ensure the patients voice is heard​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Sickle cell society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Croydon Sickle Cell &amp; Thalassemia Support group 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027" y="3378114"/>
            <a:ext cx="1450974" cy="14570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7808" y="3378114"/>
            <a:ext cx="1475360" cy="134733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278385" y="4489722"/>
            <a:ext cx="5119040" cy="13023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 LAS CORE20PLUS5 approach​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CQUIN​</a:t>
            </a:r>
          </a:p>
        </p:txBody>
      </p:sp>
    </p:spTree>
    <p:extLst>
      <p:ext uri="{BB962C8B-B14F-4D97-AF65-F5344CB8AC3E}">
        <p14:creationId xmlns:p14="http://schemas.microsoft.com/office/powerpoint/2010/main" val="2984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6ACF38-1F8F-F063-417F-7248DD629B7A}"/>
              </a:ext>
            </a:extLst>
          </p:cNvPr>
          <p:cNvSpPr/>
          <p:nvPr/>
        </p:nvSpPr>
        <p:spPr>
          <a:xfrm>
            <a:off x="152400" y="141545"/>
            <a:ext cx="11898923" cy="6574910"/>
          </a:xfrm>
          <a:prstGeom prst="rect">
            <a:avLst/>
          </a:prstGeom>
          <a:gradFill>
            <a:gsLst>
              <a:gs pos="100000">
                <a:schemeClr val="accent6">
                  <a:lumMod val="5000"/>
                  <a:lumOff val="95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3" name="Picture 12" descr="A group of people in uniform&#10;&#10;Description automatically generated">
            <a:extLst>
              <a:ext uri="{FF2B5EF4-FFF2-40B4-BE49-F238E27FC236}">
                <a16:creationId xmlns:a16="http://schemas.microsoft.com/office/drawing/2014/main" id="{C2EB6E14-7957-BD37-AF1A-EE0E50E504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16" y="1417256"/>
            <a:ext cx="10339753" cy="5057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C4D0300-3D15-5EBF-6071-CF1FA8FC25B4}"/>
              </a:ext>
            </a:extLst>
          </p:cNvPr>
          <p:cNvSpPr txBox="1">
            <a:spLocks/>
          </p:cNvSpPr>
          <p:nvPr/>
        </p:nvSpPr>
        <p:spPr>
          <a:xfrm>
            <a:off x="504094" y="1623480"/>
            <a:ext cx="3716214" cy="111934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aim to deliver outstanding emergency and urgent care whenever and wherever needed for everyone in London, 24/7, 365 days a year.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BC47092-0140-65AA-B9D0-97B9EA836B1E}"/>
              </a:ext>
            </a:extLst>
          </p:cNvPr>
          <p:cNvSpPr txBox="1">
            <a:spLocks/>
          </p:cNvSpPr>
          <p:nvPr/>
        </p:nvSpPr>
        <p:spPr>
          <a:xfrm>
            <a:off x="0" y="6150176"/>
            <a:ext cx="12191999" cy="5076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Together, we put the values of caring, respect and teamwork at the heart of all we do for Londoners.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2F9E79A-66CD-C9E4-6779-7C863F99C886}"/>
              </a:ext>
            </a:extLst>
          </p:cNvPr>
          <p:cNvSpPr txBox="1">
            <a:spLocks/>
          </p:cNvSpPr>
          <p:nvPr/>
        </p:nvSpPr>
        <p:spPr>
          <a:xfrm>
            <a:off x="504094" y="330896"/>
            <a:ext cx="11699629" cy="13255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0" dirty="0">
                <a:latin typeface="Arial Black" panose="020B0604020202020204" pitchFamily="34" charset="0"/>
                <a:cs typeface="Arial Black" panose="020B0604020202020204" pitchFamily="34" charset="0"/>
              </a:rPr>
              <a:t>We are the capital’s emergency and urgent care responders.</a:t>
            </a:r>
          </a:p>
        </p:txBody>
      </p:sp>
    </p:spTree>
    <p:extLst>
      <p:ext uri="{BB962C8B-B14F-4D97-AF65-F5344CB8AC3E}">
        <p14:creationId xmlns:p14="http://schemas.microsoft.com/office/powerpoint/2010/main" val="18583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LAS PowerPoint Theme">
      <a:dk1>
        <a:srgbClr val="006944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rvice PowerPoint London Template Jan24 - DRAFT v4" id="{C0A78BDC-DFF4-0D46-9F98-4DED94640FBF}" vid="{394D081C-0D70-8A46-A032-4BBFD2E1E3D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326E1111D89438A3085FDE9A5FD0F" ma:contentTypeVersion="20" ma:contentTypeDescription="Create a new document." ma:contentTypeScope="" ma:versionID="7c9c58197a7a72d66d4b54d96d767e3d">
  <xsd:schema xmlns:xsd="http://www.w3.org/2001/XMLSchema" xmlns:xs="http://www.w3.org/2001/XMLSchema" xmlns:p="http://schemas.microsoft.com/office/2006/metadata/properties" xmlns:ns1="http://schemas.microsoft.com/sharepoint/v3" xmlns:ns2="24d292ad-1d7b-47bb-988d-0421f47b48dd" xmlns:ns3="66dc577f-7463-49c1-b6b4-ba31d4c27bbb" targetNamespace="http://schemas.microsoft.com/office/2006/metadata/properties" ma:root="true" ma:fieldsID="45d3eb025654f9e83ce413d56fd94b41" ns1:_="" ns2:_="" ns3:_="">
    <xsd:import namespace="http://schemas.microsoft.com/sharepoint/v3"/>
    <xsd:import namespace="24d292ad-1d7b-47bb-988d-0421f47b48dd"/>
    <xsd:import namespace="66dc577f-7463-49c1-b6b4-ba31d4c27b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292ad-1d7b-47bb-988d-0421f47b4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7ed7110-f592-4c9a-8fba-958c55cbc3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c577f-7463-49c1-b6b4-ba31d4c27bb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6362ba2-87ba-4762-9774-42b2a5749c05}" ma:internalName="TaxCatchAll" ma:showField="CatchAllData" ma:web="66dc577f-7463-49c1-b6b4-ba31d4c27b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696CED-5358-4361-925C-960E8CE44C9F}"/>
</file>

<file path=customXml/itemProps2.xml><?xml version="1.0" encoding="utf-8"?>
<ds:datastoreItem xmlns:ds="http://schemas.openxmlformats.org/officeDocument/2006/customXml" ds:itemID="{034074FA-4888-446E-BF4A-6C5854228D92}"/>
</file>

<file path=docProps/app.xml><?xml version="1.0" encoding="utf-8"?>
<Properties xmlns="http://schemas.openxmlformats.org/officeDocument/2006/extended-properties" xmlns:vt="http://schemas.openxmlformats.org/officeDocument/2006/docPropsVTypes">
  <Template>Service+PowerPoint+TEMP+Template+Feb24+-+DRAFT+v4</Template>
  <TotalTime>0</TotalTime>
  <Words>1041</Words>
  <Application>Microsoft Office PowerPoint</Application>
  <PresentationFormat>Widescreen</PresentationFormat>
  <Paragraphs>153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 Display</vt:lpstr>
      <vt:lpstr>Arial</vt:lpstr>
      <vt:lpstr>Arial Black</vt:lpstr>
      <vt:lpstr>Arial Nova</vt:lpstr>
      <vt:lpstr>Calibri</vt:lpstr>
      <vt:lpstr>Calibri Light</vt:lpstr>
      <vt:lpstr>Courier New</vt:lpstr>
      <vt:lpstr>Helvetica</vt:lpstr>
      <vt:lpstr>Wingdings</vt:lpstr>
      <vt:lpstr>Office Theme</vt:lpstr>
      <vt:lpstr>1_Office Theme</vt:lpstr>
      <vt:lpstr>Community Engagement</vt:lpstr>
      <vt:lpstr>Content</vt:lpstr>
      <vt:lpstr>North West London 111 Patient Advisory Group</vt:lpstr>
      <vt:lpstr>PowerPoint Presentation</vt:lpstr>
      <vt:lpstr>Signposting public on using 999 and NHS 111 services</vt:lpstr>
      <vt:lpstr>PowerPoint Presentation</vt:lpstr>
      <vt:lpstr>London Lifesavers Programme</vt:lpstr>
      <vt:lpstr>PowerPoint Presentation</vt:lpstr>
      <vt:lpstr>PowerPoint Presentation</vt:lpstr>
      <vt:lpstr>Contact details</vt:lpstr>
    </vt:vector>
  </TitlesOfParts>
  <Company>London Ambulance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PowerPoint</dc:title>
  <dc:creator>Dipannita Betal</dc:creator>
  <cp:lastModifiedBy>Phayza Fudlalla</cp:lastModifiedBy>
  <cp:revision>20</cp:revision>
  <dcterms:created xsi:type="dcterms:W3CDTF">2024-03-04T13:51:33Z</dcterms:created>
  <dcterms:modified xsi:type="dcterms:W3CDTF">2024-03-04T17:28:03Z</dcterms:modified>
</cp:coreProperties>
</file>