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0"/>
  </p:notesMasterIdLst>
  <p:sldIdLst>
    <p:sldId id="282" r:id="rId5"/>
    <p:sldId id="290" r:id="rId6"/>
    <p:sldId id="292" r:id="rId7"/>
    <p:sldId id="294" r:id="rId8"/>
    <p:sldId id="295" r:id="rId9"/>
  </p:sldIdLst>
  <p:sldSz cx="18288000" cy="10287000"/>
  <p:notesSz cx="6858000" cy="9144000"/>
  <p:embeddedFontLst>
    <p:embeddedFont>
      <p:font typeface="Bierstadt Display" panose="020B0004020202020204" pitchFamily="34" charset="0"/>
      <p:regular r:id="rId11"/>
      <p:bold r:id="rId12"/>
    </p:embeddedFont>
    <p:embeddedFont>
      <p:font typeface="Calibri" panose="020F0502020204030204" pitchFamily="34" charset="0"/>
      <p:regular r:id="rId13"/>
      <p:bold r:id="rId14"/>
      <p:italic r:id="rId15"/>
      <p:boldItalic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15CCB0-207C-4353-90C7-0752FB89DC90}" v="246" dt="2023-11-03T12:30:42.7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850"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1.fntdata"/><Relationship Id="rId5" Type="http://schemas.openxmlformats.org/officeDocument/2006/relationships/slide" Target="slides/slide1.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29661E-688D-42E0-AFD6-73D602F75352}" type="datetimeFigureOut">
              <a:rPr lang="en-GB" smtClean="0"/>
              <a:t>12/12/2023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0C5EF6-27EF-469E-8310-CB3F10D6A90A}" type="slidenum">
              <a:rPr lang="en-GB" smtClean="0"/>
              <a:t>‹#›</a:t>
            </a:fld>
            <a:endParaRPr lang="en-GB"/>
          </a:p>
        </p:txBody>
      </p:sp>
    </p:spTree>
    <p:extLst>
      <p:ext uri="{BB962C8B-B14F-4D97-AF65-F5344CB8AC3E}">
        <p14:creationId xmlns:p14="http://schemas.microsoft.com/office/powerpoint/2010/main" val="2151824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Talking points:</a:t>
            </a:r>
          </a:p>
          <a:p>
            <a:pPr marL="171450" indent="-171450">
              <a:buFont typeface="Calibri"/>
              <a:buChar char="-"/>
            </a:pPr>
            <a:r>
              <a:rPr lang="en-US" dirty="0">
                <a:ea typeface="Calibri"/>
                <a:cs typeface="Calibri"/>
              </a:rPr>
              <a:t>Have you ever head of a Housing Allocations Scheme?</a:t>
            </a:r>
          </a:p>
          <a:p>
            <a:pPr marL="171450" indent="-171450">
              <a:buFont typeface="Calibri"/>
              <a:buChar char="-"/>
            </a:pPr>
            <a:r>
              <a:rPr lang="en-US" dirty="0">
                <a:ea typeface="Calibri"/>
                <a:cs typeface="Calibri"/>
              </a:rPr>
              <a:t>Would you know where to find it?</a:t>
            </a:r>
          </a:p>
          <a:p>
            <a:pPr marL="171450" indent="-171450">
              <a:buFont typeface="Calibri"/>
              <a:buChar char="-"/>
            </a:pPr>
            <a:r>
              <a:rPr lang="en-US" dirty="0">
                <a:ea typeface="Calibri"/>
                <a:cs typeface="Calibri"/>
              </a:rPr>
              <a:t>Different types of housing include who may be allocated social housing or Private Rented Sector, for e.g.</a:t>
            </a:r>
          </a:p>
        </p:txBody>
      </p:sp>
      <p:sp>
        <p:nvSpPr>
          <p:cNvPr id="4" name="Slide Number Placeholder 3"/>
          <p:cNvSpPr>
            <a:spLocks noGrp="1"/>
          </p:cNvSpPr>
          <p:nvPr>
            <p:ph type="sldNum" sz="quarter" idx="5"/>
          </p:nvPr>
        </p:nvSpPr>
        <p:spPr/>
        <p:txBody>
          <a:bodyPr/>
          <a:lstStyle/>
          <a:p>
            <a:fld id="{000C5EF6-27EF-469E-8310-CB3F10D6A90A}" type="slidenum">
              <a:rPr lang="en-GB" smtClean="0"/>
              <a:t>2</a:t>
            </a:fld>
            <a:endParaRPr lang="en-GB"/>
          </a:p>
        </p:txBody>
      </p:sp>
    </p:spTree>
    <p:extLst>
      <p:ext uri="{BB962C8B-B14F-4D97-AF65-F5344CB8AC3E}">
        <p14:creationId xmlns:p14="http://schemas.microsoft.com/office/powerpoint/2010/main" val="1378828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Talking points:</a:t>
            </a:r>
          </a:p>
          <a:p>
            <a:r>
              <a:rPr lang="en-US" dirty="0">
                <a:ea typeface="Calibri"/>
                <a:cs typeface="Calibri"/>
              </a:rPr>
              <a:t>- The Allocations Review will focus on these last 2 points, where the Council has autonomy over its policies</a:t>
            </a:r>
          </a:p>
        </p:txBody>
      </p:sp>
      <p:sp>
        <p:nvSpPr>
          <p:cNvPr id="4" name="Slide Number Placeholder 3"/>
          <p:cNvSpPr>
            <a:spLocks noGrp="1"/>
          </p:cNvSpPr>
          <p:nvPr>
            <p:ph type="sldNum" sz="quarter" idx="5"/>
          </p:nvPr>
        </p:nvSpPr>
        <p:spPr/>
        <p:txBody>
          <a:bodyPr/>
          <a:lstStyle/>
          <a:p>
            <a:fld id="{000C5EF6-27EF-469E-8310-CB3F10D6A90A}" type="slidenum">
              <a:rPr lang="en-GB" smtClean="0"/>
              <a:t>3</a:t>
            </a:fld>
            <a:endParaRPr lang="en-GB"/>
          </a:p>
        </p:txBody>
      </p:sp>
    </p:spTree>
    <p:extLst>
      <p:ext uri="{BB962C8B-B14F-4D97-AF65-F5344CB8AC3E}">
        <p14:creationId xmlns:p14="http://schemas.microsoft.com/office/powerpoint/2010/main" val="3695471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FE854-0F46-A3E6-E987-B9312602D92A}"/>
              </a:ext>
            </a:extLst>
          </p:cNvPr>
          <p:cNvSpPr>
            <a:spLocks noGrp="1"/>
          </p:cNvSpPr>
          <p:nvPr>
            <p:ph type="ctrTitle"/>
          </p:nvPr>
        </p:nvSpPr>
        <p:spPr>
          <a:xfrm>
            <a:off x="2286000" y="1683545"/>
            <a:ext cx="13716000" cy="3581400"/>
          </a:xfrm>
        </p:spPr>
        <p:txBody>
          <a:bodyPr anchor="b"/>
          <a:lstStyle>
            <a:lvl1pPr algn="ctr">
              <a:defRPr sz="9000"/>
            </a:lvl1pPr>
          </a:lstStyle>
          <a:p>
            <a:r>
              <a:rPr lang="en-US"/>
              <a:t>Click to edit Master title style</a:t>
            </a:r>
            <a:endParaRPr lang="en-GB"/>
          </a:p>
        </p:txBody>
      </p:sp>
      <p:sp>
        <p:nvSpPr>
          <p:cNvPr id="3" name="Subtitle 2">
            <a:extLst>
              <a:ext uri="{FF2B5EF4-FFF2-40B4-BE49-F238E27FC236}">
                <a16:creationId xmlns:a16="http://schemas.microsoft.com/office/drawing/2014/main" id="{295FDEAD-BEB3-FD57-468B-C74D39073F8C}"/>
              </a:ext>
            </a:extLst>
          </p:cNvPr>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852F4EF-E6F2-21CF-67F9-6C7284CC68EE}"/>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5" name="Footer Placeholder 4">
            <a:extLst>
              <a:ext uri="{FF2B5EF4-FFF2-40B4-BE49-F238E27FC236}">
                <a16:creationId xmlns:a16="http://schemas.microsoft.com/office/drawing/2014/main" id="{4CE884A7-DDF3-7A51-2AA0-B2E4B1DB70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EF7FA3-84EE-BAC3-0CF5-700FE0D3BD50}"/>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1893951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F72AA-4AEF-203D-8A4F-571A619B2C6E}"/>
              </a:ext>
            </a:extLst>
          </p:cNvPr>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561B9EF-7EC8-FA56-0847-557D5354AE86}"/>
              </a:ext>
            </a:extLst>
          </p:cNvPr>
          <p:cNvSpPr>
            <a:spLocks noGrp="1"/>
          </p:cNvSpPr>
          <p:nvPr>
            <p:ph idx="1"/>
          </p:nvPr>
        </p:nvSpPr>
        <p:spPr>
          <a:xfrm>
            <a:off x="7774782" y="1481138"/>
            <a:ext cx="9258300" cy="7310438"/>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54F63B3-2C58-007B-4FB4-47DF6FE96B2A}"/>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a:extLst>
              <a:ext uri="{FF2B5EF4-FFF2-40B4-BE49-F238E27FC236}">
                <a16:creationId xmlns:a16="http://schemas.microsoft.com/office/drawing/2014/main" id="{104F468B-86B6-3F46-A271-DAD144DE6B90}"/>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6" name="Footer Placeholder 5">
            <a:extLst>
              <a:ext uri="{FF2B5EF4-FFF2-40B4-BE49-F238E27FC236}">
                <a16:creationId xmlns:a16="http://schemas.microsoft.com/office/drawing/2014/main" id="{282FAD40-03C5-8C28-AF27-4725C4BCEA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9B91A8-EFA0-3A42-6684-B170192C360A}"/>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63159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104D7-C5D7-C29B-CEC6-2DF2B5356D2C}"/>
              </a:ext>
            </a:extLst>
          </p:cNvPr>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38A7FD3-3269-93D2-E9B9-1142C0E5931E}"/>
              </a:ext>
            </a:extLst>
          </p:cNvPr>
          <p:cNvSpPr>
            <a:spLocks noGrp="1"/>
          </p:cNvSpPr>
          <p:nvPr>
            <p:ph type="pic" idx="1"/>
          </p:nvPr>
        </p:nvSpPr>
        <p:spPr>
          <a:xfrm>
            <a:off x="7774782" y="1481138"/>
            <a:ext cx="9258300" cy="7310438"/>
          </a:xfrm>
        </p:spPr>
        <p:txBody>
          <a:bodyPr/>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endParaRPr lang="en-GB"/>
          </a:p>
        </p:txBody>
      </p:sp>
      <p:sp>
        <p:nvSpPr>
          <p:cNvPr id="4" name="Text Placeholder 3">
            <a:extLst>
              <a:ext uri="{FF2B5EF4-FFF2-40B4-BE49-F238E27FC236}">
                <a16:creationId xmlns:a16="http://schemas.microsoft.com/office/drawing/2014/main" id="{C1B222D0-72F0-C164-09D6-280E4EB858A0}"/>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a:extLst>
              <a:ext uri="{FF2B5EF4-FFF2-40B4-BE49-F238E27FC236}">
                <a16:creationId xmlns:a16="http://schemas.microsoft.com/office/drawing/2014/main" id="{2165FF16-38DE-3418-016E-465F60C2C141}"/>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6" name="Footer Placeholder 5">
            <a:extLst>
              <a:ext uri="{FF2B5EF4-FFF2-40B4-BE49-F238E27FC236}">
                <a16:creationId xmlns:a16="http://schemas.microsoft.com/office/drawing/2014/main" id="{CA1BDA7E-332C-963B-9FE2-79FCE206B5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DCDBC8-0586-425D-F1F3-1EC63F705F60}"/>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420094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ABA3D-04C8-01D5-E2DC-BDE8C86ABF2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725D18-D4EB-4D52-2422-5628558E3E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E01DA9-C626-CBC1-75A8-8A8BF5264A4A}"/>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5" name="Footer Placeholder 4">
            <a:extLst>
              <a:ext uri="{FF2B5EF4-FFF2-40B4-BE49-F238E27FC236}">
                <a16:creationId xmlns:a16="http://schemas.microsoft.com/office/drawing/2014/main" id="{E0579CFB-0E3D-83A4-7205-CB3EC05232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22EEAC-BD73-AC95-7E5A-9BCCC8C91E3D}"/>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235443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0AB8C4-9C9A-5891-AE50-FE61262ED919}"/>
              </a:ext>
            </a:extLst>
          </p:cNvPr>
          <p:cNvSpPr>
            <a:spLocks noGrp="1"/>
          </p:cNvSpPr>
          <p:nvPr>
            <p:ph type="title" orient="vert"/>
          </p:nvPr>
        </p:nvSpPr>
        <p:spPr>
          <a:xfrm>
            <a:off x="13087350" y="547688"/>
            <a:ext cx="3943350" cy="8717757"/>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1F51E4-B7C7-B277-9D55-C7655F89BE6B}"/>
              </a:ext>
            </a:extLst>
          </p:cNvPr>
          <p:cNvSpPr>
            <a:spLocks noGrp="1"/>
          </p:cNvSpPr>
          <p:nvPr>
            <p:ph type="body" orient="vert" idx="1"/>
          </p:nvPr>
        </p:nvSpPr>
        <p:spPr>
          <a:xfrm>
            <a:off x="1257300" y="547688"/>
            <a:ext cx="11601450" cy="87177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BA18CB-818C-DB6F-E370-EB8414BBC576}"/>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5" name="Footer Placeholder 4">
            <a:extLst>
              <a:ext uri="{FF2B5EF4-FFF2-40B4-BE49-F238E27FC236}">
                <a16:creationId xmlns:a16="http://schemas.microsoft.com/office/drawing/2014/main" id="{2B0E99C8-860C-30D3-312E-F39CFD8930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2FE1DB-42A6-5C29-DF69-7CD95109B6FC}"/>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1664084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86B67-23E4-9C29-A280-559924D8606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A2B2A1-0995-DC71-D837-C269D9FCF2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5114B3-1CE0-3919-C5D9-CD4DE2A34F26}"/>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5" name="Footer Placeholder 4">
            <a:extLst>
              <a:ext uri="{FF2B5EF4-FFF2-40B4-BE49-F238E27FC236}">
                <a16:creationId xmlns:a16="http://schemas.microsoft.com/office/drawing/2014/main" id="{96343899-191B-CF30-48D4-9ACD17E881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3C91FE-0FD3-EA08-8130-183E6CE24DE3}"/>
              </a:ext>
            </a:extLst>
          </p:cNvPr>
          <p:cNvSpPr>
            <a:spLocks noGrp="1"/>
          </p:cNvSpPr>
          <p:nvPr>
            <p:ph type="sldNum" sz="quarter" idx="12"/>
          </p:nvPr>
        </p:nvSpPr>
        <p:spPr/>
        <p:txBody>
          <a:bodyPr/>
          <a:lstStyle/>
          <a:p>
            <a:fld id="{B7F1E53D-4DCC-41AC-9081-B8CF8E8A0D37}" type="slidenum">
              <a:rPr lang="en-GB" smtClean="0"/>
              <a:t>‹#›</a:t>
            </a:fld>
            <a:endParaRPr lang="en-GB"/>
          </a:p>
        </p:txBody>
      </p:sp>
      <p:pic>
        <p:nvPicPr>
          <p:cNvPr id="7" name="Picture 6">
            <a:extLst>
              <a:ext uri="{FF2B5EF4-FFF2-40B4-BE49-F238E27FC236}">
                <a16:creationId xmlns:a16="http://schemas.microsoft.com/office/drawing/2014/main" id="{8A24BF6B-A053-B9F1-D057-BB91248D4C83}"/>
              </a:ext>
            </a:extLst>
          </p:cNvPr>
          <p:cNvPicPr>
            <a:picLocks noChangeAspect="1"/>
          </p:cNvPicPr>
          <p:nvPr userDrawn="1"/>
        </p:nvPicPr>
        <p:blipFill>
          <a:blip r:embed="rId2"/>
          <a:stretch>
            <a:fillRect/>
          </a:stretch>
        </p:blipFill>
        <p:spPr>
          <a:xfrm>
            <a:off x="15464118" y="9382474"/>
            <a:ext cx="2823882" cy="904526"/>
          </a:xfrm>
          <a:prstGeom prst="rect">
            <a:avLst/>
          </a:prstGeom>
        </p:spPr>
      </p:pic>
    </p:spTree>
    <p:extLst>
      <p:ext uri="{BB962C8B-B14F-4D97-AF65-F5344CB8AC3E}">
        <p14:creationId xmlns:p14="http://schemas.microsoft.com/office/powerpoint/2010/main" val="3575528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86B67-23E4-9C29-A280-559924D8606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A2B2A1-0995-DC71-D837-C269D9FCF2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5114B3-1CE0-3919-C5D9-CD4DE2A34F26}"/>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5" name="Footer Placeholder 4">
            <a:extLst>
              <a:ext uri="{FF2B5EF4-FFF2-40B4-BE49-F238E27FC236}">
                <a16:creationId xmlns:a16="http://schemas.microsoft.com/office/drawing/2014/main" id="{96343899-191B-CF30-48D4-9ACD17E881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3C91FE-0FD3-EA08-8130-183E6CE24DE3}"/>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3575528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86B67-23E4-9C29-A280-559924D8606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A2B2A1-0995-DC71-D837-C269D9FCF2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5114B3-1CE0-3919-C5D9-CD4DE2A34F26}"/>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5" name="Footer Placeholder 4">
            <a:extLst>
              <a:ext uri="{FF2B5EF4-FFF2-40B4-BE49-F238E27FC236}">
                <a16:creationId xmlns:a16="http://schemas.microsoft.com/office/drawing/2014/main" id="{96343899-191B-CF30-48D4-9ACD17E881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3C91FE-0FD3-EA08-8130-183E6CE24DE3}"/>
              </a:ext>
            </a:extLst>
          </p:cNvPr>
          <p:cNvSpPr>
            <a:spLocks noGrp="1"/>
          </p:cNvSpPr>
          <p:nvPr>
            <p:ph type="sldNum" sz="quarter" idx="12"/>
          </p:nvPr>
        </p:nvSpPr>
        <p:spPr/>
        <p:txBody>
          <a:bodyPr/>
          <a:lstStyle/>
          <a:p>
            <a:fld id="{B7F1E53D-4DCC-41AC-9081-B8CF8E8A0D37}" type="slidenum">
              <a:rPr lang="en-GB" smtClean="0"/>
              <a:t>‹#›</a:t>
            </a:fld>
            <a:endParaRPr lang="en-GB"/>
          </a:p>
        </p:txBody>
      </p:sp>
      <p:pic>
        <p:nvPicPr>
          <p:cNvPr id="7" name="Picture 6">
            <a:extLst>
              <a:ext uri="{FF2B5EF4-FFF2-40B4-BE49-F238E27FC236}">
                <a16:creationId xmlns:a16="http://schemas.microsoft.com/office/drawing/2014/main" id="{70DF97CA-1F29-FA78-6A37-47BA6B32AAC0}"/>
              </a:ext>
            </a:extLst>
          </p:cNvPr>
          <p:cNvPicPr>
            <a:picLocks noChangeAspect="1"/>
          </p:cNvPicPr>
          <p:nvPr userDrawn="1"/>
        </p:nvPicPr>
        <p:blipFill>
          <a:blip r:embed="rId2"/>
          <a:stretch>
            <a:fillRect/>
          </a:stretch>
        </p:blipFill>
        <p:spPr>
          <a:xfrm>
            <a:off x="15464118" y="9382474"/>
            <a:ext cx="2823882" cy="904526"/>
          </a:xfrm>
          <a:prstGeom prst="rect">
            <a:avLst/>
          </a:prstGeom>
        </p:spPr>
      </p:pic>
      <p:pic>
        <p:nvPicPr>
          <p:cNvPr id="10" name="Picture 9">
            <a:extLst>
              <a:ext uri="{FF2B5EF4-FFF2-40B4-BE49-F238E27FC236}">
                <a16:creationId xmlns:a16="http://schemas.microsoft.com/office/drawing/2014/main" id="{A55A6DBC-AD77-C599-B28B-5C70A2A60000}"/>
              </a:ext>
            </a:extLst>
          </p:cNvPr>
          <p:cNvPicPr>
            <a:picLocks noChangeAspect="1"/>
          </p:cNvPicPr>
          <p:nvPr userDrawn="1"/>
        </p:nvPicPr>
        <p:blipFill>
          <a:blip r:embed="rId3"/>
          <a:stretch>
            <a:fillRect/>
          </a:stretch>
        </p:blipFill>
        <p:spPr>
          <a:xfrm>
            <a:off x="2" y="1"/>
            <a:ext cx="3579675" cy="1604682"/>
          </a:xfrm>
          <a:prstGeom prst="rect">
            <a:avLst/>
          </a:prstGeom>
        </p:spPr>
      </p:pic>
    </p:spTree>
    <p:extLst>
      <p:ext uri="{BB962C8B-B14F-4D97-AF65-F5344CB8AC3E}">
        <p14:creationId xmlns:p14="http://schemas.microsoft.com/office/powerpoint/2010/main" val="3575528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DD5F-4136-BC7B-2AE5-DD5FB16B2C26}"/>
              </a:ext>
            </a:extLst>
          </p:cNvPr>
          <p:cNvSpPr>
            <a:spLocks noGrp="1"/>
          </p:cNvSpPr>
          <p:nvPr>
            <p:ph type="title"/>
          </p:nvPr>
        </p:nvSpPr>
        <p:spPr>
          <a:xfrm>
            <a:off x="1247775" y="2564608"/>
            <a:ext cx="15773400" cy="4279106"/>
          </a:xfrm>
        </p:spPr>
        <p:txBody>
          <a:bodyPr anchor="b"/>
          <a:lstStyle>
            <a:lvl1pPr>
              <a:defRPr sz="9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38774F3-09F2-9C1F-DE46-553D41B3E9A4}"/>
              </a:ext>
            </a:extLst>
          </p:cNvPr>
          <p:cNvSpPr>
            <a:spLocks noGrp="1"/>
          </p:cNvSpPr>
          <p:nvPr>
            <p:ph type="body" idx="1"/>
          </p:nvPr>
        </p:nvSpPr>
        <p:spPr>
          <a:xfrm>
            <a:off x="1247775" y="6884195"/>
            <a:ext cx="15773400" cy="2250281"/>
          </a:xfrm>
        </p:spPr>
        <p:txBody>
          <a:bodyPr/>
          <a:lstStyle>
            <a:lvl1pPr marL="0" indent="0">
              <a:buNone/>
              <a:defRPr sz="36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D51B3C-EF02-AFC7-CFEB-68773D0A9833}"/>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5" name="Footer Placeholder 4">
            <a:extLst>
              <a:ext uri="{FF2B5EF4-FFF2-40B4-BE49-F238E27FC236}">
                <a16:creationId xmlns:a16="http://schemas.microsoft.com/office/drawing/2014/main" id="{0367A4E3-6DDC-10AD-BF7B-4614A4AB68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DBBF57-0EDE-52E2-9CD5-7229C38E5DCF}"/>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2379571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13EFC-8DF9-0B6C-6F86-2B3F0D425F5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2A217C-6B97-BC5E-C5C2-C283FFE75F19}"/>
              </a:ext>
            </a:extLst>
          </p:cNvPr>
          <p:cNvSpPr>
            <a:spLocks noGrp="1"/>
          </p:cNvSpPr>
          <p:nvPr>
            <p:ph sz="half" idx="1"/>
          </p:nvPr>
        </p:nvSpPr>
        <p:spPr>
          <a:xfrm>
            <a:off x="1257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EDBC906-27CF-99A7-72A4-A1260A0DDE7D}"/>
              </a:ext>
            </a:extLst>
          </p:cNvPr>
          <p:cNvSpPr>
            <a:spLocks noGrp="1"/>
          </p:cNvSpPr>
          <p:nvPr>
            <p:ph sz="half" idx="2"/>
          </p:nvPr>
        </p:nvSpPr>
        <p:spPr>
          <a:xfrm>
            <a:off x="9258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7911476-1795-2A8B-A574-2516109ECA4F}"/>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6" name="Footer Placeholder 5">
            <a:extLst>
              <a:ext uri="{FF2B5EF4-FFF2-40B4-BE49-F238E27FC236}">
                <a16:creationId xmlns:a16="http://schemas.microsoft.com/office/drawing/2014/main" id="{E2C7AEA0-44E8-7019-A75E-C7F4BBF27EA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65ED77-69DD-6E5A-892F-6736F38625A3}"/>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4253185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169C8-FB1C-7516-C08A-40B70C200698}"/>
              </a:ext>
            </a:extLst>
          </p:cNvPr>
          <p:cNvSpPr>
            <a:spLocks noGrp="1"/>
          </p:cNvSpPr>
          <p:nvPr>
            <p:ph type="title"/>
          </p:nvPr>
        </p:nvSpPr>
        <p:spPr>
          <a:xfrm>
            <a:off x="1259682" y="547688"/>
            <a:ext cx="15773400" cy="1988345"/>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D9ADC04-5FF9-CE91-6485-2133D39D9B9C}"/>
              </a:ext>
            </a:extLst>
          </p:cNvPr>
          <p:cNvSpPr>
            <a:spLocks noGrp="1"/>
          </p:cNvSpPr>
          <p:nvPr>
            <p:ph type="body" idx="1"/>
          </p:nvPr>
        </p:nvSpPr>
        <p:spPr>
          <a:xfrm>
            <a:off x="1259683" y="2521745"/>
            <a:ext cx="7736681"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a:extLst>
              <a:ext uri="{FF2B5EF4-FFF2-40B4-BE49-F238E27FC236}">
                <a16:creationId xmlns:a16="http://schemas.microsoft.com/office/drawing/2014/main" id="{0DA1887A-9519-9AEA-9DC5-2415E98918C1}"/>
              </a:ext>
            </a:extLst>
          </p:cNvPr>
          <p:cNvSpPr>
            <a:spLocks noGrp="1"/>
          </p:cNvSpPr>
          <p:nvPr>
            <p:ph sz="half" idx="2"/>
          </p:nvPr>
        </p:nvSpPr>
        <p:spPr>
          <a:xfrm>
            <a:off x="1259683" y="3757613"/>
            <a:ext cx="7736681"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F18716A-3AC5-4C9F-6B0D-B608E4807B14}"/>
              </a:ext>
            </a:extLst>
          </p:cNvPr>
          <p:cNvSpPr>
            <a:spLocks noGrp="1"/>
          </p:cNvSpPr>
          <p:nvPr>
            <p:ph type="body" sz="quarter" idx="3"/>
          </p:nvPr>
        </p:nvSpPr>
        <p:spPr>
          <a:xfrm>
            <a:off x="9258300" y="2521745"/>
            <a:ext cx="7774782"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a:extLst>
              <a:ext uri="{FF2B5EF4-FFF2-40B4-BE49-F238E27FC236}">
                <a16:creationId xmlns:a16="http://schemas.microsoft.com/office/drawing/2014/main" id="{AE9289BD-CA09-AED0-82E7-C7F44D2443EE}"/>
              </a:ext>
            </a:extLst>
          </p:cNvPr>
          <p:cNvSpPr>
            <a:spLocks noGrp="1"/>
          </p:cNvSpPr>
          <p:nvPr>
            <p:ph sz="quarter" idx="4"/>
          </p:nvPr>
        </p:nvSpPr>
        <p:spPr>
          <a:xfrm>
            <a:off x="9258300" y="3757613"/>
            <a:ext cx="7774782"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85AD6CB-69E5-024B-10CD-54939621BC33}"/>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8" name="Footer Placeholder 7">
            <a:extLst>
              <a:ext uri="{FF2B5EF4-FFF2-40B4-BE49-F238E27FC236}">
                <a16:creationId xmlns:a16="http://schemas.microsoft.com/office/drawing/2014/main" id="{D2012402-1D07-BC72-7F9F-603872A9C59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EDBA049-606B-C4DF-DE36-5E3D7F8F5634}"/>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3362360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03889-5E75-C361-9209-2527FC32DC0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56B295-E35A-90AD-D396-2A140ED49D92}"/>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4" name="Footer Placeholder 3">
            <a:extLst>
              <a:ext uri="{FF2B5EF4-FFF2-40B4-BE49-F238E27FC236}">
                <a16:creationId xmlns:a16="http://schemas.microsoft.com/office/drawing/2014/main" id="{7E82BB04-52D8-3050-2B9A-ADB8A4AF60F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5F3B3B8-86FD-C8F6-BA10-28DB683BEFE4}"/>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4140410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B4C0EB-3E58-1868-5429-B5B6A60A3615}"/>
              </a:ext>
            </a:extLst>
          </p:cNvPr>
          <p:cNvSpPr>
            <a:spLocks noGrp="1"/>
          </p:cNvSpPr>
          <p:nvPr>
            <p:ph type="dt" sz="half" idx="10"/>
          </p:nvPr>
        </p:nvSpPr>
        <p:spPr/>
        <p:txBody>
          <a:bodyPr/>
          <a:lstStyle/>
          <a:p>
            <a:fld id="{5B35A03C-D06D-4CED-9C7F-38D1E2F19421}" type="datetimeFigureOut">
              <a:rPr lang="en-GB" smtClean="0"/>
              <a:t>12/12/2023</a:t>
            </a:fld>
            <a:endParaRPr lang="en-GB"/>
          </a:p>
        </p:txBody>
      </p:sp>
      <p:sp>
        <p:nvSpPr>
          <p:cNvPr id="3" name="Footer Placeholder 2">
            <a:extLst>
              <a:ext uri="{FF2B5EF4-FFF2-40B4-BE49-F238E27FC236}">
                <a16:creationId xmlns:a16="http://schemas.microsoft.com/office/drawing/2014/main" id="{D1DC8EF4-27C7-5906-D168-3C73B71A40C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85E3151-8904-468A-B3AB-90863A344FD2}"/>
              </a:ext>
            </a:extLst>
          </p:cNvPr>
          <p:cNvSpPr>
            <a:spLocks noGrp="1"/>
          </p:cNvSpPr>
          <p:nvPr>
            <p:ph type="sldNum" sz="quarter" idx="12"/>
          </p:nvPr>
        </p:nvSpPr>
        <p:spPr/>
        <p:txBody>
          <a:bodyPr/>
          <a:lstStyle/>
          <a:p>
            <a:fld id="{B7F1E53D-4DCC-41AC-9081-B8CF8E8A0D37}" type="slidenum">
              <a:rPr lang="en-GB" smtClean="0"/>
              <a:t>‹#›</a:t>
            </a:fld>
            <a:endParaRPr lang="en-GB"/>
          </a:p>
        </p:txBody>
      </p:sp>
    </p:spTree>
    <p:extLst>
      <p:ext uri="{BB962C8B-B14F-4D97-AF65-F5344CB8AC3E}">
        <p14:creationId xmlns:p14="http://schemas.microsoft.com/office/powerpoint/2010/main" val="3891813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8F18A7-A18D-4F8C-77C7-3055E1E80E96}"/>
              </a:ext>
            </a:extLst>
          </p:cNvPr>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A5B41C3-7DD6-526A-8617-CB50DEA2CBA1}"/>
              </a:ext>
            </a:extLst>
          </p:cNvPr>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ED18ED-3894-7167-BBEB-7024CECBE7AE}"/>
              </a:ext>
            </a:extLst>
          </p:cNvPr>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1800">
                <a:solidFill>
                  <a:schemeClr val="tx1">
                    <a:tint val="75000"/>
                  </a:schemeClr>
                </a:solidFill>
              </a:defRPr>
            </a:lvl1pPr>
          </a:lstStyle>
          <a:p>
            <a:fld id="{5B35A03C-D06D-4CED-9C7F-38D1E2F19421}" type="datetimeFigureOut">
              <a:rPr lang="en-GB" smtClean="0"/>
              <a:t>12/12/2023</a:t>
            </a:fld>
            <a:endParaRPr lang="en-GB"/>
          </a:p>
        </p:txBody>
      </p:sp>
      <p:sp>
        <p:nvSpPr>
          <p:cNvPr id="5" name="Footer Placeholder 4">
            <a:extLst>
              <a:ext uri="{FF2B5EF4-FFF2-40B4-BE49-F238E27FC236}">
                <a16:creationId xmlns:a16="http://schemas.microsoft.com/office/drawing/2014/main" id="{ED77CB43-DBAD-810F-69A9-4A287BBE978E}"/>
              </a:ext>
            </a:extLst>
          </p:cNvPr>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6043B34-C604-D524-7BBA-0CE37EC2BBBD}"/>
              </a:ext>
            </a:extLst>
          </p:cNvPr>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1800">
                <a:solidFill>
                  <a:schemeClr val="tx1">
                    <a:tint val="75000"/>
                  </a:schemeClr>
                </a:solidFill>
              </a:defRPr>
            </a:lvl1pPr>
          </a:lstStyle>
          <a:p>
            <a:fld id="{B7F1E53D-4DCC-41AC-9081-B8CF8E8A0D37}" type="slidenum">
              <a:rPr lang="en-GB" smtClean="0"/>
              <a:t>‹#›</a:t>
            </a:fld>
            <a:endParaRPr lang="en-GB"/>
          </a:p>
        </p:txBody>
      </p:sp>
    </p:spTree>
    <p:extLst>
      <p:ext uri="{BB962C8B-B14F-4D97-AF65-F5344CB8AC3E}">
        <p14:creationId xmlns:p14="http://schemas.microsoft.com/office/powerpoint/2010/main" val="267421296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mailto:HousingNeedsEngagement@westminster.gov.uk"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FDD4956-0B7B-8532-3CEB-63940B45CEC0}"/>
              </a:ext>
            </a:extLst>
          </p:cNvPr>
          <p:cNvPicPr>
            <a:picLocks noChangeAspect="1"/>
          </p:cNvPicPr>
          <p:nvPr/>
        </p:nvPicPr>
        <p:blipFill>
          <a:blip r:embed="rId2"/>
          <a:stretch>
            <a:fillRect/>
          </a:stretch>
        </p:blipFill>
        <p:spPr>
          <a:xfrm>
            <a:off x="14558682" y="9092452"/>
            <a:ext cx="3729318" cy="1194548"/>
          </a:xfrm>
          <a:prstGeom prst="rect">
            <a:avLst/>
          </a:prstGeom>
        </p:spPr>
      </p:pic>
      <p:pic>
        <p:nvPicPr>
          <p:cNvPr id="4" name="Picture 3">
            <a:extLst>
              <a:ext uri="{FF2B5EF4-FFF2-40B4-BE49-F238E27FC236}">
                <a16:creationId xmlns:a16="http://schemas.microsoft.com/office/drawing/2014/main" id="{64F842D4-23D8-6565-98A6-3BF7AB0FB3C4}"/>
              </a:ext>
            </a:extLst>
          </p:cNvPr>
          <p:cNvPicPr>
            <a:picLocks noChangeAspect="1"/>
          </p:cNvPicPr>
          <p:nvPr/>
        </p:nvPicPr>
        <p:blipFill>
          <a:blip r:embed="rId3"/>
          <a:stretch>
            <a:fillRect/>
          </a:stretch>
        </p:blipFill>
        <p:spPr>
          <a:xfrm>
            <a:off x="2" y="2"/>
            <a:ext cx="6015317" cy="2696522"/>
          </a:xfrm>
          <a:prstGeom prst="rect">
            <a:avLst/>
          </a:prstGeom>
        </p:spPr>
      </p:pic>
      <p:sp>
        <p:nvSpPr>
          <p:cNvPr id="15" name="TextBox 12">
            <a:extLst>
              <a:ext uri="{FF2B5EF4-FFF2-40B4-BE49-F238E27FC236}">
                <a16:creationId xmlns:a16="http://schemas.microsoft.com/office/drawing/2014/main" id="{3EDFF500-53BF-B12C-AA55-CE9764704CCE}"/>
              </a:ext>
            </a:extLst>
          </p:cNvPr>
          <p:cNvSpPr txBox="1"/>
          <p:nvPr/>
        </p:nvSpPr>
        <p:spPr>
          <a:xfrm>
            <a:off x="1336064" y="2572495"/>
            <a:ext cx="13338302" cy="5256311"/>
          </a:xfrm>
          <a:prstGeom prst="rect">
            <a:avLst/>
          </a:prstGeom>
        </p:spPr>
        <p:txBody>
          <a:bodyPr wrap="square" lIns="0" tIns="0" rIns="0" bIns="0" rtlCol="0" anchor="t">
            <a:spAutoFit/>
          </a:bodyPr>
          <a:lstStyle/>
          <a:p>
            <a:pPr>
              <a:lnSpc>
                <a:spcPts val="14399"/>
              </a:lnSpc>
            </a:pPr>
            <a:r>
              <a:rPr lang="en-US" sz="9600" b="1" dirty="0">
                <a:latin typeface="Helvetica Neue"/>
              </a:rPr>
              <a:t>Housing Allocation Scheme Review</a:t>
            </a:r>
          </a:p>
          <a:p>
            <a:pPr algn="just">
              <a:lnSpc>
                <a:spcPts val="14399"/>
              </a:lnSpc>
            </a:pPr>
            <a:r>
              <a:rPr lang="en-US" sz="5400" b="1" dirty="0">
                <a:latin typeface="Helvetica Neue"/>
              </a:rPr>
              <a:t>BME Health Forum 13.12.23</a:t>
            </a:r>
            <a:endParaRPr lang="en-US" sz="5400" dirty="0">
              <a:solidFill>
                <a:srgbClr val="004651"/>
              </a:solidFill>
              <a:latin typeface="Fira Sans "/>
            </a:endParaRPr>
          </a:p>
        </p:txBody>
      </p:sp>
    </p:spTree>
    <p:extLst>
      <p:ext uri="{BB962C8B-B14F-4D97-AF65-F5344CB8AC3E}">
        <p14:creationId xmlns:p14="http://schemas.microsoft.com/office/powerpoint/2010/main" val="1588968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B81FF-C95E-1F7D-AFB5-270C2DC7B45C}"/>
              </a:ext>
            </a:extLst>
          </p:cNvPr>
          <p:cNvSpPr>
            <a:spLocks noGrp="1"/>
          </p:cNvSpPr>
          <p:nvPr>
            <p:ph type="title"/>
          </p:nvPr>
        </p:nvSpPr>
        <p:spPr>
          <a:xfrm>
            <a:off x="3679224" y="27382"/>
            <a:ext cx="15773400" cy="1988345"/>
          </a:xfrm>
        </p:spPr>
        <p:txBody>
          <a:bodyPr>
            <a:normAutofit/>
          </a:bodyPr>
          <a:lstStyle/>
          <a:p>
            <a:r>
              <a:rPr lang="en-GB" sz="5000" b="1" dirty="0">
                <a:latin typeface="Helvetica Neue"/>
              </a:rPr>
              <a:t>What is a Housing Allocations Scheme? </a:t>
            </a:r>
          </a:p>
        </p:txBody>
      </p:sp>
      <p:sp>
        <p:nvSpPr>
          <p:cNvPr id="3" name="Content Placeholder 2">
            <a:extLst>
              <a:ext uri="{FF2B5EF4-FFF2-40B4-BE49-F238E27FC236}">
                <a16:creationId xmlns:a16="http://schemas.microsoft.com/office/drawing/2014/main" id="{D9602462-1AB5-99F1-7BE3-BAA2D7757298}"/>
              </a:ext>
            </a:extLst>
          </p:cNvPr>
          <p:cNvSpPr>
            <a:spLocks noGrp="1"/>
          </p:cNvSpPr>
          <p:nvPr>
            <p:ph idx="1"/>
          </p:nvPr>
        </p:nvSpPr>
        <p:spPr/>
        <p:txBody>
          <a:bodyPr vert="horz" lIns="91440" tIns="45720" rIns="91440" bIns="45720" rtlCol="0" anchor="t">
            <a:normAutofit/>
          </a:bodyPr>
          <a:lstStyle/>
          <a:p>
            <a:r>
              <a:rPr lang="en-GB" dirty="0"/>
              <a:t>Every Local Authority is required by law to create and publish their Housing Allocations Scheme</a:t>
            </a:r>
          </a:p>
          <a:p>
            <a:pPr marL="0" indent="0">
              <a:buNone/>
            </a:pPr>
            <a:endParaRPr lang="en-GB" dirty="0"/>
          </a:p>
          <a:p>
            <a:r>
              <a:rPr lang="en-GB" dirty="0"/>
              <a:t>The scheme explains:</a:t>
            </a:r>
          </a:p>
          <a:p>
            <a:pPr>
              <a:buFont typeface="Calibri" panose="020B0604020202020204" pitchFamily="34" charset="0"/>
              <a:buChar char="-"/>
            </a:pPr>
            <a:r>
              <a:rPr lang="en-GB" dirty="0"/>
              <a:t>How the Local Authority will assess somebody's housing application</a:t>
            </a:r>
          </a:p>
          <a:p>
            <a:pPr>
              <a:buFont typeface="Calibri" panose="020B0604020202020204" pitchFamily="34" charset="0"/>
              <a:buChar char="-"/>
            </a:pPr>
            <a:r>
              <a:rPr lang="en-GB" dirty="0"/>
              <a:t>Who it will prioritise for different types of housing</a:t>
            </a:r>
          </a:p>
          <a:p>
            <a:pPr marL="0" indent="0">
              <a:buNone/>
            </a:pPr>
            <a:endParaRPr lang="en-GB" dirty="0"/>
          </a:p>
          <a:p>
            <a:endParaRPr lang="en-GB" dirty="0"/>
          </a:p>
        </p:txBody>
      </p:sp>
    </p:spTree>
    <p:extLst>
      <p:ext uri="{BB962C8B-B14F-4D97-AF65-F5344CB8AC3E}">
        <p14:creationId xmlns:p14="http://schemas.microsoft.com/office/powerpoint/2010/main" val="2454941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B81FF-C95E-1F7D-AFB5-270C2DC7B45C}"/>
              </a:ext>
            </a:extLst>
          </p:cNvPr>
          <p:cNvSpPr>
            <a:spLocks noGrp="1"/>
          </p:cNvSpPr>
          <p:nvPr>
            <p:ph type="title"/>
          </p:nvPr>
        </p:nvSpPr>
        <p:spPr>
          <a:xfrm>
            <a:off x="3679224" y="27382"/>
            <a:ext cx="15773400" cy="1988345"/>
          </a:xfrm>
        </p:spPr>
        <p:txBody>
          <a:bodyPr>
            <a:normAutofit/>
          </a:bodyPr>
          <a:lstStyle/>
          <a:p>
            <a:r>
              <a:rPr lang="en-GB" sz="5000" b="1" dirty="0">
                <a:latin typeface="Helvetica Neue"/>
              </a:rPr>
              <a:t>What is a Housing Allocations Scheme? </a:t>
            </a:r>
          </a:p>
        </p:txBody>
      </p:sp>
      <p:sp>
        <p:nvSpPr>
          <p:cNvPr id="3" name="Content Placeholder 2">
            <a:extLst>
              <a:ext uri="{FF2B5EF4-FFF2-40B4-BE49-F238E27FC236}">
                <a16:creationId xmlns:a16="http://schemas.microsoft.com/office/drawing/2014/main" id="{D9602462-1AB5-99F1-7BE3-BAA2D7757298}"/>
              </a:ext>
            </a:extLst>
          </p:cNvPr>
          <p:cNvSpPr>
            <a:spLocks noGrp="1"/>
          </p:cNvSpPr>
          <p:nvPr>
            <p:ph idx="1"/>
          </p:nvPr>
        </p:nvSpPr>
        <p:spPr/>
        <p:txBody>
          <a:bodyPr vert="horz" lIns="91440" tIns="45720" rIns="91440" bIns="45720" rtlCol="0" anchor="t">
            <a:normAutofit/>
          </a:bodyPr>
          <a:lstStyle/>
          <a:p>
            <a:r>
              <a:rPr lang="en-GB" sz="3200" dirty="0">
                <a:latin typeface="Helvetica Neue"/>
              </a:rPr>
              <a:t>The law says that people in certain circumstances must be given some level of priority in an Allocations Scheme. These include:</a:t>
            </a:r>
          </a:p>
          <a:p>
            <a:pPr marL="0" indent="0" algn="l" rtl="0" fontAlgn="base">
              <a:buNone/>
            </a:pPr>
            <a:r>
              <a:rPr lang="en-GB" sz="3200" b="0" i="0" u="none" strike="noStrike" dirty="0">
                <a:solidFill>
                  <a:srgbClr val="000000"/>
                </a:solidFill>
                <a:effectLst/>
                <a:latin typeface="Helvetica Neue"/>
              </a:rPr>
              <a:t>- Homeless households</a:t>
            </a:r>
            <a:r>
              <a:rPr lang="en-US" sz="3200" b="0" i="0" dirty="0">
                <a:solidFill>
                  <a:srgbClr val="000000"/>
                </a:solidFill>
                <a:effectLst/>
                <a:latin typeface="Helvetica Neue"/>
              </a:rPr>
              <a:t>​</a:t>
            </a:r>
          </a:p>
          <a:p>
            <a:pPr marL="0" indent="0" algn="l" rtl="0" fontAlgn="base">
              <a:buNone/>
            </a:pPr>
            <a:r>
              <a:rPr lang="en-GB" sz="3200" b="0" i="0" u="none" strike="noStrike" dirty="0">
                <a:solidFill>
                  <a:srgbClr val="000000"/>
                </a:solidFill>
                <a:effectLst/>
                <a:latin typeface="Helvetica Neue"/>
              </a:rPr>
              <a:t>- People living in overcrowded or otherwise very unsuitable housing conditions</a:t>
            </a:r>
            <a:r>
              <a:rPr lang="en-US" sz="3200" b="0" i="0" dirty="0">
                <a:solidFill>
                  <a:srgbClr val="000000"/>
                </a:solidFill>
                <a:effectLst/>
                <a:latin typeface="Helvetica Neue"/>
              </a:rPr>
              <a:t>​</a:t>
            </a:r>
          </a:p>
          <a:p>
            <a:pPr marL="0" indent="0" algn="l" rtl="0" fontAlgn="base">
              <a:buNone/>
            </a:pPr>
            <a:r>
              <a:rPr lang="en-GB" sz="3200" b="0" i="0" u="none" strike="noStrike" dirty="0">
                <a:solidFill>
                  <a:srgbClr val="000000"/>
                </a:solidFill>
                <a:effectLst/>
                <a:latin typeface="Helvetica Neue"/>
              </a:rPr>
              <a:t>- People who need to move for a medical/welfare reason</a:t>
            </a:r>
            <a:r>
              <a:rPr lang="en-US" sz="3200" b="0" i="0" dirty="0">
                <a:solidFill>
                  <a:srgbClr val="000000"/>
                </a:solidFill>
                <a:effectLst/>
                <a:latin typeface="Helvetica Neue"/>
              </a:rPr>
              <a:t>​</a:t>
            </a:r>
          </a:p>
          <a:p>
            <a:pPr marL="0" indent="0" algn="l" rtl="0" fontAlgn="base">
              <a:buNone/>
            </a:pPr>
            <a:r>
              <a:rPr lang="en-GB" sz="3200" b="0" i="0" u="none" strike="noStrike" dirty="0">
                <a:solidFill>
                  <a:srgbClr val="000000"/>
                </a:solidFill>
                <a:effectLst/>
                <a:latin typeface="Helvetica Neue"/>
              </a:rPr>
              <a:t>- In need of housing having formerly served in the armed forces</a:t>
            </a:r>
            <a:endParaRPr lang="en-US" sz="3200" b="0" i="0" dirty="0">
              <a:solidFill>
                <a:srgbClr val="000000"/>
              </a:solidFill>
              <a:effectLst/>
              <a:latin typeface="Helvetica Neue"/>
            </a:endParaRPr>
          </a:p>
          <a:p>
            <a:pPr marL="0" indent="0">
              <a:buNone/>
            </a:pPr>
            <a:endParaRPr lang="en-GB" sz="3200" dirty="0">
              <a:latin typeface="Helvetica Neue"/>
            </a:endParaRPr>
          </a:p>
          <a:p>
            <a:r>
              <a:rPr lang="en-GB" sz="3200" dirty="0">
                <a:latin typeface="Helvetica Neue"/>
              </a:rPr>
              <a:t>It is up to the Local Authority how much priority it gives to households in these circumstances </a:t>
            </a:r>
          </a:p>
          <a:p>
            <a:r>
              <a:rPr lang="en-GB" sz="3200" dirty="0">
                <a:latin typeface="Helvetica Neue"/>
              </a:rPr>
              <a:t>The Local Authority can also decide which other sets of circumstances it chooses to prioritise</a:t>
            </a:r>
          </a:p>
          <a:p>
            <a:endParaRPr lang="en-GB" sz="3800" dirty="0">
              <a:latin typeface="Helvetica Neue"/>
            </a:endParaRPr>
          </a:p>
          <a:p>
            <a:pPr marL="0" indent="0">
              <a:buNone/>
            </a:pPr>
            <a:endParaRPr lang="en-GB" dirty="0">
              <a:latin typeface="Helvetica Neue"/>
            </a:endParaRPr>
          </a:p>
          <a:p>
            <a:endParaRPr lang="en-GB" dirty="0">
              <a:latin typeface="Helvetica Neue"/>
            </a:endParaRPr>
          </a:p>
        </p:txBody>
      </p:sp>
    </p:spTree>
    <p:extLst>
      <p:ext uri="{BB962C8B-B14F-4D97-AF65-F5344CB8AC3E}">
        <p14:creationId xmlns:p14="http://schemas.microsoft.com/office/powerpoint/2010/main" val="1907728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78CC4-70D8-B755-CDDD-E8B16BDE7860}"/>
              </a:ext>
            </a:extLst>
          </p:cNvPr>
          <p:cNvSpPr>
            <a:spLocks noGrp="1"/>
          </p:cNvSpPr>
          <p:nvPr>
            <p:ph type="title"/>
          </p:nvPr>
        </p:nvSpPr>
        <p:spPr>
          <a:xfrm>
            <a:off x="4153766" y="5540"/>
            <a:ext cx="15773400" cy="1988345"/>
          </a:xfrm>
        </p:spPr>
        <p:txBody>
          <a:bodyPr>
            <a:normAutofit/>
          </a:bodyPr>
          <a:lstStyle/>
          <a:p>
            <a:r>
              <a:rPr lang="en-GB" sz="5000" b="1" i="0" u="none" strike="noStrike" dirty="0">
                <a:solidFill>
                  <a:srgbClr val="000000"/>
                </a:solidFill>
                <a:effectLst/>
                <a:latin typeface="Helvetica Neue"/>
              </a:rPr>
              <a:t>What does a Housing Allocations Scheme not cover?</a:t>
            </a:r>
            <a:endParaRPr lang="en-US" sz="5000" b="1" dirty="0">
              <a:latin typeface="Helvetica Neue"/>
            </a:endParaRPr>
          </a:p>
        </p:txBody>
      </p:sp>
      <p:sp>
        <p:nvSpPr>
          <p:cNvPr id="3" name="Content Placeholder 2">
            <a:extLst>
              <a:ext uri="{FF2B5EF4-FFF2-40B4-BE49-F238E27FC236}">
                <a16:creationId xmlns:a16="http://schemas.microsoft.com/office/drawing/2014/main" id="{10C4EE6F-E9A3-9CE4-D8B5-6600FC1C0A0D}"/>
              </a:ext>
            </a:extLst>
          </p:cNvPr>
          <p:cNvSpPr>
            <a:spLocks noGrp="1"/>
          </p:cNvSpPr>
          <p:nvPr>
            <p:ph idx="1"/>
          </p:nvPr>
        </p:nvSpPr>
        <p:spPr>
          <a:xfrm>
            <a:off x="1257300" y="2402878"/>
            <a:ext cx="15773400" cy="6527007"/>
          </a:xfrm>
        </p:spPr>
        <p:txBody>
          <a:bodyPr vert="horz" lIns="91440" tIns="45720" rIns="91440" bIns="45720" rtlCol="0" anchor="t">
            <a:normAutofit/>
          </a:bodyPr>
          <a:lstStyle/>
          <a:p>
            <a:pPr algn="l" rtl="0" fontAlgn="base">
              <a:buFont typeface="Arial" panose="020B0604020202020204" pitchFamily="34" charset="0"/>
              <a:buChar char="•"/>
            </a:pPr>
            <a:r>
              <a:rPr lang="en-GB" sz="3200" b="0" i="0" u="none" strike="noStrike" dirty="0">
                <a:solidFill>
                  <a:srgbClr val="000000"/>
                </a:solidFill>
                <a:effectLst/>
                <a:latin typeface="Helvetica Neue"/>
              </a:rPr>
              <a:t>The way a homeless application is assessed. This is covered by separate legislation.</a:t>
            </a:r>
            <a:r>
              <a:rPr lang="en-US" sz="3200" b="0" i="0" dirty="0">
                <a:solidFill>
                  <a:srgbClr val="000000"/>
                </a:solidFill>
                <a:effectLst/>
                <a:latin typeface="Helvetica Neue"/>
              </a:rPr>
              <a:t>​</a:t>
            </a:r>
            <a:endParaRPr lang="en-US" sz="3200" b="0" i="0" dirty="0">
              <a:solidFill>
                <a:srgbClr val="000000"/>
              </a:solidFill>
              <a:effectLst/>
              <a:latin typeface="Arial" panose="020B0604020202020204" pitchFamily="34" charset="0"/>
            </a:endParaRPr>
          </a:p>
          <a:p>
            <a:pPr marL="0" indent="0" algn="l" rtl="0" fontAlgn="base">
              <a:buNone/>
            </a:pPr>
            <a:endParaRPr lang="en-GB" sz="3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3200" b="0" i="0" u="none" strike="noStrike" dirty="0">
                <a:solidFill>
                  <a:srgbClr val="000000"/>
                </a:solidFill>
                <a:effectLst/>
                <a:latin typeface="Helvetica Neue"/>
              </a:rPr>
              <a:t>The amount of housing available. This is dictated by lots of different things, some in the Council’s control (e.g. commitments around local housing schemes), some not (e.g. central Government policy, the wider market).</a:t>
            </a:r>
            <a:r>
              <a:rPr lang="en-US" sz="3200" b="0" i="0" dirty="0">
                <a:solidFill>
                  <a:srgbClr val="000000"/>
                </a:solidFill>
                <a:effectLst/>
                <a:latin typeface="Helvetica Neue"/>
              </a:rPr>
              <a:t>​</a:t>
            </a:r>
            <a:endParaRPr lang="en-US" sz="3200" b="0" i="0" dirty="0">
              <a:solidFill>
                <a:srgbClr val="000000"/>
              </a:solidFill>
              <a:effectLst/>
              <a:latin typeface="Arial" panose="020B0604020202020204" pitchFamily="34" charset="0"/>
            </a:endParaRPr>
          </a:p>
          <a:p>
            <a:pPr marL="0" indent="0" algn="l" rtl="0" fontAlgn="base">
              <a:buNone/>
            </a:pPr>
            <a:endParaRPr lang="en-GB" sz="3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3200" b="0" i="0" u="none" strike="noStrike" dirty="0">
                <a:solidFill>
                  <a:srgbClr val="000000"/>
                </a:solidFill>
                <a:effectLst/>
                <a:latin typeface="Helvetica Neue"/>
              </a:rPr>
              <a:t>Whilst the Allocations Scheme sets out the basis of how applications are assessed and priority is given; some decisions are still open to individual assessment of specific circumstances, e.g. applications for medical priority</a:t>
            </a:r>
            <a:endParaRPr lang="en-US" sz="32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333463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78CC4-70D8-B755-CDDD-E8B16BDE7860}"/>
              </a:ext>
            </a:extLst>
          </p:cNvPr>
          <p:cNvSpPr>
            <a:spLocks noGrp="1"/>
          </p:cNvSpPr>
          <p:nvPr>
            <p:ph type="title"/>
          </p:nvPr>
        </p:nvSpPr>
        <p:spPr>
          <a:xfrm>
            <a:off x="4153766" y="5540"/>
            <a:ext cx="15773400" cy="1988345"/>
          </a:xfrm>
        </p:spPr>
        <p:txBody>
          <a:bodyPr/>
          <a:lstStyle/>
          <a:p>
            <a:r>
              <a:rPr lang="en-US" sz="5000" b="1" dirty="0">
                <a:latin typeface="Helvetica Neue"/>
                <a:ea typeface="+mj-lt"/>
                <a:cs typeface="+mj-lt"/>
              </a:rPr>
              <a:t>How you can get involved</a:t>
            </a:r>
            <a:endParaRPr lang="en-US" b="1" dirty="0">
              <a:latin typeface="Helvetica Neue"/>
            </a:endParaRPr>
          </a:p>
        </p:txBody>
      </p:sp>
      <p:sp>
        <p:nvSpPr>
          <p:cNvPr id="4" name="Content Placeholder 3">
            <a:extLst>
              <a:ext uri="{FF2B5EF4-FFF2-40B4-BE49-F238E27FC236}">
                <a16:creationId xmlns:a16="http://schemas.microsoft.com/office/drawing/2014/main" id="{AAB62126-9064-F2FC-FC71-A293D7E65CF5}"/>
              </a:ext>
            </a:extLst>
          </p:cNvPr>
          <p:cNvSpPr txBox="1">
            <a:spLocks noGrp="1"/>
          </p:cNvSpPr>
          <p:nvPr>
            <p:ph idx="1"/>
          </p:nvPr>
        </p:nvSpPr>
        <p:spPr>
          <a:xfrm>
            <a:off x="1097909" y="1883358"/>
            <a:ext cx="15773400" cy="8240554"/>
          </a:xfrm>
          <a:prstGeom prst="roundRect">
            <a:avLst/>
          </a:prstGeom>
          <a:ln w="28575">
            <a:solidFill>
              <a:srgbClr val="D76EA7"/>
            </a:solid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spAutoFit/>
          </a:bodyPr>
          <a:lstStyle/>
          <a:p>
            <a:pPr marL="285750" indent="-285750">
              <a:buFont typeface="Arial" panose="020B0604020202020204" pitchFamily="34" charset="0"/>
              <a:buChar char="•"/>
            </a:pPr>
            <a:r>
              <a:rPr lang="en-GB" dirty="0">
                <a:latin typeface="Helvetica Neue"/>
              </a:rPr>
              <a:t>Statutory Consultation will open in early 2024</a:t>
            </a:r>
          </a:p>
          <a:p>
            <a:endParaRPr lang="en-GB" dirty="0">
              <a:latin typeface="Helvetica Neue"/>
            </a:endParaRPr>
          </a:p>
          <a:p>
            <a:pPr marL="285750" indent="-285750">
              <a:buFont typeface="Arial" panose="020B0604020202020204" pitchFamily="34" charset="0"/>
              <a:buChar char="•"/>
            </a:pPr>
            <a:r>
              <a:rPr lang="en-GB" dirty="0">
                <a:latin typeface="Helvetica Neue"/>
              </a:rPr>
              <a:t>Information will go out regarding how you can contribute via our public platform</a:t>
            </a:r>
          </a:p>
          <a:p>
            <a:endParaRPr lang="en-GB" dirty="0">
              <a:latin typeface="Helvetica Neue"/>
            </a:endParaRPr>
          </a:p>
          <a:p>
            <a:pPr marL="285750" indent="-285750">
              <a:buFont typeface="Arial" panose="020B0604020202020204" pitchFamily="34" charset="0"/>
              <a:buChar char="•"/>
            </a:pPr>
            <a:r>
              <a:rPr lang="en-GB" dirty="0">
                <a:latin typeface="Helvetica Neue"/>
              </a:rPr>
              <a:t>If you’d like to get in touch prior to that you can email:</a:t>
            </a:r>
          </a:p>
          <a:p>
            <a:endParaRPr lang="en-GB" dirty="0">
              <a:latin typeface="Helvetica Neue"/>
            </a:endParaRPr>
          </a:p>
          <a:p>
            <a:r>
              <a:rPr lang="en-GB" dirty="0">
                <a:latin typeface="Helvetica Neue"/>
                <a:hlinkClick r:id="rId2"/>
              </a:rPr>
              <a:t>HousingNeedsEngagement@westminster.gov.uk</a:t>
            </a:r>
            <a:endParaRPr lang="en-GB" dirty="0">
              <a:latin typeface="Helvetica Neue"/>
            </a:endParaRPr>
          </a:p>
          <a:p>
            <a:endParaRPr lang="en-GB" dirty="0">
              <a:latin typeface="Helvetica Neue"/>
            </a:endParaRPr>
          </a:p>
          <a:p>
            <a:r>
              <a:rPr lang="en-GB" dirty="0">
                <a:latin typeface="Helvetica Neue"/>
              </a:rPr>
              <a:t>Thank you for your time!</a:t>
            </a:r>
          </a:p>
        </p:txBody>
      </p:sp>
    </p:spTree>
    <p:extLst>
      <p:ext uri="{BB962C8B-B14F-4D97-AF65-F5344CB8AC3E}">
        <p14:creationId xmlns:p14="http://schemas.microsoft.com/office/powerpoint/2010/main" val="1233904843"/>
      </p:ext>
    </p:extLst>
  </p:cSld>
  <p:clrMapOvr>
    <a:masterClrMapping/>
  </p:clrMapOvr>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ustom 3">
      <a:majorFont>
        <a:latin typeface="Bierstadt Display"/>
        <a:ea typeface=""/>
        <a:cs typeface=""/>
      </a:majorFont>
      <a:minorFont>
        <a:latin typeface="Bierstadt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4d292ad-1d7b-47bb-988d-0421f47b48dd">
      <Terms xmlns="http://schemas.microsoft.com/office/infopath/2007/PartnerControls"/>
    </lcf76f155ced4ddcb4097134ff3c332f>
    <TaxCatchAll xmlns="66dc577f-7463-49c1-b6b4-ba31d4c27bbb"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66326E1111D89438A3085FDE9A5FD0F" ma:contentTypeVersion="19" ma:contentTypeDescription="Create a new document." ma:contentTypeScope="" ma:versionID="0029d1c8254a05e557db423190cb9274">
  <xsd:schema xmlns:xsd="http://www.w3.org/2001/XMLSchema" xmlns:xs="http://www.w3.org/2001/XMLSchema" xmlns:p="http://schemas.microsoft.com/office/2006/metadata/properties" xmlns:ns1="http://schemas.microsoft.com/sharepoint/v3" xmlns:ns2="24d292ad-1d7b-47bb-988d-0421f47b48dd" xmlns:ns3="66dc577f-7463-49c1-b6b4-ba31d4c27bbb" targetNamespace="http://schemas.microsoft.com/office/2006/metadata/properties" ma:root="true" ma:fieldsID="9a1a1b6e1d7986f45178bd551042afa9" ns1:_="" ns2:_="" ns3:_="">
    <xsd:import namespace="http://schemas.microsoft.com/sharepoint/v3"/>
    <xsd:import namespace="24d292ad-1d7b-47bb-988d-0421f47b48dd"/>
    <xsd:import namespace="66dc577f-7463-49c1-b6b4-ba31d4c27b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d292ad-1d7b-47bb-988d-0421f47b48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47ed7110-f592-4c9a-8fba-958c55cbc3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dc577f-7463-49c1-b6b4-ba31d4c27bbb"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e6362ba2-87ba-4762-9774-42b2a5749c05}" ma:internalName="TaxCatchAll" ma:showField="CatchAllData" ma:web="66dc577f-7463-49c1-b6b4-ba31d4c27b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55FEB1-6750-43D6-8F50-486849DB112C}">
  <ds:schemaRefs>
    <ds:schemaRef ds:uri="http://www.w3.org/XML/1998/namespace"/>
    <ds:schemaRef ds:uri="http://schemas.openxmlformats.org/package/2006/metadata/core-properties"/>
    <ds:schemaRef ds:uri="http://schemas.microsoft.com/office/2006/documentManagement/types"/>
    <ds:schemaRef ds:uri="13d6ed74-deeb-4fa0-beac-8a153e7fd7f4"/>
    <ds:schemaRef ds:uri="http://purl.org/dc/dcmitype/"/>
    <ds:schemaRef ds:uri="http://purl.org/dc/elements/1.1/"/>
    <ds:schemaRef ds:uri="http://schemas.microsoft.com/office/2006/metadata/properties"/>
    <ds:schemaRef ds:uri="1bf3815c-9ccc-4a25-888e-17eb3b280920"/>
    <ds:schemaRef ds:uri="http://schemas.microsoft.com/office/infopath/2007/PartnerControls"/>
    <ds:schemaRef ds:uri="http://purl.org/dc/terms/"/>
    <ds:schemaRef ds:uri="1ce58ccd-578b-46d1-82ea-3c0ae5467622"/>
    <ds:schemaRef ds:uri="d202d31c-686c-4115-a7b9-5cc891ed602b"/>
  </ds:schemaRefs>
</ds:datastoreItem>
</file>

<file path=customXml/itemProps2.xml><?xml version="1.0" encoding="utf-8"?>
<ds:datastoreItem xmlns:ds="http://schemas.openxmlformats.org/officeDocument/2006/customXml" ds:itemID="{E0AB4A0E-4A8D-4C87-AAC3-8E9727C8D73D}">
  <ds:schemaRefs>
    <ds:schemaRef ds:uri="http://schemas.microsoft.com/sharepoint/v3/contenttype/forms"/>
  </ds:schemaRefs>
</ds:datastoreItem>
</file>

<file path=customXml/itemProps3.xml><?xml version="1.0" encoding="utf-8"?>
<ds:datastoreItem xmlns:ds="http://schemas.openxmlformats.org/officeDocument/2006/customXml" ds:itemID="{73CAE859-200E-4CFC-9640-10A50FF777CE}"/>
</file>

<file path=docProps/app.xml><?xml version="1.0" encoding="utf-8"?>
<Properties xmlns="http://schemas.openxmlformats.org/officeDocument/2006/extended-properties" xmlns:vt="http://schemas.openxmlformats.org/officeDocument/2006/docPropsVTypes">
  <TotalTime>0</TotalTime>
  <Words>384</Words>
  <Application>Microsoft Office PowerPoint</Application>
  <PresentationFormat>Custom</PresentationFormat>
  <Paragraphs>42</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Bierstadt Display</vt:lpstr>
      <vt:lpstr>Helvetica Neue</vt:lpstr>
      <vt:lpstr>Fira Sans </vt:lpstr>
      <vt:lpstr>Office Theme</vt:lpstr>
      <vt:lpstr>PowerPoint Presentation</vt:lpstr>
      <vt:lpstr>What is a Housing Allocations Scheme? </vt:lpstr>
      <vt:lpstr>What is a Housing Allocations Scheme? </vt:lpstr>
      <vt:lpstr>What does a Housing Allocations Scheme not cover?</vt:lpstr>
      <vt:lpstr>How you can get involved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Allocation Scheme Slides</dc:title>
  <dc:creator>Jalil, Alisha</dc:creator>
  <cp:lastModifiedBy>Phayza Fudlalla</cp:lastModifiedBy>
  <cp:revision>81</cp:revision>
  <dcterms:created xsi:type="dcterms:W3CDTF">2006-08-16T00:00:00Z</dcterms:created>
  <dcterms:modified xsi:type="dcterms:W3CDTF">2023-12-12T17:29:26Z</dcterms:modified>
  <dc:identifier>DAFfJOVHUC8</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0x010100C5C51ADA08CA8145B189674FC5EE0BB3</vt:lpwstr>
  </property>
  <property fmtid="{D5CDD505-2E9C-101B-9397-08002B2CF9AE}" pid="3" name="MediaServiceImageTags">
    <vt:lpwstr/>
  </property>
</Properties>
</file>