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9" r:id="rId2"/>
    <p:sldId id="272" r:id="rId3"/>
    <p:sldId id="273" r:id="rId4"/>
    <p:sldId id="267" r:id="rId5"/>
    <p:sldId id="266" r:id="rId6"/>
    <p:sldId id="269" r:id="rId7"/>
    <p:sldId id="268" r:id="rId8"/>
    <p:sldId id="271" r:id="rId9"/>
    <p:sldId id="274" r:id="rId10"/>
    <p:sldId id="275" r:id="rId1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Cackett" initials="CC" lastIdx="8" clrIdx="0">
    <p:extLst>
      <p:ext uri="{19B8F6BF-5375-455C-9EA6-DF929625EA0E}">
        <p15:presenceInfo xmlns:p15="http://schemas.microsoft.com/office/powerpoint/2012/main" userId="S-1-5-21-1291801583-3546313967-1952226342-42604" providerId="AD"/>
      </p:ext>
    </p:extLst>
  </p:cmAuthor>
  <p:cmAuthor id="2" name="Nicola Kay" initials="NK" lastIdx="13" clrIdx="1">
    <p:extLst>
      <p:ext uri="{19B8F6BF-5375-455C-9EA6-DF929625EA0E}">
        <p15:presenceInfo xmlns:p15="http://schemas.microsoft.com/office/powerpoint/2012/main" userId="S-1-5-21-1291801583-3546313967-1952226342-43640" providerId="AD"/>
      </p:ext>
    </p:extLst>
  </p:cmAuthor>
  <p:cmAuthor id="3" name="June Farquharson" initials="JF" lastIdx="5" clrIdx="2">
    <p:extLst>
      <p:ext uri="{19B8F6BF-5375-455C-9EA6-DF929625EA0E}">
        <p15:presenceInfo xmlns:p15="http://schemas.microsoft.com/office/powerpoint/2012/main" userId="S-1-5-21-1291801583-3546313967-1952226342-59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29B"/>
    <a:srgbClr val="00B8B3"/>
    <a:srgbClr val="FCCE7C"/>
    <a:srgbClr val="2A90C0"/>
    <a:srgbClr val="853E9A"/>
    <a:srgbClr val="E0CFE6"/>
    <a:srgbClr val="F24678"/>
    <a:srgbClr val="FBBE52"/>
    <a:srgbClr val="6DB3D4"/>
    <a:srgbClr val="04B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717" autoAdjust="0"/>
  </p:normalViewPr>
  <p:slideViewPr>
    <p:cSldViewPr snapToGrid="0">
      <p:cViewPr varScale="1">
        <p:scale>
          <a:sx n="76" d="100"/>
          <a:sy n="76" d="100"/>
        </p:scale>
        <p:origin x="946" y="62"/>
      </p:cViewPr>
      <p:guideLst>
        <p:guide orient="horz" pos="890"/>
        <p:guide pos="35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15D74-DACD-499B-8FAB-2A43CB71C23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91F52E07-1AAB-4B2E-9B54-9AED7516EED6}">
      <dgm:prSet phldrT="[Text]" custT="1"/>
      <dgm:spPr/>
      <dgm:t>
        <a:bodyPr/>
        <a:lstStyle/>
        <a:p>
          <a:r>
            <a:rPr lang="en-US" sz="1100" dirty="0"/>
            <a:t>Ensure groups are representative and inclusive, using community groups and aligning with the NWL principles of co-production</a:t>
          </a:r>
        </a:p>
      </dgm:t>
    </dgm:pt>
    <dgm:pt modelId="{01E2954A-AF68-44B5-9220-D95E2334B1F9}" type="parTrans" cxnId="{53979145-1BDA-4885-A46B-E238EFAC0F75}">
      <dgm:prSet/>
      <dgm:spPr/>
      <dgm:t>
        <a:bodyPr/>
        <a:lstStyle/>
        <a:p>
          <a:endParaRPr lang="en-US"/>
        </a:p>
      </dgm:t>
    </dgm:pt>
    <dgm:pt modelId="{F496DAB5-7195-4695-9A9B-CB1CA88F285E}" type="sibTrans" cxnId="{53979145-1BDA-4885-A46B-E238EFAC0F75}">
      <dgm:prSet/>
      <dgm:spPr/>
      <dgm:t>
        <a:bodyPr/>
        <a:lstStyle/>
        <a:p>
          <a:endParaRPr lang="en-US"/>
        </a:p>
      </dgm:t>
    </dgm:pt>
    <dgm:pt modelId="{6BDA4D56-08BE-47C9-A175-2EF33CDFDBD2}">
      <dgm:prSet phldrT="[Text]" custT="1"/>
      <dgm:spPr/>
      <dgm:t>
        <a:bodyPr/>
        <a:lstStyle/>
        <a:p>
          <a:r>
            <a:rPr lang="en-US" sz="1100" dirty="0"/>
            <a:t>Identify priority areas for intervention and co-design the next stages, including further engagement and/or task and finish group</a:t>
          </a:r>
        </a:p>
      </dgm:t>
    </dgm:pt>
    <dgm:pt modelId="{83FE988A-E8F3-4359-A7CA-0C499252A691}" type="parTrans" cxnId="{80AB3A52-E879-49E5-9E8B-3113DA619B14}">
      <dgm:prSet/>
      <dgm:spPr/>
      <dgm:t>
        <a:bodyPr/>
        <a:lstStyle/>
        <a:p>
          <a:endParaRPr lang="en-US"/>
        </a:p>
      </dgm:t>
    </dgm:pt>
    <dgm:pt modelId="{C0A17C6B-38FF-4228-AC96-B289C4CAEBAC}" type="sibTrans" cxnId="{80AB3A52-E879-49E5-9E8B-3113DA619B14}">
      <dgm:prSet/>
      <dgm:spPr/>
      <dgm:t>
        <a:bodyPr/>
        <a:lstStyle/>
        <a:p>
          <a:endParaRPr lang="en-US"/>
        </a:p>
      </dgm:t>
    </dgm:pt>
    <dgm:pt modelId="{5701160D-859A-400C-A47A-E37681FFD99C}">
      <dgm:prSet phldrT="[Text]" custT="1"/>
      <dgm:spPr/>
      <dgm:t>
        <a:bodyPr/>
        <a:lstStyle/>
        <a:p>
          <a:r>
            <a:rPr lang="en-US" sz="1100" dirty="0"/>
            <a:t>Build in an agreement to “what good looks like” and how this will be measured / evaluated</a:t>
          </a:r>
        </a:p>
      </dgm:t>
    </dgm:pt>
    <dgm:pt modelId="{349C90F2-BF01-4A3A-A59A-12931221E28F}" type="parTrans" cxnId="{D99F3CC8-2D50-40C9-81D0-EFE1E4F7DE87}">
      <dgm:prSet/>
      <dgm:spPr/>
      <dgm:t>
        <a:bodyPr/>
        <a:lstStyle/>
        <a:p>
          <a:endParaRPr lang="en-US"/>
        </a:p>
      </dgm:t>
    </dgm:pt>
    <dgm:pt modelId="{B71CA693-39BA-43FD-9236-6F0F58160FF4}" type="sibTrans" cxnId="{D99F3CC8-2D50-40C9-81D0-EFE1E4F7DE87}">
      <dgm:prSet/>
      <dgm:spPr/>
      <dgm:t>
        <a:bodyPr/>
        <a:lstStyle/>
        <a:p>
          <a:endParaRPr lang="en-US"/>
        </a:p>
      </dgm:t>
    </dgm:pt>
    <dgm:pt modelId="{AB7883D0-AA81-4F12-92DD-4AFADE4C2FC0}">
      <dgm:prSet/>
      <dgm:spPr/>
      <dgm:t>
        <a:bodyPr/>
        <a:lstStyle/>
        <a:p>
          <a:r>
            <a:rPr lang="en-GB" dirty="0"/>
            <a:t>Bring in insight data, qualitative and quantitative, and invite reflections on the problem based on lived experience</a:t>
          </a:r>
        </a:p>
      </dgm:t>
    </dgm:pt>
    <dgm:pt modelId="{32A002DF-C7E0-4206-8CB5-930F71DD45DA}" type="parTrans" cxnId="{E96FFA1A-A818-45F8-A3E2-C6242A832BB1}">
      <dgm:prSet/>
      <dgm:spPr/>
      <dgm:t>
        <a:bodyPr/>
        <a:lstStyle/>
        <a:p>
          <a:endParaRPr lang="en-US"/>
        </a:p>
      </dgm:t>
    </dgm:pt>
    <dgm:pt modelId="{36CC34F6-5930-42CD-BA8A-964735B01C58}" type="sibTrans" cxnId="{E96FFA1A-A818-45F8-A3E2-C6242A832BB1}">
      <dgm:prSet/>
      <dgm:spPr/>
      <dgm:t>
        <a:bodyPr/>
        <a:lstStyle/>
        <a:p>
          <a:endParaRPr lang="en-US"/>
        </a:p>
      </dgm:t>
    </dgm:pt>
    <dgm:pt modelId="{9CBA6429-F1D6-4286-A5F6-B50005F77D96}">
      <dgm:prSet/>
      <dgm:spPr/>
      <dgm:t>
        <a:bodyPr/>
        <a:lstStyle/>
        <a:p>
          <a:r>
            <a:rPr lang="en-GB" dirty="0"/>
            <a:t>Bring in evidence about best practice and co-create solutions to address the identified issues</a:t>
          </a:r>
        </a:p>
      </dgm:t>
    </dgm:pt>
    <dgm:pt modelId="{ED377408-D475-47F3-8AFF-505A6335D696}" type="parTrans" cxnId="{1CE21407-D0F9-46C1-8D18-EA3BD71BCF08}">
      <dgm:prSet/>
      <dgm:spPr/>
      <dgm:t>
        <a:bodyPr/>
        <a:lstStyle/>
        <a:p>
          <a:endParaRPr lang="en-US"/>
        </a:p>
      </dgm:t>
    </dgm:pt>
    <dgm:pt modelId="{3A03B4ED-372B-4CE0-B48A-54BB89C7C945}" type="sibTrans" cxnId="{1CE21407-D0F9-46C1-8D18-EA3BD71BCF08}">
      <dgm:prSet/>
      <dgm:spPr/>
      <dgm:t>
        <a:bodyPr/>
        <a:lstStyle/>
        <a:p>
          <a:endParaRPr lang="en-US"/>
        </a:p>
      </dgm:t>
    </dgm:pt>
    <dgm:pt modelId="{67830948-329C-4AA4-B91B-A83037CDE776}">
      <dgm:prSet custT="1"/>
      <dgm:spPr/>
      <dgm:t>
        <a:bodyPr/>
        <a:lstStyle/>
        <a:p>
          <a:r>
            <a:rPr lang="en-US" sz="1100" dirty="0"/>
            <a:t>Frame the issue for discussion in a way that invites open conversation about ‘what matters to me’ and does not close down the potential solutions</a:t>
          </a:r>
          <a:endParaRPr lang="en-GB" sz="1100" dirty="0"/>
        </a:p>
      </dgm:t>
    </dgm:pt>
    <dgm:pt modelId="{62930523-7AEE-4038-83E3-5E21421C28C0}" type="sibTrans" cxnId="{33A1FF6A-463C-4594-8BA4-0EC1F67E2B4D}">
      <dgm:prSet/>
      <dgm:spPr/>
      <dgm:t>
        <a:bodyPr/>
        <a:lstStyle/>
        <a:p>
          <a:endParaRPr lang="en-US"/>
        </a:p>
      </dgm:t>
    </dgm:pt>
    <dgm:pt modelId="{0CFBE429-0635-48C2-98D9-72BA7D78AF77}" type="parTrans" cxnId="{33A1FF6A-463C-4594-8BA4-0EC1F67E2B4D}">
      <dgm:prSet/>
      <dgm:spPr/>
      <dgm:t>
        <a:bodyPr/>
        <a:lstStyle/>
        <a:p>
          <a:endParaRPr lang="en-US"/>
        </a:p>
      </dgm:t>
    </dgm:pt>
    <dgm:pt modelId="{28506BFA-4971-42F9-B407-076BE742805A}" type="pres">
      <dgm:prSet presAssocID="{D0F15D74-DACD-499B-8FAB-2A43CB71C23E}" presName="Name0" presStyleCnt="0">
        <dgm:presLayoutVars>
          <dgm:chMax val="11"/>
          <dgm:chPref val="11"/>
          <dgm:dir/>
          <dgm:resizeHandles/>
        </dgm:presLayoutVars>
      </dgm:prSet>
      <dgm:spPr/>
    </dgm:pt>
    <dgm:pt modelId="{E83FF67F-D4A6-4172-8967-3B426FA0E1DB}" type="pres">
      <dgm:prSet presAssocID="{5701160D-859A-400C-A47A-E37681FFD99C}" presName="Accent6" presStyleCnt="0"/>
      <dgm:spPr/>
    </dgm:pt>
    <dgm:pt modelId="{473B577C-5BEB-4952-825A-53EEA8A91456}" type="pres">
      <dgm:prSet presAssocID="{5701160D-859A-400C-A47A-E37681FFD99C}" presName="Accent" presStyleLbl="node1" presStyleIdx="0" presStyleCnt="6"/>
      <dgm:spPr/>
    </dgm:pt>
    <dgm:pt modelId="{237FEBAF-D46B-41D9-96C6-E2A25652B1BD}" type="pres">
      <dgm:prSet presAssocID="{5701160D-859A-400C-A47A-E37681FFD99C}" presName="ParentBackground6" presStyleCnt="0"/>
      <dgm:spPr/>
    </dgm:pt>
    <dgm:pt modelId="{59A0FD92-AC38-45D7-BCDB-FA4DDA01985B}" type="pres">
      <dgm:prSet presAssocID="{5701160D-859A-400C-A47A-E37681FFD99C}" presName="ParentBackground" presStyleLbl="fgAcc1" presStyleIdx="0" presStyleCnt="6" custLinFactNeighborX="593" custLinFactNeighborY="4109"/>
      <dgm:spPr/>
    </dgm:pt>
    <dgm:pt modelId="{E68CC542-BFFD-4A2F-98FD-F39F784CDD69}" type="pres">
      <dgm:prSet presAssocID="{5701160D-859A-400C-A47A-E37681FFD99C}" presName="Parent6" presStyleLbl="revTx" presStyleIdx="0" presStyleCnt="0">
        <dgm:presLayoutVars>
          <dgm:chMax val="1"/>
          <dgm:chPref val="1"/>
          <dgm:bulletEnabled val="1"/>
        </dgm:presLayoutVars>
      </dgm:prSet>
      <dgm:spPr/>
    </dgm:pt>
    <dgm:pt modelId="{DF3E67FC-8499-47F5-AC65-CE37E54B68CA}" type="pres">
      <dgm:prSet presAssocID="{6BDA4D56-08BE-47C9-A175-2EF33CDFDBD2}" presName="Accent5" presStyleCnt="0"/>
      <dgm:spPr/>
    </dgm:pt>
    <dgm:pt modelId="{0E8CFA86-61C2-4D1A-9512-70541E3638BB}" type="pres">
      <dgm:prSet presAssocID="{6BDA4D56-08BE-47C9-A175-2EF33CDFDBD2}" presName="Accent" presStyleLbl="node1" presStyleIdx="1" presStyleCnt="6"/>
      <dgm:spPr/>
    </dgm:pt>
    <dgm:pt modelId="{A50BFAED-48AC-42AD-B486-57CD9E056E6C}" type="pres">
      <dgm:prSet presAssocID="{6BDA4D56-08BE-47C9-A175-2EF33CDFDBD2}" presName="ParentBackground5" presStyleCnt="0"/>
      <dgm:spPr/>
    </dgm:pt>
    <dgm:pt modelId="{E3833ACC-3DF0-4C45-9566-9CE68DC5CA47}" type="pres">
      <dgm:prSet presAssocID="{6BDA4D56-08BE-47C9-A175-2EF33CDFDBD2}" presName="ParentBackground" presStyleLbl="fgAcc1" presStyleIdx="1" presStyleCnt="6" custLinFactNeighborX="420" custLinFactNeighborY="-5641"/>
      <dgm:spPr/>
    </dgm:pt>
    <dgm:pt modelId="{FA6D4F5B-CFCF-4195-B4A4-81953C2C0611}" type="pres">
      <dgm:prSet presAssocID="{6BDA4D56-08BE-47C9-A175-2EF33CDFDBD2}" presName="Parent5" presStyleLbl="revTx" presStyleIdx="0" presStyleCnt="0">
        <dgm:presLayoutVars>
          <dgm:chMax val="1"/>
          <dgm:chPref val="1"/>
          <dgm:bulletEnabled val="1"/>
        </dgm:presLayoutVars>
      </dgm:prSet>
      <dgm:spPr/>
    </dgm:pt>
    <dgm:pt modelId="{BF6273B4-52C1-4EED-81C3-87049B498626}" type="pres">
      <dgm:prSet presAssocID="{9CBA6429-F1D6-4286-A5F6-B50005F77D96}" presName="Accent4" presStyleCnt="0"/>
      <dgm:spPr/>
    </dgm:pt>
    <dgm:pt modelId="{21447EB0-DB31-4867-8403-CB2BC4203C13}" type="pres">
      <dgm:prSet presAssocID="{9CBA6429-F1D6-4286-A5F6-B50005F77D96}" presName="Accent" presStyleLbl="node1" presStyleIdx="2" presStyleCnt="6"/>
      <dgm:spPr/>
    </dgm:pt>
    <dgm:pt modelId="{94F0E999-9EA0-4113-95EA-D317C27CDF05}" type="pres">
      <dgm:prSet presAssocID="{9CBA6429-F1D6-4286-A5F6-B50005F77D96}" presName="ParentBackground4" presStyleCnt="0"/>
      <dgm:spPr/>
    </dgm:pt>
    <dgm:pt modelId="{9EE56094-9E96-47CB-8E2C-BE109EA929C1}" type="pres">
      <dgm:prSet presAssocID="{9CBA6429-F1D6-4286-A5F6-B50005F77D96}" presName="ParentBackground" presStyleLbl="fgAcc1" presStyleIdx="2" presStyleCnt="6" custLinFactNeighborX="-284" custLinFactNeighborY="9552"/>
      <dgm:spPr/>
    </dgm:pt>
    <dgm:pt modelId="{7D711F2F-ABEB-4873-ACDD-375F961A989F}" type="pres">
      <dgm:prSet presAssocID="{9CBA6429-F1D6-4286-A5F6-B50005F77D96}" presName="Parent4" presStyleLbl="revTx" presStyleIdx="0" presStyleCnt="0">
        <dgm:presLayoutVars>
          <dgm:chMax val="1"/>
          <dgm:chPref val="1"/>
          <dgm:bulletEnabled val="1"/>
        </dgm:presLayoutVars>
      </dgm:prSet>
      <dgm:spPr/>
    </dgm:pt>
    <dgm:pt modelId="{F209E198-2AFE-4207-903C-FCA3BB1B25A6}" type="pres">
      <dgm:prSet presAssocID="{AB7883D0-AA81-4F12-92DD-4AFADE4C2FC0}" presName="Accent3" presStyleCnt="0"/>
      <dgm:spPr/>
    </dgm:pt>
    <dgm:pt modelId="{A9FA9AEB-BE31-4293-959D-B54730417BC2}" type="pres">
      <dgm:prSet presAssocID="{AB7883D0-AA81-4F12-92DD-4AFADE4C2FC0}" presName="Accent" presStyleLbl="node1" presStyleIdx="3" presStyleCnt="6"/>
      <dgm:spPr/>
    </dgm:pt>
    <dgm:pt modelId="{F1BB0FC4-95C0-402C-AA1B-A4F585B022D7}" type="pres">
      <dgm:prSet presAssocID="{AB7883D0-AA81-4F12-92DD-4AFADE4C2FC0}" presName="ParentBackground3" presStyleCnt="0"/>
      <dgm:spPr/>
    </dgm:pt>
    <dgm:pt modelId="{F398D054-8B7F-4A08-AC52-EEC72E28CED6}" type="pres">
      <dgm:prSet presAssocID="{AB7883D0-AA81-4F12-92DD-4AFADE4C2FC0}" presName="ParentBackground" presStyleLbl="fgAcc1" presStyleIdx="3" presStyleCnt="6" custLinFactNeighborX="-2386" custLinFactNeighborY="-5641"/>
      <dgm:spPr/>
    </dgm:pt>
    <dgm:pt modelId="{38FB6D98-A323-4EE2-8275-6403592DD779}" type="pres">
      <dgm:prSet presAssocID="{AB7883D0-AA81-4F12-92DD-4AFADE4C2FC0}" presName="Parent3" presStyleLbl="revTx" presStyleIdx="0" presStyleCnt="0">
        <dgm:presLayoutVars>
          <dgm:chMax val="1"/>
          <dgm:chPref val="1"/>
          <dgm:bulletEnabled val="1"/>
        </dgm:presLayoutVars>
      </dgm:prSet>
      <dgm:spPr/>
    </dgm:pt>
    <dgm:pt modelId="{6F367955-810E-49A9-972A-672A52AB0518}" type="pres">
      <dgm:prSet presAssocID="{67830948-329C-4AA4-B91B-A83037CDE776}" presName="Accent2" presStyleCnt="0"/>
      <dgm:spPr/>
    </dgm:pt>
    <dgm:pt modelId="{C7DA53F6-64A9-4E95-A509-90665E767326}" type="pres">
      <dgm:prSet presAssocID="{67830948-329C-4AA4-B91B-A83037CDE776}" presName="Accent" presStyleLbl="node1" presStyleIdx="4" presStyleCnt="6" custLinFactNeighborX="-946" custLinFactNeighborY="-655"/>
      <dgm:spPr/>
    </dgm:pt>
    <dgm:pt modelId="{96BC4CA2-30CF-4DBF-9790-D9EC9DEA210B}" type="pres">
      <dgm:prSet presAssocID="{67830948-329C-4AA4-B91B-A83037CDE776}" presName="ParentBackground2" presStyleCnt="0"/>
      <dgm:spPr/>
    </dgm:pt>
    <dgm:pt modelId="{35348FDE-5363-4743-8288-6C89FCDA960E}" type="pres">
      <dgm:prSet presAssocID="{67830948-329C-4AA4-B91B-A83037CDE776}" presName="ParentBackground" presStyleLbl="fgAcc1" presStyleIdx="4" presStyleCnt="6" custLinFactNeighborX="-1107" custLinFactNeighborY="2507"/>
      <dgm:spPr/>
    </dgm:pt>
    <dgm:pt modelId="{E8B1BA9E-78E6-46BD-B5E2-446AA92FE415}" type="pres">
      <dgm:prSet presAssocID="{67830948-329C-4AA4-B91B-A83037CDE776}" presName="Parent2" presStyleLbl="revTx" presStyleIdx="0" presStyleCnt="0">
        <dgm:presLayoutVars>
          <dgm:chMax val="1"/>
          <dgm:chPref val="1"/>
          <dgm:bulletEnabled val="1"/>
        </dgm:presLayoutVars>
      </dgm:prSet>
      <dgm:spPr/>
    </dgm:pt>
    <dgm:pt modelId="{2D0AEA14-9D43-4D5F-8140-A2088F66A672}" type="pres">
      <dgm:prSet presAssocID="{91F52E07-1AAB-4B2E-9B54-9AED7516EED6}" presName="Accent1" presStyleCnt="0"/>
      <dgm:spPr/>
    </dgm:pt>
    <dgm:pt modelId="{079739CD-F260-4909-A973-7AC3ED046C59}" type="pres">
      <dgm:prSet presAssocID="{91F52E07-1AAB-4B2E-9B54-9AED7516EED6}" presName="Accent" presStyleLbl="node1" presStyleIdx="5" presStyleCnt="6" custLinFactNeighborX="-12049" custLinFactNeighborY="1660"/>
      <dgm:spPr/>
    </dgm:pt>
    <dgm:pt modelId="{D0C684DF-B19E-49C4-B127-D15EA2E0EA70}" type="pres">
      <dgm:prSet presAssocID="{91F52E07-1AAB-4B2E-9B54-9AED7516EED6}" presName="ParentBackground1" presStyleCnt="0"/>
      <dgm:spPr/>
    </dgm:pt>
    <dgm:pt modelId="{F094ADF1-CC25-4015-9966-F3DDEAA2CFF6}" type="pres">
      <dgm:prSet presAssocID="{91F52E07-1AAB-4B2E-9B54-9AED7516EED6}" presName="ParentBackground" presStyleLbl="fgAcc1" presStyleIdx="5" presStyleCnt="6" custLinFactNeighborX="-9955" custLinFactNeighborY="-509"/>
      <dgm:spPr/>
    </dgm:pt>
    <dgm:pt modelId="{532E5CC1-8DCA-4B62-A957-D8783889E177}" type="pres">
      <dgm:prSet presAssocID="{91F52E07-1AAB-4B2E-9B54-9AED7516EED6}" presName="Parent1" presStyleLbl="revTx" presStyleIdx="0" presStyleCnt="0">
        <dgm:presLayoutVars>
          <dgm:chMax val="1"/>
          <dgm:chPref val="1"/>
          <dgm:bulletEnabled val="1"/>
        </dgm:presLayoutVars>
      </dgm:prSet>
      <dgm:spPr/>
    </dgm:pt>
  </dgm:ptLst>
  <dgm:cxnLst>
    <dgm:cxn modelId="{1CE21407-D0F9-46C1-8D18-EA3BD71BCF08}" srcId="{D0F15D74-DACD-499B-8FAB-2A43CB71C23E}" destId="{9CBA6429-F1D6-4286-A5F6-B50005F77D96}" srcOrd="3" destOrd="0" parTransId="{ED377408-D475-47F3-8AFF-505A6335D696}" sibTransId="{3A03B4ED-372B-4CE0-B48A-54BB89C7C945}"/>
    <dgm:cxn modelId="{2DBC8409-C256-416D-91B8-2FB704712505}" type="presOf" srcId="{5701160D-859A-400C-A47A-E37681FFD99C}" destId="{E68CC542-BFFD-4A2F-98FD-F39F784CDD69}" srcOrd="1" destOrd="0" presId="urn:microsoft.com/office/officeart/2011/layout/CircleProcess"/>
    <dgm:cxn modelId="{E96FFA1A-A818-45F8-A3E2-C6242A832BB1}" srcId="{D0F15D74-DACD-499B-8FAB-2A43CB71C23E}" destId="{AB7883D0-AA81-4F12-92DD-4AFADE4C2FC0}" srcOrd="2" destOrd="0" parTransId="{32A002DF-C7E0-4206-8CB5-930F71DD45DA}" sibTransId="{36CC34F6-5930-42CD-BA8A-964735B01C58}"/>
    <dgm:cxn modelId="{16114426-437E-4859-98C8-1B35C0F37610}" type="presOf" srcId="{67830948-329C-4AA4-B91B-A83037CDE776}" destId="{35348FDE-5363-4743-8288-6C89FCDA960E}" srcOrd="0" destOrd="0" presId="urn:microsoft.com/office/officeart/2011/layout/CircleProcess"/>
    <dgm:cxn modelId="{1507CC38-BE40-499E-9533-709EE16BA60C}" type="presOf" srcId="{67830948-329C-4AA4-B91B-A83037CDE776}" destId="{E8B1BA9E-78E6-46BD-B5E2-446AA92FE415}" srcOrd="1" destOrd="0" presId="urn:microsoft.com/office/officeart/2011/layout/CircleProcess"/>
    <dgm:cxn modelId="{5914C15E-C328-49AA-8298-07D065A44287}" type="presOf" srcId="{91F52E07-1AAB-4B2E-9B54-9AED7516EED6}" destId="{F094ADF1-CC25-4015-9966-F3DDEAA2CFF6}" srcOrd="0" destOrd="0" presId="urn:microsoft.com/office/officeart/2011/layout/CircleProcess"/>
    <dgm:cxn modelId="{53979145-1BDA-4885-A46B-E238EFAC0F75}" srcId="{D0F15D74-DACD-499B-8FAB-2A43CB71C23E}" destId="{91F52E07-1AAB-4B2E-9B54-9AED7516EED6}" srcOrd="0" destOrd="0" parTransId="{01E2954A-AF68-44B5-9220-D95E2334B1F9}" sibTransId="{F496DAB5-7195-4695-9A9B-CB1CA88F285E}"/>
    <dgm:cxn modelId="{33A1FF6A-463C-4594-8BA4-0EC1F67E2B4D}" srcId="{D0F15D74-DACD-499B-8FAB-2A43CB71C23E}" destId="{67830948-329C-4AA4-B91B-A83037CDE776}" srcOrd="1" destOrd="0" parTransId="{0CFBE429-0635-48C2-98D9-72BA7D78AF77}" sibTransId="{62930523-7AEE-4038-83E3-5E21421C28C0}"/>
    <dgm:cxn modelId="{0CDF104B-1F05-4C98-8C87-9103492548AF}" type="presOf" srcId="{9CBA6429-F1D6-4286-A5F6-B50005F77D96}" destId="{7D711F2F-ABEB-4873-ACDD-375F961A989F}" srcOrd="1" destOrd="0" presId="urn:microsoft.com/office/officeart/2011/layout/CircleProcess"/>
    <dgm:cxn modelId="{E821C14E-AFF4-4E41-8B46-067E3B6F9D60}" type="presOf" srcId="{91F52E07-1AAB-4B2E-9B54-9AED7516EED6}" destId="{532E5CC1-8DCA-4B62-A957-D8783889E177}" srcOrd="1" destOrd="0" presId="urn:microsoft.com/office/officeart/2011/layout/CircleProcess"/>
    <dgm:cxn modelId="{80AB3A52-E879-49E5-9E8B-3113DA619B14}" srcId="{D0F15D74-DACD-499B-8FAB-2A43CB71C23E}" destId="{6BDA4D56-08BE-47C9-A175-2EF33CDFDBD2}" srcOrd="4" destOrd="0" parTransId="{83FE988A-E8F3-4359-A7CA-0C499252A691}" sibTransId="{C0A17C6B-38FF-4228-AC96-B289C4CAEBAC}"/>
    <dgm:cxn modelId="{BE897F7B-2287-492C-BCDB-0404747AA469}" type="presOf" srcId="{AB7883D0-AA81-4F12-92DD-4AFADE4C2FC0}" destId="{38FB6D98-A323-4EE2-8275-6403592DD779}" srcOrd="1" destOrd="0" presId="urn:microsoft.com/office/officeart/2011/layout/CircleProcess"/>
    <dgm:cxn modelId="{FC7040A0-1484-4A65-9D5B-3BF6FDACE750}" type="presOf" srcId="{9CBA6429-F1D6-4286-A5F6-B50005F77D96}" destId="{9EE56094-9E96-47CB-8E2C-BE109EA929C1}" srcOrd="0" destOrd="0" presId="urn:microsoft.com/office/officeart/2011/layout/CircleProcess"/>
    <dgm:cxn modelId="{2D1111A2-178C-4279-A825-D73CE72CF3AF}" type="presOf" srcId="{D0F15D74-DACD-499B-8FAB-2A43CB71C23E}" destId="{28506BFA-4971-42F9-B407-076BE742805A}" srcOrd="0" destOrd="0" presId="urn:microsoft.com/office/officeart/2011/layout/CircleProcess"/>
    <dgm:cxn modelId="{D413DCAE-2EB6-494F-B5A2-8921CD28978D}" type="presOf" srcId="{AB7883D0-AA81-4F12-92DD-4AFADE4C2FC0}" destId="{F398D054-8B7F-4A08-AC52-EEC72E28CED6}" srcOrd="0" destOrd="0" presId="urn:microsoft.com/office/officeart/2011/layout/CircleProcess"/>
    <dgm:cxn modelId="{D99F3CC8-2D50-40C9-81D0-EFE1E4F7DE87}" srcId="{D0F15D74-DACD-499B-8FAB-2A43CB71C23E}" destId="{5701160D-859A-400C-A47A-E37681FFD99C}" srcOrd="5" destOrd="0" parTransId="{349C90F2-BF01-4A3A-A59A-12931221E28F}" sibTransId="{B71CA693-39BA-43FD-9236-6F0F58160FF4}"/>
    <dgm:cxn modelId="{38F59AD2-DB6C-4AA7-BF30-8009706EF5F2}" type="presOf" srcId="{5701160D-859A-400C-A47A-E37681FFD99C}" destId="{59A0FD92-AC38-45D7-BCDB-FA4DDA01985B}" srcOrd="0" destOrd="0" presId="urn:microsoft.com/office/officeart/2011/layout/CircleProcess"/>
    <dgm:cxn modelId="{EFACD1DB-6A2B-4735-821A-B34A66088248}" type="presOf" srcId="{6BDA4D56-08BE-47C9-A175-2EF33CDFDBD2}" destId="{E3833ACC-3DF0-4C45-9566-9CE68DC5CA47}" srcOrd="0" destOrd="0" presId="urn:microsoft.com/office/officeart/2011/layout/CircleProcess"/>
    <dgm:cxn modelId="{B60F40DE-96F7-4D6F-9A98-98584E06F800}" type="presOf" srcId="{6BDA4D56-08BE-47C9-A175-2EF33CDFDBD2}" destId="{FA6D4F5B-CFCF-4195-B4A4-81953C2C0611}" srcOrd="1" destOrd="0" presId="urn:microsoft.com/office/officeart/2011/layout/CircleProcess"/>
    <dgm:cxn modelId="{8913B46E-E462-499B-A4C5-3EAD67FD7B3A}" type="presParOf" srcId="{28506BFA-4971-42F9-B407-076BE742805A}" destId="{E83FF67F-D4A6-4172-8967-3B426FA0E1DB}" srcOrd="0" destOrd="0" presId="urn:microsoft.com/office/officeart/2011/layout/CircleProcess"/>
    <dgm:cxn modelId="{C7198196-A46F-4294-A1A7-D741158867EC}" type="presParOf" srcId="{E83FF67F-D4A6-4172-8967-3B426FA0E1DB}" destId="{473B577C-5BEB-4952-825A-53EEA8A91456}" srcOrd="0" destOrd="0" presId="urn:microsoft.com/office/officeart/2011/layout/CircleProcess"/>
    <dgm:cxn modelId="{22546592-B854-4CC8-A7DA-388203282BC9}" type="presParOf" srcId="{28506BFA-4971-42F9-B407-076BE742805A}" destId="{237FEBAF-D46B-41D9-96C6-E2A25652B1BD}" srcOrd="1" destOrd="0" presId="urn:microsoft.com/office/officeart/2011/layout/CircleProcess"/>
    <dgm:cxn modelId="{48E1A38A-ACB7-4C65-84E2-78A35F6178E8}" type="presParOf" srcId="{237FEBAF-D46B-41D9-96C6-E2A25652B1BD}" destId="{59A0FD92-AC38-45D7-BCDB-FA4DDA01985B}" srcOrd="0" destOrd="0" presId="urn:microsoft.com/office/officeart/2011/layout/CircleProcess"/>
    <dgm:cxn modelId="{525DBC64-E3CE-441E-8A0C-7F7E72B7CB6A}" type="presParOf" srcId="{28506BFA-4971-42F9-B407-076BE742805A}" destId="{E68CC542-BFFD-4A2F-98FD-F39F784CDD69}" srcOrd="2" destOrd="0" presId="urn:microsoft.com/office/officeart/2011/layout/CircleProcess"/>
    <dgm:cxn modelId="{D43F7A3E-FD6A-4C83-AEC6-6BCDEC46E42C}" type="presParOf" srcId="{28506BFA-4971-42F9-B407-076BE742805A}" destId="{DF3E67FC-8499-47F5-AC65-CE37E54B68CA}" srcOrd="3" destOrd="0" presId="urn:microsoft.com/office/officeart/2011/layout/CircleProcess"/>
    <dgm:cxn modelId="{FB623FC4-1B16-4177-9E1F-7856301C4909}" type="presParOf" srcId="{DF3E67FC-8499-47F5-AC65-CE37E54B68CA}" destId="{0E8CFA86-61C2-4D1A-9512-70541E3638BB}" srcOrd="0" destOrd="0" presId="urn:microsoft.com/office/officeart/2011/layout/CircleProcess"/>
    <dgm:cxn modelId="{22EC7010-2758-44D5-893F-75947A77CFB1}" type="presParOf" srcId="{28506BFA-4971-42F9-B407-076BE742805A}" destId="{A50BFAED-48AC-42AD-B486-57CD9E056E6C}" srcOrd="4" destOrd="0" presId="urn:microsoft.com/office/officeart/2011/layout/CircleProcess"/>
    <dgm:cxn modelId="{F8C07811-AEC2-4B5A-88A3-080CBB0DB525}" type="presParOf" srcId="{A50BFAED-48AC-42AD-B486-57CD9E056E6C}" destId="{E3833ACC-3DF0-4C45-9566-9CE68DC5CA47}" srcOrd="0" destOrd="0" presId="urn:microsoft.com/office/officeart/2011/layout/CircleProcess"/>
    <dgm:cxn modelId="{8E43820C-57A0-40CC-B721-64CE8D173B60}" type="presParOf" srcId="{28506BFA-4971-42F9-B407-076BE742805A}" destId="{FA6D4F5B-CFCF-4195-B4A4-81953C2C0611}" srcOrd="5" destOrd="0" presId="urn:microsoft.com/office/officeart/2011/layout/CircleProcess"/>
    <dgm:cxn modelId="{F8809D7A-5D70-43DE-ACE7-2FCD1867DBEC}" type="presParOf" srcId="{28506BFA-4971-42F9-B407-076BE742805A}" destId="{BF6273B4-52C1-4EED-81C3-87049B498626}" srcOrd="6" destOrd="0" presId="urn:microsoft.com/office/officeart/2011/layout/CircleProcess"/>
    <dgm:cxn modelId="{1CE982CC-83FD-43D4-8E53-204A8A721787}" type="presParOf" srcId="{BF6273B4-52C1-4EED-81C3-87049B498626}" destId="{21447EB0-DB31-4867-8403-CB2BC4203C13}" srcOrd="0" destOrd="0" presId="urn:microsoft.com/office/officeart/2011/layout/CircleProcess"/>
    <dgm:cxn modelId="{D09AD2A8-4C07-46F2-9505-998C7E46BEFB}" type="presParOf" srcId="{28506BFA-4971-42F9-B407-076BE742805A}" destId="{94F0E999-9EA0-4113-95EA-D317C27CDF05}" srcOrd="7" destOrd="0" presId="urn:microsoft.com/office/officeart/2011/layout/CircleProcess"/>
    <dgm:cxn modelId="{89C0F621-04B3-4BC2-8989-E37FE5285192}" type="presParOf" srcId="{94F0E999-9EA0-4113-95EA-D317C27CDF05}" destId="{9EE56094-9E96-47CB-8E2C-BE109EA929C1}" srcOrd="0" destOrd="0" presId="urn:microsoft.com/office/officeart/2011/layout/CircleProcess"/>
    <dgm:cxn modelId="{ECAA9536-F9BC-40BA-BB6B-93065A426BC2}" type="presParOf" srcId="{28506BFA-4971-42F9-B407-076BE742805A}" destId="{7D711F2F-ABEB-4873-ACDD-375F961A989F}" srcOrd="8" destOrd="0" presId="urn:microsoft.com/office/officeart/2011/layout/CircleProcess"/>
    <dgm:cxn modelId="{84BC18B0-6D96-4B59-928F-CAB52424B9EE}" type="presParOf" srcId="{28506BFA-4971-42F9-B407-076BE742805A}" destId="{F209E198-2AFE-4207-903C-FCA3BB1B25A6}" srcOrd="9" destOrd="0" presId="urn:microsoft.com/office/officeart/2011/layout/CircleProcess"/>
    <dgm:cxn modelId="{55D9489D-00E7-464E-8A6A-D27DC2DBCD2E}" type="presParOf" srcId="{F209E198-2AFE-4207-903C-FCA3BB1B25A6}" destId="{A9FA9AEB-BE31-4293-959D-B54730417BC2}" srcOrd="0" destOrd="0" presId="urn:microsoft.com/office/officeart/2011/layout/CircleProcess"/>
    <dgm:cxn modelId="{2AD5F801-5707-4552-A352-0AF9043D832A}" type="presParOf" srcId="{28506BFA-4971-42F9-B407-076BE742805A}" destId="{F1BB0FC4-95C0-402C-AA1B-A4F585B022D7}" srcOrd="10" destOrd="0" presId="urn:microsoft.com/office/officeart/2011/layout/CircleProcess"/>
    <dgm:cxn modelId="{B663A02D-C698-41A5-87AA-C3407FEC7C31}" type="presParOf" srcId="{F1BB0FC4-95C0-402C-AA1B-A4F585B022D7}" destId="{F398D054-8B7F-4A08-AC52-EEC72E28CED6}" srcOrd="0" destOrd="0" presId="urn:microsoft.com/office/officeart/2011/layout/CircleProcess"/>
    <dgm:cxn modelId="{1211C3A6-EB96-43FC-A35E-B212647D25ED}" type="presParOf" srcId="{28506BFA-4971-42F9-B407-076BE742805A}" destId="{38FB6D98-A323-4EE2-8275-6403592DD779}" srcOrd="11" destOrd="0" presId="urn:microsoft.com/office/officeart/2011/layout/CircleProcess"/>
    <dgm:cxn modelId="{51872712-539C-4AB2-AB61-4FACAAEAD440}" type="presParOf" srcId="{28506BFA-4971-42F9-B407-076BE742805A}" destId="{6F367955-810E-49A9-972A-672A52AB0518}" srcOrd="12" destOrd="0" presId="urn:microsoft.com/office/officeart/2011/layout/CircleProcess"/>
    <dgm:cxn modelId="{7B09A5E5-96FF-4797-B7A1-AF8D1C9B1D81}" type="presParOf" srcId="{6F367955-810E-49A9-972A-672A52AB0518}" destId="{C7DA53F6-64A9-4E95-A509-90665E767326}" srcOrd="0" destOrd="0" presId="urn:microsoft.com/office/officeart/2011/layout/CircleProcess"/>
    <dgm:cxn modelId="{0F497FB0-FFF7-48BF-A296-9980AC61FE99}" type="presParOf" srcId="{28506BFA-4971-42F9-B407-076BE742805A}" destId="{96BC4CA2-30CF-4DBF-9790-D9EC9DEA210B}" srcOrd="13" destOrd="0" presId="urn:microsoft.com/office/officeart/2011/layout/CircleProcess"/>
    <dgm:cxn modelId="{F5335156-1644-4B7B-AAD9-BF15CA50B485}" type="presParOf" srcId="{96BC4CA2-30CF-4DBF-9790-D9EC9DEA210B}" destId="{35348FDE-5363-4743-8288-6C89FCDA960E}" srcOrd="0" destOrd="0" presId="urn:microsoft.com/office/officeart/2011/layout/CircleProcess"/>
    <dgm:cxn modelId="{9D7A9F44-0624-45FC-A171-57DE05F7A9FF}" type="presParOf" srcId="{28506BFA-4971-42F9-B407-076BE742805A}" destId="{E8B1BA9E-78E6-46BD-B5E2-446AA92FE415}" srcOrd="14" destOrd="0" presId="urn:microsoft.com/office/officeart/2011/layout/CircleProcess"/>
    <dgm:cxn modelId="{45CB053C-469B-4A0E-8870-930DB966C2BA}" type="presParOf" srcId="{28506BFA-4971-42F9-B407-076BE742805A}" destId="{2D0AEA14-9D43-4D5F-8140-A2088F66A672}" srcOrd="15" destOrd="0" presId="urn:microsoft.com/office/officeart/2011/layout/CircleProcess"/>
    <dgm:cxn modelId="{DFD159F8-7169-4277-8E23-37609B9E1B26}" type="presParOf" srcId="{2D0AEA14-9D43-4D5F-8140-A2088F66A672}" destId="{079739CD-F260-4909-A973-7AC3ED046C59}" srcOrd="0" destOrd="0" presId="urn:microsoft.com/office/officeart/2011/layout/CircleProcess"/>
    <dgm:cxn modelId="{26612286-25C9-4246-A567-F92A83156C28}" type="presParOf" srcId="{28506BFA-4971-42F9-B407-076BE742805A}" destId="{D0C684DF-B19E-49C4-B127-D15EA2E0EA70}" srcOrd="16" destOrd="0" presId="urn:microsoft.com/office/officeart/2011/layout/CircleProcess"/>
    <dgm:cxn modelId="{F48D888D-E0E8-4C81-8FCC-06FCFAAEB377}" type="presParOf" srcId="{D0C684DF-B19E-49C4-B127-D15EA2E0EA70}" destId="{F094ADF1-CC25-4015-9966-F3DDEAA2CFF6}" srcOrd="0" destOrd="0" presId="urn:microsoft.com/office/officeart/2011/layout/CircleProcess"/>
    <dgm:cxn modelId="{AC18E903-907D-47AE-83E1-6C662F361010}" type="presParOf" srcId="{28506BFA-4971-42F9-B407-076BE742805A}" destId="{532E5CC1-8DCA-4B62-A957-D8783889E177}"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B577C-5BEB-4952-825A-53EEA8A91456}">
      <dsp:nvSpPr>
        <dsp:cNvPr id="0" name=""/>
        <dsp:cNvSpPr/>
      </dsp:nvSpPr>
      <dsp:spPr>
        <a:xfrm>
          <a:off x="9769839" y="1512112"/>
          <a:ext cx="1800970" cy="18006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0FD92-AC38-45D7-BCDB-FA4DDA01985B}">
      <dsp:nvSpPr>
        <dsp:cNvPr id="0" name=""/>
        <dsp:cNvSpPr/>
      </dsp:nvSpPr>
      <dsp:spPr>
        <a:xfrm>
          <a:off x="9840449" y="1641198"/>
          <a:ext cx="1680829" cy="16805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Build in an agreement to “what good looks like” and how this will be measured / evaluated</a:t>
          </a:r>
        </a:p>
      </dsp:txBody>
      <dsp:txXfrm>
        <a:off x="10080731" y="1881324"/>
        <a:ext cx="1200265" cy="1200313"/>
      </dsp:txXfrm>
    </dsp:sp>
    <dsp:sp modelId="{0E8CFA86-61C2-4D1A-9512-70541E3638BB}">
      <dsp:nvSpPr>
        <dsp:cNvPr id="0" name=""/>
        <dsp:cNvSpPr/>
      </dsp:nvSpPr>
      <dsp:spPr>
        <a:xfrm rot="2700000">
          <a:off x="7909497" y="1511910"/>
          <a:ext cx="1800716" cy="1800716"/>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33ACC-3DF0-4C45-9566-9CE68DC5CA47}">
      <dsp:nvSpPr>
        <dsp:cNvPr id="0" name=""/>
        <dsp:cNvSpPr/>
      </dsp:nvSpPr>
      <dsp:spPr>
        <a:xfrm>
          <a:off x="7977072" y="1477343"/>
          <a:ext cx="1680829" cy="1680565"/>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Identify priority areas for intervention and co-design the next stages, including further engagement and/or task and finish group</a:t>
          </a:r>
        </a:p>
      </dsp:txBody>
      <dsp:txXfrm>
        <a:off x="8217354" y="1717469"/>
        <a:ext cx="1200265" cy="1200313"/>
      </dsp:txXfrm>
    </dsp:sp>
    <dsp:sp modelId="{21447EB0-DB31-4867-8403-CB2BC4203C13}">
      <dsp:nvSpPr>
        <dsp:cNvPr id="0" name=""/>
        <dsp:cNvSpPr/>
      </dsp:nvSpPr>
      <dsp:spPr>
        <a:xfrm rot="2700000">
          <a:off x="6049028" y="1511910"/>
          <a:ext cx="1800716" cy="1800716"/>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56094-9E96-47CB-8E2C-BE109EA929C1}">
      <dsp:nvSpPr>
        <dsp:cNvPr id="0" name=""/>
        <dsp:cNvSpPr/>
      </dsp:nvSpPr>
      <dsp:spPr>
        <a:xfrm>
          <a:off x="6104770" y="1732671"/>
          <a:ext cx="1680829" cy="1680565"/>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Bring in evidence about best practice and co-create solutions to address the identified issues</a:t>
          </a:r>
        </a:p>
      </dsp:txBody>
      <dsp:txXfrm>
        <a:off x="6345052" y="1972797"/>
        <a:ext cx="1200265" cy="1200313"/>
      </dsp:txXfrm>
    </dsp:sp>
    <dsp:sp modelId="{A9FA9AEB-BE31-4293-959D-B54730417BC2}">
      <dsp:nvSpPr>
        <dsp:cNvPr id="0" name=""/>
        <dsp:cNvSpPr/>
      </dsp:nvSpPr>
      <dsp:spPr>
        <a:xfrm rot="2700000">
          <a:off x="4188559" y="1511910"/>
          <a:ext cx="1800716" cy="1800716"/>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8D054-8B7F-4A08-AC52-EEC72E28CED6}">
      <dsp:nvSpPr>
        <dsp:cNvPr id="0" name=""/>
        <dsp:cNvSpPr/>
      </dsp:nvSpPr>
      <dsp:spPr>
        <a:xfrm>
          <a:off x="4208970" y="1477343"/>
          <a:ext cx="1680829" cy="1680565"/>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Bring in insight data, qualitative and quantitative, and invite reflections on the problem based on lived experience</a:t>
          </a:r>
        </a:p>
      </dsp:txBody>
      <dsp:txXfrm>
        <a:off x="4448108" y="1717469"/>
        <a:ext cx="1200265" cy="1200313"/>
      </dsp:txXfrm>
    </dsp:sp>
    <dsp:sp modelId="{C7DA53F6-64A9-4E95-A509-90665E767326}">
      <dsp:nvSpPr>
        <dsp:cNvPr id="0" name=""/>
        <dsp:cNvSpPr/>
      </dsp:nvSpPr>
      <dsp:spPr>
        <a:xfrm rot="2700000">
          <a:off x="2303996" y="1495229"/>
          <a:ext cx="1800716" cy="1800716"/>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48FDE-5363-4743-8288-6C89FCDA960E}">
      <dsp:nvSpPr>
        <dsp:cNvPr id="0" name=""/>
        <dsp:cNvSpPr/>
      </dsp:nvSpPr>
      <dsp:spPr>
        <a:xfrm>
          <a:off x="2369999" y="1614275"/>
          <a:ext cx="1680829" cy="1680565"/>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Frame the issue for discussion in a way that invites open conversation about ‘what matters to me’ and does not close down the potential solutions</a:t>
          </a:r>
          <a:endParaRPr lang="en-GB" sz="1100" kern="1200" dirty="0"/>
        </a:p>
      </dsp:txBody>
      <dsp:txXfrm>
        <a:off x="2609137" y="1854401"/>
        <a:ext cx="1200265" cy="1200313"/>
      </dsp:txXfrm>
    </dsp:sp>
    <dsp:sp modelId="{079739CD-F260-4909-A973-7AC3ED046C59}">
      <dsp:nvSpPr>
        <dsp:cNvPr id="0" name=""/>
        <dsp:cNvSpPr/>
      </dsp:nvSpPr>
      <dsp:spPr>
        <a:xfrm rot="2700000">
          <a:off x="373135" y="1554183"/>
          <a:ext cx="1800716" cy="1800716"/>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4ADF1-CC25-4015-9966-F3DDEAA2CFF6}">
      <dsp:nvSpPr>
        <dsp:cNvPr id="0" name=""/>
        <dsp:cNvSpPr/>
      </dsp:nvSpPr>
      <dsp:spPr>
        <a:xfrm>
          <a:off x="359666" y="1563589"/>
          <a:ext cx="1680829" cy="16805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Ensure groups are representative and inclusive, using community groups and aligning with the NWL principles of co-production</a:t>
          </a:r>
        </a:p>
      </dsp:txBody>
      <dsp:txXfrm>
        <a:off x="599948" y="1803715"/>
        <a:ext cx="1200265" cy="120031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CDAA27D-76CA-40AE-85C8-2696EFB87D74}" type="datetimeFigureOut">
              <a:rPr lang="en-GB" smtClean="0"/>
              <a:t>26/09/2023</a:t>
            </a:fld>
            <a:endParaRPr lang="en-GB" dirty="0"/>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0F3E963-2DDD-4DB4-9586-F83F24080621}" type="slidenum">
              <a:rPr lang="en-GB" smtClean="0"/>
              <a:t>‹#›</a:t>
            </a:fld>
            <a:endParaRPr lang="en-GB" dirty="0"/>
          </a:p>
        </p:txBody>
      </p:sp>
    </p:spTree>
    <p:extLst>
      <p:ext uri="{BB962C8B-B14F-4D97-AF65-F5344CB8AC3E}">
        <p14:creationId xmlns:p14="http://schemas.microsoft.com/office/powerpoint/2010/main" val="3051267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48E5BDE-6E7E-4D84-9EC2-269A80873E97}" type="datetimeFigureOut">
              <a:rPr lang="en-GB" smtClean="0"/>
              <a:t>26/09/2023</a:t>
            </a:fld>
            <a:endParaRPr lang="en-GB"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9BB9B55-3A7A-47A0-84F9-A942C079E651}" type="slidenum">
              <a:rPr lang="en-GB" smtClean="0"/>
              <a:t>‹#›</a:t>
            </a:fld>
            <a:endParaRPr lang="en-GB" dirty="0"/>
          </a:p>
        </p:txBody>
      </p:sp>
    </p:spTree>
    <p:extLst>
      <p:ext uri="{BB962C8B-B14F-4D97-AF65-F5344CB8AC3E}">
        <p14:creationId xmlns:p14="http://schemas.microsoft.com/office/powerpoint/2010/main" val="349486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Presenter: June</a:t>
            </a:r>
          </a:p>
        </p:txBody>
      </p:sp>
      <p:sp>
        <p:nvSpPr>
          <p:cNvPr id="4" name="Slide Number Placeholder 3"/>
          <p:cNvSpPr>
            <a:spLocks noGrp="1"/>
          </p:cNvSpPr>
          <p:nvPr>
            <p:ph type="sldNum" sz="quarter" idx="5"/>
          </p:nvPr>
        </p:nvSpPr>
        <p:spPr/>
        <p:txBody>
          <a:bodyPr/>
          <a:lstStyle/>
          <a:p>
            <a:fld id="{CE44D447-360A-47CE-8415-A7A1AAA18AC1}" type="slidenum">
              <a:rPr lang="en-GB" smtClean="0"/>
              <a:t>5</a:t>
            </a:fld>
            <a:endParaRPr lang="en-GB"/>
          </a:p>
        </p:txBody>
      </p:sp>
    </p:spTree>
    <p:extLst>
      <p:ext uri="{BB962C8B-B14F-4D97-AF65-F5344CB8AC3E}">
        <p14:creationId xmlns:p14="http://schemas.microsoft.com/office/powerpoint/2010/main" val="54171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6</a:t>
            </a:fld>
            <a:endParaRPr lang="en-GB" dirty="0"/>
          </a:p>
        </p:txBody>
      </p:sp>
    </p:spTree>
    <p:extLst>
      <p:ext uri="{BB962C8B-B14F-4D97-AF65-F5344CB8AC3E}">
        <p14:creationId xmlns:p14="http://schemas.microsoft.com/office/powerpoint/2010/main" val="129369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cxnSp>
        <p:nvCxnSpPr>
          <p:cNvPr id="26" name="Straight Connector 25"/>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87479"/>
            <a:ext cx="2233639" cy="744546"/>
          </a:xfrm>
          <a:prstGeom prst="rect">
            <a:avLst/>
          </a:prstGeom>
          <a:noFill/>
          <a:ln>
            <a:noFill/>
          </a:ln>
        </p:spPr>
      </p:pic>
    </p:spTree>
    <p:extLst>
      <p:ext uri="{BB962C8B-B14F-4D97-AF65-F5344CB8AC3E}">
        <p14:creationId xmlns:p14="http://schemas.microsoft.com/office/powerpoint/2010/main" val="360957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49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 clear header and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lstStyle>
            <a:lvl1pPr>
              <a:defRPr>
                <a:solidFill>
                  <a:srgbClr val="4B429B"/>
                </a:solidFill>
              </a:defRPr>
            </a:lvl1pPr>
          </a:lstStyle>
          <a:p>
            <a:r>
              <a:rPr lang="en-US" dirty="0"/>
              <a:t>Click to edit title</a:t>
            </a:r>
            <a:endParaRPr lang="en-GB" dirty="0"/>
          </a:p>
        </p:txBody>
      </p:sp>
    </p:spTree>
    <p:extLst>
      <p:ext uri="{BB962C8B-B14F-4D97-AF65-F5344CB8AC3E}">
        <p14:creationId xmlns:p14="http://schemas.microsoft.com/office/powerpoint/2010/main" val="239864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a:t>Click to add sub-heading</a:t>
            </a:r>
            <a:endParaRPr lang="en-GB" dirty="0"/>
          </a:p>
        </p:txBody>
      </p:sp>
      <p:cxnSp>
        <p:nvCxnSpPr>
          <p:cNvPr id="12" name="Straight Connector 11"/>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9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15" name="Rectangle 14"/>
          <p:cNvSpPr/>
          <p:nvPr userDrawn="1"/>
        </p:nvSpPr>
        <p:spPr>
          <a:xfrm>
            <a:off x="0" y="955131"/>
            <a:ext cx="12192000" cy="5902949"/>
          </a:xfrm>
          <a:prstGeom prst="rect">
            <a:avLst/>
          </a:prstGeom>
          <a:gradFill flip="none" rotWithShape="1">
            <a:gsLst>
              <a:gs pos="0">
                <a:srgbClr val="330072"/>
              </a:gs>
              <a:gs pos="100000">
                <a:srgbClr val="005EB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sp>
        <p:nvSpPr>
          <p:cNvPr id="16" name="object 18">
            <a:hlinkClick r:id="" action="ppaction://hlinkshowjump?jump=previousslide"/>
          </p:cNvPr>
          <p:cNvSpPr/>
          <p:nvPr userDrawn="1"/>
        </p:nvSpPr>
        <p:spPr>
          <a:xfrm>
            <a:off x="222290" y="6360955"/>
            <a:ext cx="323862" cy="323839"/>
          </a:xfrm>
          <a:custGeom>
            <a:avLst/>
            <a:gdLst/>
            <a:ahLst/>
            <a:cxnLst/>
            <a:rect l="l" t="t" r="r" b="b"/>
            <a:pathLst>
              <a:path w="534035" h="534034">
                <a:moveTo>
                  <a:pt x="325932" y="402475"/>
                </a:moveTo>
                <a:lnTo>
                  <a:pt x="321487" y="397878"/>
                </a:lnTo>
                <a:lnTo>
                  <a:pt x="190423" y="266865"/>
                </a:lnTo>
                <a:lnTo>
                  <a:pt x="323659" y="133667"/>
                </a:lnTo>
                <a:lnTo>
                  <a:pt x="324891" y="130695"/>
                </a:lnTo>
                <a:lnTo>
                  <a:pt x="324878" y="121196"/>
                </a:lnTo>
                <a:lnTo>
                  <a:pt x="319671" y="116014"/>
                </a:lnTo>
                <a:lnTo>
                  <a:pt x="313258" y="116027"/>
                </a:lnTo>
                <a:lnTo>
                  <a:pt x="310197" y="116027"/>
                </a:lnTo>
                <a:lnTo>
                  <a:pt x="307238" y="117246"/>
                </a:lnTo>
                <a:lnTo>
                  <a:pt x="161315" y="263182"/>
                </a:lnTo>
                <a:lnTo>
                  <a:pt x="161315" y="270522"/>
                </a:lnTo>
                <a:lnTo>
                  <a:pt x="309562" y="418630"/>
                </a:lnTo>
                <a:lnTo>
                  <a:pt x="316699" y="418630"/>
                </a:lnTo>
                <a:lnTo>
                  <a:pt x="325793" y="409829"/>
                </a:lnTo>
                <a:lnTo>
                  <a:pt x="325932" y="402475"/>
                </a:lnTo>
                <a:close/>
              </a:path>
              <a:path w="534035" h="534034">
                <a:moveTo>
                  <a:pt x="533933" y="266954"/>
                </a:moveTo>
                <a:lnTo>
                  <a:pt x="529628" y="218973"/>
                </a:lnTo>
                <a:lnTo>
                  <a:pt x="519798" y="183159"/>
                </a:lnTo>
                <a:lnTo>
                  <a:pt x="519798" y="266979"/>
                </a:lnTo>
                <a:lnTo>
                  <a:pt x="518553" y="292354"/>
                </a:lnTo>
                <a:lnTo>
                  <a:pt x="508609" y="341642"/>
                </a:lnTo>
                <a:lnTo>
                  <a:pt x="489381" y="387362"/>
                </a:lnTo>
                <a:lnTo>
                  <a:pt x="462241" y="427621"/>
                </a:lnTo>
                <a:lnTo>
                  <a:pt x="427647" y="462216"/>
                </a:lnTo>
                <a:lnTo>
                  <a:pt x="387388" y="489356"/>
                </a:lnTo>
                <a:lnTo>
                  <a:pt x="341680" y="508596"/>
                </a:lnTo>
                <a:lnTo>
                  <a:pt x="292392" y="518553"/>
                </a:lnTo>
                <a:lnTo>
                  <a:pt x="267004" y="519811"/>
                </a:lnTo>
                <a:lnTo>
                  <a:pt x="241617" y="518541"/>
                </a:lnTo>
                <a:lnTo>
                  <a:pt x="192341" y="508546"/>
                </a:lnTo>
                <a:lnTo>
                  <a:pt x="146646" y="489292"/>
                </a:lnTo>
                <a:lnTo>
                  <a:pt x="106400" y="462153"/>
                </a:lnTo>
                <a:lnTo>
                  <a:pt x="71805" y="427558"/>
                </a:lnTo>
                <a:lnTo>
                  <a:pt x="44653" y="387311"/>
                </a:lnTo>
                <a:lnTo>
                  <a:pt x="25400" y="341617"/>
                </a:lnTo>
                <a:lnTo>
                  <a:pt x="15405" y="292354"/>
                </a:lnTo>
                <a:lnTo>
                  <a:pt x="14135" y="266954"/>
                </a:lnTo>
                <a:lnTo>
                  <a:pt x="15392" y="241566"/>
                </a:lnTo>
                <a:lnTo>
                  <a:pt x="25336" y="192278"/>
                </a:lnTo>
                <a:lnTo>
                  <a:pt x="44577" y="146558"/>
                </a:lnTo>
                <a:lnTo>
                  <a:pt x="71729" y="106311"/>
                </a:lnTo>
                <a:lnTo>
                  <a:pt x="106324" y="71716"/>
                </a:lnTo>
                <a:lnTo>
                  <a:pt x="146583" y="44577"/>
                </a:lnTo>
                <a:lnTo>
                  <a:pt x="192290" y="25349"/>
                </a:lnTo>
                <a:lnTo>
                  <a:pt x="241566" y="15405"/>
                </a:lnTo>
                <a:lnTo>
                  <a:pt x="266966" y="14147"/>
                </a:lnTo>
                <a:lnTo>
                  <a:pt x="292366" y="15405"/>
                </a:lnTo>
                <a:lnTo>
                  <a:pt x="341655" y="25349"/>
                </a:lnTo>
                <a:lnTo>
                  <a:pt x="387375" y="44589"/>
                </a:lnTo>
                <a:lnTo>
                  <a:pt x="427634" y="71729"/>
                </a:lnTo>
                <a:lnTo>
                  <a:pt x="462229" y="106337"/>
                </a:lnTo>
                <a:lnTo>
                  <a:pt x="489369" y="146583"/>
                </a:lnTo>
                <a:lnTo>
                  <a:pt x="508596" y="192290"/>
                </a:lnTo>
                <a:lnTo>
                  <a:pt x="518553" y="241579"/>
                </a:lnTo>
                <a:lnTo>
                  <a:pt x="519798" y="266979"/>
                </a:lnTo>
                <a:lnTo>
                  <a:pt x="519798" y="183159"/>
                </a:lnTo>
                <a:lnTo>
                  <a:pt x="497484" y="132219"/>
                </a:lnTo>
                <a:lnTo>
                  <a:pt x="471144" y="94957"/>
                </a:lnTo>
                <a:lnTo>
                  <a:pt x="438962" y="62788"/>
                </a:lnTo>
                <a:lnTo>
                  <a:pt x="401713" y="36449"/>
                </a:lnTo>
                <a:lnTo>
                  <a:pt x="360121" y="16700"/>
                </a:lnTo>
                <a:lnTo>
                  <a:pt x="350812" y="14147"/>
                </a:lnTo>
                <a:lnTo>
                  <a:pt x="314960" y="4305"/>
                </a:lnTo>
                <a:lnTo>
                  <a:pt x="266966" y="0"/>
                </a:lnTo>
                <a:lnTo>
                  <a:pt x="218960" y="4305"/>
                </a:lnTo>
                <a:lnTo>
                  <a:pt x="173799" y="16713"/>
                </a:lnTo>
                <a:lnTo>
                  <a:pt x="132207" y="36461"/>
                </a:lnTo>
                <a:lnTo>
                  <a:pt x="94957" y="62801"/>
                </a:lnTo>
                <a:lnTo>
                  <a:pt x="62776" y="94970"/>
                </a:lnTo>
                <a:lnTo>
                  <a:pt x="36436" y="132232"/>
                </a:lnTo>
                <a:lnTo>
                  <a:pt x="16700" y="173824"/>
                </a:lnTo>
                <a:lnTo>
                  <a:pt x="4292" y="218986"/>
                </a:lnTo>
                <a:lnTo>
                  <a:pt x="0" y="266979"/>
                </a:lnTo>
                <a:lnTo>
                  <a:pt x="4343" y="314947"/>
                </a:lnTo>
                <a:lnTo>
                  <a:pt x="16789" y="360108"/>
                </a:lnTo>
                <a:lnTo>
                  <a:pt x="36563" y="401701"/>
                </a:lnTo>
                <a:lnTo>
                  <a:pt x="62877" y="438912"/>
                </a:lnTo>
                <a:lnTo>
                  <a:pt x="95059" y="471081"/>
                </a:lnTo>
                <a:lnTo>
                  <a:pt x="132308" y="497420"/>
                </a:lnTo>
                <a:lnTo>
                  <a:pt x="173875" y="517182"/>
                </a:lnTo>
                <a:lnTo>
                  <a:pt x="219024" y="529602"/>
                </a:lnTo>
                <a:lnTo>
                  <a:pt x="266992" y="533946"/>
                </a:lnTo>
                <a:lnTo>
                  <a:pt x="314985" y="529640"/>
                </a:lnTo>
                <a:lnTo>
                  <a:pt x="360146" y="517232"/>
                </a:lnTo>
                <a:lnTo>
                  <a:pt x="401739" y="497484"/>
                </a:lnTo>
                <a:lnTo>
                  <a:pt x="438988" y="471144"/>
                </a:lnTo>
                <a:lnTo>
                  <a:pt x="471208" y="438912"/>
                </a:lnTo>
                <a:lnTo>
                  <a:pt x="497522" y="401662"/>
                </a:lnTo>
                <a:lnTo>
                  <a:pt x="517258" y="360095"/>
                </a:lnTo>
                <a:lnTo>
                  <a:pt x="529640" y="314947"/>
                </a:lnTo>
                <a:lnTo>
                  <a:pt x="533933" y="266954"/>
                </a:lnTo>
                <a:close/>
              </a:path>
            </a:pathLst>
          </a:custGeom>
          <a:solidFill>
            <a:srgbClr val="FFFFFF"/>
          </a:solidFill>
        </p:spPr>
        <p:txBody>
          <a:bodyPr wrap="square" lIns="0" tIns="0" rIns="0" bIns="0" rtlCol="0"/>
          <a:lstStyle/>
          <a:p>
            <a:endParaRPr sz="1092"/>
          </a:p>
        </p:txBody>
      </p:sp>
      <p:sp>
        <p:nvSpPr>
          <p:cNvPr id="17" name="Rectangle 16"/>
          <p:cNvSpPr/>
          <p:nvPr userDrawn="1"/>
        </p:nvSpPr>
        <p:spPr>
          <a:xfrm>
            <a:off x="0" y="933782"/>
            <a:ext cx="12192000" cy="43661"/>
          </a:xfrm>
          <a:prstGeom prst="rect">
            <a:avLst/>
          </a:prstGeom>
          <a:gradFill flip="none" rotWithShape="1">
            <a:gsLst>
              <a:gs pos="11000">
                <a:srgbClr val="02A499"/>
              </a:gs>
              <a:gs pos="61000">
                <a:srgbClr val="AE2573"/>
              </a:gs>
              <a:gs pos="32000">
                <a:srgbClr val="330072"/>
              </a:gs>
              <a:gs pos="90000">
                <a:srgbClr val="ED8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sp>
        <p:nvSpPr>
          <p:cNvPr id="18" name="object 53">
            <a:hlinkClick r:id="" action="ppaction://hlinkshowjump?jump=nextslide"/>
          </p:cNvPr>
          <p:cNvSpPr/>
          <p:nvPr userDrawn="1"/>
        </p:nvSpPr>
        <p:spPr>
          <a:xfrm>
            <a:off x="11645902" y="6360963"/>
            <a:ext cx="323862" cy="323839"/>
          </a:xfrm>
          <a:custGeom>
            <a:avLst/>
            <a:gdLst/>
            <a:ahLst/>
            <a:cxnLst/>
            <a:rect l="l" t="t" r="r" b="b"/>
            <a:pathLst>
              <a:path w="534034" h="534034">
                <a:moveTo>
                  <a:pt x="372579" y="263410"/>
                </a:moveTo>
                <a:lnTo>
                  <a:pt x="224345" y="115316"/>
                </a:lnTo>
                <a:lnTo>
                  <a:pt x="217208" y="115316"/>
                </a:lnTo>
                <a:lnTo>
                  <a:pt x="208114" y="124104"/>
                </a:lnTo>
                <a:lnTo>
                  <a:pt x="207975" y="131457"/>
                </a:lnTo>
                <a:lnTo>
                  <a:pt x="212432" y="136067"/>
                </a:lnTo>
                <a:lnTo>
                  <a:pt x="343484" y="267081"/>
                </a:lnTo>
                <a:lnTo>
                  <a:pt x="210248" y="400278"/>
                </a:lnTo>
                <a:lnTo>
                  <a:pt x="209016" y="403237"/>
                </a:lnTo>
                <a:lnTo>
                  <a:pt x="209042" y="412737"/>
                </a:lnTo>
                <a:lnTo>
                  <a:pt x="214236" y="417918"/>
                </a:lnTo>
                <a:lnTo>
                  <a:pt x="220649" y="417918"/>
                </a:lnTo>
                <a:lnTo>
                  <a:pt x="223710" y="417918"/>
                </a:lnTo>
                <a:lnTo>
                  <a:pt x="226669" y="416699"/>
                </a:lnTo>
                <a:lnTo>
                  <a:pt x="372579" y="270764"/>
                </a:lnTo>
                <a:lnTo>
                  <a:pt x="372579" y="263410"/>
                </a:lnTo>
                <a:close/>
              </a:path>
              <a:path w="534034" h="534034">
                <a:moveTo>
                  <a:pt x="533882" y="266966"/>
                </a:moveTo>
                <a:lnTo>
                  <a:pt x="529539" y="218998"/>
                </a:lnTo>
                <a:lnTo>
                  <a:pt x="519747" y="183464"/>
                </a:lnTo>
                <a:lnTo>
                  <a:pt x="519747" y="266979"/>
                </a:lnTo>
                <a:lnTo>
                  <a:pt x="518490" y="292379"/>
                </a:lnTo>
                <a:lnTo>
                  <a:pt x="508533" y="341668"/>
                </a:lnTo>
                <a:lnTo>
                  <a:pt x="489305" y="387375"/>
                </a:lnTo>
                <a:lnTo>
                  <a:pt x="462153" y="427634"/>
                </a:lnTo>
                <a:lnTo>
                  <a:pt x="427558" y="462229"/>
                </a:lnTo>
                <a:lnTo>
                  <a:pt x="387311" y="489369"/>
                </a:lnTo>
                <a:lnTo>
                  <a:pt x="341617" y="508596"/>
                </a:lnTo>
                <a:lnTo>
                  <a:pt x="292328" y="518541"/>
                </a:lnTo>
                <a:lnTo>
                  <a:pt x="266928" y="519798"/>
                </a:lnTo>
                <a:lnTo>
                  <a:pt x="241541" y="518541"/>
                </a:lnTo>
                <a:lnTo>
                  <a:pt x="192252" y="508596"/>
                </a:lnTo>
                <a:lnTo>
                  <a:pt x="146532" y="489356"/>
                </a:lnTo>
                <a:lnTo>
                  <a:pt x="106286" y="462203"/>
                </a:lnTo>
                <a:lnTo>
                  <a:pt x="71691" y="427609"/>
                </a:lnTo>
                <a:lnTo>
                  <a:pt x="44564" y="387362"/>
                </a:lnTo>
                <a:lnTo>
                  <a:pt x="25323" y="341642"/>
                </a:lnTo>
                <a:lnTo>
                  <a:pt x="15379" y="292354"/>
                </a:lnTo>
                <a:lnTo>
                  <a:pt x="14135" y="266966"/>
                </a:lnTo>
                <a:lnTo>
                  <a:pt x="15379" y="241579"/>
                </a:lnTo>
                <a:lnTo>
                  <a:pt x="25323" y="192303"/>
                </a:lnTo>
                <a:lnTo>
                  <a:pt x="44551" y="146583"/>
                </a:lnTo>
                <a:lnTo>
                  <a:pt x="71691" y="106324"/>
                </a:lnTo>
                <a:lnTo>
                  <a:pt x="106286" y="71729"/>
                </a:lnTo>
                <a:lnTo>
                  <a:pt x="146532" y="44577"/>
                </a:lnTo>
                <a:lnTo>
                  <a:pt x="192239" y="25336"/>
                </a:lnTo>
                <a:lnTo>
                  <a:pt x="241515" y="15379"/>
                </a:lnTo>
                <a:lnTo>
                  <a:pt x="266903" y="14135"/>
                </a:lnTo>
                <a:lnTo>
                  <a:pt x="292290" y="15405"/>
                </a:lnTo>
                <a:lnTo>
                  <a:pt x="341553" y="25387"/>
                </a:lnTo>
                <a:lnTo>
                  <a:pt x="387248" y="44653"/>
                </a:lnTo>
                <a:lnTo>
                  <a:pt x="427482" y="71793"/>
                </a:lnTo>
                <a:lnTo>
                  <a:pt x="462076" y="106387"/>
                </a:lnTo>
                <a:lnTo>
                  <a:pt x="489229" y="146621"/>
                </a:lnTo>
                <a:lnTo>
                  <a:pt x="508482" y="192316"/>
                </a:lnTo>
                <a:lnTo>
                  <a:pt x="518464" y="241592"/>
                </a:lnTo>
                <a:lnTo>
                  <a:pt x="519747" y="266979"/>
                </a:lnTo>
                <a:lnTo>
                  <a:pt x="519747" y="183464"/>
                </a:lnTo>
                <a:lnTo>
                  <a:pt x="497319" y="132232"/>
                </a:lnTo>
                <a:lnTo>
                  <a:pt x="471004" y="95034"/>
                </a:lnTo>
                <a:lnTo>
                  <a:pt x="438835" y="62865"/>
                </a:lnTo>
                <a:lnTo>
                  <a:pt x="401586" y="36525"/>
                </a:lnTo>
                <a:lnTo>
                  <a:pt x="360019" y="16764"/>
                </a:lnTo>
                <a:lnTo>
                  <a:pt x="350456" y="14135"/>
                </a:lnTo>
                <a:lnTo>
                  <a:pt x="314871" y="4343"/>
                </a:lnTo>
                <a:lnTo>
                  <a:pt x="266915" y="0"/>
                </a:lnTo>
                <a:lnTo>
                  <a:pt x="218935" y="4305"/>
                </a:lnTo>
                <a:lnTo>
                  <a:pt x="173774" y="16700"/>
                </a:lnTo>
                <a:lnTo>
                  <a:pt x="132181" y="36461"/>
                </a:lnTo>
                <a:lnTo>
                  <a:pt x="94932" y="62801"/>
                </a:lnTo>
                <a:lnTo>
                  <a:pt x="62725" y="95034"/>
                </a:lnTo>
                <a:lnTo>
                  <a:pt x="36410" y="132270"/>
                </a:lnTo>
                <a:lnTo>
                  <a:pt x="16675" y="173850"/>
                </a:lnTo>
                <a:lnTo>
                  <a:pt x="4292" y="218998"/>
                </a:lnTo>
                <a:lnTo>
                  <a:pt x="0" y="266979"/>
                </a:lnTo>
                <a:lnTo>
                  <a:pt x="4292" y="314972"/>
                </a:lnTo>
                <a:lnTo>
                  <a:pt x="16700" y="360133"/>
                </a:lnTo>
                <a:lnTo>
                  <a:pt x="36449" y="401726"/>
                </a:lnTo>
                <a:lnTo>
                  <a:pt x="62788" y="438975"/>
                </a:lnTo>
                <a:lnTo>
                  <a:pt x="94957" y="471157"/>
                </a:lnTo>
                <a:lnTo>
                  <a:pt x="132207" y="497497"/>
                </a:lnTo>
                <a:lnTo>
                  <a:pt x="173799" y="517232"/>
                </a:lnTo>
                <a:lnTo>
                  <a:pt x="218948" y="529640"/>
                </a:lnTo>
                <a:lnTo>
                  <a:pt x="266928" y="533933"/>
                </a:lnTo>
                <a:lnTo>
                  <a:pt x="314934" y="529640"/>
                </a:lnTo>
                <a:lnTo>
                  <a:pt x="360095" y="517232"/>
                </a:lnTo>
                <a:lnTo>
                  <a:pt x="401675" y="497484"/>
                </a:lnTo>
                <a:lnTo>
                  <a:pt x="438937" y="471144"/>
                </a:lnTo>
                <a:lnTo>
                  <a:pt x="471106" y="438962"/>
                </a:lnTo>
                <a:lnTo>
                  <a:pt x="497446" y="401701"/>
                </a:lnTo>
                <a:lnTo>
                  <a:pt x="517182" y="360121"/>
                </a:lnTo>
                <a:lnTo>
                  <a:pt x="529577" y="314947"/>
                </a:lnTo>
                <a:lnTo>
                  <a:pt x="533882" y="266966"/>
                </a:lnTo>
                <a:close/>
              </a:path>
            </a:pathLst>
          </a:custGeom>
          <a:solidFill>
            <a:srgbClr val="FFFFFF"/>
          </a:solidFill>
        </p:spPr>
        <p:txBody>
          <a:bodyPr wrap="square" lIns="0" tIns="0" rIns="0" bIns="0" rtlCol="0"/>
          <a:lstStyle/>
          <a:p>
            <a:endParaRPr sz="1092"/>
          </a:p>
        </p:txBody>
      </p:sp>
    </p:spTree>
    <p:extLst>
      <p:ext uri="{BB962C8B-B14F-4D97-AF65-F5344CB8AC3E}">
        <p14:creationId xmlns:p14="http://schemas.microsoft.com/office/powerpoint/2010/main" val="4060917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dirty="0"/>
          </a:p>
        </p:txBody>
      </p:sp>
      <p:pic>
        <p:nvPicPr>
          <p:cNvPr id="8" name="Picture 7" descr="\\nwlondon.local\NWL\Communications\14. Logos, images and photos\Logos\NWLICS\NWL-ICS-logo-high-res.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984433" y="6152907"/>
            <a:ext cx="2000251" cy="666750"/>
          </a:xfrm>
          <a:prstGeom prst="rect">
            <a:avLst/>
          </a:prstGeom>
          <a:noFill/>
          <a:ln>
            <a:noFill/>
          </a:ln>
        </p:spPr>
      </p:pic>
    </p:spTree>
    <p:extLst>
      <p:ext uri="{BB962C8B-B14F-4D97-AF65-F5344CB8AC3E}">
        <p14:creationId xmlns:p14="http://schemas.microsoft.com/office/powerpoint/2010/main" val="1723057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dirty="0"/>
            </a:br>
            <a:r>
              <a:rPr lang="en-GB" dirty="0"/>
              <a:t>BME Health Forum</a:t>
            </a:r>
            <a:br>
              <a:rPr lang="en-GB" dirty="0"/>
            </a:br>
            <a:endParaRPr lang="en-GB" dirty="0"/>
          </a:p>
        </p:txBody>
      </p:sp>
      <p:sp>
        <p:nvSpPr>
          <p:cNvPr id="3" name="Subtitle 2"/>
          <p:cNvSpPr>
            <a:spLocks noGrp="1"/>
          </p:cNvSpPr>
          <p:nvPr>
            <p:ph type="subTitle" idx="1"/>
          </p:nvPr>
        </p:nvSpPr>
        <p:spPr>
          <a:xfrm>
            <a:off x="399459" y="4608166"/>
            <a:ext cx="11203018" cy="1775009"/>
          </a:xfrm>
        </p:spPr>
        <p:txBody>
          <a:bodyPr>
            <a:normAutofit fontScale="62500" lnSpcReduction="20000"/>
          </a:bodyPr>
          <a:lstStyle/>
          <a:p>
            <a:pPr algn="l">
              <a:lnSpc>
                <a:spcPct val="120000"/>
              </a:lnSpc>
              <a:spcBef>
                <a:spcPts val="600"/>
              </a:spcBef>
            </a:pPr>
            <a:r>
              <a:rPr lang="en-GB" sz="6500" dirty="0"/>
              <a:t>Health Equity Priorities NWL ICB – A New Approach</a:t>
            </a:r>
            <a:endParaRPr lang="en-GB" sz="3200" dirty="0"/>
          </a:p>
          <a:p>
            <a:pPr algn="l">
              <a:lnSpc>
                <a:spcPct val="120000"/>
              </a:lnSpc>
              <a:spcBef>
                <a:spcPts val="600"/>
              </a:spcBef>
            </a:pPr>
            <a:r>
              <a:rPr lang="en-GB" sz="3200" dirty="0"/>
              <a:t>June Farquharson Assistant Director Population Health and Inequalities Programme</a:t>
            </a:r>
          </a:p>
          <a:p>
            <a:pPr algn="l">
              <a:lnSpc>
                <a:spcPct val="120000"/>
              </a:lnSpc>
              <a:spcBef>
                <a:spcPts val="600"/>
              </a:spcBef>
            </a:pPr>
            <a:endParaRPr lang="en-GB" sz="3200" dirty="0"/>
          </a:p>
        </p:txBody>
      </p:sp>
      <p:sp>
        <p:nvSpPr>
          <p:cNvPr id="4" name="Subtitle 2"/>
          <p:cNvSpPr txBox="1">
            <a:spLocks/>
          </p:cNvSpPr>
          <p:nvPr/>
        </p:nvSpPr>
        <p:spPr>
          <a:xfrm>
            <a:off x="7306112" y="4608165"/>
            <a:ext cx="4082980" cy="1775010"/>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dirty="0"/>
              <a:t>slide 15. </a:t>
            </a:r>
          </a:p>
          <a:p>
            <a:pPr marL="171450" indent="-171450" algn="l">
              <a:buFont typeface="Arial" panose="020B0604020202020204" pitchFamily="34" charset="0"/>
              <a:buChar char="•"/>
            </a:pPr>
            <a:endParaRPr lang="en-GB" sz="1100" dirty="0"/>
          </a:p>
        </p:txBody>
      </p:sp>
    </p:spTree>
    <p:extLst>
      <p:ext uri="{BB962C8B-B14F-4D97-AF65-F5344CB8AC3E}">
        <p14:creationId xmlns:p14="http://schemas.microsoft.com/office/powerpoint/2010/main" val="26466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10</a:t>
            </a:fld>
            <a:endParaRPr lang="en-GB" dirty="0"/>
          </a:p>
        </p:txBody>
      </p:sp>
      <p:sp>
        <p:nvSpPr>
          <p:cNvPr id="3" name="Title 2"/>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339806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971250"/>
            <a:ext cx="12191144" cy="5906608"/>
          </a:xfrm>
          <a:prstGeom prst="rect">
            <a:avLst/>
          </a:prstGeom>
        </p:spPr>
      </p:pic>
      <p:pic>
        <p:nvPicPr>
          <p:cNvPr id="3" name="object 3"/>
          <p:cNvPicPr/>
          <p:nvPr/>
        </p:nvPicPr>
        <p:blipFill>
          <a:blip r:embed="rId3" cstate="print"/>
          <a:stretch>
            <a:fillRect/>
          </a:stretch>
        </p:blipFill>
        <p:spPr>
          <a:xfrm>
            <a:off x="9770277" y="167241"/>
            <a:ext cx="2015850" cy="671947"/>
          </a:xfrm>
          <a:prstGeom prst="rect">
            <a:avLst/>
          </a:prstGeom>
        </p:spPr>
      </p:pic>
      <p:sp>
        <p:nvSpPr>
          <p:cNvPr id="5" name="object 5"/>
          <p:cNvSpPr txBox="1"/>
          <p:nvPr/>
        </p:nvSpPr>
        <p:spPr>
          <a:xfrm>
            <a:off x="538789" y="268070"/>
            <a:ext cx="7171443" cy="447696"/>
          </a:xfrm>
          <a:prstGeom prst="rect">
            <a:avLst/>
          </a:prstGeom>
        </p:spPr>
        <p:txBody>
          <a:bodyPr vert="horz" wrap="square" lIns="0" tIns="36966" rIns="0" bIns="0" rtlCol="0">
            <a:spAutoFit/>
          </a:bodyPr>
          <a:lstStyle/>
          <a:p>
            <a:pPr marL="7701" marR="3081">
              <a:lnSpc>
                <a:spcPts val="1649"/>
              </a:lnSpc>
              <a:spcBef>
                <a:spcPts val="291"/>
              </a:spcBef>
            </a:pPr>
            <a:r>
              <a:rPr sz="1546" b="1" dirty="0">
                <a:solidFill>
                  <a:srgbClr val="004A93"/>
                </a:solidFill>
                <a:latin typeface="Arial"/>
                <a:cs typeface="Arial"/>
              </a:rPr>
              <a:t>The</a:t>
            </a:r>
            <a:r>
              <a:rPr sz="1546" b="1" spc="-12" dirty="0">
                <a:solidFill>
                  <a:srgbClr val="004A93"/>
                </a:solidFill>
                <a:latin typeface="Arial"/>
                <a:cs typeface="Arial"/>
              </a:rPr>
              <a:t> </a:t>
            </a:r>
            <a:r>
              <a:rPr sz="1546" b="1" dirty="0">
                <a:solidFill>
                  <a:srgbClr val="004A93"/>
                </a:solidFill>
                <a:latin typeface="Arial"/>
                <a:cs typeface="Arial"/>
              </a:rPr>
              <a:t>Core20Plus5</a:t>
            </a:r>
            <a:r>
              <a:rPr sz="1546" b="1" spc="-3" dirty="0">
                <a:solidFill>
                  <a:srgbClr val="004A93"/>
                </a:solidFill>
                <a:latin typeface="Arial"/>
                <a:cs typeface="Arial"/>
              </a:rPr>
              <a:t> </a:t>
            </a:r>
            <a:r>
              <a:rPr sz="1546" b="1" dirty="0">
                <a:solidFill>
                  <a:srgbClr val="004A93"/>
                </a:solidFill>
                <a:latin typeface="Arial"/>
                <a:cs typeface="Arial"/>
              </a:rPr>
              <a:t>Framework</a:t>
            </a:r>
            <a:r>
              <a:rPr sz="1546" b="1" spc="-3" dirty="0">
                <a:solidFill>
                  <a:srgbClr val="004A93"/>
                </a:solidFill>
                <a:latin typeface="Arial"/>
                <a:cs typeface="Arial"/>
              </a:rPr>
              <a:t> </a:t>
            </a:r>
            <a:r>
              <a:rPr sz="1546" b="1" dirty="0">
                <a:solidFill>
                  <a:srgbClr val="004A93"/>
                </a:solidFill>
                <a:latin typeface="Arial"/>
                <a:cs typeface="Arial"/>
              </a:rPr>
              <a:t>is</a:t>
            </a:r>
            <a:r>
              <a:rPr sz="1546" b="1" spc="-3" dirty="0">
                <a:solidFill>
                  <a:srgbClr val="004A93"/>
                </a:solidFill>
                <a:latin typeface="Arial"/>
                <a:cs typeface="Arial"/>
              </a:rPr>
              <a:t> </a:t>
            </a:r>
            <a:r>
              <a:rPr sz="1546" b="1" dirty="0">
                <a:solidFill>
                  <a:srgbClr val="004A93"/>
                </a:solidFill>
                <a:latin typeface="Arial"/>
                <a:cs typeface="Arial"/>
              </a:rPr>
              <a:t>used</a:t>
            </a:r>
            <a:r>
              <a:rPr sz="1546" b="1" spc="-3" dirty="0">
                <a:solidFill>
                  <a:srgbClr val="004A93"/>
                </a:solidFill>
                <a:latin typeface="Arial"/>
                <a:cs typeface="Arial"/>
              </a:rPr>
              <a:t> </a:t>
            </a:r>
            <a:r>
              <a:rPr sz="1546" b="1" dirty="0">
                <a:solidFill>
                  <a:srgbClr val="004A93"/>
                </a:solidFill>
                <a:latin typeface="Arial"/>
                <a:cs typeface="Arial"/>
              </a:rPr>
              <a:t>to</a:t>
            </a:r>
            <a:r>
              <a:rPr sz="1546" b="1" spc="-3" dirty="0">
                <a:solidFill>
                  <a:srgbClr val="004A93"/>
                </a:solidFill>
                <a:latin typeface="Arial"/>
                <a:cs typeface="Arial"/>
              </a:rPr>
              <a:t> </a:t>
            </a:r>
            <a:r>
              <a:rPr sz="1546" b="1" dirty="0">
                <a:solidFill>
                  <a:srgbClr val="004A93"/>
                </a:solidFill>
                <a:latin typeface="Arial"/>
                <a:cs typeface="Arial"/>
              </a:rPr>
              <a:t>focus</a:t>
            </a:r>
            <a:r>
              <a:rPr sz="1546" b="1" spc="-3" dirty="0">
                <a:solidFill>
                  <a:srgbClr val="004A93"/>
                </a:solidFill>
                <a:latin typeface="Arial"/>
                <a:cs typeface="Arial"/>
              </a:rPr>
              <a:t> </a:t>
            </a:r>
            <a:r>
              <a:rPr sz="1546" b="1" dirty="0">
                <a:solidFill>
                  <a:srgbClr val="004A93"/>
                </a:solidFill>
                <a:latin typeface="Arial"/>
                <a:cs typeface="Arial"/>
              </a:rPr>
              <a:t>on</a:t>
            </a:r>
            <a:r>
              <a:rPr sz="1546" b="1" spc="-3" dirty="0">
                <a:solidFill>
                  <a:srgbClr val="004A93"/>
                </a:solidFill>
                <a:latin typeface="Arial"/>
                <a:cs typeface="Arial"/>
              </a:rPr>
              <a:t> </a:t>
            </a:r>
            <a:r>
              <a:rPr sz="1546" b="1" dirty="0">
                <a:solidFill>
                  <a:srgbClr val="004A93"/>
                </a:solidFill>
                <a:latin typeface="Arial"/>
                <a:cs typeface="Arial"/>
              </a:rPr>
              <a:t>the</a:t>
            </a:r>
            <a:r>
              <a:rPr sz="1546" b="1" spc="-3" dirty="0">
                <a:solidFill>
                  <a:srgbClr val="004A93"/>
                </a:solidFill>
                <a:latin typeface="Arial"/>
                <a:cs typeface="Arial"/>
              </a:rPr>
              <a:t> </a:t>
            </a:r>
            <a:r>
              <a:rPr sz="1546" b="1" dirty="0">
                <a:solidFill>
                  <a:srgbClr val="004A93"/>
                </a:solidFill>
                <a:latin typeface="Arial"/>
                <a:cs typeface="Arial"/>
              </a:rPr>
              <a:t>key</a:t>
            </a:r>
            <a:r>
              <a:rPr sz="1546" b="1" spc="-3" dirty="0">
                <a:solidFill>
                  <a:srgbClr val="004A93"/>
                </a:solidFill>
                <a:latin typeface="Arial"/>
                <a:cs typeface="Arial"/>
              </a:rPr>
              <a:t> </a:t>
            </a:r>
            <a:r>
              <a:rPr sz="1546" b="1" dirty="0">
                <a:solidFill>
                  <a:srgbClr val="004A93"/>
                </a:solidFill>
                <a:latin typeface="Arial"/>
                <a:cs typeface="Arial"/>
              </a:rPr>
              <a:t>priority</a:t>
            </a:r>
            <a:r>
              <a:rPr sz="1546" b="1" spc="-3" dirty="0">
                <a:solidFill>
                  <a:srgbClr val="004A93"/>
                </a:solidFill>
                <a:latin typeface="Arial"/>
                <a:cs typeface="Arial"/>
              </a:rPr>
              <a:t> </a:t>
            </a:r>
            <a:r>
              <a:rPr sz="1546" b="1" spc="-6" dirty="0">
                <a:solidFill>
                  <a:srgbClr val="004A93"/>
                </a:solidFill>
                <a:latin typeface="Arial"/>
                <a:cs typeface="Arial"/>
              </a:rPr>
              <a:t>inequalities </a:t>
            </a:r>
            <a:r>
              <a:rPr sz="1546" b="1" dirty="0">
                <a:solidFill>
                  <a:srgbClr val="004A93"/>
                </a:solidFill>
                <a:latin typeface="Arial"/>
                <a:cs typeface="Arial"/>
              </a:rPr>
              <a:t>areas</a:t>
            </a:r>
            <a:r>
              <a:rPr sz="1546" b="1" spc="-9" dirty="0">
                <a:solidFill>
                  <a:srgbClr val="004A93"/>
                </a:solidFill>
                <a:latin typeface="Arial"/>
                <a:cs typeface="Arial"/>
              </a:rPr>
              <a:t> </a:t>
            </a:r>
            <a:r>
              <a:rPr sz="1546" b="1" dirty="0">
                <a:solidFill>
                  <a:srgbClr val="004A93"/>
                </a:solidFill>
                <a:latin typeface="Arial"/>
                <a:cs typeface="Arial"/>
              </a:rPr>
              <a:t>and</a:t>
            </a:r>
            <a:r>
              <a:rPr sz="1546" b="1" spc="-6" dirty="0">
                <a:solidFill>
                  <a:srgbClr val="004A93"/>
                </a:solidFill>
                <a:latin typeface="Arial"/>
                <a:cs typeface="Arial"/>
              </a:rPr>
              <a:t> </a:t>
            </a:r>
            <a:r>
              <a:rPr sz="1546" b="1" dirty="0">
                <a:solidFill>
                  <a:srgbClr val="004A93"/>
                </a:solidFill>
                <a:latin typeface="Arial"/>
                <a:cs typeface="Arial"/>
              </a:rPr>
              <a:t>as</a:t>
            </a:r>
            <a:r>
              <a:rPr sz="1546" b="1" spc="-9" dirty="0">
                <a:solidFill>
                  <a:srgbClr val="004A93"/>
                </a:solidFill>
                <a:latin typeface="Arial"/>
                <a:cs typeface="Arial"/>
              </a:rPr>
              <a:t> </a:t>
            </a:r>
            <a:r>
              <a:rPr sz="1546" b="1" dirty="0">
                <a:solidFill>
                  <a:srgbClr val="004A93"/>
                </a:solidFill>
                <a:latin typeface="Arial"/>
                <a:cs typeface="Arial"/>
              </a:rPr>
              <a:t>an</a:t>
            </a:r>
            <a:r>
              <a:rPr sz="1546" b="1" spc="-6" dirty="0">
                <a:solidFill>
                  <a:srgbClr val="004A93"/>
                </a:solidFill>
                <a:latin typeface="Arial"/>
                <a:cs typeface="Arial"/>
              </a:rPr>
              <a:t> </a:t>
            </a:r>
            <a:r>
              <a:rPr sz="1546" b="1" dirty="0">
                <a:solidFill>
                  <a:srgbClr val="004A93"/>
                </a:solidFill>
                <a:latin typeface="Arial"/>
                <a:cs typeface="Arial"/>
              </a:rPr>
              <a:t>engagement</a:t>
            </a:r>
            <a:r>
              <a:rPr sz="1546" b="1" spc="-9" dirty="0">
                <a:solidFill>
                  <a:srgbClr val="004A93"/>
                </a:solidFill>
                <a:latin typeface="Arial"/>
                <a:cs typeface="Arial"/>
              </a:rPr>
              <a:t> </a:t>
            </a:r>
            <a:r>
              <a:rPr sz="1546" b="1" dirty="0">
                <a:solidFill>
                  <a:srgbClr val="004A93"/>
                </a:solidFill>
                <a:latin typeface="Arial"/>
                <a:cs typeface="Arial"/>
              </a:rPr>
              <a:t>tool</a:t>
            </a:r>
            <a:r>
              <a:rPr sz="1546" b="1" spc="-6" dirty="0">
                <a:solidFill>
                  <a:srgbClr val="004A93"/>
                </a:solidFill>
                <a:latin typeface="Arial"/>
                <a:cs typeface="Arial"/>
              </a:rPr>
              <a:t> </a:t>
            </a:r>
            <a:r>
              <a:rPr sz="1546" b="1" dirty="0">
                <a:solidFill>
                  <a:srgbClr val="004A93"/>
                </a:solidFill>
                <a:latin typeface="Arial"/>
                <a:cs typeface="Arial"/>
              </a:rPr>
              <a:t>with</a:t>
            </a:r>
            <a:r>
              <a:rPr sz="1546" b="1" spc="-9" dirty="0">
                <a:solidFill>
                  <a:srgbClr val="004A93"/>
                </a:solidFill>
                <a:latin typeface="Arial"/>
                <a:cs typeface="Arial"/>
              </a:rPr>
              <a:t> </a:t>
            </a:r>
            <a:r>
              <a:rPr sz="1546" b="1" dirty="0">
                <a:solidFill>
                  <a:srgbClr val="004A93"/>
                </a:solidFill>
                <a:latin typeface="Arial"/>
                <a:cs typeface="Arial"/>
              </a:rPr>
              <a:t>communities</a:t>
            </a:r>
            <a:r>
              <a:rPr sz="1546" b="1" spc="-6" dirty="0">
                <a:solidFill>
                  <a:srgbClr val="004A93"/>
                </a:solidFill>
                <a:latin typeface="Arial"/>
                <a:cs typeface="Arial"/>
              </a:rPr>
              <a:t> </a:t>
            </a:r>
            <a:r>
              <a:rPr sz="1546" b="1" dirty="0">
                <a:solidFill>
                  <a:srgbClr val="004A93"/>
                </a:solidFill>
                <a:latin typeface="Arial"/>
                <a:cs typeface="Arial"/>
              </a:rPr>
              <a:t>on</a:t>
            </a:r>
            <a:r>
              <a:rPr sz="1546" b="1" spc="-9" dirty="0">
                <a:solidFill>
                  <a:srgbClr val="004A93"/>
                </a:solidFill>
                <a:latin typeface="Arial"/>
                <a:cs typeface="Arial"/>
              </a:rPr>
              <a:t> </a:t>
            </a:r>
            <a:r>
              <a:rPr sz="1546" b="1" dirty="0">
                <a:solidFill>
                  <a:srgbClr val="004A93"/>
                </a:solidFill>
                <a:latin typeface="Arial"/>
                <a:cs typeface="Arial"/>
              </a:rPr>
              <a:t>the</a:t>
            </a:r>
            <a:r>
              <a:rPr sz="1546" b="1" spc="-6" dirty="0">
                <a:solidFill>
                  <a:srgbClr val="004A93"/>
                </a:solidFill>
                <a:latin typeface="Arial"/>
                <a:cs typeface="Arial"/>
              </a:rPr>
              <a:t> </a:t>
            </a:r>
            <a:r>
              <a:rPr sz="1546" b="1" dirty="0">
                <a:solidFill>
                  <a:srgbClr val="004A93"/>
                </a:solidFill>
                <a:latin typeface="Arial"/>
                <a:cs typeface="Arial"/>
              </a:rPr>
              <a:t>Plus</a:t>
            </a:r>
            <a:r>
              <a:rPr sz="1546" b="1" spc="-6" dirty="0">
                <a:solidFill>
                  <a:srgbClr val="004A93"/>
                </a:solidFill>
                <a:latin typeface="Arial"/>
                <a:cs typeface="Arial"/>
              </a:rPr>
              <a:t> element</a:t>
            </a:r>
            <a:endParaRPr sz="1546">
              <a:latin typeface="Arial"/>
              <a:cs typeface="Arial"/>
            </a:endParaRPr>
          </a:p>
        </p:txBody>
      </p:sp>
      <p:sp>
        <p:nvSpPr>
          <p:cNvPr id="8" name="Rectangle 7"/>
          <p:cNvSpPr/>
          <p:nvPr/>
        </p:nvSpPr>
        <p:spPr>
          <a:xfrm>
            <a:off x="428" y="933782"/>
            <a:ext cx="12191144" cy="43661"/>
          </a:xfrm>
          <a:prstGeom prst="rect">
            <a:avLst/>
          </a:prstGeom>
          <a:gradFill flip="none" rotWithShape="1">
            <a:gsLst>
              <a:gs pos="11000">
                <a:srgbClr val="02A499"/>
              </a:gs>
              <a:gs pos="61000">
                <a:srgbClr val="AE2573"/>
              </a:gs>
              <a:gs pos="32000">
                <a:srgbClr val="330072"/>
              </a:gs>
              <a:gs pos="90000">
                <a:srgbClr val="ED8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sp>
        <p:nvSpPr>
          <p:cNvPr id="9" name="object 41">
            <a:hlinkClick r:id="" action="ppaction://hlinkshowjump?jump=previousslide"/>
          </p:cNvPr>
          <p:cNvSpPr/>
          <p:nvPr/>
        </p:nvSpPr>
        <p:spPr>
          <a:xfrm>
            <a:off x="222703" y="6360955"/>
            <a:ext cx="323839" cy="323839"/>
          </a:xfrm>
          <a:custGeom>
            <a:avLst/>
            <a:gdLst/>
            <a:ahLst/>
            <a:cxnLst/>
            <a:rect l="l" t="t" r="r" b="b"/>
            <a:pathLst>
              <a:path w="534035" h="534034">
                <a:moveTo>
                  <a:pt x="325932" y="402475"/>
                </a:moveTo>
                <a:lnTo>
                  <a:pt x="321487" y="397878"/>
                </a:lnTo>
                <a:lnTo>
                  <a:pt x="190423" y="266865"/>
                </a:lnTo>
                <a:lnTo>
                  <a:pt x="323659" y="133667"/>
                </a:lnTo>
                <a:lnTo>
                  <a:pt x="324891" y="130695"/>
                </a:lnTo>
                <a:lnTo>
                  <a:pt x="324878" y="121196"/>
                </a:lnTo>
                <a:lnTo>
                  <a:pt x="319671" y="116014"/>
                </a:lnTo>
                <a:lnTo>
                  <a:pt x="313258" y="116027"/>
                </a:lnTo>
                <a:lnTo>
                  <a:pt x="310197" y="116027"/>
                </a:lnTo>
                <a:lnTo>
                  <a:pt x="307238" y="117246"/>
                </a:lnTo>
                <a:lnTo>
                  <a:pt x="161315" y="263182"/>
                </a:lnTo>
                <a:lnTo>
                  <a:pt x="161315" y="270522"/>
                </a:lnTo>
                <a:lnTo>
                  <a:pt x="309562" y="418630"/>
                </a:lnTo>
                <a:lnTo>
                  <a:pt x="316699" y="418630"/>
                </a:lnTo>
                <a:lnTo>
                  <a:pt x="325793" y="409829"/>
                </a:lnTo>
                <a:lnTo>
                  <a:pt x="325932" y="402475"/>
                </a:lnTo>
                <a:close/>
              </a:path>
              <a:path w="534035" h="534034">
                <a:moveTo>
                  <a:pt x="533933" y="266954"/>
                </a:moveTo>
                <a:lnTo>
                  <a:pt x="529628" y="218973"/>
                </a:lnTo>
                <a:lnTo>
                  <a:pt x="519798" y="183159"/>
                </a:lnTo>
                <a:lnTo>
                  <a:pt x="519798" y="266979"/>
                </a:lnTo>
                <a:lnTo>
                  <a:pt x="518553" y="292354"/>
                </a:lnTo>
                <a:lnTo>
                  <a:pt x="508609" y="341642"/>
                </a:lnTo>
                <a:lnTo>
                  <a:pt x="489381" y="387362"/>
                </a:lnTo>
                <a:lnTo>
                  <a:pt x="462241" y="427621"/>
                </a:lnTo>
                <a:lnTo>
                  <a:pt x="427647" y="462216"/>
                </a:lnTo>
                <a:lnTo>
                  <a:pt x="387388" y="489356"/>
                </a:lnTo>
                <a:lnTo>
                  <a:pt x="341680" y="508596"/>
                </a:lnTo>
                <a:lnTo>
                  <a:pt x="292392" y="518553"/>
                </a:lnTo>
                <a:lnTo>
                  <a:pt x="267004" y="519811"/>
                </a:lnTo>
                <a:lnTo>
                  <a:pt x="241617" y="518541"/>
                </a:lnTo>
                <a:lnTo>
                  <a:pt x="192341" y="508546"/>
                </a:lnTo>
                <a:lnTo>
                  <a:pt x="146646" y="489292"/>
                </a:lnTo>
                <a:lnTo>
                  <a:pt x="106400" y="462153"/>
                </a:lnTo>
                <a:lnTo>
                  <a:pt x="71805" y="427558"/>
                </a:lnTo>
                <a:lnTo>
                  <a:pt x="44653" y="387311"/>
                </a:lnTo>
                <a:lnTo>
                  <a:pt x="25400" y="341617"/>
                </a:lnTo>
                <a:lnTo>
                  <a:pt x="15405" y="292354"/>
                </a:lnTo>
                <a:lnTo>
                  <a:pt x="14135" y="266954"/>
                </a:lnTo>
                <a:lnTo>
                  <a:pt x="15392" y="241566"/>
                </a:lnTo>
                <a:lnTo>
                  <a:pt x="25336" y="192278"/>
                </a:lnTo>
                <a:lnTo>
                  <a:pt x="44577" y="146558"/>
                </a:lnTo>
                <a:lnTo>
                  <a:pt x="71729" y="106311"/>
                </a:lnTo>
                <a:lnTo>
                  <a:pt x="106324" y="71716"/>
                </a:lnTo>
                <a:lnTo>
                  <a:pt x="146583" y="44577"/>
                </a:lnTo>
                <a:lnTo>
                  <a:pt x="192290" y="25349"/>
                </a:lnTo>
                <a:lnTo>
                  <a:pt x="241566" y="15405"/>
                </a:lnTo>
                <a:lnTo>
                  <a:pt x="266966" y="14147"/>
                </a:lnTo>
                <a:lnTo>
                  <a:pt x="292366" y="15405"/>
                </a:lnTo>
                <a:lnTo>
                  <a:pt x="341655" y="25349"/>
                </a:lnTo>
                <a:lnTo>
                  <a:pt x="387375" y="44589"/>
                </a:lnTo>
                <a:lnTo>
                  <a:pt x="427634" y="71729"/>
                </a:lnTo>
                <a:lnTo>
                  <a:pt x="462229" y="106337"/>
                </a:lnTo>
                <a:lnTo>
                  <a:pt x="489369" y="146583"/>
                </a:lnTo>
                <a:lnTo>
                  <a:pt x="508596" y="192290"/>
                </a:lnTo>
                <a:lnTo>
                  <a:pt x="518553" y="241579"/>
                </a:lnTo>
                <a:lnTo>
                  <a:pt x="519798" y="266979"/>
                </a:lnTo>
                <a:lnTo>
                  <a:pt x="519798" y="183159"/>
                </a:lnTo>
                <a:lnTo>
                  <a:pt x="497484" y="132219"/>
                </a:lnTo>
                <a:lnTo>
                  <a:pt x="471144" y="94957"/>
                </a:lnTo>
                <a:lnTo>
                  <a:pt x="438962" y="62788"/>
                </a:lnTo>
                <a:lnTo>
                  <a:pt x="401713" y="36449"/>
                </a:lnTo>
                <a:lnTo>
                  <a:pt x="360121" y="16700"/>
                </a:lnTo>
                <a:lnTo>
                  <a:pt x="350812" y="14147"/>
                </a:lnTo>
                <a:lnTo>
                  <a:pt x="314960" y="4305"/>
                </a:lnTo>
                <a:lnTo>
                  <a:pt x="266966" y="0"/>
                </a:lnTo>
                <a:lnTo>
                  <a:pt x="218960" y="4305"/>
                </a:lnTo>
                <a:lnTo>
                  <a:pt x="173799" y="16713"/>
                </a:lnTo>
                <a:lnTo>
                  <a:pt x="132207" y="36461"/>
                </a:lnTo>
                <a:lnTo>
                  <a:pt x="94957" y="62801"/>
                </a:lnTo>
                <a:lnTo>
                  <a:pt x="62776" y="94970"/>
                </a:lnTo>
                <a:lnTo>
                  <a:pt x="36436" y="132232"/>
                </a:lnTo>
                <a:lnTo>
                  <a:pt x="16700" y="173824"/>
                </a:lnTo>
                <a:lnTo>
                  <a:pt x="4292" y="218986"/>
                </a:lnTo>
                <a:lnTo>
                  <a:pt x="0" y="266979"/>
                </a:lnTo>
                <a:lnTo>
                  <a:pt x="4343" y="314947"/>
                </a:lnTo>
                <a:lnTo>
                  <a:pt x="16789" y="360108"/>
                </a:lnTo>
                <a:lnTo>
                  <a:pt x="36563" y="401701"/>
                </a:lnTo>
                <a:lnTo>
                  <a:pt x="62877" y="438912"/>
                </a:lnTo>
                <a:lnTo>
                  <a:pt x="95059" y="471081"/>
                </a:lnTo>
                <a:lnTo>
                  <a:pt x="132308" y="497420"/>
                </a:lnTo>
                <a:lnTo>
                  <a:pt x="173875" y="517182"/>
                </a:lnTo>
                <a:lnTo>
                  <a:pt x="219024" y="529602"/>
                </a:lnTo>
                <a:lnTo>
                  <a:pt x="266992" y="533946"/>
                </a:lnTo>
                <a:lnTo>
                  <a:pt x="314985" y="529640"/>
                </a:lnTo>
                <a:lnTo>
                  <a:pt x="360146" y="517232"/>
                </a:lnTo>
                <a:lnTo>
                  <a:pt x="401739" y="497484"/>
                </a:lnTo>
                <a:lnTo>
                  <a:pt x="438988" y="471144"/>
                </a:lnTo>
                <a:lnTo>
                  <a:pt x="471208" y="438912"/>
                </a:lnTo>
                <a:lnTo>
                  <a:pt x="497522" y="401662"/>
                </a:lnTo>
                <a:lnTo>
                  <a:pt x="517258" y="360095"/>
                </a:lnTo>
                <a:lnTo>
                  <a:pt x="529640" y="314947"/>
                </a:lnTo>
                <a:lnTo>
                  <a:pt x="533933" y="266954"/>
                </a:lnTo>
                <a:close/>
              </a:path>
            </a:pathLst>
          </a:custGeom>
          <a:solidFill>
            <a:srgbClr val="004A93"/>
          </a:solidFill>
        </p:spPr>
        <p:txBody>
          <a:bodyPr wrap="square" lIns="0" tIns="0" rIns="0" bIns="0" rtlCol="0"/>
          <a:lstStyle/>
          <a:p>
            <a:endParaRPr sz="1092"/>
          </a:p>
        </p:txBody>
      </p:sp>
      <p:sp>
        <p:nvSpPr>
          <p:cNvPr id="11" name="object 15">
            <a:hlinkClick r:id="" action="ppaction://hlinkshowjump?jump=nextslide"/>
          </p:cNvPr>
          <p:cNvSpPr/>
          <p:nvPr/>
        </p:nvSpPr>
        <p:spPr>
          <a:xfrm>
            <a:off x="11645513" y="6360963"/>
            <a:ext cx="323839" cy="323839"/>
          </a:xfrm>
          <a:custGeom>
            <a:avLst/>
            <a:gdLst/>
            <a:ahLst/>
            <a:cxnLst/>
            <a:rect l="l" t="t" r="r" b="b"/>
            <a:pathLst>
              <a:path w="534034" h="534034">
                <a:moveTo>
                  <a:pt x="372579" y="263410"/>
                </a:moveTo>
                <a:lnTo>
                  <a:pt x="224345" y="115316"/>
                </a:lnTo>
                <a:lnTo>
                  <a:pt x="217208" y="115316"/>
                </a:lnTo>
                <a:lnTo>
                  <a:pt x="208114" y="124104"/>
                </a:lnTo>
                <a:lnTo>
                  <a:pt x="207975" y="131457"/>
                </a:lnTo>
                <a:lnTo>
                  <a:pt x="212432" y="136067"/>
                </a:lnTo>
                <a:lnTo>
                  <a:pt x="343484" y="267081"/>
                </a:lnTo>
                <a:lnTo>
                  <a:pt x="210248" y="400278"/>
                </a:lnTo>
                <a:lnTo>
                  <a:pt x="209016" y="403237"/>
                </a:lnTo>
                <a:lnTo>
                  <a:pt x="209042" y="412737"/>
                </a:lnTo>
                <a:lnTo>
                  <a:pt x="214236" y="417918"/>
                </a:lnTo>
                <a:lnTo>
                  <a:pt x="220649" y="417918"/>
                </a:lnTo>
                <a:lnTo>
                  <a:pt x="223710" y="417918"/>
                </a:lnTo>
                <a:lnTo>
                  <a:pt x="226669" y="416699"/>
                </a:lnTo>
                <a:lnTo>
                  <a:pt x="372579" y="270764"/>
                </a:lnTo>
                <a:lnTo>
                  <a:pt x="372579" y="263410"/>
                </a:lnTo>
                <a:close/>
              </a:path>
              <a:path w="534034" h="534034">
                <a:moveTo>
                  <a:pt x="533882" y="266966"/>
                </a:moveTo>
                <a:lnTo>
                  <a:pt x="529539" y="218998"/>
                </a:lnTo>
                <a:lnTo>
                  <a:pt x="519747" y="183464"/>
                </a:lnTo>
                <a:lnTo>
                  <a:pt x="519747" y="266979"/>
                </a:lnTo>
                <a:lnTo>
                  <a:pt x="518490" y="292379"/>
                </a:lnTo>
                <a:lnTo>
                  <a:pt x="508533" y="341668"/>
                </a:lnTo>
                <a:lnTo>
                  <a:pt x="489305" y="387375"/>
                </a:lnTo>
                <a:lnTo>
                  <a:pt x="462153" y="427634"/>
                </a:lnTo>
                <a:lnTo>
                  <a:pt x="427558" y="462229"/>
                </a:lnTo>
                <a:lnTo>
                  <a:pt x="387311" y="489369"/>
                </a:lnTo>
                <a:lnTo>
                  <a:pt x="341617" y="508596"/>
                </a:lnTo>
                <a:lnTo>
                  <a:pt x="292328" y="518541"/>
                </a:lnTo>
                <a:lnTo>
                  <a:pt x="266928" y="519798"/>
                </a:lnTo>
                <a:lnTo>
                  <a:pt x="241541" y="518541"/>
                </a:lnTo>
                <a:lnTo>
                  <a:pt x="192252" y="508596"/>
                </a:lnTo>
                <a:lnTo>
                  <a:pt x="146532" y="489356"/>
                </a:lnTo>
                <a:lnTo>
                  <a:pt x="106286" y="462203"/>
                </a:lnTo>
                <a:lnTo>
                  <a:pt x="71691" y="427609"/>
                </a:lnTo>
                <a:lnTo>
                  <a:pt x="44564" y="387362"/>
                </a:lnTo>
                <a:lnTo>
                  <a:pt x="25323" y="341642"/>
                </a:lnTo>
                <a:lnTo>
                  <a:pt x="15379" y="292354"/>
                </a:lnTo>
                <a:lnTo>
                  <a:pt x="14135" y="266966"/>
                </a:lnTo>
                <a:lnTo>
                  <a:pt x="15379" y="241579"/>
                </a:lnTo>
                <a:lnTo>
                  <a:pt x="25323" y="192303"/>
                </a:lnTo>
                <a:lnTo>
                  <a:pt x="44551" y="146583"/>
                </a:lnTo>
                <a:lnTo>
                  <a:pt x="71691" y="106324"/>
                </a:lnTo>
                <a:lnTo>
                  <a:pt x="106286" y="71729"/>
                </a:lnTo>
                <a:lnTo>
                  <a:pt x="146532" y="44577"/>
                </a:lnTo>
                <a:lnTo>
                  <a:pt x="192239" y="25336"/>
                </a:lnTo>
                <a:lnTo>
                  <a:pt x="241515" y="15379"/>
                </a:lnTo>
                <a:lnTo>
                  <a:pt x="266903" y="14135"/>
                </a:lnTo>
                <a:lnTo>
                  <a:pt x="292290" y="15405"/>
                </a:lnTo>
                <a:lnTo>
                  <a:pt x="341553" y="25387"/>
                </a:lnTo>
                <a:lnTo>
                  <a:pt x="387248" y="44653"/>
                </a:lnTo>
                <a:lnTo>
                  <a:pt x="427482" y="71793"/>
                </a:lnTo>
                <a:lnTo>
                  <a:pt x="462076" y="106387"/>
                </a:lnTo>
                <a:lnTo>
                  <a:pt x="489229" y="146621"/>
                </a:lnTo>
                <a:lnTo>
                  <a:pt x="508482" y="192316"/>
                </a:lnTo>
                <a:lnTo>
                  <a:pt x="518464" y="241592"/>
                </a:lnTo>
                <a:lnTo>
                  <a:pt x="519747" y="266979"/>
                </a:lnTo>
                <a:lnTo>
                  <a:pt x="519747" y="183464"/>
                </a:lnTo>
                <a:lnTo>
                  <a:pt x="497319" y="132232"/>
                </a:lnTo>
                <a:lnTo>
                  <a:pt x="471004" y="95034"/>
                </a:lnTo>
                <a:lnTo>
                  <a:pt x="438835" y="62865"/>
                </a:lnTo>
                <a:lnTo>
                  <a:pt x="401586" y="36525"/>
                </a:lnTo>
                <a:lnTo>
                  <a:pt x="360019" y="16764"/>
                </a:lnTo>
                <a:lnTo>
                  <a:pt x="350456" y="14135"/>
                </a:lnTo>
                <a:lnTo>
                  <a:pt x="314871" y="4343"/>
                </a:lnTo>
                <a:lnTo>
                  <a:pt x="266915" y="0"/>
                </a:lnTo>
                <a:lnTo>
                  <a:pt x="218935" y="4305"/>
                </a:lnTo>
                <a:lnTo>
                  <a:pt x="173774" y="16700"/>
                </a:lnTo>
                <a:lnTo>
                  <a:pt x="132181" y="36461"/>
                </a:lnTo>
                <a:lnTo>
                  <a:pt x="94932" y="62801"/>
                </a:lnTo>
                <a:lnTo>
                  <a:pt x="62725" y="95034"/>
                </a:lnTo>
                <a:lnTo>
                  <a:pt x="36410" y="132270"/>
                </a:lnTo>
                <a:lnTo>
                  <a:pt x="16675" y="173850"/>
                </a:lnTo>
                <a:lnTo>
                  <a:pt x="4292" y="218998"/>
                </a:lnTo>
                <a:lnTo>
                  <a:pt x="0" y="266979"/>
                </a:lnTo>
                <a:lnTo>
                  <a:pt x="4292" y="314972"/>
                </a:lnTo>
                <a:lnTo>
                  <a:pt x="16700" y="360133"/>
                </a:lnTo>
                <a:lnTo>
                  <a:pt x="36449" y="401726"/>
                </a:lnTo>
                <a:lnTo>
                  <a:pt x="62788" y="438975"/>
                </a:lnTo>
                <a:lnTo>
                  <a:pt x="94957" y="471157"/>
                </a:lnTo>
                <a:lnTo>
                  <a:pt x="132207" y="497497"/>
                </a:lnTo>
                <a:lnTo>
                  <a:pt x="173799" y="517232"/>
                </a:lnTo>
                <a:lnTo>
                  <a:pt x="218948" y="529640"/>
                </a:lnTo>
                <a:lnTo>
                  <a:pt x="266928" y="533933"/>
                </a:lnTo>
                <a:lnTo>
                  <a:pt x="314934" y="529640"/>
                </a:lnTo>
                <a:lnTo>
                  <a:pt x="360095" y="517232"/>
                </a:lnTo>
                <a:lnTo>
                  <a:pt x="401675" y="497484"/>
                </a:lnTo>
                <a:lnTo>
                  <a:pt x="438937" y="471144"/>
                </a:lnTo>
                <a:lnTo>
                  <a:pt x="471106" y="438962"/>
                </a:lnTo>
                <a:lnTo>
                  <a:pt x="497446" y="401701"/>
                </a:lnTo>
                <a:lnTo>
                  <a:pt x="517182" y="360121"/>
                </a:lnTo>
                <a:lnTo>
                  <a:pt x="529577" y="314947"/>
                </a:lnTo>
                <a:lnTo>
                  <a:pt x="533882" y="266966"/>
                </a:lnTo>
                <a:close/>
              </a:path>
            </a:pathLst>
          </a:custGeom>
          <a:solidFill>
            <a:srgbClr val="004A93"/>
          </a:solidFill>
        </p:spPr>
        <p:txBody>
          <a:bodyPr wrap="square" lIns="0" tIns="0" rIns="0" bIns="0" rtlCol="0"/>
          <a:lstStyle/>
          <a:p>
            <a:endParaRPr sz="1092"/>
          </a:p>
        </p:txBody>
      </p:sp>
    </p:spTree>
    <p:extLst>
      <p:ext uri="{BB962C8B-B14F-4D97-AF65-F5344CB8AC3E}">
        <p14:creationId xmlns:p14="http://schemas.microsoft.com/office/powerpoint/2010/main" val="253499569"/>
      </p:ext>
    </p:extLst>
  </p:cSld>
  <p:clrMapOvr>
    <a:masterClrMapping/>
  </p:clrMapOvr>
  <mc:AlternateContent xmlns:mc="http://schemas.openxmlformats.org/markup-compatibility/2006" xmlns:p14="http://schemas.microsoft.com/office/powerpoint/2010/main">
    <mc:Choice Requires="p14">
      <p:transition spd="slow" p14:dur="2000" advTm="58376"/>
    </mc:Choice>
    <mc:Fallback xmlns="">
      <p:transition spd="slow" advTm="583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 y="971250"/>
            <a:ext cx="12191141" cy="5906608"/>
          </a:xfrm>
          <a:prstGeom prst="rect">
            <a:avLst/>
          </a:prstGeom>
        </p:spPr>
      </p:pic>
      <p:pic>
        <p:nvPicPr>
          <p:cNvPr id="3" name="object 3"/>
          <p:cNvPicPr/>
          <p:nvPr/>
        </p:nvPicPr>
        <p:blipFill>
          <a:blip r:embed="rId3" cstate="print"/>
          <a:stretch>
            <a:fillRect/>
          </a:stretch>
        </p:blipFill>
        <p:spPr>
          <a:xfrm>
            <a:off x="9770277" y="167241"/>
            <a:ext cx="2015850" cy="671947"/>
          </a:xfrm>
          <a:prstGeom prst="rect">
            <a:avLst/>
          </a:prstGeom>
        </p:spPr>
      </p:pic>
      <p:sp>
        <p:nvSpPr>
          <p:cNvPr id="5" name="object 5"/>
          <p:cNvSpPr txBox="1"/>
          <p:nvPr/>
        </p:nvSpPr>
        <p:spPr>
          <a:xfrm>
            <a:off x="538789" y="268070"/>
            <a:ext cx="7051302" cy="447696"/>
          </a:xfrm>
          <a:prstGeom prst="rect">
            <a:avLst/>
          </a:prstGeom>
        </p:spPr>
        <p:txBody>
          <a:bodyPr vert="horz" wrap="square" lIns="0" tIns="36966" rIns="0" bIns="0" rtlCol="0">
            <a:spAutoFit/>
          </a:bodyPr>
          <a:lstStyle/>
          <a:p>
            <a:pPr marL="7701" marR="3081">
              <a:lnSpc>
                <a:spcPts val="1649"/>
              </a:lnSpc>
              <a:spcBef>
                <a:spcPts val="291"/>
              </a:spcBef>
            </a:pPr>
            <a:r>
              <a:rPr sz="1546" b="1" dirty="0">
                <a:solidFill>
                  <a:srgbClr val="004A93"/>
                </a:solidFill>
                <a:latin typeface="Arial"/>
                <a:cs typeface="Arial"/>
              </a:rPr>
              <a:t>Plus</a:t>
            </a:r>
            <a:r>
              <a:rPr sz="1546" b="1" spc="-15" dirty="0">
                <a:solidFill>
                  <a:srgbClr val="004A93"/>
                </a:solidFill>
                <a:latin typeface="Arial"/>
                <a:cs typeface="Arial"/>
              </a:rPr>
              <a:t> </a:t>
            </a:r>
            <a:r>
              <a:rPr sz="1546" b="1" dirty="0">
                <a:solidFill>
                  <a:srgbClr val="004A93"/>
                </a:solidFill>
                <a:latin typeface="Arial"/>
                <a:cs typeface="Arial"/>
              </a:rPr>
              <a:t>the</a:t>
            </a:r>
            <a:r>
              <a:rPr sz="1546" b="1" spc="-15" dirty="0">
                <a:solidFill>
                  <a:srgbClr val="004A93"/>
                </a:solidFill>
                <a:latin typeface="Arial"/>
                <a:cs typeface="Arial"/>
              </a:rPr>
              <a:t> </a:t>
            </a:r>
            <a:r>
              <a:rPr sz="1546" b="1" dirty="0">
                <a:solidFill>
                  <a:srgbClr val="004A93"/>
                </a:solidFill>
                <a:latin typeface="Arial"/>
                <a:cs typeface="Arial"/>
              </a:rPr>
              <a:t>children</a:t>
            </a:r>
            <a:r>
              <a:rPr sz="1546" b="1" spc="-15" dirty="0">
                <a:solidFill>
                  <a:srgbClr val="004A93"/>
                </a:solidFill>
                <a:latin typeface="Arial"/>
                <a:cs typeface="Arial"/>
              </a:rPr>
              <a:t> </a:t>
            </a:r>
            <a:r>
              <a:rPr sz="1546" b="1" dirty="0">
                <a:solidFill>
                  <a:srgbClr val="004A93"/>
                </a:solidFill>
                <a:latin typeface="Arial"/>
                <a:cs typeface="Arial"/>
              </a:rPr>
              <a:t>and</a:t>
            </a:r>
            <a:r>
              <a:rPr sz="1546" b="1" spc="-15" dirty="0">
                <a:solidFill>
                  <a:srgbClr val="004A93"/>
                </a:solidFill>
                <a:latin typeface="Arial"/>
                <a:cs typeface="Arial"/>
              </a:rPr>
              <a:t> </a:t>
            </a:r>
            <a:r>
              <a:rPr sz="1546" b="1" dirty="0">
                <a:solidFill>
                  <a:srgbClr val="004A93"/>
                </a:solidFill>
                <a:latin typeface="Arial"/>
                <a:cs typeface="Arial"/>
              </a:rPr>
              <a:t>young</a:t>
            </a:r>
            <a:r>
              <a:rPr sz="1546" b="1" spc="-15" dirty="0">
                <a:solidFill>
                  <a:srgbClr val="004A93"/>
                </a:solidFill>
                <a:latin typeface="Arial"/>
                <a:cs typeface="Arial"/>
              </a:rPr>
              <a:t> </a:t>
            </a:r>
            <a:r>
              <a:rPr sz="1546" b="1" dirty="0">
                <a:solidFill>
                  <a:srgbClr val="004A93"/>
                </a:solidFill>
                <a:latin typeface="Arial"/>
                <a:cs typeface="Arial"/>
              </a:rPr>
              <a:t>people’s</a:t>
            </a:r>
            <a:r>
              <a:rPr sz="1546" b="1" spc="-15" dirty="0">
                <a:solidFill>
                  <a:srgbClr val="004A93"/>
                </a:solidFill>
                <a:latin typeface="Arial"/>
                <a:cs typeface="Arial"/>
              </a:rPr>
              <a:t> </a:t>
            </a:r>
            <a:r>
              <a:rPr sz="1546" b="1" dirty="0">
                <a:solidFill>
                  <a:srgbClr val="004A93"/>
                </a:solidFill>
                <a:latin typeface="Arial"/>
                <a:cs typeface="Arial"/>
              </a:rPr>
              <a:t>Core20Plus5</a:t>
            </a:r>
            <a:r>
              <a:rPr sz="1546" b="1" spc="-15" dirty="0">
                <a:solidFill>
                  <a:srgbClr val="004A93"/>
                </a:solidFill>
                <a:latin typeface="Arial"/>
                <a:cs typeface="Arial"/>
              </a:rPr>
              <a:t> </a:t>
            </a:r>
            <a:r>
              <a:rPr sz="1546" b="1" dirty="0">
                <a:solidFill>
                  <a:srgbClr val="004A93"/>
                </a:solidFill>
                <a:latin typeface="Arial"/>
                <a:cs typeface="Arial"/>
              </a:rPr>
              <a:t>Framework</a:t>
            </a:r>
            <a:r>
              <a:rPr sz="1546" b="1" spc="-15" dirty="0">
                <a:solidFill>
                  <a:srgbClr val="004A93"/>
                </a:solidFill>
                <a:latin typeface="Arial"/>
                <a:cs typeface="Arial"/>
              </a:rPr>
              <a:t> </a:t>
            </a:r>
            <a:r>
              <a:rPr sz="1546" b="1" dirty="0">
                <a:solidFill>
                  <a:srgbClr val="004A93"/>
                </a:solidFill>
                <a:latin typeface="Arial"/>
                <a:cs typeface="Arial"/>
              </a:rPr>
              <a:t>has</a:t>
            </a:r>
            <a:r>
              <a:rPr sz="1546" b="1" spc="-12" dirty="0">
                <a:solidFill>
                  <a:srgbClr val="004A93"/>
                </a:solidFill>
                <a:latin typeface="Arial"/>
                <a:cs typeface="Arial"/>
              </a:rPr>
              <a:t> </a:t>
            </a:r>
            <a:r>
              <a:rPr sz="1546" b="1" spc="-6" dirty="0">
                <a:solidFill>
                  <a:srgbClr val="004A93"/>
                </a:solidFill>
                <a:latin typeface="Arial"/>
                <a:cs typeface="Arial"/>
              </a:rPr>
              <a:t>recently </a:t>
            </a:r>
            <a:r>
              <a:rPr sz="1546" b="1" dirty="0">
                <a:solidFill>
                  <a:srgbClr val="004A93"/>
                </a:solidFill>
                <a:latin typeface="Arial"/>
                <a:cs typeface="Arial"/>
              </a:rPr>
              <a:t>been</a:t>
            </a:r>
            <a:r>
              <a:rPr sz="1546" b="1" spc="-9" dirty="0">
                <a:solidFill>
                  <a:srgbClr val="004A93"/>
                </a:solidFill>
                <a:latin typeface="Arial"/>
                <a:cs typeface="Arial"/>
              </a:rPr>
              <a:t> </a:t>
            </a:r>
            <a:r>
              <a:rPr sz="1546" b="1" dirty="0">
                <a:solidFill>
                  <a:srgbClr val="004A93"/>
                </a:solidFill>
                <a:latin typeface="Arial"/>
                <a:cs typeface="Arial"/>
              </a:rPr>
              <a:t>launched,</a:t>
            </a:r>
            <a:r>
              <a:rPr sz="1546" b="1" spc="3" dirty="0">
                <a:solidFill>
                  <a:srgbClr val="004A93"/>
                </a:solidFill>
                <a:latin typeface="Arial"/>
                <a:cs typeface="Arial"/>
              </a:rPr>
              <a:t> </a:t>
            </a:r>
            <a:r>
              <a:rPr sz="1546" b="1" dirty="0">
                <a:solidFill>
                  <a:srgbClr val="004A93"/>
                </a:solidFill>
                <a:latin typeface="Arial"/>
                <a:cs typeface="Arial"/>
              </a:rPr>
              <a:t>which</a:t>
            </a:r>
            <a:r>
              <a:rPr sz="1546" b="1" spc="-3" dirty="0">
                <a:solidFill>
                  <a:srgbClr val="004A93"/>
                </a:solidFill>
                <a:latin typeface="Arial"/>
                <a:cs typeface="Arial"/>
              </a:rPr>
              <a:t> </a:t>
            </a:r>
            <a:r>
              <a:rPr sz="1546" b="1" dirty="0">
                <a:solidFill>
                  <a:srgbClr val="004A93"/>
                </a:solidFill>
                <a:latin typeface="Arial"/>
                <a:cs typeface="Arial"/>
              </a:rPr>
              <a:t>will help focus</a:t>
            </a:r>
            <a:r>
              <a:rPr sz="1546" b="1" spc="-3" dirty="0">
                <a:solidFill>
                  <a:srgbClr val="004A93"/>
                </a:solidFill>
                <a:latin typeface="Arial"/>
                <a:cs typeface="Arial"/>
              </a:rPr>
              <a:t> </a:t>
            </a:r>
            <a:r>
              <a:rPr sz="1546" b="1" dirty="0">
                <a:solidFill>
                  <a:srgbClr val="004A93"/>
                </a:solidFill>
                <a:latin typeface="Arial"/>
                <a:cs typeface="Arial"/>
              </a:rPr>
              <a:t>on</a:t>
            </a:r>
            <a:r>
              <a:rPr sz="1546" b="1" spc="3" dirty="0">
                <a:solidFill>
                  <a:srgbClr val="004A93"/>
                </a:solidFill>
                <a:latin typeface="Arial"/>
                <a:cs typeface="Arial"/>
              </a:rPr>
              <a:t> </a:t>
            </a:r>
            <a:r>
              <a:rPr sz="1546" b="1" dirty="0">
                <a:solidFill>
                  <a:srgbClr val="004A93"/>
                </a:solidFill>
                <a:latin typeface="Arial"/>
                <a:cs typeface="Arial"/>
              </a:rPr>
              <a:t>the</a:t>
            </a:r>
            <a:r>
              <a:rPr sz="1546" b="1" spc="-3" dirty="0">
                <a:solidFill>
                  <a:srgbClr val="004A93"/>
                </a:solidFill>
                <a:latin typeface="Arial"/>
                <a:cs typeface="Arial"/>
              </a:rPr>
              <a:t> </a:t>
            </a:r>
            <a:r>
              <a:rPr sz="1546" b="1" dirty="0">
                <a:solidFill>
                  <a:srgbClr val="004A93"/>
                </a:solidFill>
                <a:latin typeface="Arial"/>
                <a:cs typeface="Arial"/>
              </a:rPr>
              <a:t>key priority inequalities </a:t>
            </a:r>
            <a:r>
              <a:rPr sz="1546" b="1" spc="-6" dirty="0">
                <a:solidFill>
                  <a:srgbClr val="004A93"/>
                </a:solidFill>
                <a:latin typeface="Arial"/>
                <a:cs typeface="Arial"/>
              </a:rPr>
              <a:t>areas</a:t>
            </a:r>
            <a:endParaRPr sz="1546">
              <a:latin typeface="Arial"/>
              <a:cs typeface="Arial"/>
            </a:endParaRPr>
          </a:p>
        </p:txBody>
      </p:sp>
      <p:sp>
        <p:nvSpPr>
          <p:cNvPr id="8" name="Rectangle 7"/>
          <p:cNvSpPr/>
          <p:nvPr/>
        </p:nvSpPr>
        <p:spPr>
          <a:xfrm>
            <a:off x="428" y="933782"/>
            <a:ext cx="12191144" cy="43661"/>
          </a:xfrm>
          <a:prstGeom prst="rect">
            <a:avLst/>
          </a:prstGeom>
          <a:gradFill flip="none" rotWithShape="1">
            <a:gsLst>
              <a:gs pos="11000">
                <a:srgbClr val="02A499"/>
              </a:gs>
              <a:gs pos="61000">
                <a:srgbClr val="AE2573"/>
              </a:gs>
              <a:gs pos="32000">
                <a:srgbClr val="330072"/>
              </a:gs>
              <a:gs pos="90000">
                <a:srgbClr val="ED8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sp>
        <p:nvSpPr>
          <p:cNvPr id="10" name="object 41">
            <a:hlinkClick r:id="" action="ppaction://hlinkshowjump?jump=previousslide"/>
          </p:cNvPr>
          <p:cNvSpPr/>
          <p:nvPr/>
        </p:nvSpPr>
        <p:spPr>
          <a:xfrm>
            <a:off x="222703" y="6360955"/>
            <a:ext cx="323839" cy="323839"/>
          </a:xfrm>
          <a:custGeom>
            <a:avLst/>
            <a:gdLst/>
            <a:ahLst/>
            <a:cxnLst/>
            <a:rect l="l" t="t" r="r" b="b"/>
            <a:pathLst>
              <a:path w="534035" h="534034">
                <a:moveTo>
                  <a:pt x="325932" y="402475"/>
                </a:moveTo>
                <a:lnTo>
                  <a:pt x="321487" y="397878"/>
                </a:lnTo>
                <a:lnTo>
                  <a:pt x="190423" y="266865"/>
                </a:lnTo>
                <a:lnTo>
                  <a:pt x="323659" y="133667"/>
                </a:lnTo>
                <a:lnTo>
                  <a:pt x="324891" y="130695"/>
                </a:lnTo>
                <a:lnTo>
                  <a:pt x="324878" y="121196"/>
                </a:lnTo>
                <a:lnTo>
                  <a:pt x="319671" y="116014"/>
                </a:lnTo>
                <a:lnTo>
                  <a:pt x="313258" y="116027"/>
                </a:lnTo>
                <a:lnTo>
                  <a:pt x="310197" y="116027"/>
                </a:lnTo>
                <a:lnTo>
                  <a:pt x="307238" y="117246"/>
                </a:lnTo>
                <a:lnTo>
                  <a:pt x="161315" y="263182"/>
                </a:lnTo>
                <a:lnTo>
                  <a:pt x="161315" y="270522"/>
                </a:lnTo>
                <a:lnTo>
                  <a:pt x="309562" y="418630"/>
                </a:lnTo>
                <a:lnTo>
                  <a:pt x="316699" y="418630"/>
                </a:lnTo>
                <a:lnTo>
                  <a:pt x="325793" y="409829"/>
                </a:lnTo>
                <a:lnTo>
                  <a:pt x="325932" y="402475"/>
                </a:lnTo>
                <a:close/>
              </a:path>
              <a:path w="534035" h="534034">
                <a:moveTo>
                  <a:pt x="533933" y="266954"/>
                </a:moveTo>
                <a:lnTo>
                  <a:pt x="529628" y="218973"/>
                </a:lnTo>
                <a:lnTo>
                  <a:pt x="519798" y="183159"/>
                </a:lnTo>
                <a:lnTo>
                  <a:pt x="519798" y="266979"/>
                </a:lnTo>
                <a:lnTo>
                  <a:pt x="518553" y="292354"/>
                </a:lnTo>
                <a:lnTo>
                  <a:pt x="508609" y="341642"/>
                </a:lnTo>
                <a:lnTo>
                  <a:pt x="489381" y="387362"/>
                </a:lnTo>
                <a:lnTo>
                  <a:pt x="462241" y="427621"/>
                </a:lnTo>
                <a:lnTo>
                  <a:pt x="427647" y="462216"/>
                </a:lnTo>
                <a:lnTo>
                  <a:pt x="387388" y="489356"/>
                </a:lnTo>
                <a:lnTo>
                  <a:pt x="341680" y="508596"/>
                </a:lnTo>
                <a:lnTo>
                  <a:pt x="292392" y="518553"/>
                </a:lnTo>
                <a:lnTo>
                  <a:pt x="267004" y="519811"/>
                </a:lnTo>
                <a:lnTo>
                  <a:pt x="241617" y="518541"/>
                </a:lnTo>
                <a:lnTo>
                  <a:pt x="192341" y="508546"/>
                </a:lnTo>
                <a:lnTo>
                  <a:pt x="146646" y="489292"/>
                </a:lnTo>
                <a:lnTo>
                  <a:pt x="106400" y="462153"/>
                </a:lnTo>
                <a:lnTo>
                  <a:pt x="71805" y="427558"/>
                </a:lnTo>
                <a:lnTo>
                  <a:pt x="44653" y="387311"/>
                </a:lnTo>
                <a:lnTo>
                  <a:pt x="25400" y="341617"/>
                </a:lnTo>
                <a:lnTo>
                  <a:pt x="15405" y="292354"/>
                </a:lnTo>
                <a:lnTo>
                  <a:pt x="14135" y="266954"/>
                </a:lnTo>
                <a:lnTo>
                  <a:pt x="15392" y="241566"/>
                </a:lnTo>
                <a:lnTo>
                  <a:pt x="25336" y="192278"/>
                </a:lnTo>
                <a:lnTo>
                  <a:pt x="44577" y="146558"/>
                </a:lnTo>
                <a:lnTo>
                  <a:pt x="71729" y="106311"/>
                </a:lnTo>
                <a:lnTo>
                  <a:pt x="106324" y="71716"/>
                </a:lnTo>
                <a:lnTo>
                  <a:pt x="146583" y="44577"/>
                </a:lnTo>
                <a:lnTo>
                  <a:pt x="192290" y="25349"/>
                </a:lnTo>
                <a:lnTo>
                  <a:pt x="241566" y="15405"/>
                </a:lnTo>
                <a:lnTo>
                  <a:pt x="266966" y="14147"/>
                </a:lnTo>
                <a:lnTo>
                  <a:pt x="292366" y="15405"/>
                </a:lnTo>
                <a:lnTo>
                  <a:pt x="341655" y="25349"/>
                </a:lnTo>
                <a:lnTo>
                  <a:pt x="387375" y="44589"/>
                </a:lnTo>
                <a:lnTo>
                  <a:pt x="427634" y="71729"/>
                </a:lnTo>
                <a:lnTo>
                  <a:pt x="462229" y="106337"/>
                </a:lnTo>
                <a:lnTo>
                  <a:pt x="489369" y="146583"/>
                </a:lnTo>
                <a:lnTo>
                  <a:pt x="508596" y="192290"/>
                </a:lnTo>
                <a:lnTo>
                  <a:pt x="518553" y="241579"/>
                </a:lnTo>
                <a:lnTo>
                  <a:pt x="519798" y="266979"/>
                </a:lnTo>
                <a:lnTo>
                  <a:pt x="519798" y="183159"/>
                </a:lnTo>
                <a:lnTo>
                  <a:pt x="497484" y="132219"/>
                </a:lnTo>
                <a:lnTo>
                  <a:pt x="471144" y="94957"/>
                </a:lnTo>
                <a:lnTo>
                  <a:pt x="438962" y="62788"/>
                </a:lnTo>
                <a:lnTo>
                  <a:pt x="401713" y="36449"/>
                </a:lnTo>
                <a:lnTo>
                  <a:pt x="360121" y="16700"/>
                </a:lnTo>
                <a:lnTo>
                  <a:pt x="350812" y="14147"/>
                </a:lnTo>
                <a:lnTo>
                  <a:pt x="314960" y="4305"/>
                </a:lnTo>
                <a:lnTo>
                  <a:pt x="266966" y="0"/>
                </a:lnTo>
                <a:lnTo>
                  <a:pt x="218960" y="4305"/>
                </a:lnTo>
                <a:lnTo>
                  <a:pt x="173799" y="16713"/>
                </a:lnTo>
                <a:lnTo>
                  <a:pt x="132207" y="36461"/>
                </a:lnTo>
                <a:lnTo>
                  <a:pt x="94957" y="62801"/>
                </a:lnTo>
                <a:lnTo>
                  <a:pt x="62776" y="94970"/>
                </a:lnTo>
                <a:lnTo>
                  <a:pt x="36436" y="132232"/>
                </a:lnTo>
                <a:lnTo>
                  <a:pt x="16700" y="173824"/>
                </a:lnTo>
                <a:lnTo>
                  <a:pt x="4292" y="218986"/>
                </a:lnTo>
                <a:lnTo>
                  <a:pt x="0" y="266979"/>
                </a:lnTo>
                <a:lnTo>
                  <a:pt x="4343" y="314947"/>
                </a:lnTo>
                <a:lnTo>
                  <a:pt x="16789" y="360108"/>
                </a:lnTo>
                <a:lnTo>
                  <a:pt x="36563" y="401701"/>
                </a:lnTo>
                <a:lnTo>
                  <a:pt x="62877" y="438912"/>
                </a:lnTo>
                <a:lnTo>
                  <a:pt x="95059" y="471081"/>
                </a:lnTo>
                <a:lnTo>
                  <a:pt x="132308" y="497420"/>
                </a:lnTo>
                <a:lnTo>
                  <a:pt x="173875" y="517182"/>
                </a:lnTo>
                <a:lnTo>
                  <a:pt x="219024" y="529602"/>
                </a:lnTo>
                <a:lnTo>
                  <a:pt x="266992" y="533946"/>
                </a:lnTo>
                <a:lnTo>
                  <a:pt x="314985" y="529640"/>
                </a:lnTo>
                <a:lnTo>
                  <a:pt x="360146" y="517232"/>
                </a:lnTo>
                <a:lnTo>
                  <a:pt x="401739" y="497484"/>
                </a:lnTo>
                <a:lnTo>
                  <a:pt x="438988" y="471144"/>
                </a:lnTo>
                <a:lnTo>
                  <a:pt x="471208" y="438912"/>
                </a:lnTo>
                <a:lnTo>
                  <a:pt x="497522" y="401662"/>
                </a:lnTo>
                <a:lnTo>
                  <a:pt x="517258" y="360095"/>
                </a:lnTo>
                <a:lnTo>
                  <a:pt x="529640" y="314947"/>
                </a:lnTo>
                <a:lnTo>
                  <a:pt x="533933" y="266954"/>
                </a:lnTo>
                <a:close/>
              </a:path>
            </a:pathLst>
          </a:custGeom>
          <a:solidFill>
            <a:srgbClr val="004A93"/>
          </a:solidFill>
        </p:spPr>
        <p:txBody>
          <a:bodyPr wrap="square" lIns="0" tIns="0" rIns="0" bIns="0" rtlCol="0"/>
          <a:lstStyle/>
          <a:p>
            <a:endParaRPr sz="1092"/>
          </a:p>
        </p:txBody>
      </p:sp>
      <p:sp>
        <p:nvSpPr>
          <p:cNvPr id="11" name="object 15">
            <a:hlinkClick r:id="" action="ppaction://hlinkshowjump?jump=nextslide"/>
          </p:cNvPr>
          <p:cNvSpPr/>
          <p:nvPr/>
        </p:nvSpPr>
        <p:spPr>
          <a:xfrm>
            <a:off x="11645513" y="6360963"/>
            <a:ext cx="323839" cy="323839"/>
          </a:xfrm>
          <a:custGeom>
            <a:avLst/>
            <a:gdLst/>
            <a:ahLst/>
            <a:cxnLst/>
            <a:rect l="l" t="t" r="r" b="b"/>
            <a:pathLst>
              <a:path w="534034" h="534034">
                <a:moveTo>
                  <a:pt x="372579" y="263410"/>
                </a:moveTo>
                <a:lnTo>
                  <a:pt x="224345" y="115316"/>
                </a:lnTo>
                <a:lnTo>
                  <a:pt x="217208" y="115316"/>
                </a:lnTo>
                <a:lnTo>
                  <a:pt x="208114" y="124104"/>
                </a:lnTo>
                <a:lnTo>
                  <a:pt x="207975" y="131457"/>
                </a:lnTo>
                <a:lnTo>
                  <a:pt x="212432" y="136067"/>
                </a:lnTo>
                <a:lnTo>
                  <a:pt x="343484" y="267081"/>
                </a:lnTo>
                <a:lnTo>
                  <a:pt x="210248" y="400278"/>
                </a:lnTo>
                <a:lnTo>
                  <a:pt x="209016" y="403237"/>
                </a:lnTo>
                <a:lnTo>
                  <a:pt x="209042" y="412737"/>
                </a:lnTo>
                <a:lnTo>
                  <a:pt x="214236" y="417918"/>
                </a:lnTo>
                <a:lnTo>
                  <a:pt x="220649" y="417918"/>
                </a:lnTo>
                <a:lnTo>
                  <a:pt x="223710" y="417918"/>
                </a:lnTo>
                <a:lnTo>
                  <a:pt x="226669" y="416699"/>
                </a:lnTo>
                <a:lnTo>
                  <a:pt x="372579" y="270764"/>
                </a:lnTo>
                <a:lnTo>
                  <a:pt x="372579" y="263410"/>
                </a:lnTo>
                <a:close/>
              </a:path>
              <a:path w="534034" h="534034">
                <a:moveTo>
                  <a:pt x="533882" y="266966"/>
                </a:moveTo>
                <a:lnTo>
                  <a:pt x="529539" y="218998"/>
                </a:lnTo>
                <a:lnTo>
                  <a:pt x="519747" y="183464"/>
                </a:lnTo>
                <a:lnTo>
                  <a:pt x="519747" y="266979"/>
                </a:lnTo>
                <a:lnTo>
                  <a:pt x="518490" y="292379"/>
                </a:lnTo>
                <a:lnTo>
                  <a:pt x="508533" y="341668"/>
                </a:lnTo>
                <a:lnTo>
                  <a:pt x="489305" y="387375"/>
                </a:lnTo>
                <a:lnTo>
                  <a:pt x="462153" y="427634"/>
                </a:lnTo>
                <a:lnTo>
                  <a:pt x="427558" y="462229"/>
                </a:lnTo>
                <a:lnTo>
                  <a:pt x="387311" y="489369"/>
                </a:lnTo>
                <a:lnTo>
                  <a:pt x="341617" y="508596"/>
                </a:lnTo>
                <a:lnTo>
                  <a:pt x="292328" y="518541"/>
                </a:lnTo>
                <a:lnTo>
                  <a:pt x="266928" y="519798"/>
                </a:lnTo>
                <a:lnTo>
                  <a:pt x="241541" y="518541"/>
                </a:lnTo>
                <a:lnTo>
                  <a:pt x="192252" y="508596"/>
                </a:lnTo>
                <a:lnTo>
                  <a:pt x="146532" y="489356"/>
                </a:lnTo>
                <a:lnTo>
                  <a:pt x="106286" y="462203"/>
                </a:lnTo>
                <a:lnTo>
                  <a:pt x="71691" y="427609"/>
                </a:lnTo>
                <a:lnTo>
                  <a:pt x="44564" y="387362"/>
                </a:lnTo>
                <a:lnTo>
                  <a:pt x="25323" y="341642"/>
                </a:lnTo>
                <a:lnTo>
                  <a:pt x="15379" y="292354"/>
                </a:lnTo>
                <a:lnTo>
                  <a:pt x="14135" y="266966"/>
                </a:lnTo>
                <a:lnTo>
                  <a:pt x="15379" y="241579"/>
                </a:lnTo>
                <a:lnTo>
                  <a:pt x="25323" y="192303"/>
                </a:lnTo>
                <a:lnTo>
                  <a:pt x="44551" y="146583"/>
                </a:lnTo>
                <a:lnTo>
                  <a:pt x="71691" y="106324"/>
                </a:lnTo>
                <a:lnTo>
                  <a:pt x="106286" y="71729"/>
                </a:lnTo>
                <a:lnTo>
                  <a:pt x="146532" y="44577"/>
                </a:lnTo>
                <a:lnTo>
                  <a:pt x="192239" y="25336"/>
                </a:lnTo>
                <a:lnTo>
                  <a:pt x="241515" y="15379"/>
                </a:lnTo>
                <a:lnTo>
                  <a:pt x="266903" y="14135"/>
                </a:lnTo>
                <a:lnTo>
                  <a:pt x="292290" y="15405"/>
                </a:lnTo>
                <a:lnTo>
                  <a:pt x="341553" y="25387"/>
                </a:lnTo>
                <a:lnTo>
                  <a:pt x="387248" y="44653"/>
                </a:lnTo>
                <a:lnTo>
                  <a:pt x="427482" y="71793"/>
                </a:lnTo>
                <a:lnTo>
                  <a:pt x="462076" y="106387"/>
                </a:lnTo>
                <a:lnTo>
                  <a:pt x="489229" y="146621"/>
                </a:lnTo>
                <a:lnTo>
                  <a:pt x="508482" y="192316"/>
                </a:lnTo>
                <a:lnTo>
                  <a:pt x="518464" y="241592"/>
                </a:lnTo>
                <a:lnTo>
                  <a:pt x="519747" y="266979"/>
                </a:lnTo>
                <a:lnTo>
                  <a:pt x="519747" y="183464"/>
                </a:lnTo>
                <a:lnTo>
                  <a:pt x="497319" y="132232"/>
                </a:lnTo>
                <a:lnTo>
                  <a:pt x="471004" y="95034"/>
                </a:lnTo>
                <a:lnTo>
                  <a:pt x="438835" y="62865"/>
                </a:lnTo>
                <a:lnTo>
                  <a:pt x="401586" y="36525"/>
                </a:lnTo>
                <a:lnTo>
                  <a:pt x="360019" y="16764"/>
                </a:lnTo>
                <a:lnTo>
                  <a:pt x="350456" y="14135"/>
                </a:lnTo>
                <a:lnTo>
                  <a:pt x="314871" y="4343"/>
                </a:lnTo>
                <a:lnTo>
                  <a:pt x="266915" y="0"/>
                </a:lnTo>
                <a:lnTo>
                  <a:pt x="218935" y="4305"/>
                </a:lnTo>
                <a:lnTo>
                  <a:pt x="173774" y="16700"/>
                </a:lnTo>
                <a:lnTo>
                  <a:pt x="132181" y="36461"/>
                </a:lnTo>
                <a:lnTo>
                  <a:pt x="94932" y="62801"/>
                </a:lnTo>
                <a:lnTo>
                  <a:pt x="62725" y="95034"/>
                </a:lnTo>
                <a:lnTo>
                  <a:pt x="36410" y="132270"/>
                </a:lnTo>
                <a:lnTo>
                  <a:pt x="16675" y="173850"/>
                </a:lnTo>
                <a:lnTo>
                  <a:pt x="4292" y="218998"/>
                </a:lnTo>
                <a:lnTo>
                  <a:pt x="0" y="266979"/>
                </a:lnTo>
                <a:lnTo>
                  <a:pt x="4292" y="314972"/>
                </a:lnTo>
                <a:lnTo>
                  <a:pt x="16700" y="360133"/>
                </a:lnTo>
                <a:lnTo>
                  <a:pt x="36449" y="401726"/>
                </a:lnTo>
                <a:lnTo>
                  <a:pt x="62788" y="438975"/>
                </a:lnTo>
                <a:lnTo>
                  <a:pt x="94957" y="471157"/>
                </a:lnTo>
                <a:lnTo>
                  <a:pt x="132207" y="497497"/>
                </a:lnTo>
                <a:lnTo>
                  <a:pt x="173799" y="517232"/>
                </a:lnTo>
                <a:lnTo>
                  <a:pt x="218948" y="529640"/>
                </a:lnTo>
                <a:lnTo>
                  <a:pt x="266928" y="533933"/>
                </a:lnTo>
                <a:lnTo>
                  <a:pt x="314934" y="529640"/>
                </a:lnTo>
                <a:lnTo>
                  <a:pt x="360095" y="517232"/>
                </a:lnTo>
                <a:lnTo>
                  <a:pt x="401675" y="497484"/>
                </a:lnTo>
                <a:lnTo>
                  <a:pt x="438937" y="471144"/>
                </a:lnTo>
                <a:lnTo>
                  <a:pt x="471106" y="438962"/>
                </a:lnTo>
                <a:lnTo>
                  <a:pt x="497446" y="401701"/>
                </a:lnTo>
                <a:lnTo>
                  <a:pt x="517182" y="360121"/>
                </a:lnTo>
                <a:lnTo>
                  <a:pt x="529577" y="314947"/>
                </a:lnTo>
                <a:lnTo>
                  <a:pt x="533882" y="266966"/>
                </a:lnTo>
                <a:close/>
              </a:path>
            </a:pathLst>
          </a:custGeom>
          <a:solidFill>
            <a:srgbClr val="004A93"/>
          </a:solidFill>
        </p:spPr>
        <p:txBody>
          <a:bodyPr wrap="square" lIns="0" tIns="0" rIns="0" bIns="0" rtlCol="0"/>
          <a:lstStyle/>
          <a:p>
            <a:endParaRPr sz="1092"/>
          </a:p>
        </p:txBody>
      </p:sp>
    </p:spTree>
    <p:extLst>
      <p:ext uri="{BB962C8B-B14F-4D97-AF65-F5344CB8AC3E}">
        <p14:creationId xmlns:p14="http://schemas.microsoft.com/office/powerpoint/2010/main" val="1507813444"/>
      </p:ext>
    </p:extLst>
  </p:cSld>
  <p:clrMapOvr>
    <a:masterClrMapping/>
  </p:clrMapOvr>
  <mc:AlternateContent xmlns:mc="http://schemas.openxmlformats.org/markup-compatibility/2006" xmlns:p14="http://schemas.microsoft.com/office/powerpoint/2010/main">
    <mc:Choice Requires="p14">
      <p:transition spd="slow" p14:dur="2000" advTm="19425"/>
    </mc:Choice>
    <mc:Fallback xmlns="">
      <p:transition spd="slow" advTm="194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4</a:t>
            </a:fld>
            <a:endParaRPr lang="en-GB" dirty="0"/>
          </a:p>
        </p:txBody>
      </p:sp>
      <p:sp>
        <p:nvSpPr>
          <p:cNvPr id="4" name="Title 3"/>
          <p:cNvSpPr>
            <a:spLocks noGrp="1"/>
          </p:cNvSpPr>
          <p:nvPr>
            <p:ph type="title"/>
          </p:nvPr>
        </p:nvSpPr>
        <p:spPr/>
        <p:txBody>
          <a:bodyPr>
            <a:noAutofit/>
          </a:bodyPr>
          <a:lstStyle/>
          <a:p>
            <a:r>
              <a:rPr lang="en-GB" sz="2100" dirty="0"/>
              <a:t>Key barrier themes have already been identified that can be used to plan and build the next phase of co-production</a:t>
            </a:r>
          </a:p>
        </p:txBody>
      </p:sp>
      <p:pic>
        <p:nvPicPr>
          <p:cNvPr id="12" name="Picture 11">
            <a:extLst>
              <a:ext uri="{FF2B5EF4-FFF2-40B4-BE49-F238E27FC236}">
                <a16:creationId xmlns:a16="http://schemas.microsoft.com/office/drawing/2014/main" id="{7EC0E026-B4CA-D3BE-D578-8D8FB501EBF1}"/>
              </a:ext>
            </a:extLst>
          </p:cNvPr>
          <p:cNvPicPr>
            <a:picLocks noChangeAspect="1"/>
          </p:cNvPicPr>
          <p:nvPr/>
        </p:nvPicPr>
        <p:blipFill>
          <a:blip r:embed="rId2"/>
          <a:stretch>
            <a:fillRect/>
          </a:stretch>
        </p:blipFill>
        <p:spPr>
          <a:xfrm>
            <a:off x="267656" y="6054699"/>
            <a:ext cx="2046403" cy="584255"/>
          </a:xfrm>
          <a:prstGeom prst="rect">
            <a:avLst/>
          </a:prstGeom>
        </p:spPr>
      </p:pic>
      <p:sp>
        <p:nvSpPr>
          <p:cNvPr id="2" name="Rectangle 1"/>
          <p:cNvSpPr/>
          <p:nvPr/>
        </p:nvSpPr>
        <p:spPr>
          <a:xfrm>
            <a:off x="223261" y="1491030"/>
            <a:ext cx="8957560" cy="4401205"/>
          </a:xfrm>
          <a:prstGeom prst="rect">
            <a:avLst/>
          </a:prstGeom>
        </p:spPr>
        <p:txBody>
          <a:bodyPr wrap="square">
            <a:spAutoFit/>
          </a:bodyPr>
          <a:lstStyle/>
          <a:p>
            <a:pPr marL="285750" lvl="0" indent="-28575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Booking appointments – </a:t>
            </a:r>
            <a:r>
              <a:rPr lang="en-GB" sz="1400" dirty="0">
                <a:latin typeface="Arial" panose="020B0604020202020204" pitchFamily="34" charset="0"/>
                <a:cs typeface="Arial" panose="020B0604020202020204" pitchFamily="34" charset="0"/>
              </a:rPr>
              <a:t>people are struggling with a lack of flexibility in booking, with fewer face to face appointments and telephone access reported as challenging</a:t>
            </a:r>
          </a:p>
          <a:p>
            <a:pPr marL="285750" lvl="0" indent="-28575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Wider determinants of health – </a:t>
            </a:r>
            <a:r>
              <a:rPr lang="en-GB" sz="1400" dirty="0">
                <a:latin typeface="Arial" panose="020B0604020202020204" pitchFamily="34" charset="0"/>
                <a:cs typeface="Arial" panose="020B0604020202020204" pitchFamily="34" charset="0"/>
              </a:rPr>
              <a:t>people have more pressing concerns than being able to manage their health, for example due to the Cost of Living</a:t>
            </a:r>
            <a:endParaRPr lang="en-GB"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Digital issues – </a:t>
            </a:r>
            <a:r>
              <a:rPr lang="en-GB" sz="1400" dirty="0">
                <a:latin typeface="Arial" panose="020B0604020202020204" pitchFamily="34" charset="0"/>
                <a:cs typeface="Arial" panose="020B0604020202020204" pitchFamily="34" charset="0"/>
              </a:rPr>
              <a:t>digital methods aren’t accessible to all people e.g. those with visual impairments, learning, neuro diverse conditions or problems with dexterity</a:t>
            </a:r>
          </a:p>
          <a:p>
            <a:pPr marL="285750" lvl="0" indent="-28575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Language and length of appointment – </a:t>
            </a:r>
            <a:r>
              <a:rPr lang="en-GB" sz="1400" dirty="0">
                <a:latin typeface="Arial" panose="020B0604020202020204" pitchFamily="34" charset="0"/>
                <a:cs typeface="Arial" panose="020B0604020202020204" pitchFamily="34" charset="0"/>
              </a:rPr>
              <a:t>failure to consider the needs of people for whom English isn’t their first language or of people with learning disabilities and autism </a:t>
            </a:r>
          </a:p>
          <a:p>
            <a:pPr marL="285750" lvl="0" indent="-28575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Patient Experience – </a:t>
            </a:r>
            <a:r>
              <a:rPr lang="en-GB" sz="1400" dirty="0">
                <a:latin typeface="Arial" panose="020B0604020202020204" pitchFamily="34" charset="0"/>
                <a:cs typeface="Arial" panose="020B0604020202020204" pitchFamily="34" charset="0"/>
              </a:rPr>
              <a:t>people experience poor treatment when engaging with services and are less likely to engage with services in future</a:t>
            </a:r>
          </a:p>
          <a:p>
            <a:pPr marL="285750" lvl="0" indent="-285750">
              <a:buFont typeface="Arial" panose="020B0604020202020204" pitchFamily="34" charset="0"/>
              <a:buChar char="•"/>
              <a:defRPr/>
            </a:pPr>
            <a:r>
              <a:rPr lang="en-GB" sz="1400" b="1" dirty="0">
                <a:latin typeface="Arial" panose="020B0604020202020204" pitchFamily="34" charset="0"/>
                <a:cs typeface="Arial" panose="020B0604020202020204" pitchFamily="34" charset="0"/>
              </a:rPr>
              <a:t>Patient Empowerment – </a:t>
            </a:r>
            <a:r>
              <a:rPr lang="en-GB" sz="1400" dirty="0">
                <a:latin typeface="Arial" panose="020B0604020202020204" pitchFamily="34" charset="0"/>
                <a:cs typeface="Arial" panose="020B0604020202020204" pitchFamily="34" charset="0"/>
              </a:rPr>
              <a:t>Lack of information provided on decisions and next steps</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Challenges registering with a GP </a:t>
            </a:r>
            <a:r>
              <a:rPr lang="en-GB" sz="1400" dirty="0">
                <a:latin typeface="Arial" panose="020B0604020202020204" pitchFamily="34" charset="0"/>
                <a:ea typeface="Calibri" panose="020F0502020204030204" pitchFamily="34" charset="0"/>
                <a:cs typeface="Arial" panose="020B0604020202020204" pitchFamily="34" charset="0"/>
              </a:rPr>
              <a:t>– particularly for populations such as homeless people, asylum seekers</a:t>
            </a:r>
          </a:p>
          <a:p>
            <a:pPr marL="285750" indent="-285750">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Different expectations of healthcare </a:t>
            </a:r>
            <a:r>
              <a:rPr lang="en-GB" sz="1400" dirty="0">
                <a:latin typeface="Arial" panose="020B0604020202020204" pitchFamily="34" charset="0"/>
                <a:ea typeface="Calibri" panose="020F0502020204030204" pitchFamily="34" charset="0"/>
                <a:cs typeface="Arial" panose="020B0604020202020204" pitchFamily="34" charset="0"/>
              </a:rPr>
              <a:t>– residents do not understand how NHS services are structured, and some communities default to hospitals over GPs</a:t>
            </a:r>
          </a:p>
          <a:p>
            <a:pPr marL="285750" indent="-285750">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Health anxiety </a:t>
            </a:r>
            <a:r>
              <a:rPr lang="en-GB" sz="1400" dirty="0">
                <a:latin typeface="Arial" panose="020B0604020202020204" pitchFamily="34" charset="0"/>
                <a:ea typeface="Calibri" panose="020F0502020204030204" pitchFamily="34" charset="0"/>
                <a:cs typeface="Arial" panose="020B0604020202020204" pitchFamily="34" charset="0"/>
              </a:rPr>
              <a:t>– people may be anxious about attending appointments and engaging with their health, e.g. they feel they may be stigmatised due to their weight, they have perceptions of interventions having adverse impacts</a:t>
            </a:r>
          </a:p>
          <a:p>
            <a:pPr marL="285750" indent="-285750">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People don’t understand their rights </a:t>
            </a:r>
            <a:r>
              <a:rPr lang="en-GB" sz="1400" dirty="0">
                <a:latin typeface="Arial" panose="020B0604020202020204" pitchFamily="34" charset="0"/>
                <a:ea typeface="Calibri" panose="020F0502020204030204" pitchFamily="34" charset="0"/>
                <a:cs typeface="Arial" panose="020B0604020202020204" pitchFamily="34" charset="0"/>
              </a:rPr>
              <a:t>– many people don’t know that they have a right to go to an appointment during working hours, particularly exacerbated if people in temporary work or 0 hour contracts.</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Caring commitments </a:t>
            </a:r>
            <a:r>
              <a:rPr lang="en-GB" sz="1400" dirty="0">
                <a:latin typeface="Arial" panose="020B0604020202020204" pitchFamily="34" charset="0"/>
                <a:cs typeface="Arial" panose="020B0604020202020204" pitchFamily="34" charset="0"/>
              </a:rPr>
              <a:t>– people can’t take time off due to caring commitments </a:t>
            </a:r>
          </a:p>
        </p:txBody>
      </p:sp>
      <p:sp>
        <p:nvSpPr>
          <p:cNvPr id="7" name="Rounded Rectangular Callout 6"/>
          <p:cNvSpPr/>
          <p:nvPr/>
        </p:nvSpPr>
        <p:spPr>
          <a:xfrm>
            <a:off x="9672088" y="2743625"/>
            <a:ext cx="1851083" cy="966919"/>
          </a:xfrm>
          <a:prstGeom prst="wedgeRoundRectCallout">
            <a:avLst>
              <a:gd name="adj1" fmla="val -44578"/>
              <a:gd name="adj2" fmla="val 66372"/>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solidFill>
                  <a:schemeClr val="tx1"/>
                </a:solidFill>
              </a:rPr>
              <a:t>“Due to the cost of living, I don’t have time to monitor my own health. I can’t miss my shift so sometimes I skip my appointments”</a:t>
            </a:r>
          </a:p>
        </p:txBody>
      </p:sp>
      <p:sp>
        <p:nvSpPr>
          <p:cNvPr id="8" name="Rounded Rectangular Callout 7"/>
          <p:cNvSpPr/>
          <p:nvPr/>
        </p:nvSpPr>
        <p:spPr>
          <a:xfrm>
            <a:off x="9573898" y="5145264"/>
            <a:ext cx="1581150" cy="763720"/>
          </a:xfrm>
          <a:prstGeom prst="wedgeRoundRectCallout">
            <a:avLst>
              <a:gd name="adj1" fmla="val -44578"/>
              <a:gd name="adj2" fmla="val 66372"/>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solidFill>
                  <a:schemeClr val="tx1"/>
                </a:solidFill>
              </a:rPr>
              <a:t>“I am worried about heating my home and keeping warm”</a:t>
            </a:r>
          </a:p>
        </p:txBody>
      </p:sp>
      <p:sp>
        <p:nvSpPr>
          <p:cNvPr id="9" name="Rounded Rectangular Callout 8"/>
          <p:cNvSpPr/>
          <p:nvPr/>
        </p:nvSpPr>
        <p:spPr>
          <a:xfrm>
            <a:off x="9672089" y="1491030"/>
            <a:ext cx="1851083" cy="966919"/>
          </a:xfrm>
          <a:prstGeom prst="wedgeRoundRectCallout">
            <a:avLst>
              <a:gd name="adj1" fmla="val -44578"/>
              <a:gd name="adj2" fmla="val 66372"/>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solidFill>
                  <a:schemeClr val="tx1"/>
                </a:solidFill>
              </a:rPr>
              <a:t>“I’m not able to travel to services now they have moved further away, due to the cost”</a:t>
            </a:r>
          </a:p>
        </p:txBody>
      </p:sp>
      <p:sp>
        <p:nvSpPr>
          <p:cNvPr id="10" name="Rounded Rectangular Callout 9"/>
          <p:cNvSpPr/>
          <p:nvPr/>
        </p:nvSpPr>
        <p:spPr>
          <a:xfrm>
            <a:off x="9629130" y="4046044"/>
            <a:ext cx="1581150" cy="763720"/>
          </a:xfrm>
          <a:prstGeom prst="wedgeRoundRectCallout">
            <a:avLst>
              <a:gd name="adj1" fmla="val -44578"/>
              <a:gd name="adj2" fmla="val 66372"/>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solidFill>
                  <a:schemeClr val="tx1"/>
                </a:solidFill>
              </a:rPr>
              <a:t>“I don’t trust prescriptions / advice given over the phone”</a:t>
            </a:r>
          </a:p>
        </p:txBody>
      </p:sp>
    </p:spTree>
    <p:extLst>
      <p:ext uri="{BB962C8B-B14F-4D97-AF65-F5344CB8AC3E}">
        <p14:creationId xmlns:p14="http://schemas.microsoft.com/office/powerpoint/2010/main" val="341393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9385BD4-6C61-5F04-2D9B-2BDC3271FB4B}"/>
              </a:ext>
            </a:extLst>
          </p:cNvPr>
          <p:cNvSpPr>
            <a:spLocks noGrp="1"/>
          </p:cNvSpPr>
          <p:nvPr>
            <p:ph type="title"/>
          </p:nvPr>
        </p:nvSpPr>
        <p:spPr/>
        <p:txBody>
          <a:bodyPr lIns="91440" tIns="45720" rIns="91440" bIns="45720" anchor="b">
            <a:normAutofit fontScale="90000"/>
          </a:bodyPr>
          <a:lstStyle/>
          <a:p>
            <a:br>
              <a:rPr lang="en-GB" sz="2000" dirty="0"/>
            </a:br>
            <a:br>
              <a:rPr lang="en-GB" sz="2000" dirty="0"/>
            </a:br>
            <a:br>
              <a:rPr lang="en-GB" sz="2000" dirty="0"/>
            </a:br>
            <a:br>
              <a:rPr lang="en-GB" sz="2000" dirty="0"/>
            </a:br>
            <a:br>
              <a:rPr lang="en-GB" sz="2000" dirty="0"/>
            </a:br>
            <a:br>
              <a:rPr lang="en-GB" sz="2000" dirty="0"/>
            </a:br>
            <a:br>
              <a:rPr lang="en-GB" sz="2000" dirty="0"/>
            </a:br>
            <a:br>
              <a:rPr lang="en-GB" dirty="0"/>
            </a:br>
            <a:br>
              <a:rPr lang="en-GB" dirty="0"/>
            </a:br>
            <a:r>
              <a:rPr lang="en-GB" sz="2000" dirty="0"/>
              <a:t>Our delivery areas have been developed to focus on where we believe there is most opportunity to support our Integrated Care System (ICS) partners achieve maximal impact in addressing inequalities.</a:t>
            </a:r>
          </a:p>
        </p:txBody>
      </p:sp>
      <p:sp>
        <p:nvSpPr>
          <p:cNvPr id="4" name="Content Placeholder 3">
            <a:extLst>
              <a:ext uri="{FF2B5EF4-FFF2-40B4-BE49-F238E27FC236}">
                <a16:creationId xmlns:a16="http://schemas.microsoft.com/office/drawing/2014/main" id="{D48F956F-F713-1932-973B-F79E643D5849}"/>
              </a:ext>
            </a:extLst>
          </p:cNvPr>
          <p:cNvSpPr>
            <a:spLocks noGrp="1"/>
          </p:cNvSpPr>
          <p:nvPr>
            <p:ph idx="1"/>
          </p:nvPr>
        </p:nvSpPr>
        <p:spPr>
          <a:xfrm>
            <a:off x="464894" y="1805981"/>
            <a:ext cx="11276002" cy="654675"/>
          </a:xfrm>
        </p:spPr>
        <p:txBody>
          <a:bodyPr anchor="t">
            <a:normAutofit/>
          </a:bodyPr>
          <a:lstStyle/>
          <a:p>
            <a:pPr marL="0" indent="0">
              <a:lnSpc>
                <a:spcPct val="112000"/>
              </a:lnSpc>
              <a:spcBef>
                <a:spcPts val="0"/>
              </a:spcBef>
              <a:spcAft>
                <a:spcPts val="600"/>
              </a:spcAft>
              <a:buNone/>
            </a:pPr>
            <a:endParaRPr lang="en-GB" dirty="0"/>
          </a:p>
        </p:txBody>
      </p:sp>
      <p:sp>
        <p:nvSpPr>
          <p:cNvPr id="3" name="Rectangle 1">
            <a:extLst>
              <a:ext uri="{FF2B5EF4-FFF2-40B4-BE49-F238E27FC236}">
                <a16:creationId xmlns:a16="http://schemas.microsoft.com/office/drawing/2014/main" id="{BFD9F7D7-32D5-B22D-499C-E6B69875F90F}"/>
              </a:ext>
            </a:extLst>
          </p:cNvPr>
          <p:cNvSpPr>
            <a:spLocks noChangeArrowheads="1"/>
          </p:cNvSpPr>
          <p:nvPr/>
        </p:nvSpPr>
        <p:spPr bwMode="auto">
          <a:xfrm>
            <a:off x="4948238" y="13737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A6FF4572-90D6-42C9-3F10-694C70A3A765}"/>
              </a:ext>
            </a:extLst>
          </p:cNvPr>
          <p:cNvGrpSpPr/>
          <p:nvPr/>
        </p:nvGrpSpPr>
        <p:grpSpPr>
          <a:xfrm>
            <a:off x="174027" y="2583823"/>
            <a:ext cx="11857735" cy="4938086"/>
            <a:chOff x="173257" y="1768475"/>
            <a:chExt cx="11859217" cy="4938703"/>
          </a:xfrm>
        </p:grpSpPr>
        <p:cxnSp>
          <p:nvCxnSpPr>
            <p:cNvPr id="6" name="Google Shape;94;p16">
              <a:extLst>
                <a:ext uri="{FF2B5EF4-FFF2-40B4-BE49-F238E27FC236}">
                  <a16:creationId xmlns:a16="http://schemas.microsoft.com/office/drawing/2014/main" id="{3D6E58AD-175E-0190-ED54-B18C00BA34FB}"/>
                </a:ext>
              </a:extLst>
            </p:cNvPr>
            <p:cNvCxnSpPr>
              <a:cxnSpLocks/>
            </p:cNvCxnSpPr>
            <p:nvPr/>
          </p:nvCxnSpPr>
          <p:spPr>
            <a:xfrm>
              <a:off x="1035722" y="3025892"/>
              <a:ext cx="10134286" cy="0"/>
            </a:xfrm>
            <a:prstGeom prst="straightConnector1">
              <a:avLst/>
            </a:prstGeom>
            <a:noFill/>
            <a:ln w="19050" cap="flat" cmpd="sng">
              <a:solidFill>
                <a:srgbClr val="000000"/>
              </a:solidFill>
              <a:prstDash val="solid"/>
              <a:round/>
              <a:headEnd type="none" w="med" len="med"/>
              <a:tailEnd type="none" w="med" len="med"/>
            </a:ln>
          </p:spPr>
        </p:cxnSp>
        <p:sp>
          <p:nvSpPr>
            <p:cNvPr id="7" name="Google Shape;130;p16">
              <a:extLst>
                <a:ext uri="{FF2B5EF4-FFF2-40B4-BE49-F238E27FC236}">
                  <a16:creationId xmlns:a16="http://schemas.microsoft.com/office/drawing/2014/main" id="{15B0FEFB-2FE9-859E-E73E-9171E5689004}"/>
                </a:ext>
              </a:extLst>
            </p:cNvPr>
            <p:cNvSpPr txBox="1"/>
            <p:nvPr/>
          </p:nvSpPr>
          <p:spPr>
            <a:xfrm>
              <a:off x="3583551" y="3036042"/>
              <a:ext cx="1698063"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GB" sz="1200" b="1" dirty="0">
                  <a:solidFill>
                    <a:schemeClr val="accent3"/>
                  </a:solidFill>
                  <a:cs typeface="Poppins" pitchFamily="2" charset="77"/>
                  <a:sym typeface="Fira Sans Extra Condensed Medium"/>
                </a:rPr>
                <a:t>Addressing structural racism</a:t>
              </a:r>
            </a:p>
          </p:txBody>
        </p:sp>
        <p:sp>
          <p:nvSpPr>
            <p:cNvPr id="8" name="Google Shape;131;p16">
              <a:extLst>
                <a:ext uri="{FF2B5EF4-FFF2-40B4-BE49-F238E27FC236}">
                  <a16:creationId xmlns:a16="http://schemas.microsoft.com/office/drawing/2014/main" id="{76C8D879-382E-DB49-C7A8-CD031C15E210}"/>
                </a:ext>
              </a:extLst>
            </p:cNvPr>
            <p:cNvSpPr txBox="1"/>
            <p:nvPr/>
          </p:nvSpPr>
          <p:spPr>
            <a:xfrm>
              <a:off x="3656122" y="3509231"/>
              <a:ext cx="1552921" cy="1938040"/>
            </a:xfrm>
            <a:prstGeom prst="rect">
              <a:avLst/>
            </a:prstGeom>
            <a:noFill/>
            <a:ln>
              <a:noFill/>
            </a:ln>
          </p:spPr>
          <p:txBody>
            <a:bodyPr spcFirstLastPara="1" wrap="square" lIns="137138" tIns="137138" rIns="137138" bIns="137138" anchor="t" anchorCtr="0">
              <a:spAutoFit/>
            </a:bodyPr>
            <a:lstStyle>
              <a:defPPr>
                <a:defRPr lang="en-US"/>
              </a:defPPr>
              <a:lvl1pPr lvl="0" indent="0" algn="ctr">
                <a:spcBef>
                  <a:spcPts val="0"/>
                </a:spcBef>
                <a:spcAft>
                  <a:spcPts val="0"/>
                </a:spcAft>
                <a:buNone/>
                <a:defRPr sz="1400">
                  <a:latin typeface="Poppins Light"/>
                </a:defRPr>
              </a:lvl1pPr>
            </a:lstStyle>
            <a:p>
              <a:pPr>
                <a:lnSpc>
                  <a:spcPct val="112000"/>
                </a:lnSpc>
                <a:spcAft>
                  <a:spcPts val="600"/>
                </a:spcAft>
              </a:pPr>
              <a:r>
                <a:rPr lang="en-GB" sz="1100" dirty="0">
                  <a:latin typeface="+mn-lt"/>
                  <a:cs typeface="Poppins" pitchFamily="2" charset="77"/>
                </a:rPr>
                <a:t>Providing oversight and direction to the system in the important area of improving health outcomes through the lens of racial equality</a:t>
              </a:r>
              <a:endParaRPr sz="1100" dirty="0">
                <a:latin typeface="+mn-lt"/>
                <a:cs typeface="Poppins" pitchFamily="2" charset="77"/>
                <a:sym typeface="Roboto"/>
              </a:endParaRPr>
            </a:p>
          </p:txBody>
        </p:sp>
        <p:sp>
          <p:nvSpPr>
            <p:cNvPr id="9" name="Google Shape;124;p16">
              <a:extLst>
                <a:ext uri="{FF2B5EF4-FFF2-40B4-BE49-F238E27FC236}">
                  <a16:creationId xmlns:a16="http://schemas.microsoft.com/office/drawing/2014/main" id="{D117CC37-3CEA-87FF-F142-4574B1161276}"/>
                </a:ext>
              </a:extLst>
            </p:cNvPr>
            <p:cNvSpPr/>
            <p:nvPr/>
          </p:nvSpPr>
          <p:spPr>
            <a:xfrm>
              <a:off x="4010825" y="1786967"/>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10" name="Google Shape;125;p16">
              <a:extLst>
                <a:ext uri="{FF2B5EF4-FFF2-40B4-BE49-F238E27FC236}">
                  <a16:creationId xmlns:a16="http://schemas.microsoft.com/office/drawing/2014/main" id="{9EE63B23-485B-57C8-1285-6390B6455E98}"/>
                </a:ext>
              </a:extLst>
            </p:cNvPr>
            <p:cNvSpPr/>
            <p:nvPr/>
          </p:nvSpPr>
          <p:spPr>
            <a:xfrm>
              <a:off x="4069610" y="1845751"/>
              <a:ext cx="725945" cy="725945"/>
            </a:xfrm>
            <a:prstGeom prst="ellipse">
              <a:avLst/>
            </a:prstGeom>
            <a:solidFill>
              <a:schemeClr val="accent3"/>
            </a:solidFill>
            <a:ln>
              <a:noFill/>
            </a:ln>
          </p:spPr>
          <p:txBody>
            <a:bodyPr spcFirstLastPara="1" wrap="square" lIns="137138" tIns="137138" rIns="137138" bIns="137138" anchor="ctr" anchorCtr="0">
              <a:noAutofit/>
            </a:bodyPr>
            <a:lstStyle/>
            <a:p>
              <a:pPr defTabSz="1371600"/>
              <a:endParaRPr sz="1200" dirty="0">
                <a:solidFill>
                  <a:prstClr val="black"/>
                </a:solidFill>
              </a:endParaRPr>
            </a:p>
          </p:txBody>
        </p:sp>
        <p:sp>
          <p:nvSpPr>
            <p:cNvPr id="11" name="Google Shape;126;p16">
              <a:extLst>
                <a:ext uri="{FF2B5EF4-FFF2-40B4-BE49-F238E27FC236}">
                  <a16:creationId xmlns:a16="http://schemas.microsoft.com/office/drawing/2014/main" id="{75591863-8655-7A4D-EE1A-CFC46E41D406}"/>
                </a:ext>
              </a:extLst>
            </p:cNvPr>
            <p:cNvSpPr/>
            <p:nvPr/>
          </p:nvSpPr>
          <p:spPr>
            <a:xfrm>
              <a:off x="4373797" y="2677260"/>
              <a:ext cx="117571" cy="117571"/>
            </a:xfrm>
            <a:prstGeom prst="ellipse">
              <a:avLst/>
            </a:prstGeom>
            <a:solidFill>
              <a:schemeClr val="accent3"/>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12" name="Google Shape;127;p16">
              <a:extLst>
                <a:ext uri="{FF2B5EF4-FFF2-40B4-BE49-F238E27FC236}">
                  <a16:creationId xmlns:a16="http://schemas.microsoft.com/office/drawing/2014/main" id="{E02F4127-6420-C385-7392-9928412415A1}"/>
                </a:ext>
              </a:extLst>
            </p:cNvPr>
            <p:cNvSpPr/>
            <p:nvPr/>
          </p:nvSpPr>
          <p:spPr>
            <a:xfrm>
              <a:off x="4398059" y="2841609"/>
              <a:ext cx="69046" cy="69046"/>
            </a:xfrm>
            <a:prstGeom prst="ellipse">
              <a:avLst/>
            </a:prstGeom>
            <a:solidFill>
              <a:schemeClr val="accent3"/>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13" name="Google Shape;128;p16">
              <a:extLst>
                <a:ext uri="{FF2B5EF4-FFF2-40B4-BE49-F238E27FC236}">
                  <a16:creationId xmlns:a16="http://schemas.microsoft.com/office/drawing/2014/main" id="{E76FFD1A-BD90-BFFF-D372-35C41928F102}"/>
                </a:ext>
              </a:extLst>
            </p:cNvPr>
            <p:cNvSpPr/>
            <p:nvPr/>
          </p:nvSpPr>
          <p:spPr>
            <a:xfrm>
              <a:off x="4346577" y="2948189"/>
              <a:ext cx="172010" cy="155407"/>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18" name="Google Shape;129;p16">
              <a:extLst>
                <a:ext uri="{FF2B5EF4-FFF2-40B4-BE49-F238E27FC236}">
                  <a16:creationId xmlns:a16="http://schemas.microsoft.com/office/drawing/2014/main" id="{B5D0345B-0368-8EFB-7930-BE332B628BCB}"/>
                </a:ext>
              </a:extLst>
            </p:cNvPr>
            <p:cNvSpPr/>
            <p:nvPr/>
          </p:nvSpPr>
          <p:spPr>
            <a:xfrm>
              <a:off x="4374142" y="2973093"/>
              <a:ext cx="116881" cy="105599"/>
            </a:xfrm>
            <a:prstGeom prst="ellipse">
              <a:avLst/>
            </a:prstGeom>
            <a:solidFill>
              <a:schemeClr val="accent3"/>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19" name="Google Shape;112;p16">
              <a:extLst>
                <a:ext uri="{FF2B5EF4-FFF2-40B4-BE49-F238E27FC236}">
                  <a16:creationId xmlns:a16="http://schemas.microsoft.com/office/drawing/2014/main" id="{ACC0249A-6F46-260F-4F26-1C3C06CEDD11}"/>
                </a:ext>
              </a:extLst>
            </p:cNvPr>
            <p:cNvSpPr txBox="1"/>
            <p:nvPr/>
          </p:nvSpPr>
          <p:spPr>
            <a:xfrm>
              <a:off x="5385361" y="3036042"/>
              <a:ext cx="1486335"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GB" sz="1200" b="1" dirty="0">
                  <a:solidFill>
                    <a:schemeClr val="tx2"/>
                  </a:solidFill>
                  <a:cs typeface="Poppins" pitchFamily="2" charset="77"/>
                  <a:sym typeface="Fira Sans Extra Condensed Medium"/>
                </a:rPr>
                <a:t>Anchor development</a:t>
              </a:r>
            </a:p>
          </p:txBody>
        </p:sp>
        <p:sp>
          <p:nvSpPr>
            <p:cNvPr id="20" name="Google Shape;113;p16">
              <a:extLst>
                <a:ext uri="{FF2B5EF4-FFF2-40B4-BE49-F238E27FC236}">
                  <a16:creationId xmlns:a16="http://schemas.microsoft.com/office/drawing/2014/main" id="{CEE4CB80-1019-2099-DD9B-A9DA44BC1C5A}"/>
                </a:ext>
              </a:extLst>
            </p:cNvPr>
            <p:cNvSpPr txBox="1"/>
            <p:nvPr/>
          </p:nvSpPr>
          <p:spPr>
            <a:xfrm>
              <a:off x="5352068" y="3509231"/>
              <a:ext cx="1552921" cy="2040604"/>
            </a:xfrm>
            <a:prstGeom prst="rect">
              <a:avLst/>
            </a:prstGeom>
            <a:noFill/>
            <a:ln>
              <a:noFill/>
            </a:ln>
          </p:spPr>
          <p:txBody>
            <a:bodyPr spcFirstLastPara="1" wrap="square" lIns="137138" tIns="137138" rIns="137138" bIns="137138" anchor="t" anchorCtr="0">
              <a:spAutoFit/>
            </a:bodyPr>
            <a:lstStyle>
              <a:defPPr>
                <a:defRPr lang="en-US"/>
              </a:defPPr>
              <a:lvl1pPr lvl="0" indent="0" algn="ctr">
                <a:spcBef>
                  <a:spcPts val="0"/>
                </a:spcBef>
                <a:spcAft>
                  <a:spcPts val="0"/>
                </a:spcAft>
                <a:buNone/>
                <a:defRPr sz="1400">
                  <a:latin typeface="Poppins Light"/>
                </a:defRPr>
              </a:lvl1pPr>
            </a:lstStyle>
            <a:p>
              <a:r>
                <a:rPr lang="en-GB" sz="1100" dirty="0">
                  <a:latin typeface="+mn-lt"/>
                  <a:cs typeface="Poppins" pitchFamily="2" charset="77"/>
                </a:rPr>
                <a:t>Delivering the system’s anchor programme recognising our role as key organisations and employers within NWL focussing on employment, procurement and sustainability</a:t>
              </a:r>
            </a:p>
          </p:txBody>
        </p:sp>
        <p:sp>
          <p:nvSpPr>
            <p:cNvPr id="22" name="Google Shape;106;p16">
              <a:extLst>
                <a:ext uri="{FF2B5EF4-FFF2-40B4-BE49-F238E27FC236}">
                  <a16:creationId xmlns:a16="http://schemas.microsoft.com/office/drawing/2014/main" id="{1BB94F5D-F7A7-4B3F-3482-87439999675E}"/>
                </a:ext>
              </a:extLst>
            </p:cNvPr>
            <p:cNvSpPr/>
            <p:nvPr/>
          </p:nvSpPr>
          <p:spPr>
            <a:xfrm>
              <a:off x="5706771" y="1786967"/>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23" name="Google Shape;107;p16">
              <a:extLst>
                <a:ext uri="{FF2B5EF4-FFF2-40B4-BE49-F238E27FC236}">
                  <a16:creationId xmlns:a16="http://schemas.microsoft.com/office/drawing/2014/main" id="{54D6246C-AC88-A12F-9B71-441EE3BBC078}"/>
                </a:ext>
              </a:extLst>
            </p:cNvPr>
            <p:cNvSpPr/>
            <p:nvPr/>
          </p:nvSpPr>
          <p:spPr>
            <a:xfrm>
              <a:off x="5765556" y="1845751"/>
              <a:ext cx="725945" cy="725945"/>
            </a:xfrm>
            <a:prstGeom prst="ellipse">
              <a:avLst/>
            </a:prstGeom>
            <a:solidFill>
              <a:schemeClr val="accent4">
                <a:lumMod val="40000"/>
                <a:lumOff val="60000"/>
              </a:schemeClr>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25" name="Google Shape;108;p16">
              <a:extLst>
                <a:ext uri="{FF2B5EF4-FFF2-40B4-BE49-F238E27FC236}">
                  <a16:creationId xmlns:a16="http://schemas.microsoft.com/office/drawing/2014/main" id="{67A24880-C2D7-CDC1-8D6B-633098249019}"/>
                </a:ext>
              </a:extLst>
            </p:cNvPr>
            <p:cNvSpPr/>
            <p:nvPr/>
          </p:nvSpPr>
          <p:spPr>
            <a:xfrm>
              <a:off x="6069743" y="2677260"/>
              <a:ext cx="117571" cy="117571"/>
            </a:xfrm>
            <a:prstGeom prst="ellipse">
              <a:avLst/>
            </a:prstGeom>
            <a:solidFill>
              <a:schemeClr val="accent4">
                <a:lumMod val="40000"/>
                <a:lumOff val="60000"/>
              </a:schemeClr>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26" name="Google Shape;109;p16">
              <a:extLst>
                <a:ext uri="{FF2B5EF4-FFF2-40B4-BE49-F238E27FC236}">
                  <a16:creationId xmlns:a16="http://schemas.microsoft.com/office/drawing/2014/main" id="{7187C9AB-8D27-3AC2-C020-1703CCBC8A32}"/>
                </a:ext>
              </a:extLst>
            </p:cNvPr>
            <p:cNvSpPr/>
            <p:nvPr/>
          </p:nvSpPr>
          <p:spPr>
            <a:xfrm>
              <a:off x="6094005" y="2841609"/>
              <a:ext cx="69046" cy="69046"/>
            </a:xfrm>
            <a:prstGeom prst="ellipse">
              <a:avLst/>
            </a:prstGeom>
            <a:solidFill>
              <a:schemeClr val="accent4">
                <a:lumMod val="40000"/>
                <a:lumOff val="60000"/>
              </a:schemeClr>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29" name="Google Shape;110;p16">
              <a:extLst>
                <a:ext uri="{FF2B5EF4-FFF2-40B4-BE49-F238E27FC236}">
                  <a16:creationId xmlns:a16="http://schemas.microsoft.com/office/drawing/2014/main" id="{D5C676D4-B08C-4BCF-BA6A-8157D42F9CC8}"/>
                </a:ext>
              </a:extLst>
            </p:cNvPr>
            <p:cNvSpPr/>
            <p:nvPr/>
          </p:nvSpPr>
          <p:spPr>
            <a:xfrm>
              <a:off x="6042523" y="2948189"/>
              <a:ext cx="172010" cy="155407"/>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30" name="Google Shape;111;p16">
              <a:extLst>
                <a:ext uri="{FF2B5EF4-FFF2-40B4-BE49-F238E27FC236}">
                  <a16:creationId xmlns:a16="http://schemas.microsoft.com/office/drawing/2014/main" id="{D7D9FAC6-2773-9D7D-2DCB-39293C593229}"/>
                </a:ext>
              </a:extLst>
            </p:cNvPr>
            <p:cNvSpPr/>
            <p:nvPr/>
          </p:nvSpPr>
          <p:spPr>
            <a:xfrm>
              <a:off x="6070088" y="2973093"/>
              <a:ext cx="116881" cy="105599"/>
            </a:xfrm>
            <a:prstGeom prst="ellipse">
              <a:avLst/>
            </a:prstGeom>
            <a:solidFill>
              <a:schemeClr val="accent4">
                <a:lumMod val="40000"/>
                <a:lumOff val="60000"/>
              </a:schemeClr>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31" name="Google Shape;130;p16">
              <a:extLst>
                <a:ext uri="{FF2B5EF4-FFF2-40B4-BE49-F238E27FC236}">
                  <a16:creationId xmlns:a16="http://schemas.microsoft.com/office/drawing/2014/main" id="{D428D128-8099-D1FC-B070-92A66842B601}"/>
                </a:ext>
              </a:extLst>
            </p:cNvPr>
            <p:cNvSpPr txBox="1"/>
            <p:nvPr/>
          </p:nvSpPr>
          <p:spPr>
            <a:xfrm>
              <a:off x="8598818" y="3036042"/>
              <a:ext cx="1740555"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GB" sz="1200" b="1" dirty="0">
                  <a:solidFill>
                    <a:schemeClr val="accent5">
                      <a:lumMod val="75000"/>
                    </a:schemeClr>
                  </a:solidFill>
                  <a:cs typeface="Poppins" pitchFamily="2" charset="77"/>
                  <a:sym typeface="Fira Sans Extra Condensed Medium"/>
                </a:rPr>
                <a:t>Volunteering and VCS development</a:t>
              </a:r>
            </a:p>
          </p:txBody>
        </p:sp>
        <p:sp>
          <p:nvSpPr>
            <p:cNvPr id="33" name="Google Shape;131;p16">
              <a:extLst>
                <a:ext uri="{FF2B5EF4-FFF2-40B4-BE49-F238E27FC236}">
                  <a16:creationId xmlns:a16="http://schemas.microsoft.com/office/drawing/2014/main" id="{29564B7D-BC24-A717-5E0C-1DCBA87DFDB3}"/>
                </a:ext>
              </a:extLst>
            </p:cNvPr>
            <p:cNvSpPr txBox="1"/>
            <p:nvPr/>
          </p:nvSpPr>
          <p:spPr>
            <a:xfrm>
              <a:off x="8692635" y="3509231"/>
              <a:ext cx="1552921" cy="3197947"/>
            </a:xfrm>
            <a:prstGeom prst="rect">
              <a:avLst/>
            </a:prstGeom>
            <a:noFill/>
            <a:ln>
              <a:noFill/>
            </a:ln>
          </p:spPr>
          <p:txBody>
            <a:bodyPr spcFirstLastPara="1" wrap="square" lIns="137138" tIns="137138" rIns="137138" bIns="137138" anchor="t" anchorCtr="0">
              <a:spAutoFit/>
            </a:bodyPr>
            <a:lstStyle>
              <a:defPPr>
                <a:defRPr lang="en-US"/>
              </a:defPPr>
              <a:lvl1pPr lvl="0" indent="0" algn="ctr">
                <a:spcBef>
                  <a:spcPts val="0"/>
                </a:spcBef>
                <a:spcAft>
                  <a:spcPts val="0"/>
                </a:spcAft>
                <a:buNone/>
                <a:defRPr sz="1400">
                  <a:latin typeface="Poppins Light"/>
                </a:defRPr>
              </a:lvl1pPr>
            </a:lstStyle>
            <a:p>
              <a:pPr>
                <a:lnSpc>
                  <a:spcPct val="112000"/>
                </a:lnSpc>
                <a:spcAft>
                  <a:spcPts val="600"/>
                </a:spcAft>
              </a:pPr>
              <a:r>
                <a:rPr lang="en-GB" sz="1100" dirty="0">
                  <a:latin typeface="+mn-lt"/>
                  <a:cs typeface="Poppins" pitchFamily="2" charset="77"/>
                </a:rPr>
                <a:t>Promoting volunteering as a key part of the workforce and supporting the Voluntary and Community Sector (VCS) through development of NWL infrastructure to enable the VCS to be an effective partner within the ICS</a:t>
              </a:r>
              <a:endParaRPr lang="en" sz="1100" dirty="0">
                <a:latin typeface="+mn-lt"/>
                <a:cs typeface="Poppins" pitchFamily="2" charset="77"/>
                <a:sym typeface="Roboto"/>
              </a:endParaRPr>
            </a:p>
          </p:txBody>
        </p:sp>
        <p:sp>
          <p:nvSpPr>
            <p:cNvPr id="35" name="Google Shape;124;p16">
              <a:extLst>
                <a:ext uri="{FF2B5EF4-FFF2-40B4-BE49-F238E27FC236}">
                  <a16:creationId xmlns:a16="http://schemas.microsoft.com/office/drawing/2014/main" id="{BB3A8DB6-64B3-A59E-FF30-0B37FC6B67D8}"/>
                </a:ext>
              </a:extLst>
            </p:cNvPr>
            <p:cNvSpPr/>
            <p:nvPr/>
          </p:nvSpPr>
          <p:spPr>
            <a:xfrm>
              <a:off x="9047338" y="1768475"/>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37" name="Google Shape;125;p16">
              <a:extLst>
                <a:ext uri="{FF2B5EF4-FFF2-40B4-BE49-F238E27FC236}">
                  <a16:creationId xmlns:a16="http://schemas.microsoft.com/office/drawing/2014/main" id="{32858EE8-EC3A-5A0A-2CE5-C6C74B3C3B02}"/>
                </a:ext>
              </a:extLst>
            </p:cNvPr>
            <p:cNvSpPr/>
            <p:nvPr/>
          </p:nvSpPr>
          <p:spPr>
            <a:xfrm>
              <a:off x="9106123" y="1827260"/>
              <a:ext cx="725945" cy="725945"/>
            </a:xfrm>
            <a:prstGeom prst="ellipse">
              <a:avLst/>
            </a:prstGeom>
            <a:solidFill>
              <a:schemeClr val="accent5"/>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39" name="Google Shape;126;p16">
              <a:extLst>
                <a:ext uri="{FF2B5EF4-FFF2-40B4-BE49-F238E27FC236}">
                  <a16:creationId xmlns:a16="http://schemas.microsoft.com/office/drawing/2014/main" id="{88CEF225-83E1-47C5-9884-AFD3F3465787}"/>
                </a:ext>
              </a:extLst>
            </p:cNvPr>
            <p:cNvSpPr/>
            <p:nvPr/>
          </p:nvSpPr>
          <p:spPr>
            <a:xfrm>
              <a:off x="9410310" y="2658769"/>
              <a:ext cx="117571" cy="117571"/>
            </a:xfrm>
            <a:prstGeom prst="ellipse">
              <a:avLst/>
            </a:prstGeom>
            <a:solidFill>
              <a:schemeClr val="accent5"/>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41" name="Google Shape;127;p16">
              <a:extLst>
                <a:ext uri="{FF2B5EF4-FFF2-40B4-BE49-F238E27FC236}">
                  <a16:creationId xmlns:a16="http://schemas.microsoft.com/office/drawing/2014/main" id="{6C7EA14A-97A1-368D-235C-DAA2D6917DAD}"/>
                </a:ext>
              </a:extLst>
            </p:cNvPr>
            <p:cNvSpPr/>
            <p:nvPr/>
          </p:nvSpPr>
          <p:spPr>
            <a:xfrm>
              <a:off x="9434572" y="2823119"/>
              <a:ext cx="69046" cy="69046"/>
            </a:xfrm>
            <a:prstGeom prst="ellipse">
              <a:avLst/>
            </a:prstGeom>
            <a:solidFill>
              <a:schemeClr val="accent5"/>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43" name="Google Shape;128;p16">
              <a:extLst>
                <a:ext uri="{FF2B5EF4-FFF2-40B4-BE49-F238E27FC236}">
                  <a16:creationId xmlns:a16="http://schemas.microsoft.com/office/drawing/2014/main" id="{F902E51C-D252-2874-2506-D0282DAD34E0}"/>
                </a:ext>
              </a:extLst>
            </p:cNvPr>
            <p:cNvSpPr/>
            <p:nvPr/>
          </p:nvSpPr>
          <p:spPr>
            <a:xfrm>
              <a:off x="9383090" y="2948189"/>
              <a:ext cx="172010" cy="155407"/>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45" name="Google Shape;129;p16">
              <a:extLst>
                <a:ext uri="{FF2B5EF4-FFF2-40B4-BE49-F238E27FC236}">
                  <a16:creationId xmlns:a16="http://schemas.microsoft.com/office/drawing/2014/main" id="{B14C1A0D-C504-1511-333C-DAAF4251ABA0}"/>
                </a:ext>
              </a:extLst>
            </p:cNvPr>
            <p:cNvSpPr/>
            <p:nvPr/>
          </p:nvSpPr>
          <p:spPr>
            <a:xfrm>
              <a:off x="9410655" y="2973093"/>
              <a:ext cx="116881" cy="105599"/>
            </a:xfrm>
            <a:prstGeom prst="ellipse">
              <a:avLst/>
            </a:prstGeom>
            <a:solidFill>
              <a:schemeClr val="accent5"/>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47" name="Google Shape;103;p16">
              <a:extLst>
                <a:ext uri="{FF2B5EF4-FFF2-40B4-BE49-F238E27FC236}">
                  <a16:creationId xmlns:a16="http://schemas.microsoft.com/office/drawing/2014/main" id="{75B8220C-607C-4443-2DC9-C09D0AFB30B5}"/>
                </a:ext>
              </a:extLst>
            </p:cNvPr>
            <p:cNvSpPr txBox="1"/>
            <p:nvPr/>
          </p:nvSpPr>
          <p:spPr>
            <a:xfrm>
              <a:off x="206550" y="3036042"/>
              <a:ext cx="1486335"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 sz="1200" b="1" dirty="0">
                  <a:solidFill>
                    <a:schemeClr val="accent1"/>
                  </a:solidFill>
                  <a:cs typeface="Poppins" pitchFamily="2" charset="77"/>
                  <a:sym typeface="Fira Sans Extra Condensed Medium"/>
                </a:rPr>
                <a:t>Healthy living</a:t>
              </a:r>
              <a:endParaRPr sz="1200" b="1" dirty="0">
                <a:solidFill>
                  <a:schemeClr val="accent1"/>
                </a:solidFill>
                <a:cs typeface="Poppins" pitchFamily="2" charset="77"/>
                <a:sym typeface="Fira Sans Extra Condensed Medium"/>
              </a:endParaRPr>
            </a:p>
          </p:txBody>
        </p:sp>
        <p:sp>
          <p:nvSpPr>
            <p:cNvPr id="56" name="Google Shape;104;p16">
              <a:extLst>
                <a:ext uri="{FF2B5EF4-FFF2-40B4-BE49-F238E27FC236}">
                  <a16:creationId xmlns:a16="http://schemas.microsoft.com/office/drawing/2014/main" id="{E4257EF8-6B36-03EE-27B3-F0101B04C881}"/>
                </a:ext>
              </a:extLst>
            </p:cNvPr>
            <p:cNvSpPr txBox="1"/>
            <p:nvPr/>
          </p:nvSpPr>
          <p:spPr>
            <a:xfrm>
              <a:off x="173257" y="3509231"/>
              <a:ext cx="1552921" cy="1689867"/>
            </a:xfrm>
            <a:prstGeom prst="rect">
              <a:avLst/>
            </a:prstGeom>
            <a:noFill/>
            <a:ln>
              <a:noFill/>
            </a:ln>
          </p:spPr>
          <p:txBody>
            <a:bodyPr spcFirstLastPara="1" wrap="square" lIns="137138" tIns="137138" rIns="137138" bIns="137138" anchor="t" anchorCtr="0">
              <a:spAutoFit/>
            </a:bodyPr>
            <a:lstStyle/>
            <a:p>
              <a:pPr algn="ctr"/>
              <a:r>
                <a:rPr lang="en-GB" sz="1100" dirty="0">
                  <a:cs typeface="Poppins" pitchFamily="2" charset="77"/>
                </a:rPr>
                <a:t>Supporting residents to maintain a healthy lifestyle and ensuring focus on key long term plan commitments  e.g. obesity, smoking, vaccination</a:t>
              </a:r>
            </a:p>
          </p:txBody>
        </p:sp>
        <p:sp>
          <p:nvSpPr>
            <p:cNvPr id="57" name="Google Shape;97;p16">
              <a:extLst>
                <a:ext uri="{FF2B5EF4-FFF2-40B4-BE49-F238E27FC236}">
                  <a16:creationId xmlns:a16="http://schemas.microsoft.com/office/drawing/2014/main" id="{E6E43C30-9A57-040C-10D5-215F75207730}"/>
                </a:ext>
              </a:extLst>
            </p:cNvPr>
            <p:cNvSpPr/>
            <p:nvPr/>
          </p:nvSpPr>
          <p:spPr>
            <a:xfrm>
              <a:off x="527960" y="1786967"/>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58" name="Google Shape;98;p16">
              <a:extLst>
                <a:ext uri="{FF2B5EF4-FFF2-40B4-BE49-F238E27FC236}">
                  <a16:creationId xmlns:a16="http://schemas.microsoft.com/office/drawing/2014/main" id="{3B6AC2CD-50FE-CEA4-D3CB-5ABBF8D1BD83}"/>
                </a:ext>
              </a:extLst>
            </p:cNvPr>
            <p:cNvSpPr/>
            <p:nvPr/>
          </p:nvSpPr>
          <p:spPr>
            <a:xfrm>
              <a:off x="586745" y="1845751"/>
              <a:ext cx="725945" cy="725945"/>
            </a:xfrm>
            <a:prstGeom prst="ellipse">
              <a:avLst/>
            </a:prstGeom>
            <a:solidFill>
              <a:schemeClr val="accent1"/>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59" name="Google Shape;99;p16">
              <a:extLst>
                <a:ext uri="{FF2B5EF4-FFF2-40B4-BE49-F238E27FC236}">
                  <a16:creationId xmlns:a16="http://schemas.microsoft.com/office/drawing/2014/main" id="{947C0DEB-AB58-1DCD-0204-5CC3D7F3F73E}"/>
                </a:ext>
              </a:extLst>
            </p:cNvPr>
            <p:cNvSpPr/>
            <p:nvPr/>
          </p:nvSpPr>
          <p:spPr>
            <a:xfrm>
              <a:off x="890932" y="2677260"/>
              <a:ext cx="117571" cy="117571"/>
            </a:xfrm>
            <a:prstGeom prst="ellipse">
              <a:avLst/>
            </a:prstGeom>
            <a:solidFill>
              <a:schemeClr val="accent1"/>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60" name="Google Shape;100;p16">
              <a:extLst>
                <a:ext uri="{FF2B5EF4-FFF2-40B4-BE49-F238E27FC236}">
                  <a16:creationId xmlns:a16="http://schemas.microsoft.com/office/drawing/2014/main" id="{45FCE04E-4F5A-969C-052A-A65548158487}"/>
                </a:ext>
              </a:extLst>
            </p:cNvPr>
            <p:cNvSpPr/>
            <p:nvPr/>
          </p:nvSpPr>
          <p:spPr>
            <a:xfrm>
              <a:off x="915194" y="2841609"/>
              <a:ext cx="69046" cy="69046"/>
            </a:xfrm>
            <a:prstGeom prst="ellipse">
              <a:avLst/>
            </a:prstGeom>
            <a:solidFill>
              <a:schemeClr val="accent1"/>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61" name="Google Shape;101;p16">
              <a:extLst>
                <a:ext uri="{FF2B5EF4-FFF2-40B4-BE49-F238E27FC236}">
                  <a16:creationId xmlns:a16="http://schemas.microsoft.com/office/drawing/2014/main" id="{C649F66F-AF1B-997C-9398-AA3FC97F5174}"/>
                </a:ext>
              </a:extLst>
            </p:cNvPr>
            <p:cNvSpPr/>
            <p:nvPr/>
          </p:nvSpPr>
          <p:spPr>
            <a:xfrm>
              <a:off x="863712" y="2948189"/>
              <a:ext cx="172010" cy="155407"/>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62" name="Google Shape;102;p16">
              <a:extLst>
                <a:ext uri="{FF2B5EF4-FFF2-40B4-BE49-F238E27FC236}">
                  <a16:creationId xmlns:a16="http://schemas.microsoft.com/office/drawing/2014/main" id="{3ADF88D9-EBCA-DA22-0453-A0644AE14236}"/>
                </a:ext>
              </a:extLst>
            </p:cNvPr>
            <p:cNvSpPr/>
            <p:nvPr/>
          </p:nvSpPr>
          <p:spPr>
            <a:xfrm>
              <a:off x="891277" y="2973093"/>
              <a:ext cx="116881" cy="105599"/>
            </a:xfrm>
            <a:prstGeom prst="ellipse">
              <a:avLst/>
            </a:prstGeom>
            <a:solidFill>
              <a:schemeClr val="accent1"/>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63" name="Google Shape;121;p16">
              <a:extLst>
                <a:ext uri="{FF2B5EF4-FFF2-40B4-BE49-F238E27FC236}">
                  <a16:creationId xmlns:a16="http://schemas.microsoft.com/office/drawing/2014/main" id="{4D9A3803-5B85-4843-4400-7B52E0A30D26}"/>
                </a:ext>
              </a:extLst>
            </p:cNvPr>
            <p:cNvSpPr txBox="1"/>
            <p:nvPr/>
          </p:nvSpPr>
          <p:spPr>
            <a:xfrm>
              <a:off x="7008736" y="3036042"/>
              <a:ext cx="1486335"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GB" sz="1200" b="1" dirty="0">
                  <a:solidFill>
                    <a:schemeClr val="accent6"/>
                  </a:solidFill>
                  <a:cs typeface="Poppins" pitchFamily="2" charset="77"/>
                  <a:sym typeface="Fira Sans Extra Condensed Medium"/>
                </a:rPr>
                <a:t>Digital inclusion</a:t>
              </a:r>
            </a:p>
          </p:txBody>
        </p:sp>
        <p:sp>
          <p:nvSpPr>
            <p:cNvPr id="64" name="Google Shape;122;p16">
              <a:extLst>
                <a:ext uri="{FF2B5EF4-FFF2-40B4-BE49-F238E27FC236}">
                  <a16:creationId xmlns:a16="http://schemas.microsoft.com/office/drawing/2014/main" id="{AA034BA4-9556-62CD-FAB2-EF0B34A7EF5D}"/>
                </a:ext>
              </a:extLst>
            </p:cNvPr>
            <p:cNvSpPr txBox="1"/>
            <p:nvPr/>
          </p:nvSpPr>
          <p:spPr>
            <a:xfrm>
              <a:off x="6975443" y="3509231"/>
              <a:ext cx="1552921" cy="1865235"/>
            </a:xfrm>
            <a:prstGeom prst="rect">
              <a:avLst/>
            </a:prstGeom>
            <a:noFill/>
            <a:ln>
              <a:noFill/>
            </a:ln>
          </p:spPr>
          <p:txBody>
            <a:bodyPr spcFirstLastPara="1" wrap="square" lIns="137138" tIns="137138" rIns="137138" bIns="137138" anchor="t" anchorCtr="0">
              <a:spAutoFit/>
            </a:bodyPr>
            <a:lstStyle>
              <a:defPPr>
                <a:defRPr lang="en-US"/>
              </a:defPPr>
              <a:lvl1pPr lvl="0" indent="0" algn="ctr">
                <a:spcBef>
                  <a:spcPts val="0"/>
                </a:spcBef>
                <a:spcAft>
                  <a:spcPts val="0"/>
                </a:spcAft>
                <a:buNone/>
                <a:defRPr sz="1400">
                  <a:latin typeface="Poppins Light"/>
                </a:defRPr>
              </a:lvl1pPr>
            </a:lstStyle>
            <a:p>
              <a:r>
                <a:rPr lang="en-GB" sz="1100" dirty="0">
                  <a:latin typeface="+mn-lt"/>
                  <a:cs typeface="Poppins" pitchFamily="2" charset="77"/>
                </a:rPr>
                <a:t>Developing a strategic approach to improving digital inclusion across NWL, aligned to the wider Integrated Care Board (ICB) Digital Inclusion Strategy</a:t>
              </a:r>
            </a:p>
          </p:txBody>
        </p:sp>
        <p:sp>
          <p:nvSpPr>
            <p:cNvPr id="65" name="Google Shape;115;p16">
              <a:extLst>
                <a:ext uri="{FF2B5EF4-FFF2-40B4-BE49-F238E27FC236}">
                  <a16:creationId xmlns:a16="http://schemas.microsoft.com/office/drawing/2014/main" id="{B3B116F8-C357-CBED-5105-F3A9882E9067}"/>
                </a:ext>
              </a:extLst>
            </p:cNvPr>
            <p:cNvSpPr/>
            <p:nvPr/>
          </p:nvSpPr>
          <p:spPr>
            <a:xfrm>
              <a:off x="7330146" y="1773508"/>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66" name="Google Shape;116;p16">
              <a:extLst>
                <a:ext uri="{FF2B5EF4-FFF2-40B4-BE49-F238E27FC236}">
                  <a16:creationId xmlns:a16="http://schemas.microsoft.com/office/drawing/2014/main" id="{3EDD8F42-8181-D370-C5C3-859C4DEAFF20}"/>
                </a:ext>
              </a:extLst>
            </p:cNvPr>
            <p:cNvSpPr/>
            <p:nvPr/>
          </p:nvSpPr>
          <p:spPr>
            <a:xfrm>
              <a:off x="7388931" y="1832293"/>
              <a:ext cx="725945" cy="725945"/>
            </a:xfrm>
            <a:prstGeom prst="ellipse">
              <a:avLst/>
            </a:prstGeom>
            <a:solidFill>
              <a:schemeClr val="accent6"/>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67" name="Google Shape;117;p16">
              <a:extLst>
                <a:ext uri="{FF2B5EF4-FFF2-40B4-BE49-F238E27FC236}">
                  <a16:creationId xmlns:a16="http://schemas.microsoft.com/office/drawing/2014/main" id="{5CA2AC0A-A8C1-3E55-4918-B6DA012C5403}"/>
                </a:ext>
              </a:extLst>
            </p:cNvPr>
            <p:cNvSpPr/>
            <p:nvPr/>
          </p:nvSpPr>
          <p:spPr>
            <a:xfrm>
              <a:off x="7693118" y="2663801"/>
              <a:ext cx="117571" cy="117571"/>
            </a:xfrm>
            <a:prstGeom prst="ellipse">
              <a:avLst/>
            </a:prstGeom>
            <a:solidFill>
              <a:schemeClr val="accent6"/>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68" name="Google Shape;118;p16">
              <a:extLst>
                <a:ext uri="{FF2B5EF4-FFF2-40B4-BE49-F238E27FC236}">
                  <a16:creationId xmlns:a16="http://schemas.microsoft.com/office/drawing/2014/main" id="{22CBDA70-CFD2-39AC-F08E-E4C19888FBA2}"/>
                </a:ext>
              </a:extLst>
            </p:cNvPr>
            <p:cNvSpPr/>
            <p:nvPr/>
          </p:nvSpPr>
          <p:spPr>
            <a:xfrm>
              <a:off x="7717380" y="2828151"/>
              <a:ext cx="69046" cy="69046"/>
            </a:xfrm>
            <a:prstGeom prst="ellipse">
              <a:avLst/>
            </a:prstGeom>
            <a:solidFill>
              <a:schemeClr val="accent6"/>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69" name="Google Shape;119;p16">
              <a:extLst>
                <a:ext uri="{FF2B5EF4-FFF2-40B4-BE49-F238E27FC236}">
                  <a16:creationId xmlns:a16="http://schemas.microsoft.com/office/drawing/2014/main" id="{BAD7B695-C7CE-7176-F63E-C3E28C29F809}"/>
                </a:ext>
              </a:extLst>
            </p:cNvPr>
            <p:cNvSpPr/>
            <p:nvPr/>
          </p:nvSpPr>
          <p:spPr>
            <a:xfrm>
              <a:off x="7665898" y="2948189"/>
              <a:ext cx="172010" cy="155407"/>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70" name="Google Shape;120;p16">
              <a:extLst>
                <a:ext uri="{FF2B5EF4-FFF2-40B4-BE49-F238E27FC236}">
                  <a16:creationId xmlns:a16="http://schemas.microsoft.com/office/drawing/2014/main" id="{BEB01AF6-C7A7-7449-F3F0-22336C2D0426}"/>
                </a:ext>
              </a:extLst>
            </p:cNvPr>
            <p:cNvSpPr/>
            <p:nvPr/>
          </p:nvSpPr>
          <p:spPr>
            <a:xfrm>
              <a:off x="7693463" y="2973093"/>
              <a:ext cx="116881" cy="105599"/>
            </a:xfrm>
            <a:prstGeom prst="ellipse">
              <a:avLst/>
            </a:prstGeom>
            <a:solidFill>
              <a:schemeClr val="accent6"/>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71" name="Google Shape;121;p16">
              <a:extLst>
                <a:ext uri="{FF2B5EF4-FFF2-40B4-BE49-F238E27FC236}">
                  <a16:creationId xmlns:a16="http://schemas.microsoft.com/office/drawing/2014/main" id="{67E49C41-DC02-E5D1-DE71-63AA99362CC3}"/>
                </a:ext>
              </a:extLst>
            </p:cNvPr>
            <p:cNvSpPr txBox="1"/>
            <p:nvPr/>
          </p:nvSpPr>
          <p:spPr>
            <a:xfrm>
              <a:off x="1796632" y="3036042"/>
              <a:ext cx="1716465"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GB" sz="1200" b="1" dirty="0">
                  <a:solidFill>
                    <a:schemeClr val="accent2"/>
                  </a:solidFill>
                  <a:cs typeface="Poppins" pitchFamily="2" charset="77"/>
                  <a:sym typeface="Fira Sans Extra Condensed Medium"/>
                </a:rPr>
                <a:t>Population health management</a:t>
              </a:r>
            </a:p>
          </p:txBody>
        </p:sp>
        <p:sp>
          <p:nvSpPr>
            <p:cNvPr id="72" name="Google Shape;122;p16">
              <a:extLst>
                <a:ext uri="{FF2B5EF4-FFF2-40B4-BE49-F238E27FC236}">
                  <a16:creationId xmlns:a16="http://schemas.microsoft.com/office/drawing/2014/main" id="{9D3561ED-7FB3-446B-612E-8E70B87B5839}"/>
                </a:ext>
              </a:extLst>
            </p:cNvPr>
            <p:cNvSpPr txBox="1"/>
            <p:nvPr/>
          </p:nvSpPr>
          <p:spPr>
            <a:xfrm>
              <a:off x="1878404" y="3509231"/>
              <a:ext cx="1552921" cy="2040604"/>
            </a:xfrm>
            <a:prstGeom prst="rect">
              <a:avLst/>
            </a:prstGeom>
            <a:noFill/>
            <a:ln>
              <a:noFill/>
            </a:ln>
          </p:spPr>
          <p:txBody>
            <a:bodyPr spcFirstLastPara="1" wrap="square" lIns="137138" tIns="137138" rIns="137138" bIns="137138" anchor="t" anchorCtr="0">
              <a:spAutoFit/>
            </a:bodyPr>
            <a:lstStyle>
              <a:defPPr>
                <a:defRPr lang="en-US"/>
              </a:defPPr>
              <a:lvl1pPr lvl="0" indent="0" algn="ctr">
                <a:spcBef>
                  <a:spcPts val="0"/>
                </a:spcBef>
                <a:spcAft>
                  <a:spcPts val="0"/>
                </a:spcAft>
                <a:buNone/>
                <a:defRPr sz="1400">
                  <a:latin typeface="Poppins Light"/>
                </a:defRPr>
              </a:lvl1pPr>
            </a:lstStyle>
            <a:p>
              <a:r>
                <a:rPr lang="en-GB" sz="1100" dirty="0">
                  <a:latin typeface="+mn-lt"/>
                  <a:cs typeface="Poppins" pitchFamily="2" charset="77"/>
                </a:rPr>
                <a:t>Developing a culture that promotes and supports a population health management approach to improving health outcomes across North West London (NWL)</a:t>
              </a:r>
            </a:p>
          </p:txBody>
        </p:sp>
        <p:sp>
          <p:nvSpPr>
            <p:cNvPr id="73" name="Google Shape;115;p16">
              <a:extLst>
                <a:ext uri="{FF2B5EF4-FFF2-40B4-BE49-F238E27FC236}">
                  <a16:creationId xmlns:a16="http://schemas.microsoft.com/office/drawing/2014/main" id="{96A888F1-77CE-16F2-EC6E-32F5B932866B}"/>
                </a:ext>
              </a:extLst>
            </p:cNvPr>
            <p:cNvSpPr/>
            <p:nvPr/>
          </p:nvSpPr>
          <p:spPr>
            <a:xfrm>
              <a:off x="2233107" y="1786967"/>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74" name="Google Shape;116;p16">
              <a:extLst>
                <a:ext uri="{FF2B5EF4-FFF2-40B4-BE49-F238E27FC236}">
                  <a16:creationId xmlns:a16="http://schemas.microsoft.com/office/drawing/2014/main" id="{CD7CCAC4-FE6D-24E0-34D8-72E7E954C92D}"/>
                </a:ext>
              </a:extLst>
            </p:cNvPr>
            <p:cNvSpPr/>
            <p:nvPr/>
          </p:nvSpPr>
          <p:spPr>
            <a:xfrm>
              <a:off x="2291892" y="1845751"/>
              <a:ext cx="725945" cy="725945"/>
            </a:xfrm>
            <a:prstGeom prst="ellipse">
              <a:avLst/>
            </a:prstGeom>
            <a:solidFill>
              <a:schemeClr val="accent2"/>
            </a:solidFill>
            <a:ln>
              <a:noFill/>
            </a:ln>
          </p:spPr>
          <p:txBody>
            <a:bodyPr spcFirstLastPara="1" wrap="square" lIns="137138" tIns="137138" rIns="137138" bIns="137138" anchor="ctr" anchorCtr="0">
              <a:noAutofit/>
            </a:bodyPr>
            <a:lstStyle/>
            <a:p>
              <a:pPr defTabSz="1371600"/>
              <a:endParaRPr sz="1200" dirty="0">
                <a:solidFill>
                  <a:prstClr val="black"/>
                </a:solidFill>
              </a:endParaRPr>
            </a:p>
          </p:txBody>
        </p:sp>
        <p:sp>
          <p:nvSpPr>
            <p:cNvPr id="75" name="Google Shape;117;p16">
              <a:extLst>
                <a:ext uri="{FF2B5EF4-FFF2-40B4-BE49-F238E27FC236}">
                  <a16:creationId xmlns:a16="http://schemas.microsoft.com/office/drawing/2014/main" id="{4DA6FB8A-9A4F-0481-901A-62A93F02C985}"/>
                </a:ext>
              </a:extLst>
            </p:cNvPr>
            <p:cNvSpPr/>
            <p:nvPr/>
          </p:nvSpPr>
          <p:spPr>
            <a:xfrm>
              <a:off x="2596079" y="2677260"/>
              <a:ext cx="117571" cy="117571"/>
            </a:xfrm>
            <a:prstGeom prst="ellipse">
              <a:avLst/>
            </a:prstGeom>
            <a:solidFill>
              <a:schemeClr val="accent2"/>
            </a:solidFill>
            <a:ln>
              <a:noFill/>
            </a:ln>
          </p:spPr>
          <p:txBody>
            <a:bodyPr spcFirstLastPara="1" wrap="square" lIns="137138" tIns="137138" rIns="137138" bIns="137138" anchor="ctr" anchorCtr="0">
              <a:noAutofit/>
            </a:bodyPr>
            <a:lstStyle/>
            <a:p>
              <a:pPr defTabSz="1371600"/>
              <a:endParaRPr sz="1200" dirty="0">
                <a:solidFill>
                  <a:prstClr val="black"/>
                </a:solidFill>
              </a:endParaRPr>
            </a:p>
          </p:txBody>
        </p:sp>
        <p:sp>
          <p:nvSpPr>
            <p:cNvPr id="76" name="Google Shape;118;p16">
              <a:extLst>
                <a:ext uri="{FF2B5EF4-FFF2-40B4-BE49-F238E27FC236}">
                  <a16:creationId xmlns:a16="http://schemas.microsoft.com/office/drawing/2014/main" id="{8C1348CD-B233-BBEA-0183-DCE2281435E9}"/>
                </a:ext>
              </a:extLst>
            </p:cNvPr>
            <p:cNvSpPr/>
            <p:nvPr/>
          </p:nvSpPr>
          <p:spPr>
            <a:xfrm>
              <a:off x="2620341" y="2841609"/>
              <a:ext cx="69046" cy="69046"/>
            </a:xfrm>
            <a:prstGeom prst="ellipse">
              <a:avLst/>
            </a:prstGeom>
            <a:solidFill>
              <a:schemeClr val="accent2"/>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77" name="Google Shape;119;p16">
              <a:extLst>
                <a:ext uri="{FF2B5EF4-FFF2-40B4-BE49-F238E27FC236}">
                  <a16:creationId xmlns:a16="http://schemas.microsoft.com/office/drawing/2014/main" id="{80D0A456-9AD6-E794-29AE-0E3879975B6D}"/>
                </a:ext>
              </a:extLst>
            </p:cNvPr>
            <p:cNvSpPr/>
            <p:nvPr/>
          </p:nvSpPr>
          <p:spPr>
            <a:xfrm>
              <a:off x="2568859" y="2948189"/>
              <a:ext cx="172010" cy="155407"/>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78" name="Google Shape;120;p16">
              <a:extLst>
                <a:ext uri="{FF2B5EF4-FFF2-40B4-BE49-F238E27FC236}">
                  <a16:creationId xmlns:a16="http://schemas.microsoft.com/office/drawing/2014/main" id="{61F40432-D1BE-25FA-4615-E460CC165439}"/>
                </a:ext>
              </a:extLst>
            </p:cNvPr>
            <p:cNvSpPr/>
            <p:nvPr/>
          </p:nvSpPr>
          <p:spPr>
            <a:xfrm>
              <a:off x="2596424" y="2973093"/>
              <a:ext cx="116881" cy="105599"/>
            </a:xfrm>
            <a:prstGeom prst="ellipse">
              <a:avLst/>
            </a:prstGeom>
            <a:solidFill>
              <a:schemeClr val="accent2"/>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79" name="Google Shape;130;p16">
              <a:extLst>
                <a:ext uri="{FF2B5EF4-FFF2-40B4-BE49-F238E27FC236}">
                  <a16:creationId xmlns:a16="http://schemas.microsoft.com/office/drawing/2014/main" id="{60F532E6-E09A-BF0B-36C9-2D46F694488D}"/>
                </a:ext>
              </a:extLst>
            </p:cNvPr>
            <p:cNvSpPr txBox="1"/>
            <p:nvPr/>
          </p:nvSpPr>
          <p:spPr>
            <a:xfrm>
              <a:off x="10512846" y="3036042"/>
              <a:ext cx="1486335" cy="432000"/>
            </a:xfrm>
            <a:prstGeom prst="rect">
              <a:avLst/>
            </a:prstGeom>
            <a:noFill/>
            <a:ln>
              <a:noFill/>
            </a:ln>
          </p:spPr>
          <p:txBody>
            <a:bodyPr spcFirstLastPara="1" wrap="square" lIns="137138" tIns="137138" rIns="137138" bIns="137138" anchor="t" anchorCtr="0">
              <a:noAutofit/>
            </a:bodyPr>
            <a:lstStyle/>
            <a:p>
              <a:pPr algn="ctr" defTabSz="1371600">
                <a:lnSpc>
                  <a:spcPct val="112000"/>
                </a:lnSpc>
              </a:pPr>
              <a:r>
                <a:rPr lang="en-GB" sz="1200" b="1" dirty="0">
                  <a:solidFill>
                    <a:schemeClr val="tx2"/>
                  </a:solidFill>
                  <a:cs typeface="Poppins" pitchFamily="2" charset="77"/>
                  <a:sym typeface="Fira Sans Extra Condensed Medium"/>
                </a:rPr>
                <a:t>Reducing inequalities</a:t>
              </a:r>
            </a:p>
          </p:txBody>
        </p:sp>
        <p:sp>
          <p:nvSpPr>
            <p:cNvPr id="80" name="Google Shape;131;p16">
              <a:extLst>
                <a:ext uri="{FF2B5EF4-FFF2-40B4-BE49-F238E27FC236}">
                  <a16:creationId xmlns:a16="http://schemas.microsoft.com/office/drawing/2014/main" id="{B7038DEB-6433-5AB0-AA71-950FC931CFDB}"/>
                </a:ext>
              </a:extLst>
            </p:cNvPr>
            <p:cNvSpPr txBox="1"/>
            <p:nvPr/>
          </p:nvSpPr>
          <p:spPr>
            <a:xfrm>
              <a:off x="10479553" y="3509231"/>
              <a:ext cx="1552921" cy="2391340"/>
            </a:xfrm>
            <a:prstGeom prst="rect">
              <a:avLst/>
            </a:prstGeom>
            <a:noFill/>
            <a:ln>
              <a:noFill/>
            </a:ln>
          </p:spPr>
          <p:txBody>
            <a:bodyPr spcFirstLastPara="1" wrap="square" lIns="137138" tIns="137138" rIns="137138" bIns="137138" anchor="t" anchorCtr="0">
              <a:spAutoFit/>
            </a:bodyPr>
            <a:lstStyle>
              <a:defPPr>
                <a:defRPr lang="en-US"/>
              </a:defPPr>
              <a:lvl1pPr lvl="0" indent="0" algn="ctr">
                <a:spcBef>
                  <a:spcPts val="0"/>
                </a:spcBef>
                <a:spcAft>
                  <a:spcPts val="0"/>
                </a:spcAft>
                <a:buNone/>
                <a:defRPr sz="1400">
                  <a:latin typeface="Poppins Light"/>
                </a:defRPr>
              </a:lvl1pPr>
            </a:lstStyle>
            <a:p>
              <a:r>
                <a:rPr lang="en-GB" sz="1100" dirty="0">
                  <a:latin typeface="+mn-lt"/>
                  <a:cs typeface="Poppins" pitchFamily="2" charset="77"/>
                </a:rPr>
                <a:t>Delivering projects through an equalities lens, providing support in developing metrics, training and academic expertise.</a:t>
              </a:r>
            </a:p>
            <a:p>
              <a:r>
                <a:rPr lang="en-GB" sz="1100" dirty="0">
                  <a:latin typeface="+mn-lt"/>
                  <a:cs typeface="Poppins" pitchFamily="2" charset="77"/>
                </a:rPr>
                <a:t>Support the identification of barriers to health outcomes using approaches such as Core20plus5.</a:t>
              </a:r>
            </a:p>
          </p:txBody>
        </p:sp>
        <p:sp>
          <p:nvSpPr>
            <p:cNvPr id="81" name="Google Shape;124;p16">
              <a:extLst>
                <a:ext uri="{FF2B5EF4-FFF2-40B4-BE49-F238E27FC236}">
                  <a16:creationId xmlns:a16="http://schemas.microsoft.com/office/drawing/2014/main" id="{3F58CE69-06A4-B49C-8923-727BB3763D06}"/>
                </a:ext>
              </a:extLst>
            </p:cNvPr>
            <p:cNvSpPr/>
            <p:nvPr/>
          </p:nvSpPr>
          <p:spPr>
            <a:xfrm>
              <a:off x="10834256" y="1786967"/>
              <a:ext cx="843515" cy="843515"/>
            </a:xfrm>
            <a:prstGeom prst="ellipse">
              <a:avLst/>
            </a:prstGeom>
            <a:noFill/>
            <a:ln w="9525"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82" name="Google Shape;125;p16">
              <a:extLst>
                <a:ext uri="{FF2B5EF4-FFF2-40B4-BE49-F238E27FC236}">
                  <a16:creationId xmlns:a16="http://schemas.microsoft.com/office/drawing/2014/main" id="{007B5551-0442-743D-25BE-D9F02B7C115F}"/>
                </a:ext>
              </a:extLst>
            </p:cNvPr>
            <p:cNvSpPr/>
            <p:nvPr/>
          </p:nvSpPr>
          <p:spPr>
            <a:xfrm>
              <a:off x="10893041" y="1845752"/>
              <a:ext cx="725945" cy="725945"/>
            </a:xfrm>
            <a:prstGeom prst="ellipse">
              <a:avLst/>
            </a:prstGeom>
            <a:solidFill>
              <a:schemeClr val="tx2"/>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83" name="Google Shape;126;p16">
              <a:extLst>
                <a:ext uri="{FF2B5EF4-FFF2-40B4-BE49-F238E27FC236}">
                  <a16:creationId xmlns:a16="http://schemas.microsoft.com/office/drawing/2014/main" id="{66FD8F38-6A00-7190-AB31-F4704CE29BA3}"/>
                </a:ext>
              </a:extLst>
            </p:cNvPr>
            <p:cNvSpPr/>
            <p:nvPr/>
          </p:nvSpPr>
          <p:spPr>
            <a:xfrm>
              <a:off x="11197228" y="2677261"/>
              <a:ext cx="117571" cy="117571"/>
            </a:xfrm>
            <a:prstGeom prst="ellipse">
              <a:avLst/>
            </a:prstGeom>
            <a:solidFill>
              <a:schemeClr val="tx2"/>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84" name="Google Shape;127;p16">
              <a:extLst>
                <a:ext uri="{FF2B5EF4-FFF2-40B4-BE49-F238E27FC236}">
                  <a16:creationId xmlns:a16="http://schemas.microsoft.com/office/drawing/2014/main" id="{8E10D32F-ACAF-70DD-58FA-3D07D2FEFC49}"/>
                </a:ext>
              </a:extLst>
            </p:cNvPr>
            <p:cNvSpPr/>
            <p:nvPr/>
          </p:nvSpPr>
          <p:spPr>
            <a:xfrm>
              <a:off x="11221490" y="2841611"/>
              <a:ext cx="69046" cy="69046"/>
            </a:xfrm>
            <a:prstGeom prst="ellipse">
              <a:avLst/>
            </a:prstGeom>
            <a:solidFill>
              <a:schemeClr val="tx2"/>
            </a:solidFill>
            <a:ln>
              <a:noFill/>
            </a:ln>
          </p:spPr>
          <p:txBody>
            <a:bodyPr spcFirstLastPara="1" wrap="square" lIns="137138" tIns="137138" rIns="137138" bIns="137138" anchor="ctr" anchorCtr="0">
              <a:noAutofit/>
            </a:bodyPr>
            <a:lstStyle/>
            <a:p>
              <a:pPr defTabSz="1371600"/>
              <a:endParaRPr sz="1200">
                <a:solidFill>
                  <a:prstClr val="black"/>
                </a:solidFill>
              </a:endParaRPr>
            </a:p>
          </p:txBody>
        </p:sp>
        <p:sp>
          <p:nvSpPr>
            <p:cNvPr id="85" name="Google Shape;128;p16">
              <a:extLst>
                <a:ext uri="{FF2B5EF4-FFF2-40B4-BE49-F238E27FC236}">
                  <a16:creationId xmlns:a16="http://schemas.microsoft.com/office/drawing/2014/main" id="{A3BE5D82-0D08-8DE7-2E40-391EBA258539}"/>
                </a:ext>
              </a:extLst>
            </p:cNvPr>
            <p:cNvSpPr/>
            <p:nvPr/>
          </p:nvSpPr>
          <p:spPr>
            <a:xfrm>
              <a:off x="11170008" y="2948189"/>
              <a:ext cx="172010" cy="155407"/>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sp>
          <p:nvSpPr>
            <p:cNvPr id="86" name="Google Shape;129;p16">
              <a:extLst>
                <a:ext uri="{FF2B5EF4-FFF2-40B4-BE49-F238E27FC236}">
                  <a16:creationId xmlns:a16="http://schemas.microsoft.com/office/drawing/2014/main" id="{6777C946-4BBF-DE24-44F8-38A420A8D012}"/>
                </a:ext>
              </a:extLst>
            </p:cNvPr>
            <p:cNvSpPr/>
            <p:nvPr/>
          </p:nvSpPr>
          <p:spPr>
            <a:xfrm>
              <a:off x="11197573" y="2973093"/>
              <a:ext cx="116881" cy="105599"/>
            </a:xfrm>
            <a:prstGeom prst="ellipse">
              <a:avLst/>
            </a:prstGeom>
            <a:solidFill>
              <a:schemeClr val="tx2"/>
            </a:solidFill>
            <a:ln>
              <a:noFill/>
            </a:ln>
          </p:spPr>
          <p:txBody>
            <a:bodyPr spcFirstLastPara="1" wrap="square" lIns="137138" tIns="137138" rIns="137138" bIns="137138" anchor="ctr" anchorCtr="0">
              <a:noAutofit/>
            </a:bodyPr>
            <a:lstStyle/>
            <a:p>
              <a:pPr defTabSz="1371600"/>
              <a:endParaRPr sz="1400">
                <a:solidFill>
                  <a:prstClr val="black"/>
                </a:solidFill>
                <a:cs typeface="Poppins" pitchFamily="2" charset="77"/>
              </a:endParaRPr>
            </a:p>
          </p:txBody>
        </p:sp>
        <p:pic>
          <p:nvPicPr>
            <p:cNvPr id="87" name="Graphic 86" descr="Research with solid fill">
              <a:extLst>
                <a:ext uri="{FF2B5EF4-FFF2-40B4-BE49-F238E27FC236}">
                  <a16:creationId xmlns:a16="http://schemas.microsoft.com/office/drawing/2014/main" id="{572402F8-BEE6-0009-3553-ECD1324DB4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1482" y="1941124"/>
              <a:ext cx="540000" cy="540000"/>
            </a:xfrm>
            <a:prstGeom prst="rect">
              <a:avLst/>
            </a:prstGeom>
          </p:spPr>
        </p:pic>
        <p:pic>
          <p:nvPicPr>
            <p:cNvPr id="88" name="Graphic 87" descr="Heart with solid fill">
              <a:extLst>
                <a:ext uri="{FF2B5EF4-FFF2-40B4-BE49-F238E27FC236}">
                  <a16:creationId xmlns:a16="http://schemas.microsoft.com/office/drawing/2014/main" id="{1EAF68F9-A9AE-6B5D-0E01-0DA43C8730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859" y="1941124"/>
              <a:ext cx="540000" cy="540000"/>
            </a:xfrm>
            <a:prstGeom prst="rect">
              <a:avLst/>
            </a:prstGeom>
          </p:spPr>
        </p:pic>
        <p:pic>
          <p:nvPicPr>
            <p:cNvPr id="89" name="Graphic 88" descr="Clenched Fist with solid fill">
              <a:extLst>
                <a:ext uri="{FF2B5EF4-FFF2-40B4-BE49-F238E27FC236}">
                  <a16:creationId xmlns:a16="http://schemas.microsoft.com/office/drawing/2014/main" id="{D9EB10A3-50B4-4337-C6C5-57D569D5D2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6724" y="1941124"/>
              <a:ext cx="540000" cy="540000"/>
            </a:xfrm>
            <a:prstGeom prst="rect">
              <a:avLst/>
            </a:prstGeom>
          </p:spPr>
        </p:pic>
        <p:pic>
          <p:nvPicPr>
            <p:cNvPr id="90" name="Graphic 89" descr="Handshake with solid fill">
              <a:extLst>
                <a:ext uri="{FF2B5EF4-FFF2-40B4-BE49-F238E27FC236}">
                  <a16:creationId xmlns:a16="http://schemas.microsoft.com/office/drawing/2014/main" id="{CB76FC28-4C6D-A6B3-8049-B407866D221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4086" y="1962896"/>
              <a:ext cx="540000" cy="540000"/>
            </a:xfrm>
            <a:prstGeom prst="rect">
              <a:avLst/>
            </a:prstGeom>
          </p:spPr>
        </p:pic>
        <p:pic>
          <p:nvPicPr>
            <p:cNvPr id="91" name="Graphic 90" descr="Laptop with solid fill">
              <a:extLst>
                <a:ext uri="{FF2B5EF4-FFF2-40B4-BE49-F238E27FC236}">
                  <a16:creationId xmlns:a16="http://schemas.microsoft.com/office/drawing/2014/main" id="{09C8AED8-7D13-FA1C-3AE6-22C4BA4DF8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8090" y="1941124"/>
              <a:ext cx="540000" cy="540000"/>
            </a:xfrm>
            <a:prstGeom prst="rect">
              <a:avLst/>
            </a:prstGeom>
          </p:spPr>
        </p:pic>
        <p:pic>
          <p:nvPicPr>
            <p:cNvPr id="92" name="Graphic 91" descr="Raised hand with solid fill">
              <a:extLst>
                <a:ext uri="{FF2B5EF4-FFF2-40B4-BE49-F238E27FC236}">
                  <a16:creationId xmlns:a16="http://schemas.microsoft.com/office/drawing/2014/main" id="{8B5FA5FF-7C74-EE2F-0906-681E009CA83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10880" y="1941124"/>
              <a:ext cx="540000" cy="540000"/>
            </a:xfrm>
            <a:prstGeom prst="rect">
              <a:avLst/>
            </a:prstGeom>
          </p:spPr>
        </p:pic>
        <p:pic>
          <p:nvPicPr>
            <p:cNvPr id="93" name="Graphic 92" descr="Scales of justice with solid fill">
              <a:extLst>
                <a:ext uri="{FF2B5EF4-FFF2-40B4-BE49-F238E27FC236}">
                  <a16:creationId xmlns:a16="http://schemas.microsoft.com/office/drawing/2014/main" id="{782D0009-7E0D-A10B-7C4A-F0EB1AEF5BC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86013" y="1941124"/>
              <a:ext cx="540000" cy="540000"/>
            </a:xfrm>
            <a:prstGeom prst="rect">
              <a:avLst/>
            </a:prstGeom>
          </p:spPr>
        </p:pic>
      </p:grpSp>
    </p:spTree>
    <p:extLst>
      <p:ext uri="{BB962C8B-B14F-4D97-AF65-F5344CB8AC3E}">
        <p14:creationId xmlns:p14="http://schemas.microsoft.com/office/powerpoint/2010/main" val="79549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DAE82-393F-4F33-AE4D-6E5427A8130E}"/>
              </a:ext>
            </a:extLst>
          </p:cNvPr>
          <p:cNvSpPr>
            <a:spLocks noGrp="1"/>
          </p:cNvSpPr>
          <p:nvPr>
            <p:ph type="title"/>
          </p:nvPr>
        </p:nvSpPr>
        <p:spPr>
          <a:xfrm>
            <a:off x="345870" y="169689"/>
            <a:ext cx="11110406" cy="864000"/>
          </a:xfrm>
        </p:spPr>
        <p:txBody>
          <a:bodyPr>
            <a:noAutofit/>
          </a:bodyPr>
          <a:lstStyle/>
          <a:p>
            <a:r>
              <a:rPr lang="en-GB" sz="2400" dirty="0"/>
              <a:t>We have developed  with ICHP the FOCUS-ON framework to provide a methodology to deliver Population Health Management and reduce inequalities</a:t>
            </a:r>
          </a:p>
        </p:txBody>
      </p:sp>
      <p:sp>
        <p:nvSpPr>
          <p:cNvPr id="6" name="Rounded Rectangle 5"/>
          <p:cNvSpPr/>
          <p:nvPr/>
        </p:nvSpPr>
        <p:spPr>
          <a:xfrm>
            <a:off x="479376" y="2025150"/>
            <a:ext cx="11233248" cy="3669881"/>
          </a:xfrm>
          <a:prstGeom prst="roundRect">
            <a:avLst>
              <a:gd name="adj" fmla="val 11762"/>
            </a:avLst>
          </a:prstGeom>
          <a:solidFill>
            <a:schemeClr val="bg1"/>
          </a:solidFill>
          <a:ln w="28575">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25B8C9C0-78DB-4154-9D2F-93055F3B6C83}"/>
              </a:ext>
            </a:extLst>
          </p:cNvPr>
          <p:cNvSpPr txBox="1"/>
          <p:nvPr/>
        </p:nvSpPr>
        <p:spPr>
          <a:xfrm>
            <a:off x="871781" y="2852936"/>
            <a:ext cx="1795760" cy="2000548"/>
          </a:xfrm>
          <a:prstGeom prst="rect">
            <a:avLst/>
          </a:prstGeom>
          <a:noFill/>
        </p:spPr>
        <p:txBody>
          <a:bodyPr wrap="square" lIns="72000" rIns="36000" rtlCol="0">
            <a:spAutoFit/>
          </a:bodyPr>
          <a:lstStyle/>
          <a:p>
            <a:r>
              <a:rPr lang="en-GB" sz="1600" b="1" dirty="0">
                <a:solidFill>
                  <a:srgbClr val="4B429B"/>
                </a:solidFill>
                <a:latin typeface="Arial" panose="020B0604020202020204" pitchFamily="34" charset="0"/>
                <a:cs typeface="Arial" panose="020B0604020202020204" pitchFamily="34" charset="0"/>
              </a:rPr>
              <a:t>FIND</a:t>
            </a:r>
            <a:r>
              <a:rPr lang="en-GB" sz="1200" dirty="0">
                <a:latin typeface="Arial" panose="020B0604020202020204" pitchFamily="34" charset="0"/>
                <a:cs typeface="Arial" panose="020B0604020202020204" pitchFamily="34" charset="0"/>
              </a:rPr>
              <a:t> areas of inequalities using quantitative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data. At a minimum, exploring disparities in constitutional standards based on deprivation, sex, age &amp; ethnicity. If possible, expanding to other aspects.</a:t>
            </a:r>
          </a:p>
        </p:txBody>
      </p:sp>
      <p:sp>
        <p:nvSpPr>
          <p:cNvPr id="39" name="TextBox 38">
            <a:extLst>
              <a:ext uri="{FF2B5EF4-FFF2-40B4-BE49-F238E27FC236}">
                <a16:creationId xmlns:a16="http://schemas.microsoft.com/office/drawing/2014/main" id="{BED0AC64-C802-4C80-83BF-D4CAE7254879}"/>
              </a:ext>
            </a:extLst>
          </p:cNvPr>
          <p:cNvSpPr txBox="1"/>
          <p:nvPr/>
        </p:nvSpPr>
        <p:spPr>
          <a:xfrm>
            <a:off x="3025040" y="2852936"/>
            <a:ext cx="1836000" cy="2000548"/>
          </a:xfrm>
          <a:prstGeom prst="rect">
            <a:avLst/>
          </a:prstGeom>
          <a:noFill/>
        </p:spPr>
        <p:txBody>
          <a:bodyPr wrap="square" rtlCol="0">
            <a:spAutoFit/>
          </a:bodyPr>
          <a:lstStyle/>
          <a:p>
            <a:r>
              <a:rPr lang="en-GB" sz="1600" b="1" dirty="0">
                <a:solidFill>
                  <a:srgbClr val="0072CE"/>
                </a:solidFill>
                <a:latin typeface="Arial" panose="020B0604020202020204" pitchFamily="34" charset="0"/>
                <a:cs typeface="Arial" panose="020B0604020202020204" pitchFamily="34" charset="0"/>
              </a:rPr>
              <a:t>OPEN</a:t>
            </a:r>
            <a:r>
              <a:rPr lang="en-GB" sz="1200" dirty="0">
                <a:solidFill>
                  <a:srgbClr val="0072CE"/>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conversations with those communities &amp; cohorts who are experiencing those inequalities. This qualitative data enhances our knowledge about the problem(s) &amp; its causes.</a:t>
            </a:r>
          </a:p>
        </p:txBody>
      </p:sp>
      <p:sp>
        <p:nvSpPr>
          <p:cNvPr id="40" name="TextBox 39">
            <a:extLst>
              <a:ext uri="{FF2B5EF4-FFF2-40B4-BE49-F238E27FC236}">
                <a16:creationId xmlns:a16="http://schemas.microsoft.com/office/drawing/2014/main" id="{572EED8D-29FC-4EA1-9484-84C5B5183E92}"/>
              </a:ext>
            </a:extLst>
          </p:cNvPr>
          <p:cNvSpPr txBox="1"/>
          <p:nvPr/>
        </p:nvSpPr>
        <p:spPr>
          <a:xfrm>
            <a:off x="5178299" y="2852936"/>
            <a:ext cx="1836000" cy="2000548"/>
          </a:xfrm>
          <a:prstGeom prst="rect">
            <a:avLst/>
          </a:prstGeom>
          <a:noFill/>
        </p:spPr>
        <p:txBody>
          <a:bodyPr wrap="square" rtlCol="0">
            <a:spAutoFit/>
          </a:bodyPr>
          <a:lstStyle/>
          <a:p>
            <a:r>
              <a:rPr lang="en-GB" sz="1600" b="1" dirty="0">
                <a:solidFill>
                  <a:srgbClr val="F24678"/>
                </a:solidFill>
                <a:latin typeface="Arial" panose="020B0604020202020204" pitchFamily="34" charset="0"/>
                <a:cs typeface="Arial" panose="020B0604020202020204" pitchFamily="34" charset="0"/>
              </a:rPr>
              <a:t>CO-CREATE</a:t>
            </a:r>
            <a:r>
              <a:rPr lang="en-GB" sz="1200" dirty="0">
                <a:latin typeface="Arial" panose="020B0604020202020204" pitchFamily="34" charset="0"/>
                <a:cs typeface="Arial" panose="020B0604020202020204" pitchFamily="34" charset="0"/>
              </a:rPr>
              <a:t> ideas about potential solutions to specific problems identified. This idea generation should be done in collaboration with a mix of stakeholders, both citizens &amp; professionals.</a:t>
            </a:r>
          </a:p>
        </p:txBody>
      </p:sp>
      <p:sp>
        <p:nvSpPr>
          <p:cNvPr id="41" name="TextBox 40">
            <a:extLst>
              <a:ext uri="{FF2B5EF4-FFF2-40B4-BE49-F238E27FC236}">
                <a16:creationId xmlns:a16="http://schemas.microsoft.com/office/drawing/2014/main" id="{73D037EB-5A9C-40D8-9AB9-C766B77226EF}"/>
              </a:ext>
            </a:extLst>
          </p:cNvPr>
          <p:cNvSpPr txBox="1"/>
          <p:nvPr/>
        </p:nvSpPr>
        <p:spPr>
          <a:xfrm>
            <a:off x="7331558" y="2852936"/>
            <a:ext cx="1795760" cy="1815882"/>
          </a:xfrm>
          <a:prstGeom prst="rect">
            <a:avLst/>
          </a:prstGeom>
          <a:noFill/>
        </p:spPr>
        <p:txBody>
          <a:bodyPr wrap="square" rtlCol="0">
            <a:spAutoFit/>
          </a:bodyPr>
          <a:lstStyle/>
          <a:p>
            <a:r>
              <a:rPr lang="en-GB" sz="1600" b="1" dirty="0">
                <a:solidFill>
                  <a:srgbClr val="00A499"/>
                </a:solidFill>
                <a:latin typeface="Arial" panose="020B0604020202020204" pitchFamily="34" charset="0"/>
                <a:cs typeface="Arial" panose="020B0604020202020204" pitchFamily="34" charset="0"/>
              </a:rPr>
              <a:t>UNITE</a:t>
            </a:r>
            <a:r>
              <a:rPr lang="en-GB" sz="1200" b="1" dirty="0">
                <a:solidFill>
                  <a:srgbClr val="F24678"/>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your co-design group around a small subset of ideas that we will prototype. We do not have unlimited resources and therefore we need to select 1-3 ideas that we will robustly test.</a:t>
            </a:r>
          </a:p>
        </p:txBody>
      </p:sp>
      <p:sp>
        <p:nvSpPr>
          <p:cNvPr id="3" name="Right Arrow 2"/>
          <p:cNvSpPr/>
          <p:nvPr/>
        </p:nvSpPr>
        <p:spPr>
          <a:xfrm>
            <a:off x="2311941" y="1844823"/>
            <a:ext cx="792088" cy="395737"/>
          </a:xfrm>
          <a:prstGeom prst="rightArrow">
            <a:avLst/>
          </a:prstGeom>
          <a:solidFill>
            <a:srgbClr val="853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3358125" y="5085320"/>
            <a:ext cx="6194259" cy="1224000"/>
          </a:xfrm>
          <a:prstGeom prst="roundRect">
            <a:avLst>
              <a:gd name="adj" fmla="val 11762"/>
            </a:avLst>
          </a:prstGeom>
          <a:solidFill>
            <a:srgbClr val="F2F4F6"/>
          </a:solidFill>
          <a:ln w="28575">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977203" y="1234018"/>
            <a:ext cx="10197952" cy="1582263"/>
            <a:chOff x="983432" y="1196752"/>
            <a:chExt cx="10197952" cy="1582263"/>
          </a:xfrm>
        </p:grpSpPr>
        <p:sp>
          <p:nvSpPr>
            <p:cNvPr id="7" name="Oval 6"/>
            <p:cNvSpPr/>
            <p:nvPr/>
          </p:nvSpPr>
          <p:spPr>
            <a:xfrm>
              <a:off x="983432" y="1196752"/>
              <a:ext cx="1582263" cy="1582263"/>
            </a:xfrm>
            <a:prstGeom prst="ellipse">
              <a:avLst/>
            </a:prstGeom>
            <a:solidFill>
              <a:srgbClr val="853E9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137354" y="1196752"/>
              <a:ext cx="1582263" cy="1582263"/>
            </a:xfrm>
            <a:prstGeom prst="ellipse">
              <a:avLst/>
            </a:prstGeom>
            <a:solidFill>
              <a:srgbClr val="0072C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291276" y="1196752"/>
              <a:ext cx="1582263" cy="1582263"/>
            </a:xfrm>
            <a:prstGeom prst="ellipse">
              <a:avLst/>
            </a:prstGeom>
            <a:solidFill>
              <a:srgbClr val="F2467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445198" y="1196752"/>
              <a:ext cx="1582263" cy="1582263"/>
            </a:xfrm>
            <a:prstGeom prst="ellipse">
              <a:avLst/>
            </a:prstGeom>
            <a:solidFill>
              <a:srgbClr val="00A49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599121" y="1196752"/>
              <a:ext cx="1582263" cy="1582263"/>
            </a:xfrm>
            <a:prstGeom prst="ellipse">
              <a:avLst/>
            </a:prstGeom>
            <a:solidFill>
              <a:srgbClr val="F9A50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7A478B72-5B5F-4961-992B-710503C6E819}"/>
              </a:ext>
            </a:extLst>
          </p:cNvPr>
          <p:cNvSpPr txBox="1"/>
          <p:nvPr/>
        </p:nvSpPr>
        <p:spPr>
          <a:xfrm>
            <a:off x="9484816" y="2852936"/>
            <a:ext cx="1795760" cy="1815882"/>
          </a:xfrm>
          <a:prstGeom prst="rect">
            <a:avLst/>
          </a:prstGeom>
          <a:noFill/>
        </p:spPr>
        <p:txBody>
          <a:bodyPr wrap="square" lIns="36000" rIns="0" rtlCol="0">
            <a:spAutoFit/>
          </a:bodyPr>
          <a:lstStyle/>
          <a:p>
            <a:r>
              <a:rPr lang="en-GB" sz="1600" b="1" dirty="0">
                <a:solidFill>
                  <a:srgbClr val="F9A50E"/>
                </a:solidFill>
                <a:latin typeface="Arial" panose="020B0604020202020204" pitchFamily="34" charset="0"/>
                <a:cs typeface="Arial" panose="020B0604020202020204" pitchFamily="34" charset="0"/>
              </a:rPr>
              <a:t>STUDY</a:t>
            </a:r>
            <a:r>
              <a:rPr lang="en-GB" sz="1200" b="1" dirty="0">
                <a:solidFill>
                  <a:srgbClr val="F24678"/>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the impact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of your tested ideas.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This requires both quantitative &amp; qualitative methods. This should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be proportionate to the test and should help decide whether to continue or not.</a:t>
            </a:r>
          </a:p>
        </p:txBody>
      </p:sp>
      <p:sp>
        <p:nvSpPr>
          <p:cNvPr id="5" name="TextBox 4"/>
          <p:cNvSpPr txBox="1"/>
          <p:nvPr/>
        </p:nvSpPr>
        <p:spPr>
          <a:xfrm>
            <a:off x="3863138" y="5157190"/>
            <a:ext cx="5616624" cy="1077218"/>
          </a:xfrm>
          <a:prstGeom prst="rect">
            <a:avLst/>
          </a:prstGeom>
          <a:noFill/>
        </p:spPr>
        <p:txBody>
          <a:bodyPr wrap="square" rtlCol="0">
            <a:spAutoFit/>
          </a:bodyPr>
          <a:lstStyle/>
          <a:p>
            <a:pPr marL="361950"/>
            <a:r>
              <a:rPr lang="en-GB" sz="1600" b="1" dirty="0">
                <a:solidFill>
                  <a:srgbClr val="00A9CE"/>
                </a:solidFill>
                <a:latin typeface="Arial" panose="020B0604020202020204" pitchFamily="34" charset="0"/>
                <a:cs typeface="Arial" panose="020B0604020202020204" pitchFamily="34" charset="0"/>
              </a:rPr>
              <a:t>ONGOING MEASUREMENT</a:t>
            </a:r>
          </a:p>
          <a:p>
            <a:pPr marL="361950"/>
            <a:r>
              <a:rPr lang="en-GB" sz="1200" dirty="0">
                <a:solidFill>
                  <a:prstClr val="black"/>
                </a:solidFill>
                <a:latin typeface="Arial" panose="020B0604020202020204"/>
              </a:rPr>
              <a:t>As a learning health care system, we need continuous monitoring of our interventions and inequalities metrics. This helps create accountability for </a:t>
            </a:r>
            <a:br>
              <a:rPr lang="en-GB" sz="1200" dirty="0">
                <a:solidFill>
                  <a:prstClr val="black"/>
                </a:solidFill>
                <a:latin typeface="Arial" panose="020B0604020202020204"/>
              </a:rPr>
            </a:br>
            <a:r>
              <a:rPr lang="en-GB" sz="1200" dirty="0">
                <a:solidFill>
                  <a:prstClr val="black"/>
                </a:solidFill>
                <a:latin typeface="Arial" panose="020B0604020202020204"/>
              </a:rPr>
              <a:t>us as a system, ensuring that our efforts are continuing to make impact </a:t>
            </a:r>
            <a:br>
              <a:rPr lang="en-GB" sz="1200" dirty="0">
                <a:solidFill>
                  <a:prstClr val="black"/>
                </a:solidFill>
                <a:latin typeface="Arial" panose="020B0604020202020204"/>
              </a:rPr>
            </a:br>
            <a:r>
              <a:rPr lang="en-GB" sz="1200" dirty="0">
                <a:solidFill>
                  <a:prstClr val="black"/>
                </a:solidFill>
                <a:latin typeface="Arial" panose="020B0604020202020204"/>
              </a:rPr>
              <a:t>and that we can continue to identify new or exacerbating inequalities.</a:t>
            </a:r>
            <a:endParaRPr lang="en-GB" sz="1200" b="1" dirty="0">
              <a:solidFill>
                <a:srgbClr val="2A90C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78" y="1340768"/>
            <a:ext cx="1368766" cy="1368766"/>
          </a:xfrm>
          <a:prstGeom prst="rect">
            <a:avLst/>
          </a:prstGeom>
        </p:spPr>
      </p:pic>
      <p:grpSp>
        <p:nvGrpSpPr>
          <p:cNvPr id="9" name="Group 8"/>
          <p:cNvGrpSpPr/>
          <p:nvPr/>
        </p:nvGrpSpPr>
        <p:grpSpPr>
          <a:xfrm>
            <a:off x="2566994" y="4906188"/>
            <a:ext cx="1582263" cy="1582263"/>
            <a:chOff x="2639616" y="4943081"/>
            <a:chExt cx="1582263" cy="1582263"/>
          </a:xfrm>
        </p:grpSpPr>
        <p:sp>
          <p:nvSpPr>
            <p:cNvPr id="36" name="Oval 35"/>
            <p:cNvSpPr/>
            <p:nvPr/>
          </p:nvSpPr>
          <p:spPr>
            <a:xfrm>
              <a:off x="2639616" y="4943081"/>
              <a:ext cx="1582263" cy="1582263"/>
            </a:xfrm>
            <a:prstGeom prst="ellipse">
              <a:avLst/>
            </a:prstGeom>
            <a:solidFill>
              <a:srgbClr val="00A9C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6364" y="5049829"/>
              <a:ext cx="1368766" cy="1368766"/>
            </a:xfrm>
            <a:prstGeom prst="rect">
              <a:avLst/>
            </a:prstGeom>
          </p:spPr>
        </p:pic>
      </p:grpSp>
      <p:sp>
        <p:nvSpPr>
          <p:cNvPr id="2" name="Bent Arrow 1"/>
          <p:cNvSpPr/>
          <p:nvPr/>
        </p:nvSpPr>
        <p:spPr>
          <a:xfrm rot="10800000">
            <a:off x="10890698" y="4975897"/>
            <a:ext cx="897880" cy="958411"/>
          </a:xfrm>
          <a:prstGeom prst="bentArrow">
            <a:avLst/>
          </a:prstGeom>
          <a:solidFill>
            <a:srgbClr val="F9A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6200000">
            <a:off x="293618" y="4904284"/>
            <a:ext cx="897880" cy="958411"/>
          </a:xfrm>
          <a:prstGeom prst="bentArrow">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ight Arrow 21"/>
          <p:cNvSpPr/>
          <p:nvPr/>
        </p:nvSpPr>
        <p:spPr>
          <a:xfrm>
            <a:off x="4453139" y="1844822"/>
            <a:ext cx="792088" cy="395737"/>
          </a:xfrm>
          <a:prstGeom prst="rightArrow">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a:off x="6632421" y="1844821"/>
            <a:ext cx="792088" cy="395737"/>
          </a:xfrm>
          <a:prstGeom prst="rightArrow">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a:off x="8731274" y="1844823"/>
            <a:ext cx="792088" cy="395737"/>
          </a:xfrm>
          <a:prstGeom prst="rightArrow">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37" y="1340768"/>
            <a:ext cx="1368766" cy="136876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1796" y="1340768"/>
            <a:ext cx="1368766" cy="136876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5055" y="1340768"/>
            <a:ext cx="1368766" cy="1368766"/>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8313" y="1340768"/>
            <a:ext cx="1368766" cy="1368766"/>
          </a:xfrm>
          <a:prstGeom prst="rect">
            <a:avLst/>
          </a:prstGeom>
        </p:spPr>
      </p:pic>
    </p:spTree>
    <p:extLst>
      <p:ext uri="{BB962C8B-B14F-4D97-AF65-F5344CB8AC3E}">
        <p14:creationId xmlns:p14="http://schemas.microsoft.com/office/powerpoint/2010/main" val="4097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63352" y="1196751"/>
          <a:ext cx="11665296" cy="482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76F84FA-B8EB-462F-97BA-032CB76B4E3A}" type="slidenum">
              <a:rPr lang="en-GB" smtClean="0"/>
              <a:t>7</a:t>
            </a:fld>
            <a:endParaRPr lang="en-GB" dirty="0"/>
          </a:p>
        </p:txBody>
      </p:sp>
      <p:sp>
        <p:nvSpPr>
          <p:cNvPr id="4" name="Title 3"/>
          <p:cNvSpPr>
            <a:spLocks noGrp="1"/>
          </p:cNvSpPr>
          <p:nvPr>
            <p:ph type="title"/>
          </p:nvPr>
        </p:nvSpPr>
        <p:spPr/>
        <p:txBody>
          <a:bodyPr>
            <a:noAutofit/>
          </a:bodyPr>
          <a:lstStyle/>
          <a:p>
            <a:r>
              <a:rPr lang="en-GB" sz="2000" dirty="0"/>
              <a:t>We have already developed an initial co-production approach for practical implementation and this has now been tested during a recent launch co-creation workshop.  This focussed on three areas, DNA, Prostate Screening and Primary Care Access.</a:t>
            </a:r>
          </a:p>
        </p:txBody>
      </p:sp>
    </p:spTree>
    <p:extLst>
      <p:ext uri="{BB962C8B-B14F-4D97-AF65-F5344CB8AC3E}">
        <p14:creationId xmlns:p14="http://schemas.microsoft.com/office/powerpoint/2010/main" val="114639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GB" dirty="0"/>
          </a:p>
          <a:p>
            <a:pPr lvl="0"/>
            <a:r>
              <a:rPr lang="en-GB" dirty="0"/>
              <a:t>Lead and ambassador a social movement for change with addressing and reducing structural racism as a barrier to effective health outcomes</a:t>
            </a:r>
          </a:p>
          <a:p>
            <a:pPr lvl="0"/>
            <a:r>
              <a:rPr lang="en-GB" dirty="0"/>
              <a:t>Ensure that the ICS Board is actively promoting and accountable for a zero tolerance on structural racism within its services both in terms of staff and citizens through statement and actions.</a:t>
            </a:r>
          </a:p>
          <a:p>
            <a:pPr lvl="0"/>
            <a:r>
              <a:rPr lang="en-GB" dirty="0"/>
              <a:t>Using community research models understand the experience and other evidence sources highlight where ethnic differences are evident in relation to service provision, access, experience and outcomes from neonatal care to end of life care.</a:t>
            </a:r>
          </a:p>
          <a:p>
            <a:pPr lvl="0"/>
            <a:r>
              <a:rPr lang="en-GB" dirty="0"/>
              <a:t>Invest in and implement co-production of solutions to remove barriers and increase trust and confidence in NWL through an establishment of a reference group.</a:t>
            </a:r>
          </a:p>
          <a:p>
            <a:pPr marL="0" indent="0">
              <a:buNone/>
            </a:pPr>
            <a:endParaRPr lang="en-GB" dirty="0">
              <a:solidFill>
                <a:srgbClr val="FF0000"/>
              </a:solidFill>
            </a:endParaRPr>
          </a:p>
        </p:txBody>
      </p:sp>
      <p:sp>
        <p:nvSpPr>
          <p:cNvPr id="3" name="Slide Number Placeholder 2"/>
          <p:cNvSpPr>
            <a:spLocks noGrp="1"/>
          </p:cNvSpPr>
          <p:nvPr>
            <p:ph type="sldNum" sz="quarter" idx="12"/>
          </p:nvPr>
        </p:nvSpPr>
        <p:spPr/>
        <p:txBody>
          <a:bodyPr/>
          <a:lstStyle/>
          <a:p>
            <a:pPr defTabSz="685814"/>
            <a:fld id="{E76F84FA-B8EB-462F-97BA-032CB76B4E3A}" type="slidenum">
              <a:rPr lang="en-GB">
                <a:solidFill>
                  <a:prstClr val="black">
                    <a:tint val="75000"/>
                  </a:prstClr>
                </a:solidFill>
                <a:latin typeface="Calibri" panose="020F0502020204030204"/>
              </a:rPr>
              <a:pPr defTabSz="685814"/>
              <a:t>8</a:t>
            </a:fld>
            <a:endParaRPr lang="en-GB" dirty="0">
              <a:solidFill>
                <a:prstClr val="black">
                  <a:tint val="75000"/>
                </a:prstClr>
              </a:solidFill>
              <a:latin typeface="Calibri" panose="020F0502020204030204"/>
            </a:endParaRPr>
          </a:p>
        </p:txBody>
      </p:sp>
      <p:sp>
        <p:nvSpPr>
          <p:cNvPr id="4" name="Title 3"/>
          <p:cNvSpPr>
            <a:spLocks noGrp="1"/>
          </p:cNvSpPr>
          <p:nvPr>
            <p:ph type="title"/>
          </p:nvPr>
        </p:nvSpPr>
        <p:spPr/>
        <p:txBody>
          <a:bodyPr>
            <a:noAutofit/>
          </a:bodyPr>
          <a:lstStyle/>
          <a:p>
            <a:r>
              <a:rPr lang="en-GB" sz="2286" dirty="0"/>
              <a:t>The Race Steering Group was established in July 2022, to ensure that we understand and action inequalities through the lens of Race.</a:t>
            </a:r>
          </a:p>
        </p:txBody>
      </p:sp>
    </p:spTree>
    <p:extLst>
      <p:ext uri="{BB962C8B-B14F-4D97-AF65-F5344CB8AC3E}">
        <p14:creationId xmlns:p14="http://schemas.microsoft.com/office/powerpoint/2010/main" val="184288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9</a:t>
            </a:fld>
            <a:endParaRPr lang="en-GB" dirty="0"/>
          </a:p>
        </p:txBody>
      </p:sp>
      <p:sp>
        <p:nvSpPr>
          <p:cNvPr id="4" name="Title 3"/>
          <p:cNvSpPr>
            <a:spLocks noGrp="1"/>
          </p:cNvSpPr>
          <p:nvPr>
            <p:ph type="title"/>
          </p:nvPr>
        </p:nvSpPr>
        <p:spPr/>
        <p:txBody>
          <a:bodyPr>
            <a:normAutofit fontScale="90000"/>
          </a:bodyPr>
          <a:lstStyle/>
          <a:p>
            <a:r>
              <a:rPr lang="en-GB" dirty="0"/>
              <a:t>Race Steering Group Focus </a:t>
            </a:r>
          </a:p>
        </p:txBody>
      </p:sp>
      <p:sp>
        <p:nvSpPr>
          <p:cNvPr id="5" name="Rectangle 4"/>
          <p:cNvSpPr/>
          <p:nvPr/>
        </p:nvSpPr>
        <p:spPr>
          <a:xfrm>
            <a:off x="1235529" y="474345"/>
            <a:ext cx="10549103" cy="5355312"/>
          </a:xfrm>
          <a:prstGeom prst="rect">
            <a:avLst/>
          </a:prstGeom>
        </p:spPr>
        <p:txBody>
          <a:bodyPr wrap="square">
            <a:spAutoFit/>
          </a:bodyPr>
          <a:lstStyle/>
          <a:p>
            <a:pPr marL="171450" lvl="0" indent="-171450">
              <a:buFont typeface="Arial" panose="020B0604020202020204" pitchFamily="34" charset="0"/>
              <a:buChar char="•"/>
              <a:defRPr/>
            </a:pPr>
            <a:endParaRPr lang="en-GB" b="1" dirty="0">
              <a:cs typeface="Arial" panose="020B0604020202020204" pitchFamily="34" charset="0"/>
            </a:endParaRPr>
          </a:p>
          <a:p>
            <a:pPr marL="171450" lvl="0" indent="-171450">
              <a:buFont typeface="Arial" panose="020B0604020202020204" pitchFamily="34" charset="0"/>
              <a:buChar char="•"/>
              <a:defRPr/>
            </a:pPr>
            <a:endParaRPr lang="en-GB" b="1" dirty="0">
              <a:cs typeface="Arial" panose="020B0604020202020204" pitchFamily="34" charset="0"/>
            </a:endParaRPr>
          </a:p>
          <a:p>
            <a:pPr marL="171450" lvl="0" indent="-171450">
              <a:buFont typeface="Arial" panose="020B0604020202020204" pitchFamily="34" charset="0"/>
              <a:buChar char="•"/>
              <a:defRPr/>
            </a:pPr>
            <a:endParaRPr lang="en-GB" b="1" dirty="0">
              <a:cs typeface="Arial" panose="020B0604020202020204" pitchFamily="34" charset="0"/>
            </a:endParaRPr>
          </a:p>
          <a:p>
            <a:pPr marL="171450" lvl="0" indent="-171450">
              <a:buFont typeface="Arial" panose="020B0604020202020204" pitchFamily="34" charset="0"/>
              <a:buChar char="•"/>
              <a:defRPr/>
            </a:pPr>
            <a:endParaRPr lang="en-GB" b="1" dirty="0">
              <a:cs typeface="Arial" panose="020B0604020202020204" pitchFamily="34" charset="0"/>
            </a:endParaRPr>
          </a:p>
          <a:p>
            <a:pPr lvl="0">
              <a:defRPr/>
            </a:pPr>
            <a:endParaRPr lang="en-GB" b="1" dirty="0">
              <a:cs typeface="Arial" panose="020B0604020202020204" pitchFamily="34" charset="0"/>
            </a:endParaRPr>
          </a:p>
          <a:p>
            <a:pPr marL="171450" lvl="0" indent="-171450">
              <a:buFont typeface="Arial" panose="020B0604020202020204" pitchFamily="34" charset="0"/>
              <a:buChar char="•"/>
              <a:defRPr/>
            </a:pPr>
            <a:endParaRPr lang="en-GB" b="1" dirty="0">
              <a:cs typeface="Arial" panose="020B0604020202020204" pitchFamily="34" charset="0"/>
            </a:endParaRPr>
          </a:p>
          <a:p>
            <a:pPr marL="171450" lvl="0" indent="-171450">
              <a:buFont typeface="Arial" panose="020B0604020202020204" pitchFamily="34" charset="0"/>
              <a:buChar char="•"/>
              <a:defRPr/>
            </a:pPr>
            <a:r>
              <a:rPr lang="en-GB" b="1" dirty="0">
                <a:cs typeface="Arial" panose="020B0604020202020204" pitchFamily="34" charset="0"/>
              </a:rPr>
              <a:t>Cancer Disparities </a:t>
            </a:r>
            <a:r>
              <a:rPr lang="en-GB" dirty="0">
                <a:cs typeface="Arial" panose="020B0604020202020204" pitchFamily="34" charset="0"/>
              </a:rPr>
              <a:t>– Move from plan to delivery to improve screening uptake in the population groups that the data reflects have the lowest uptake to cancer screening associated with 5 agreed tumour sites</a:t>
            </a:r>
            <a:r>
              <a:rPr lang="en-GB" dirty="0">
                <a:solidFill>
                  <a:srgbClr val="FF0000"/>
                </a:solidFill>
                <a:cs typeface="Arial" panose="020B0604020202020204" pitchFamily="34" charset="0"/>
              </a:rPr>
              <a:t>. </a:t>
            </a:r>
          </a:p>
          <a:p>
            <a:pPr marL="171450" lvl="0" indent="-171450">
              <a:buFont typeface="Arial" panose="020B0604020202020204" pitchFamily="34" charset="0"/>
              <a:buChar char="•"/>
              <a:defRPr/>
            </a:pPr>
            <a:r>
              <a:rPr lang="en-GB" b="1" dirty="0">
                <a:cs typeface="Arial" panose="020B0604020202020204" pitchFamily="34" charset="0"/>
              </a:rPr>
              <a:t>Workforce barriers to leadership – </a:t>
            </a:r>
            <a:r>
              <a:rPr lang="en-GB" dirty="0">
                <a:cs typeface="Arial" panose="020B0604020202020204" pitchFamily="34" charset="0"/>
              </a:rPr>
              <a:t>Complete the procurement process to appoint a provider to engage with clinical and non clinical staff to identify key barriers to black staff being appointed to senior leadership roles, to report on these findings and make recommendations that shape and change the culture of the organisation and its internal processes.  </a:t>
            </a:r>
          </a:p>
          <a:p>
            <a:pPr marL="171450" lvl="0" indent="-171450">
              <a:buFont typeface="Arial" panose="020B0604020202020204" pitchFamily="34" charset="0"/>
              <a:buChar char="•"/>
              <a:defRPr/>
            </a:pPr>
            <a:r>
              <a:rPr lang="en-GB" b="1" dirty="0">
                <a:cs typeface="Arial"/>
              </a:rPr>
              <a:t>Black Community Health and Wellbeing event </a:t>
            </a:r>
            <a:r>
              <a:rPr lang="en-GB" dirty="0">
                <a:cs typeface="Arial"/>
              </a:rPr>
              <a:t>– </a:t>
            </a:r>
            <a:r>
              <a:rPr lang="en-GB" dirty="0"/>
              <a:t>To engage with stakeholders across NWL to draw attention and address the disparities in the health and wellbeing sphere for the Black population in NWL through organising a Black community Health and Wellbeing event. </a:t>
            </a:r>
          </a:p>
          <a:p>
            <a:pPr marL="171450" lvl="0" indent="-171450">
              <a:buFont typeface="Arial" panose="020B0604020202020204" pitchFamily="34" charset="0"/>
              <a:buChar char="•"/>
              <a:defRPr/>
            </a:pPr>
            <a:r>
              <a:rPr lang="en-GB" b="1" dirty="0"/>
              <a:t>3</a:t>
            </a:r>
            <a:r>
              <a:rPr lang="en-GB" b="1" baseline="30000" dirty="0"/>
              <a:t>rd</a:t>
            </a:r>
            <a:r>
              <a:rPr lang="en-GB" b="1" dirty="0"/>
              <a:t> sector, Ethnicity and Marginalised communities </a:t>
            </a:r>
            <a:r>
              <a:rPr lang="en-GB" dirty="0"/>
              <a:t>– Through the presentation by The Chief Executive of CVS Brent, get agreement around the commitment to enact meaningful and transformational change through Brent’s Voluntary, community and social enterprise sector. This includes the development of a Black Strategic Health Forum.</a:t>
            </a:r>
          </a:p>
        </p:txBody>
      </p:sp>
    </p:spTree>
    <p:extLst>
      <p:ext uri="{BB962C8B-B14F-4D97-AF65-F5344CB8AC3E}">
        <p14:creationId xmlns:p14="http://schemas.microsoft.com/office/powerpoint/2010/main" val="25954353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326E1111D89438A3085FDE9A5FD0F" ma:contentTypeVersion="19" ma:contentTypeDescription="Create a new document." ma:contentTypeScope="" ma:versionID="0029d1c8254a05e557db423190cb9274">
  <xsd:schema xmlns:xsd="http://www.w3.org/2001/XMLSchema" xmlns:xs="http://www.w3.org/2001/XMLSchema" xmlns:p="http://schemas.microsoft.com/office/2006/metadata/properties" xmlns:ns1="http://schemas.microsoft.com/sharepoint/v3" xmlns:ns2="24d292ad-1d7b-47bb-988d-0421f47b48dd" xmlns:ns3="66dc577f-7463-49c1-b6b4-ba31d4c27bbb" targetNamespace="http://schemas.microsoft.com/office/2006/metadata/properties" ma:root="true" ma:fieldsID="9a1a1b6e1d7986f45178bd551042afa9" ns1:_="" ns2:_="" ns3:_="">
    <xsd:import namespace="http://schemas.microsoft.com/sharepoint/v3"/>
    <xsd:import namespace="24d292ad-1d7b-47bb-988d-0421f47b48dd"/>
    <xsd:import namespace="66dc577f-7463-49c1-b6b4-ba31d4c27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292ad-1d7b-47bb-988d-0421f47b4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d7110-f592-4c9a-8fba-958c55cbc3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c577f-7463-49c1-b6b4-ba31d4c27b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362ba2-87ba-4762-9774-42b2a5749c05}" ma:internalName="TaxCatchAll" ma:showField="CatchAllData" ma:web="66dc577f-7463-49c1-b6b4-ba31d4c27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E43FE9-116A-4EE7-BC48-F016E5D33E21}"/>
</file>

<file path=customXml/itemProps2.xml><?xml version="1.0" encoding="utf-8"?>
<ds:datastoreItem xmlns:ds="http://schemas.openxmlformats.org/officeDocument/2006/customXml" ds:itemID="{13235C78-4D6A-44AE-A1E4-A04AF9F724EC}"/>
</file>

<file path=docProps/app.xml><?xml version="1.0" encoding="utf-8"?>
<Properties xmlns="http://schemas.openxmlformats.org/officeDocument/2006/extended-properties" xmlns:vt="http://schemas.openxmlformats.org/officeDocument/2006/docPropsVTypes">
  <TotalTime>0</TotalTime>
  <Words>1410</Words>
  <Application>Microsoft Office PowerPoint</Application>
  <PresentationFormat>Widescreen</PresentationFormat>
  <Paragraphs>80</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1_Office Theme</vt:lpstr>
      <vt:lpstr> BME Health Forum </vt:lpstr>
      <vt:lpstr>PowerPoint Presentation</vt:lpstr>
      <vt:lpstr>PowerPoint Presentation</vt:lpstr>
      <vt:lpstr>Key barrier themes have already been identified that can be used to plan and build the next phase of co-production</vt:lpstr>
      <vt:lpstr>         Our delivery areas have been developed to focus on where we believe there is most opportunity to support our Integrated Care System (ICS) partners achieve maximal impact in addressing inequalities.</vt:lpstr>
      <vt:lpstr>We have developed  with ICHP the FOCUS-ON framework to provide a methodology to deliver Population Health Management and reduce inequalities</vt:lpstr>
      <vt:lpstr>We have already developed an initial co-production approach for practical implementation and this has now been tested during a recent launch co-creation workshop.  This focussed on three areas, DNA, Prostate Screening and Primary Care Access.</vt:lpstr>
      <vt:lpstr>The Race Steering Group was established in July 2022, to ensure that we understand and action inequalities through the lens of Race.</vt:lpstr>
      <vt:lpstr>Race Steering Group Focus </vt:lpstr>
      <vt:lpstr>Questions</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Collaborative  – emerging digital priorities</dc:title>
  <dc:creator>Kevin Jarrold</dc:creator>
  <cp:lastModifiedBy>Phayza Fudlalla</cp:lastModifiedBy>
  <cp:revision>350</cp:revision>
  <cp:lastPrinted>2022-06-20T07:51:47Z</cp:lastPrinted>
  <dcterms:created xsi:type="dcterms:W3CDTF">2022-05-26T11:12:33Z</dcterms:created>
  <dcterms:modified xsi:type="dcterms:W3CDTF">2023-09-26T11:09:59Z</dcterms:modified>
</cp:coreProperties>
</file>