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7" r:id="rId5"/>
    <p:sldId id="259" r:id="rId6"/>
    <p:sldId id="910" r:id="rId7"/>
    <p:sldId id="256" r:id="rId8"/>
    <p:sldId id="261" r:id="rId9"/>
    <p:sldId id="912" r:id="rId10"/>
    <p:sldId id="914" r:id="rId11"/>
    <p:sldId id="915" r:id="rId12"/>
    <p:sldId id="916" r:id="rId13"/>
    <p:sldId id="266" r:id="rId14"/>
    <p:sldId id="267" r:id="rId15"/>
    <p:sldId id="269" r:id="rId16"/>
    <p:sldId id="917" r:id="rId17"/>
    <p:sldId id="271" r:id="rId18"/>
    <p:sldId id="273" r:id="rId19"/>
    <p:sldId id="272" r:id="rId20"/>
    <p:sldId id="274" r:id="rId21"/>
    <p:sldId id="918" r:id="rId22"/>
    <p:sldId id="276" r:id="rId23"/>
    <p:sldId id="277" r:id="rId24"/>
    <p:sldId id="278" r:id="rId25"/>
    <p:sldId id="2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4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D136D-A335-4FB1-95EC-B6B92B01CFBE}" v="292" dt="2023-12-12T09:53:44.740"/>
    <p1510:client id="{6ED80291-AB08-7B8A-8BE1-30073DE12D7A}" v="190" dt="2023-12-12T11:37:07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78D40-F3F5-4E02-A11F-418D29D0AB93}" type="datetimeFigureOut"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311F2-71B7-48B1-8E79-AAC960FD8C4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66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for a show of hands on which format people prefer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9D4C-90D7-BF45-9766-181B87B51FF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73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of hands for preference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9D4C-90D7-BF45-9766-181B87B51FF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93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rbkc.gov.uk/health-and-social-care/public-health/suicide-prevention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westminster.gov.uk/health-and-social-care/stay-with-us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4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E11A0-A879-8EE1-36A7-CF1AFA28E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1" t="14296" r="21057" b="19038"/>
          <a:stretch/>
        </p:blipFill>
        <p:spPr>
          <a:xfrm>
            <a:off x="1009650" y="0"/>
            <a:ext cx="10172700" cy="68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5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046-FF25-0811-494D-50881F89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Word-based 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5" name="Picture 4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F8DF8E45-3C03-908A-5702-050B00A84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5" t="15839" r="11000"/>
          <a:stretch/>
        </p:blipFill>
        <p:spPr>
          <a:xfrm>
            <a:off x="6271886" y="2203284"/>
            <a:ext cx="4589746" cy="308189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40052839-D32B-E689-B1A7-8EB57CB3D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95" r="5518"/>
          <a:stretch/>
        </p:blipFill>
        <p:spPr>
          <a:xfrm>
            <a:off x="258871" y="2203284"/>
            <a:ext cx="5520848" cy="31884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7204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046-FF25-0811-494D-50881F89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Image-based </a:t>
            </a:r>
            <a:endParaRPr lang="en-GB" dirty="0">
              <a:solidFill>
                <a:srgbClr val="000000"/>
              </a:solidFill>
              <a:cs typeface="Calibri Light" panose="020F0302020204030204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E037292-BE8C-738C-22FF-4887D8D4D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8"/>
          <a:stretch/>
        </p:blipFill>
        <p:spPr>
          <a:xfrm>
            <a:off x="5949863" y="2828976"/>
            <a:ext cx="5846426" cy="320646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EC84CC8-6EEA-78A2-7749-9EF0B8067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51"/>
          <a:stretch/>
        </p:blipFill>
        <p:spPr>
          <a:xfrm>
            <a:off x="583601" y="2828976"/>
            <a:ext cx="5203424" cy="28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12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046-FF25-0811-494D-50881F89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Text with colour and icons  </a:t>
            </a:r>
            <a:endParaRPr lang="en-GB" b="1">
              <a:solidFill>
                <a:srgbClr val="7030A0"/>
              </a:solidFill>
              <a:cs typeface="Calibri Light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EBD3E31-4813-1F97-1051-FBF18161F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36"/>
          <a:stretch/>
        </p:blipFill>
        <p:spPr>
          <a:xfrm>
            <a:off x="395711" y="2828975"/>
            <a:ext cx="6086881" cy="331980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736583F-C3B8-BA76-5C34-4D1FCB5D2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2" t="19641" r="1739"/>
          <a:stretch/>
        </p:blipFill>
        <p:spPr>
          <a:xfrm>
            <a:off x="6578697" y="2828975"/>
            <a:ext cx="5120613" cy="33680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7285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1B24F-8CA0-FA93-018A-6628BD8F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3090" y="70491"/>
            <a:ext cx="6884895" cy="538906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Calibri Light"/>
              </a:rPr>
              <a:t>Mental Health Digital Platform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E3C11C9-CB69-B1C7-E9A2-9FD5B55B89EA}"/>
              </a:ext>
            </a:extLst>
          </p:cNvPr>
          <p:cNvSpPr txBox="1">
            <a:spLocks/>
          </p:cNvSpPr>
          <p:nvPr/>
        </p:nvSpPr>
        <p:spPr>
          <a:xfrm>
            <a:off x="1524000" y="2359742"/>
            <a:ext cx="9144000" cy="1751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cs typeface="Calibri"/>
              </a:rPr>
              <a:t>Which of the following ways of finding services do you prefer?</a:t>
            </a:r>
            <a:endParaRPr lang="en-US" sz="4000" dirty="0">
              <a:cs typeface="Calibri"/>
            </a:endParaRPr>
          </a:p>
          <a:p>
            <a:endParaRPr lang="en-US" sz="4000" b="1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8468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046-FF25-0811-494D-50881F89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82" y="281890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Interactive map </a:t>
            </a:r>
            <a:endParaRPr lang="en-GB" b="1">
              <a:solidFill>
                <a:srgbClr val="7030A0"/>
              </a:solidFill>
              <a:cs typeface="Calibri Light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1F60628-165F-2470-C475-7804D076C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4" t="18750" r="18117" b="-110"/>
          <a:stretch/>
        </p:blipFill>
        <p:spPr>
          <a:xfrm>
            <a:off x="4630877" y="548504"/>
            <a:ext cx="6971363" cy="5767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52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A2D0-1E32-E347-5BAE-B48603A4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54" y="276297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Animated map </a:t>
            </a:r>
            <a:endParaRPr lang="en-GB" b="1">
              <a:solidFill>
                <a:srgbClr val="7030A0"/>
              </a:solidFill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7ACD7-4280-E80C-51AA-87FF427A0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92" t="15219"/>
          <a:stretch/>
        </p:blipFill>
        <p:spPr>
          <a:xfrm>
            <a:off x="4309063" y="674867"/>
            <a:ext cx="7566208" cy="5500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402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046-FF25-0811-494D-50881F89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78" y="276297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List of services  </a:t>
            </a:r>
            <a:endParaRPr lang="en-GB" b="1">
              <a:solidFill>
                <a:srgbClr val="7030A0"/>
              </a:solidFill>
              <a:cs typeface="Calibri Light"/>
            </a:endParaRPr>
          </a:p>
        </p:txBody>
      </p:sp>
      <p:pic>
        <p:nvPicPr>
          <p:cNvPr id="3" name="Picture 2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48EB1914-4078-5D7A-6D9F-7C3DFF9D8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9" t="14232" r="10856"/>
          <a:stretch/>
        </p:blipFill>
        <p:spPr>
          <a:xfrm>
            <a:off x="4461439" y="1250370"/>
            <a:ext cx="7222719" cy="491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57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046-FF25-0811-494D-50881F89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List of services with focus issues highlighted   </a:t>
            </a:r>
            <a:endParaRPr lang="en-GB" b="1">
              <a:solidFill>
                <a:srgbClr val="7030A0"/>
              </a:solidFill>
              <a:cs typeface="Calibri Light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2B02596-BC28-584D-F417-F1A4B76A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5" t="16090" r="10252" b="346"/>
          <a:stretch/>
        </p:blipFill>
        <p:spPr>
          <a:xfrm>
            <a:off x="6096301" y="2625686"/>
            <a:ext cx="5759568" cy="387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9B2542C-B60A-46AF-5A9E-6C1A6DE7A4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68" t="16899" r="9444"/>
          <a:stretch/>
        </p:blipFill>
        <p:spPr>
          <a:xfrm>
            <a:off x="375940" y="1402291"/>
            <a:ext cx="5504577" cy="364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858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1B24F-8CA0-FA93-018A-6628BD8F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3090" y="70491"/>
            <a:ext cx="6884895" cy="538906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Calibri Light"/>
              </a:rPr>
              <a:t>Mental Health Digital Platform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E3C11C9-CB69-B1C7-E9A2-9FD5B55B89EA}"/>
              </a:ext>
            </a:extLst>
          </p:cNvPr>
          <p:cNvSpPr txBox="1">
            <a:spLocks/>
          </p:cNvSpPr>
          <p:nvPr/>
        </p:nvSpPr>
        <p:spPr>
          <a:xfrm>
            <a:off x="1524000" y="2359742"/>
            <a:ext cx="9144000" cy="17515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cs typeface="Calibri"/>
              </a:rPr>
              <a:t>A campaign to promote the Mental Health Digital project is going to be launched. Which of the following 3 campaign types do you think is most suitable </a:t>
            </a:r>
            <a:endParaRPr lang="en-US" sz="4000" dirty="0">
              <a:cs typeface="Calibri"/>
            </a:endParaRPr>
          </a:p>
          <a:p>
            <a:endParaRPr lang="en-US" sz="4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633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046-FF25-0811-494D-50881F89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Cartoon</a:t>
            </a:r>
            <a:endParaRPr lang="en-GB" b="1">
              <a:solidFill>
                <a:srgbClr val="7030A0"/>
              </a:solidFill>
              <a:cs typeface="Calibri Light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AD94464-D488-6591-223B-906E446F7D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9" t="20251" r="7503" b="15436"/>
          <a:stretch/>
        </p:blipFill>
        <p:spPr>
          <a:xfrm>
            <a:off x="6558910" y="1613761"/>
            <a:ext cx="4786565" cy="471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D6FA366-8C03-8039-A250-FBB8CFB52A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9621" r="50861" b="15682"/>
          <a:stretch/>
        </p:blipFill>
        <p:spPr>
          <a:xfrm>
            <a:off x="836365" y="1613760"/>
            <a:ext cx="4705961" cy="471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9218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1B24F-8CA0-FA93-018A-6628BD8F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2538" y="128356"/>
            <a:ext cx="6884895" cy="524925"/>
          </a:xfrm>
        </p:spPr>
        <p:txBody>
          <a:bodyPr anchor="b"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Calibri"/>
                <a:cs typeface="Calibri"/>
              </a:rPr>
              <a:t>What do we know…</a:t>
            </a:r>
            <a:endParaRPr lang="en-US" sz="4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EF9512D-36BE-FC44-4DFD-0B6F49EB3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6" t="5479" r="19836" b="1918"/>
          <a:stretch/>
        </p:blipFill>
        <p:spPr>
          <a:xfrm>
            <a:off x="821568" y="805475"/>
            <a:ext cx="6845249" cy="524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4FF02D82-6BF1-3692-2BD8-332271C2F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11" t="6706" r="31858" b="875"/>
          <a:stretch/>
        </p:blipFill>
        <p:spPr>
          <a:xfrm>
            <a:off x="7979982" y="801279"/>
            <a:ext cx="3384732" cy="525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82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046-FF25-0811-494D-50881F89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Photographic </a:t>
            </a:r>
            <a:endParaRPr lang="en-GB" b="1">
              <a:solidFill>
                <a:srgbClr val="7030A0"/>
              </a:solidFill>
              <a:cs typeface="Calibri Light"/>
            </a:endParaRPr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6CF156AC-AC60-1D06-EF30-BA6E125F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5" y="637655"/>
            <a:ext cx="5112793" cy="2868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">
            <a:extLst>
              <a:ext uri="{FF2B5EF4-FFF2-40B4-BE49-F238E27FC236}">
                <a16:creationId xmlns:a16="http://schemas.microsoft.com/office/drawing/2014/main" id="{64A100CF-2851-270F-8190-DE67989C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60" y="3662215"/>
            <a:ext cx="2983678" cy="298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">
            <a:extLst>
              <a:ext uri="{FF2B5EF4-FFF2-40B4-BE49-F238E27FC236}">
                <a16:creationId xmlns:a16="http://schemas.microsoft.com/office/drawing/2014/main" id="{2EBA36E2-E322-6ACC-F346-099AA6C67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6" y="1635882"/>
            <a:ext cx="5007813" cy="281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56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046-FF25-0811-494D-50881F89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Images/words </a:t>
            </a:r>
            <a:endParaRPr lang="en-GB" b="1">
              <a:solidFill>
                <a:srgbClr val="7030A0"/>
              </a:solidFill>
              <a:cs typeface="Calibri Ligh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0A8B07-2F59-807A-A949-1958FF1D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0" b="39812"/>
          <a:stretch/>
        </p:blipFill>
        <p:spPr bwMode="auto">
          <a:xfrm>
            <a:off x="272039" y="1691492"/>
            <a:ext cx="4501156" cy="2260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FFB9626-DDB4-7FD3-7CA1-52FD74270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5" b="35725"/>
          <a:stretch/>
        </p:blipFill>
        <p:spPr bwMode="auto">
          <a:xfrm>
            <a:off x="6893658" y="1032692"/>
            <a:ext cx="4456137" cy="250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56482EE-77E1-189C-F3BF-A7F1CD842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2" b="23513"/>
          <a:stretch/>
        </p:blipFill>
        <p:spPr bwMode="auto">
          <a:xfrm>
            <a:off x="4991789" y="3950264"/>
            <a:ext cx="4071575" cy="2539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087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1B24F-8CA0-FA93-018A-6628BD8F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5455" y="988228"/>
            <a:ext cx="6884895" cy="538906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cs typeface="Calibri Light"/>
              </a:rPr>
              <a:t>Mental Health Digital Platform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0543D-4548-6F2D-4880-65A082A4D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948056"/>
            <a:ext cx="6096000" cy="830134"/>
          </a:xfrm>
        </p:spPr>
        <p:txBody>
          <a:bodyPr anchor="t">
            <a:norm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QR code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A qr code on a green background&#10;&#10;Description automatically generated">
            <a:extLst>
              <a:ext uri="{FF2B5EF4-FFF2-40B4-BE49-F238E27FC236}">
                <a16:creationId xmlns:a16="http://schemas.microsoft.com/office/drawing/2014/main" id="{77C2982E-B896-0766-566C-05ABE3B5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648" y="1713774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94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1B24F-8CA0-FA93-018A-6628BD8F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2538" y="128356"/>
            <a:ext cx="6884895" cy="524925"/>
          </a:xfrm>
        </p:spPr>
        <p:txBody>
          <a:bodyPr anchor="b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Calibri Light"/>
              </a:rPr>
              <a:t>Suicide Prevention Web Resource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0543D-4548-6F2D-4880-65A082A4D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6380863"/>
            <a:ext cx="6096000" cy="312813"/>
          </a:xfrm>
        </p:spPr>
        <p:txBody>
          <a:bodyPr anchor="t">
            <a:norm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Suicide prevention | Royal Borough of Kensington and Chelsea (rbkc.gov.uk)</a:t>
            </a:r>
            <a:endParaRPr lang="en-US" b="1" dirty="0">
              <a:solidFill>
                <a:schemeClr val="bg1"/>
              </a:solidFill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6F7210B0-00BF-655D-808A-6273BF53C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1" r="71" b="-131"/>
          <a:stretch/>
        </p:blipFill>
        <p:spPr>
          <a:xfrm>
            <a:off x="1047226" y="749593"/>
            <a:ext cx="10097557" cy="535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1B24F-8CA0-FA93-018A-6628BD8F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2538" y="128356"/>
            <a:ext cx="6884895" cy="524925"/>
          </a:xfrm>
        </p:spPr>
        <p:txBody>
          <a:bodyPr anchor="b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Calibri Light"/>
              </a:rPr>
              <a:t>Suicide Prevention Web Resource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0543D-4548-6F2D-4880-65A082A4D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6380863"/>
            <a:ext cx="6096000" cy="312813"/>
          </a:xfrm>
        </p:spPr>
        <p:txBody>
          <a:bodyPr anchor="t">
            <a:norm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Stay with us: preventing suicide together | Westminster City Council</a:t>
            </a:r>
            <a:endParaRPr lang="en-US" b="1" dirty="0">
              <a:solidFill>
                <a:schemeClr val="bg1"/>
              </a:solidFill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A738C9B-CD1D-3317-8303-B382FEA1B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6" r="860" b="-159"/>
          <a:stretch/>
        </p:blipFill>
        <p:spPr>
          <a:xfrm>
            <a:off x="1061209" y="770568"/>
            <a:ext cx="10076616" cy="53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5739-39AE-7A24-65B1-4F422A99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56" y="133509"/>
            <a:ext cx="8530206" cy="90274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55489E"/>
                </a:solidFill>
                <a:cs typeface="Calibri Light"/>
              </a:rPr>
              <a:t>Suicide Prevention Training </a:t>
            </a:r>
          </a:p>
        </p:txBody>
      </p:sp>
      <p:pic>
        <p:nvPicPr>
          <p:cNvPr id="3" name="Picture 2" descr="A person with a black shirt&#10;&#10;Description automatically generated">
            <a:extLst>
              <a:ext uri="{FF2B5EF4-FFF2-40B4-BE49-F238E27FC236}">
                <a16:creationId xmlns:a16="http://schemas.microsoft.com/office/drawing/2014/main" id="{11F24B39-A6F6-D5D0-F789-764210D96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359" y="1048798"/>
            <a:ext cx="4844642" cy="2701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urple card with text and images&#10;&#10;Description automatically generated">
            <a:extLst>
              <a:ext uri="{FF2B5EF4-FFF2-40B4-BE49-F238E27FC236}">
                <a16:creationId xmlns:a16="http://schemas.microsoft.com/office/drawing/2014/main" id="{521C9040-7F50-539B-7903-D853E0411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100" y="3946495"/>
            <a:ext cx="5424881" cy="270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urple card with a white text and a pink circle with a exclamation mark and a pink circle with a red circle with a white arrow and a pink circle with a red and white&#10;&#10;Description automatically generated">
            <a:extLst>
              <a:ext uri="{FF2B5EF4-FFF2-40B4-BE49-F238E27FC236}">
                <a16:creationId xmlns:a16="http://schemas.microsoft.com/office/drawing/2014/main" id="{2A040E70-A525-DBB7-5922-7BABED77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17" y="1062781"/>
            <a:ext cx="4802698" cy="270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028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5739-39AE-7A24-65B1-4F422A99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56" y="133509"/>
            <a:ext cx="8530206" cy="9027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55489E"/>
                </a:solidFill>
                <a:cs typeface="Calibri Light"/>
              </a:rPr>
              <a:t>Suicide Prevention Campaign Toolkit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182E80A-86B4-9477-4048-2F7C8B98E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5" t="24198" r="36585" b="11787"/>
          <a:stretch/>
        </p:blipFill>
        <p:spPr>
          <a:xfrm>
            <a:off x="3341697" y="894734"/>
            <a:ext cx="4445592" cy="576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723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1B24F-8CA0-FA93-018A-6628BD8F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3090" y="70491"/>
            <a:ext cx="6884895" cy="538906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Calibri Light"/>
              </a:rPr>
              <a:t>Mental Health Digital Platform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900FE4DE-91E9-2AB7-B8FD-A34E49373847}"/>
              </a:ext>
            </a:extLst>
          </p:cNvPr>
          <p:cNvSpPr txBox="1">
            <a:spLocks/>
          </p:cNvSpPr>
          <p:nvPr/>
        </p:nvSpPr>
        <p:spPr>
          <a:xfrm>
            <a:off x="1524000" y="1562788"/>
            <a:ext cx="9144000" cy="39187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What is it?</a:t>
            </a:r>
          </a:p>
          <a:p>
            <a:r>
              <a:rPr lang="en-GB" sz="2600" dirty="0"/>
              <a:t>It is a website that will be available via the Westminster and Kensington and Chelsea council websites to help residents with their health and wellbeing and could include:</a:t>
            </a:r>
          </a:p>
          <a:p>
            <a:endParaRPr lang="en-GB" sz="2600" dirty="0"/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en-GB" sz="2600" dirty="0"/>
              <a:t>Information about Mental Health conditions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en-GB" sz="2600" dirty="0"/>
              <a:t>Information about the types of service available 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en-GB" sz="2600" dirty="0"/>
              <a:t>Videos describing common conditions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en-GB" sz="2600" dirty="0"/>
              <a:t>Videos explaining the different types of support available 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en-GB" sz="2600" dirty="0"/>
              <a:t>Help to access appropriate local support services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650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1B24F-8CA0-FA93-018A-6628BD8F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3090" y="70491"/>
            <a:ext cx="6884895" cy="538906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Calibri Light"/>
              </a:rPr>
              <a:t>Mental Health Digital Platform</a:t>
            </a: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5078B89E-6682-5F5B-691C-374331C3B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6365"/>
            <a:ext cx="9144000" cy="1402022"/>
          </a:xfrm>
        </p:spPr>
        <p:txBody>
          <a:bodyPr>
            <a:normAutofit/>
          </a:bodyPr>
          <a:lstStyle/>
          <a:p>
            <a:r>
              <a:rPr lang="en-US" sz="4000" b="1" dirty="0">
                <a:cs typeface="Calibri Light"/>
              </a:rPr>
              <a:t>We need your help to make sure the tool is appropriate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4716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1B24F-8CA0-FA93-018A-6628BD8F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3090" y="70491"/>
            <a:ext cx="6884895" cy="538906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Calibri Light"/>
              </a:rPr>
              <a:t>Mental Health Digital Platform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E3C11C9-CB69-B1C7-E9A2-9FD5B55B89EA}"/>
              </a:ext>
            </a:extLst>
          </p:cNvPr>
          <p:cNvSpPr txBox="1">
            <a:spLocks/>
          </p:cNvSpPr>
          <p:nvPr/>
        </p:nvSpPr>
        <p:spPr>
          <a:xfrm>
            <a:off x="1524000" y="2359742"/>
            <a:ext cx="9144000" cy="175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cs typeface="Calibri Light"/>
              </a:rPr>
              <a:t>Which of the following ways of finding the most appropriate Mental Health support do you prefer?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25181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dc577f-7463-49c1-b6b4-ba31d4c27bbb" xsi:nil="true"/>
    <lcf76f155ced4ddcb4097134ff3c332f xmlns="24d292ad-1d7b-47bb-988d-0421f47b48dd">
      <Terms xmlns="http://schemas.microsoft.com/office/infopath/2007/PartnerControls"/>
    </lcf76f155ced4ddcb4097134ff3c332f>
    <SharedWithUsers xmlns="66dc577f-7463-49c1-b6b4-ba31d4c27bbb">
      <UserInfo>
        <DisplayName>Samson, Neil: WCC</DisplayName>
        <AccountId>4246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6326E1111D89438A3085FDE9A5FD0F" ma:contentTypeVersion="19" ma:contentTypeDescription="Create a new document." ma:contentTypeScope="" ma:versionID="0029d1c8254a05e557db423190cb9274">
  <xsd:schema xmlns:xsd="http://www.w3.org/2001/XMLSchema" xmlns:xs="http://www.w3.org/2001/XMLSchema" xmlns:p="http://schemas.microsoft.com/office/2006/metadata/properties" xmlns:ns1="http://schemas.microsoft.com/sharepoint/v3" xmlns:ns2="24d292ad-1d7b-47bb-988d-0421f47b48dd" xmlns:ns3="66dc577f-7463-49c1-b6b4-ba31d4c27bbb" targetNamespace="http://schemas.microsoft.com/office/2006/metadata/properties" ma:root="true" ma:fieldsID="9a1a1b6e1d7986f45178bd551042afa9" ns1:_="" ns2:_="" ns3:_="">
    <xsd:import namespace="http://schemas.microsoft.com/sharepoint/v3"/>
    <xsd:import namespace="24d292ad-1d7b-47bb-988d-0421f47b48dd"/>
    <xsd:import namespace="66dc577f-7463-49c1-b6b4-ba31d4c27b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292ad-1d7b-47bb-988d-0421f47b48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7ed7110-f592-4c9a-8fba-958c55cbc3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c577f-7463-49c1-b6b4-ba31d4c27bb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6362ba2-87ba-4762-9774-42b2a5749c05}" ma:internalName="TaxCatchAll" ma:showField="CatchAllData" ma:web="66dc577f-7463-49c1-b6b4-ba31d4c27b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A41C6C-14A3-47C7-BDFF-7CEE8E8C9CD1}">
  <ds:schemaRefs>
    <ds:schemaRef ds:uri="http://schemas.microsoft.com/office/2006/metadata/properties"/>
    <ds:schemaRef ds:uri="http://schemas.microsoft.com/office/infopath/2007/PartnerControls"/>
    <ds:schemaRef ds:uri="d202d31c-686c-4115-a7b9-5cc891ed602b"/>
    <ds:schemaRef ds:uri="126b3d3a-7ea8-4029-9096-c7575646aaf9"/>
    <ds:schemaRef ds:uri="2bb3fdf2-95f5-47fe-ba07-f0eaac35f311"/>
  </ds:schemaRefs>
</ds:datastoreItem>
</file>

<file path=customXml/itemProps2.xml><?xml version="1.0" encoding="utf-8"?>
<ds:datastoreItem xmlns:ds="http://schemas.openxmlformats.org/officeDocument/2006/customXml" ds:itemID="{C27EF212-F2F8-4319-8A09-C5097B3EE9EE}"/>
</file>

<file path=customXml/itemProps3.xml><?xml version="1.0" encoding="utf-8"?>
<ds:datastoreItem xmlns:ds="http://schemas.openxmlformats.org/officeDocument/2006/customXml" ds:itemID="{9FCA2CAE-F6FC-4244-885F-E13656F6D7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249</Words>
  <Application>Microsoft Office PowerPoint</Application>
  <PresentationFormat>Widescreen</PresentationFormat>
  <Paragraphs>40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What do we know…</vt:lpstr>
      <vt:lpstr>Suicide Prevention Web Resource</vt:lpstr>
      <vt:lpstr>Suicide Prevention Web Resource</vt:lpstr>
      <vt:lpstr>Suicide Prevention Training </vt:lpstr>
      <vt:lpstr>Suicide Prevention Campaign Toolkit</vt:lpstr>
      <vt:lpstr>Mental Health Digital Platform</vt:lpstr>
      <vt:lpstr>Mental Health Digital Platform</vt:lpstr>
      <vt:lpstr>Mental Health Digital Platform</vt:lpstr>
      <vt:lpstr>Word-based </vt:lpstr>
      <vt:lpstr>Image-based </vt:lpstr>
      <vt:lpstr>Text with colour and icons  </vt:lpstr>
      <vt:lpstr>Mental Health Digital Platform</vt:lpstr>
      <vt:lpstr>Interactive map </vt:lpstr>
      <vt:lpstr>Animated map </vt:lpstr>
      <vt:lpstr>List of services  </vt:lpstr>
      <vt:lpstr>List of services with focus issues highlighted   </vt:lpstr>
      <vt:lpstr>Mental Health Digital Platform</vt:lpstr>
      <vt:lpstr>Cartoon</vt:lpstr>
      <vt:lpstr>Photographic </vt:lpstr>
      <vt:lpstr>Images/words </vt:lpstr>
      <vt:lpstr>Mental Health Digital Platform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Phayza Fudlalla</dc:creator>
  <cp:lastModifiedBy>Phayza Fudlalla</cp:lastModifiedBy>
  <cp:revision>205</cp:revision>
  <dcterms:created xsi:type="dcterms:W3CDTF">2023-12-11T12:29:42Z</dcterms:created>
  <dcterms:modified xsi:type="dcterms:W3CDTF">2023-12-13T09:42:00Z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0x0101003CDC39122D1B6440BACB1BE7E3441EC8</vt:lpwstr>
  </property>
  <property fmtid="{D5CDD505-2E9C-101B-9397-08002B2CF9AE}" pid="3" name="MediaServiceImageTags">
    <vt:lpwstr/>
  </property>
</Properties>
</file>