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1571" r:id="rId5"/>
    <p:sldId id="257" r:id="rId6"/>
    <p:sldId id="2147375249" r:id="rId7"/>
    <p:sldId id="2147375233" r:id="rId8"/>
    <p:sldId id="2145708458" r:id="rId9"/>
    <p:sldId id="1572" r:id="rId10"/>
    <p:sldId id="2147375263" r:id="rId11"/>
    <p:sldId id="2147375235" r:id="rId12"/>
    <p:sldId id="2147375264" r:id="rId13"/>
    <p:sldId id="21457084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78E5C-85FC-4816-B65A-0AEC68C1AF42}" v="3" dt="2025-05-08T13:20:38.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napToGrid="0">
      <p:cViewPr varScale="1">
        <p:scale>
          <a:sx n="72" d="100"/>
          <a:sy n="72" d="100"/>
        </p:scale>
        <p:origin x="69"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Waugh" userId="8fc030ab-fdc2-41a7-8037-9323ae5cae06" providerId="ADAL" clId="{0DC78E5C-85FC-4816-B65A-0AEC68C1AF42}"/>
    <pc:docChg chg="undo custSel addSld delSld modSld">
      <pc:chgData name="Ann Waugh" userId="8fc030ab-fdc2-41a7-8037-9323ae5cae06" providerId="ADAL" clId="{0DC78E5C-85FC-4816-B65A-0AEC68C1AF42}" dt="2025-05-09T12:46:29.389" v="407" actId="47"/>
      <pc:docMkLst>
        <pc:docMk/>
      </pc:docMkLst>
      <pc:sldChg chg="modSp mod">
        <pc:chgData name="Ann Waugh" userId="8fc030ab-fdc2-41a7-8037-9323ae5cae06" providerId="ADAL" clId="{0DC78E5C-85FC-4816-B65A-0AEC68C1AF42}" dt="2025-05-08T08:33:54.639" v="19" actId="6549"/>
        <pc:sldMkLst>
          <pc:docMk/>
          <pc:sldMk cId="911358129" sldId="2147375249"/>
        </pc:sldMkLst>
        <pc:spChg chg="mod">
          <ac:chgData name="Ann Waugh" userId="8fc030ab-fdc2-41a7-8037-9323ae5cae06" providerId="ADAL" clId="{0DC78E5C-85FC-4816-B65A-0AEC68C1AF42}" dt="2025-05-08T08:33:54.639" v="19" actId="6549"/>
          <ac:spMkLst>
            <pc:docMk/>
            <pc:sldMk cId="911358129" sldId="2147375249"/>
            <ac:spMk id="3" creationId="{09FAE767-C04C-7508-8B09-2CD5BC56375E}"/>
          </ac:spMkLst>
        </pc:spChg>
      </pc:sldChg>
      <pc:sldChg chg="modSp add mod">
        <pc:chgData name="Ann Waugh" userId="8fc030ab-fdc2-41a7-8037-9323ae5cae06" providerId="ADAL" clId="{0DC78E5C-85FC-4816-B65A-0AEC68C1AF42}" dt="2025-05-08T08:43:41.098" v="402" actId="20577"/>
        <pc:sldMkLst>
          <pc:docMk/>
          <pc:sldMk cId="2305030859" sldId="2147375263"/>
        </pc:sldMkLst>
        <pc:spChg chg="mod">
          <ac:chgData name="Ann Waugh" userId="8fc030ab-fdc2-41a7-8037-9323ae5cae06" providerId="ADAL" clId="{0DC78E5C-85FC-4816-B65A-0AEC68C1AF42}" dt="2025-05-08T08:38:59.518" v="292" actId="20577"/>
          <ac:spMkLst>
            <pc:docMk/>
            <pc:sldMk cId="2305030859" sldId="2147375263"/>
            <ac:spMk id="2" creationId="{89476877-3167-6E0E-AE32-CB4537703FD9}"/>
          </ac:spMkLst>
        </pc:spChg>
        <pc:spChg chg="mod">
          <ac:chgData name="Ann Waugh" userId="8fc030ab-fdc2-41a7-8037-9323ae5cae06" providerId="ADAL" clId="{0DC78E5C-85FC-4816-B65A-0AEC68C1AF42}" dt="2025-05-08T08:43:41.098" v="402" actId="20577"/>
          <ac:spMkLst>
            <pc:docMk/>
            <pc:sldMk cId="2305030859" sldId="2147375263"/>
            <ac:spMk id="3" creationId="{61730E20-AA6F-BB4F-9399-72DE16D0DE8F}"/>
          </ac:spMkLst>
        </pc:spChg>
      </pc:sldChg>
      <pc:sldChg chg="addSp delSp new add del">
        <pc:chgData name="Ann Waugh" userId="8fc030ab-fdc2-41a7-8037-9323ae5cae06" providerId="ADAL" clId="{0DC78E5C-85FC-4816-B65A-0AEC68C1AF42}" dt="2025-05-09T12:46:29.389" v="407" actId="47"/>
        <pc:sldMkLst>
          <pc:docMk/>
          <pc:sldMk cId="1073654356" sldId="2147375264"/>
        </pc:sldMkLst>
        <pc:picChg chg="add del">
          <ac:chgData name="Ann Waugh" userId="8fc030ab-fdc2-41a7-8037-9323ae5cae06" providerId="ADAL" clId="{0DC78E5C-85FC-4816-B65A-0AEC68C1AF42}" dt="2025-05-08T13:20:38.549" v="405" actId="478"/>
          <ac:picMkLst>
            <pc:docMk/>
            <pc:sldMk cId="1073654356" sldId="2147375264"/>
            <ac:picMk id="1025" creationId="{9830E608-5B2F-7E17-1073-4B3968BBFA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4222B-AA57-461F-AD00-AFDFE1994146}" type="datetimeFigureOut">
              <a:rPr lang="en-GB" smtClean="0"/>
              <a:t>08/05/2025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04F8A-F1BB-4E79-A57D-4D42E31867EC}" type="slidenum">
              <a:rPr lang="en-GB" smtClean="0"/>
              <a:t>‹#›</a:t>
            </a:fld>
            <a:endParaRPr lang="en-GB"/>
          </a:p>
        </p:txBody>
      </p:sp>
    </p:spTree>
    <p:extLst>
      <p:ext uri="{BB962C8B-B14F-4D97-AF65-F5344CB8AC3E}">
        <p14:creationId xmlns:p14="http://schemas.microsoft.com/office/powerpoint/2010/main" val="226353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rl.uk.m.mimecastprotect.com/s/XWoeCO7VLhM6rAgIEfxcG2cjm?domain=shawtrust.org.uk/"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mailto:workwellwest@shaw-trust.org.u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000000"/>
              </a:solidFill>
              <a:effectLst/>
              <a:latin typeface="Frutiger LT Pro"/>
            </a:endParaRPr>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13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73BD2CB2-BBBF-4505-BB0A-F6BB45720F1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98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20879">
              <a:lnSpc>
                <a:spcPts val="2000"/>
              </a:lnSpc>
              <a:defRPr/>
            </a:pPr>
            <a:r>
              <a:rPr lang="en-GB" sz="1400" dirty="0">
                <a:cs typeface="Arial" panose="020B0604020202020204" pitchFamily="34" charset="0"/>
              </a:rPr>
              <a:t>North West London ICB is one of 15 </a:t>
            </a:r>
            <a:r>
              <a:rPr lang="en-GB" sz="1400" dirty="0" err="1">
                <a:cs typeface="Arial" panose="020B0604020202020204" pitchFamily="34" charset="0"/>
              </a:rPr>
              <a:t>WorkWell</a:t>
            </a:r>
            <a:r>
              <a:rPr lang="en-GB" sz="1400" dirty="0">
                <a:cs typeface="Arial" panose="020B0604020202020204" pitchFamily="34" charset="0"/>
              </a:rPr>
              <a:t> Vanguards funded by the Department for Work and Pensions to support residents back into work. This initiative directly addresses the widening life expectancy gap between communities in NW London, largely driven by wider determinants of health such as poor housing, poverty, and lack of employment opportunities.</a:t>
            </a:r>
          </a:p>
          <a:p>
            <a:pPr defTabSz="220879">
              <a:lnSpc>
                <a:spcPts val="2000"/>
              </a:lnSpc>
              <a:defRPr/>
            </a:pPr>
            <a:r>
              <a:rPr lang="en-GB" sz="1400" dirty="0">
                <a:cs typeface="Arial" panose="020B0604020202020204" pitchFamily="34" charset="0"/>
              </a:rPr>
              <a:t>Key Points:</a:t>
            </a:r>
          </a:p>
          <a:p>
            <a:pPr marL="342969" indent="-342969" defTabSz="220879">
              <a:lnSpc>
                <a:spcPts val="2000"/>
              </a:lnSpc>
              <a:spcAft>
                <a:spcPts val="600"/>
              </a:spcAft>
              <a:buFont typeface="+mj-lt"/>
              <a:buAutoNum type="arabicPeriod"/>
              <a:defRPr/>
            </a:pPr>
            <a:r>
              <a:rPr lang="en-GB" sz="1400" b="0" dirty="0" err="1">
                <a:cs typeface="Arial" panose="020B0604020202020204" pitchFamily="34" charset="0"/>
              </a:rPr>
              <a:t>WorkWell</a:t>
            </a:r>
            <a:r>
              <a:rPr lang="en-GB" sz="1400" b="0" dirty="0">
                <a:cs typeface="Arial" panose="020B0604020202020204" pitchFamily="34" charset="0"/>
              </a:rPr>
              <a:t> aligns with the ICS's fourth objective, focusing on social and economic development in our most deprived communities.</a:t>
            </a:r>
          </a:p>
          <a:p>
            <a:pPr marL="342969" indent="-342969">
              <a:lnSpc>
                <a:spcPts val="2000"/>
              </a:lnSpc>
              <a:spcAft>
                <a:spcPts val="600"/>
              </a:spcAft>
              <a:buFont typeface="+mj-lt"/>
              <a:buAutoNum type="arabicPeriod"/>
              <a:defRPr/>
            </a:pPr>
            <a:r>
              <a:rPr lang="en-GB" sz="1400" b="0" dirty="0" err="1">
                <a:cs typeface="Arial" panose="020B0604020202020204" pitchFamily="34" charset="0"/>
              </a:rPr>
              <a:t>WorkWell</a:t>
            </a:r>
            <a:r>
              <a:rPr lang="en-GB" sz="1400" b="0" dirty="0">
                <a:cs typeface="Arial" panose="020B0604020202020204" pitchFamily="34" charset="0"/>
              </a:rPr>
              <a:t> serves as the primary vehicle to deliver on this objective, creating a strategic and streamlined front-end to various health and work initiatives.</a:t>
            </a:r>
          </a:p>
          <a:p>
            <a:pPr marL="342969" indent="-342969">
              <a:lnSpc>
                <a:spcPts val="2000"/>
              </a:lnSpc>
              <a:spcAft>
                <a:spcPts val="600"/>
              </a:spcAft>
              <a:buFont typeface="+mj-lt"/>
              <a:buAutoNum type="arabicPeriod"/>
              <a:defRPr/>
            </a:pPr>
            <a:r>
              <a:rPr lang="en-GB" sz="1400" b="0" dirty="0">
                <a:cs typeface="Arial" panose="020B0604020202020204" pitchFamily="34" charset="0"/>
              </a:rPr>
              <a:t>It builds on existing strong partnerships and the national Core20Plus5 framework, maximising our roles as Anchor Institutions</a:t>
            </a:r>
          </a:p>
          <a:p>
            <a:pPr marL="342969" indent="-342969">
              <a:lnSpc>
                <a:spcPts val="2000"/>
              </a:lnSpc>
              <a:spcAft>
                <a:spcPts val="600"/>
              </a:spcAft>
              <a:buFont typeface="+mj-lt"/>
              <a:buAutoNum type="arabicPeriod"/>
              <a:defRPr/>
            </a:pPr>
            <a:r>
              <a:rPr lang="en-GB" sz="1400" b="0" dirty="0">
                <a:ea typeface="Times New Roman" panose="02020603050405020304" pitchFamily="18" charset="0"/>
              </a:rPr>
              <a:t>R</a:t>
            </a:r>
            <a:r>
              <a:rPr lang="en-GB" sz="1400" b="0" dirty="0">
                <a:effectLst/>
                <a:ea typeface="Times New Roman" panose="02020603050405020304" pitchFamily="18" charset="0"/>
              </a:rPr>
              <a:t>educes employers absence costs and improves productivity through early help &amp; preventive interventions</a:t>
            </a:r>
            <a:r>
              <a:rPr lang="en-GB" sz="1400" b="0" dirty="0">
                <a:effectLst/>
                <a:ea typeface="Times New Roman" panose="02020603050405020304" pitchFamily="18" charset="0"/>
                <a:cs typeface="Arial" panose="020B0604020202020204" pitchFamily="34" charset="0"/>
              </a:rPr>
              <a:t>.</a:t>
            </a:r>
          </a:p>
          <a:p>
            <a:pPr marL="342969" indent="-342969">
              <a:lnSpc>
                <a:spcPts val="2000"/>
              </a:lnSpc>
              <a:spcAft>
                <a:spcPts val="600"/>
              </a:spcAft>
              <a:buFont typeface="+mj-lt"/>
              <a:buAutoNum type="arabicPeriod"/>
              <a:defRPr/>
            </a:pPr>
            <a:r>
              <a:rPr lang="en-GB" sz="1600" b="0" dirty="0">
                <a:cs typeface="Arial" panose="020B0604020202020204" pitchFamily="34" charset="0"/>
              </a:rPr>
              <a:t>The Government has proposed measures to overhaul the health and benefits system to support employment (outlined in the ‘Get Britain Working’ white paper).</a:t>
            </a:r>
          </a:p>
          <a:p>
            <a:endParaRPr lang="en-GB" dirty="0"/>
          </a:p>
          <a:p>
            <a:pPr algn="l" defTabSz="914560">
              <a:lnSpc>
                <a:spcPts val="2000"/>
              </a:lnSpc>
              <a:spcBef>
                <a:spcPts val="0"/>
              </a:spcBef>
              <a:defRPr/>
            </a:pPr>
            <a:r>
              <a:rPr lang="en-GB" sz="1400" kern="100" dirty="0">
                <a:solidFill>
                  <a:srgbClr val="002060"/>
                </a:solidFill>
                <a:latin typeface="Arial Nova" panose="020B0504020202020204" pitchFamily="34" charset="0"/>
                <a:ea typeface="Aptos" panose="020B0004020202020204" pitchFamily="34" charset="0"/>
                <a:cs typeface="Times New Roman" panose="02020603050405020304" pitchFamily="18" charset="0"/>
              </a:rPr>
              <a:t>We are working together in these ways to address these issues, maximising the opportunity this ICB brings to local people:</a:t>
            </a:r>
          </a:p>
          <a:p>
            <a:pPr marL="171484" indent="-171484" algn="l" defTabSz="914560">
              <a:lnSpc>
                <a:spcPts val="2000"/>
              </a:lnSpc>
              <a:spcBef>
                <a:spcPts val="0"/>
              </a:spcBef>
              <a:buClr>
                <a:srgbClr val="FFC000"/>
              </a:buClr>
              <a:buFont typeface="Arial" panose="020B0604020202020204" pitchFamily="34" charset="0"/>
              <a:buChar char="•"/>
              <a:defRPr/>
            </a:pPr>
            <a:r>
              <a:rPr lang="en-GB" sz="1400" dirty="0">
                <a:solidFill>
                  <a:srgbClr val="002060"/>
                </a:solidFill>
                <a:latin typeface="Arial Nova" panose="020B0504020202020204" pitchFamily="34" charset="0"/>
              </a:rPr>
              <a:t>NW London ICB collaborated with West London Alliance to secure this investment.</a:t>
            </a:r>
          </a:p>
          <a:p>
            <a:pPr marL="171484" indent="-171484" algn="l" defTabSz="914560">
              <a:lnSpc>
                <a:spcPts val="2000"/>
              </a:lnSpc>
              <a:spcBef>
                <a:spcPts val="0"/>
              </a:spcBef>
              <a:buClr>
                <a:srgbClr val="FFC000"/>
              </a:buClr>
              <a:buFont typeface="Arial" panose="020B0604020202020204" pitchFamily="34" charset="0"/>
              <a:buChar char="•"/>
              <a:defRPr/>
            </a:pPr>
            <a:r>
              <a:rPr lang="en-GB" sz="1400" dirty="0">
                <a:solidFill>
                  <a:srgbClr val="002060"/>
                </a:solidFill>
                <a:latin typeface="Arial Nova" panose="020B0504020202020204" pitchFamily="34" charset="0"/>
              </a:rPr>
              <a:t>West London Alliance has been commissioned to deliver </a:t>
            </a:r>
            <a:r>
              <a:rPr lang="en-GB" sz="1400" dirty="0" err="1">
                <a:solidFill>
                  <a:srgbClr val="002060"/>
                </a:solidFill>
                <a:latin typeface="Arial Nova" panose="020B0504020202020204" pitchFamily="34" charset="0"/>
              </a:rPr>
              <a:t>WorkWell</a:t>
            </a:r>
            <a:r>
              <a:rPr lang="en-GB" sz="1400" dirty="0">
                <a:solidFill>
                  <a:srgbClr val="002060"/>
                </a:solidFill>
                <a:latin typeface="Arial Nova" panose="020B0504020202020204" pitchFamily="34" charset="0"/>
              </a:rPr>
              <a:t> across all eight NW London boroughs.</a:t>
            </a:r>
          </a:p>
          <a:p>
            <a:pPr marL="171484" indent="-171484" algn="l" defTabSz="914560">
              <a:lnSpc>
                <a:spcPts val="2000"/>
              </a:lnSpc>
              <a:spcBef>
                <a:spcPts val="0"/>
              </a:spcBef>
              <a:buClr>
                <a:srgbClr val="FFC000"/>
              </a:buClr>
              <a:buFont typeface="Arial" panose="020B0604020202020204" pitchFamily="34" charset="0"/>
              <a:buChar char="•"/>
              <a:defRPr/>
            </a:pPr>
            <a:r>
              <a:rPr lang="en-GB" sz="1400" dirty="0">
                <a:solidFill>
                  <a:srgbClr val="002060"/>
                </a:solidFill>
                <a:latin typeface="Arial Nova" panose="020B0504020202020204" pitchFamily="34" charset="0"/>
              </a:rPr>
              <a:t>The programme was launched in July 2024, marking the first phase of a medium-term strategy to develop a whole-system integrated offer for work and health.</a:t>
            </a:r>
          </a:p>
          <a:p>
            <a:pPr marL="171484" indent="-171484" algn="l" defTabSz="914560">
              <a:lnSpc>
                <a:spcPts val="2000"/>
              </a:lnSpc>
              <a:spcBef>
                <a:spcPts val="0"/>
              </a:spcBef>
              <a:buClr>
                <a:srgbClr val="FFC000"/>
              </a:buClr>
              <a:buFont typeface="Arial" panose="020B0604020202020204" pitchFamily="34" charset="0"/>
              <a:buChar char="•"/>
              <a:defRPr/>
            </a:pPr>
            <a:r>
              <a:rPr lang="en-GB" sz="1400" dirty="0">
                <a:solidFill>
                  <a:srgbClr val="002060"/>
                </a:solidFill>
                <a:latin typeface="Arial Nova" panose="020B0504020202020204" pitchFamily="34" charset="0"/>
              </a:rPr>
              <a:t>The </a:t>
            </a:r>
            <a:r>
              <a:rPr lang="en-GB" sz="1400" dirty="0" err="1">
                <a:solidFill>
                  <a:srgbClr val="002060"/>
                </a:solidFill>
                <a:latin typeface="Arial Nova" panose="020B0504020202020204" pitchFamily="34" charset="0"/>
              </a:rPr>
              <a:t>WorkWell</a:t>
            </a:r>
            <a:r>
              <a:rPr lang="en-GB" sz="1400" dirty="0">
                <a:solidFill>
                  <a:srgbClr val="002060"/>
                </a:solidFill>
                <a:latin typeface="Arial Nova" panose="020B0504020202020204" pitchFamily="34" charset="0"/>
              </a:rPr>
              <a:t> delivery model outlines participants' journey through the programme, offering a range of services tailored to individual needs. Feedback from the launch event has been incorporated to strengthen the approach.</a:t>
            </a:r>
          </a:p>
          <a:p>
            <a:pPr marL="171484" indent="-171484" algn="l" defTabSz="914560">
              <a:lnSpc>
                <a:spcPts val="2000"/>
              </a:lnSpc>
              <a:spcBef>
                <a:spcPts val="0"/>
              </a:spcBef>
              <a:buClr>
                <a:srgbClr val="FFC000"/>
              </a:buClr>
              <a:buFont typeface="Arial" panose="020B0604020202020204" pitchFamily="34" charset="0"/>
              <a:buChar char="•"/>
              <a:defRPr/>
            </a:pPr>
            <a:r>
              <a:rPr lang="en-GB" sz="1400" dirty="0">
                <a:solidFill>
                  <a:srgbClr val="002060"/>
                </a:solidFill>
                <a:latin typeface="Arial Nova" panose="020B0504020202020204" pitchFamily="34" charset="0"/>
              </a:rPr>
              <a:t>By addressing these social determinants of health, </a:t>
            </a:r>
            <a:r>
              <a:rPr lang="en-GB" sz="1400" dirty="0" err="1">
                <a:solidFill>
                  <a:srgbClr val="002060"/>
                </a:solidFill>
                <a:latin typeface="Arial Nova" panose="020B0504020202020204" pitchFamily="34" charset="0"/>
              </a:rPr>
              <a:t>WorkWell</a:t>
            </a:r>
            <a:r>
              <a:rPr lang="en-GB" sz="1400" dirty="0">
                <a:solidFill>
                  <a:srgbClr val="002060"/>
                </a:solidFill>
                <a:latin typeface="Arial Nova" panose="020B0504020202020204" pitchFamily="34" charset="0"/>
              </a:rPr>
              <a:t> aims to reduce health inequalities, improve employment rates, and ultimately enhance the overall well-being of NW London communities.</a:t>
            </a:r>
          </a:p>
          <a:p>
            <a:pPr algn="l" defTabSz="914560">
              <a:lnSpc>
                <a:spcPts val="2000"/>
              </a:lnSpc>
              <a:spcAft>
                <a:spcPts val="800"/>
              </a:spcAft>
              <a:defRPr/>
            </a:pPr>
            <a:r>
              <a:rPr lang="en-GB" sz="1400" kern="100" dirty="0" err="1">
                <a:solidFill>
                  <a:srgbClr val="002060"/>
                </a:solidFill>
                <a:latin typeface="Arial Nova" panose="020B0504020202020204" pitchFamily="34" charset="0"/>
                <a:ea typeface="Aptos" panose="020B0004020202020204" pitchFamily="34" charset="0"/>
                <a:cs typeface="Times New Roman" panose="02020603050405020304" pitchFamily="18" charset="0"/>
              </a:rPr>
              <a:t>WorkWell</a:t>
            </a:r>
            <a:r>
              <a:rPr lang="en-GB" sz="1400" kern="100" dirty="0">
                <a:solidFill>
                  <a:srgbClr val="002060"/>
                </a:solidFill>
                <a:latin typeface="Arial Nova" panose="020B0504020202020204" pitchFamily="34" charset="0"/>
                <a:ea typeface="Aptos" panose="020B0004020202020204" pitchFamily="34" charset="0"/>
                <a:cs typeface="Times New Roman" panose="02020603050405020304" pitchFamily="18" charset="0"/>
              </a:rPr>
              <a:t> is well positioned </a:t>
            </a:r>
            <a:r>
              <a:rPr lang="en-GB" sz="1400" dirty="0">
                <a:solidFill>
                  <a:srgbClr val="002060"/>
                </a:solidFill>
                <a:latin typeface="Arial Nova" panose="020B0504020202020204" pitchFamily="34" charset="0"/>
                <a:ea typeface="Aptos" panose="020B0004020202020204" pitchFamily="34" charset="0"/>
                <a:cs typeface="Times New Roman" panose="02020603050405020304" pitchFamily="18" charset="0"/>
              </a:rPr>
              <a:t>to create a more strategic and streamlined front-end to the range of health and work initiatives and support services for NW London.</a:t>
            </a:r>
            <a:endParaRPr lang="en-GB" sz="1400" kern="100" dirty="0">
              <a:solidFill>
                <a:srgbClr val="002060"/>
              </a:solidFill>
              <a:latin typeface="Arial Nova" panose="020B0504020202020204" pitchFamily="34" charset="0"/>
              <a:ea typeface="Aptos" panose="020B000402020202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7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Taylor</a:t>
            </a:r>
          </a:p>
          <a:p>
            <a:pPr marL="0" marR="0" lvl="0" indent="0" algn="l" defTabSz="1039307" rtl="0" eaLnBrk="1" fontAlgn="auto" latinLnBrk="0" hangingPunct="1">
              <a:lnSpc>
                <a:spcPct val="100000"/>
              </a:lnSpc>
              <a:spcBef>
                <a:spcPts val="0"/>
              </a:spcBef>
              <a:spcAft>
                <a:spcPts val="0"/>
              </a:spcAft>
              <a:buClrTx/>
              <a:buSzTx/>
              <a:buFontTx/>
              <a:buNone/>
              <a:tabLst/>
              <a:defRPr/>
            </a:pPr>
            <a:r>
              <a:rPr lang="en-GB" dirty="0"/>
              <a:t>12.06pm – 12.11 (5-6mins)</a:t>
            </a:r>
          </a:p>
          <a:p>
            <a:pPr marL="0" marR="0" lvl="0" indent="0" algn="l" defTabSz="1039307" rtl="0" eaLnBrk="1" fontAlgn="auto" latinLnBrk="0" hangingPunct="1">
              <a:lnSpc>
                <a:spcPct val="100000"/>
              </a:lnSpc>
              <a:spcBef>
                <a:spcPts val="0"/>
              </a:spcBef>
              <a:spcAft>
                <a:spcPts val="0"/>
              </a:spcAft>
              <a:buClrTx/>
              <a:buSzTx/>
              <a:buFontTx/>
              <a:buNone/>
              <a:tabLst/>
              <a:defRPr/>
            </a:pPr>
            <a:endParaRPr lang="en-GB" dirty="0"/>
          </a:p>
          <a:p>
            <a:pPr marL="0" marR="0" lvl="0" indent="0" algn="l" defTabSz="1039307" rtl="0" eaLnBrk="1" fontAlgn="auto" latinLnBrk="0" hangingPunct="1">
              <a:lnSpc>
                <a:spcPct val="100000"/>
              </a:lnSpc>
              <a:spcBef>
                <a:spcPts val="0"/>
              </a:spcBef>
              <a:spcAft>
                <a:spcPts val="0"/>
              </a:spcAft>
              <a:buClrTx/>
              <a:buSzTx/>
              <a:buFontTx/>
              <a:buNone/>
              <a:tabLst/>
              <a:defRPr/>
            </a:pPr>
            <a:r>
              <a:rPr lang="en-GB" dirty="0"/>
              <a:t>Please track the EDI data. 28% of what data </a:t>
            </a:r>
            <a:r>
              <a:rPr lang="en-GB"/>
              <a:t>and granular </a:t>
            </a:r>
            <a:r>
              <a:rPr lang="en-GB" dirty="0"/>
              <a:t>detail for Ealing so that </a:t>
            </a:r>
            <a:r>
              <a:rPr lang="en-GB"/>
              <a:t>we can bring </a:t>
            </a:r>
            <a:r>
              <a:rPr lang="en-GB" dirty="0"/>
              <a:t>additional support.</a:t>
            </a:r>
          </a:p>
          <a:p>
            <a:endParaRPr lang="en-GB" dirty="0"/>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52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https://youtu.be/lbiG1e1ErCk</a:t>
            </a:r>
          </a:p>
          <a:p>
            <a:r>
              <a:rPr lang="en-GB" dirty="0"/>
              <a:t>2 mins</a:t>
            </a:r>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010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92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ptos" panose="020B0004020202020204" pitchFamily="34" charset="0"/>
              </a:rPr>
              <a:t> </a:t>
            </a:r>
            <a:endParaRPr lang="en-GB" sz="1800" dirty="0">
              <a:effectLst/>
              <a:latin typeface="Times New Roman" panose="02020603050405020304" pitchFamily="18" charset="0"/>
              <a:ea typeface="Aptos" panose="020B0004020202020204" pitchFamily="34" charset="0"/>
            </a:endParaRPr>
          </a:p>
          <a:p>
            <a:r>
              <a:rPr lang="en-GB" sz="1800" b="1" dirty="0">
                <a:effectLst/>
                <a:latin typeface="Arial" panose="020B0604020202020204" pitchFamily="34" charset="0"/>
                <a:ea typeface="Aptos" panose="020B0004020202020204" pitchFamily="34" charset="0"/>
              </a:rPr>
              <a:t>If you are a resident in Hillingdon and would like more information about </a:t>
            </a:r>
            <a:r>
              <a:rPr lang="en-GB" sz="1800" b="1" dirty="0" err="1">
                <a:effectLst/>
                <a:latin typeface="Arial" panose="020B0604020202020204" pitchFamily="34" charset="0"/>
                <a:ea typeface="Aptos" panose="020B0004020202020204" pitchFamily="34" charset="0"/>
              </a:rPr>
              <a:t>WorkWell</a:t>
            </a:r>
            <a:r>
              <a:rPr lang="en-GB" sz="1800" b="1" dirty="0">
                <a:effectLst/>
                <a:latin typeface="Arial" panose="020B0604020202020204" pitchFamily="34" charset="0"/>
                <a:ea typeface="Aptos" panose="020B0004020202020204" pitchFamily="34" charset="0"/>
              </a:rPr>
              <a:t> –services in Hillingdon, visit </a:t>
            </a:r>
            <a:endParaRPr lang="en-GB" sz="1800" dirty="0">
              <a:effectLst/>
              <a:latin typeface="Times New Roman" panose="02020603050405020304" pitchFamily="18" charset="0"/>
              <a:ea typeface="Aptos" panose="020B0004020202020204" pitchFamily="34"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Website: </a:t>
            </a:r>
            <a:r>
              <a:rPr lang="en-GB" sz="1800" b="1" u="sng" dirty="0" err="1">
                <a:solidFill>
                  <a:srgbClr val="0070C0"/>
                </a:solidFill>
                <a:effectLst/>
                <a:latin typeface="Arial" panose="020B0604020202020204" pitchFamily="34" charset="0"/>
                <a:ea typeface="Times New Roman" panose="02020603050405020304" pitchFamily="18" charset="0"/>
                <a:hlinkClick r:id="rId3"/>
              </a:rPr>
              <a:t>WorkWell</a:t>
            </a:r>
            <a:r>
              <a:rPr lang="en-GB" sz="1800" b="1" u="sng" dirty="0">
                <a:solidFill>
                  <a:srgbClr val="0070C0"/>
                </a:solidFill>
                <a:effectLst/>
                <a:latin typeface="Arial" panose="020B0604020202020204" pitchFamily="34" charset="0"/>
                <a:ea typeface="Times New Roman" panose="02020603050405020304" pitchFamily="18" charset="0"/>
                <a:hlinkClick r:id="rId3"/>
              </a:rPr>
              <a:t> - North West London</a:t>
            </a:r>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Aptos" panose="020B0004020202020204" pitchFamily="34"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call </a:t>
            </a:r>
            <a:r>
              <a:rPr lang="en-GB" sz="1800" b="1" dirty="0">
                <a:solidFill>
                  <a:srgbClr val="0070C0"/>
                </a:solidFill>
                <a:effectLst/>
                <a:latin typeface="Arial" panose="020B0604020202020204" pitchFamily="34" charset="0"/>
                <a:ea typeface="Times New Roman" panose="02020603050405020304" pitchFamily="18" charset="0"/>
              </a:rPr>
              <a:t>0808 196 2386</a:t>
            </a:r>
            <a:endParaRPr lang="en-GB" sz="1800" dirty="0">
              <a:effectLst/>
              <a:latin typeface="Times New Roman" panose="02020603050405020304" pitchFamily="18" charset="0"/>
              <a:ea typeface="Aptos" panose="020B0004020202020204" pitchFamily="34"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email: </a:t>
            </a:r>
            <a:r>
              <a:rPr lang="en-GB" sz="1800" b="1" u="sng" dirty="0">
                <a:solidFill>
                  <a:srgbClr val="0070C0"/>
                </a:solidFill>
                <a:effectLst/>
                <a:latin typeface="Arial" panose="020B0604020202020204" pitchFamily="34" charset="0"/>
                <a:ea typeface="Times New Roman" panose="02020603050405020304" pitchFamily="18" charset="0"/>
                <a:hlinkClick r:id="rId4"/>
              </a:rPr>
              <a:t>workwellwest@shaw-trust.org.uk</a:t>
            </a:r>
            <a:endParaRPr lang="en-GB" sz="1800" dirty="0">
              <a:effectLst/>
              <a:latin typeface="Times New Roman" panose="02020603050405020304" pitchFamily="18" charset="0"/>
              <a:ea typeface="Aptos" panose="020B0004020202020204" pitchFamily="34" charset="0"/>
            </a:endParaRPr>
          </a:p>
          <a:p>
            <a:r>
              <a:rPr lang="en-GB" sz="1800" dirty="0">
                <a:solidFill>
                  <a:srgbClr val="1F497D"/>
                </a:solidFill>
                <a:effectLst/>
                <a:latin typeface="Calibri" panose="020F0502020204030204" pitchFamily="34" charset="0"/>
                <a:ea typeface="Aptos" panose="020B0004020202020204" pitchFamily="34" charset="0"/>
              </a:rPr>
              <a:t> </a:t>
            </a:r>
            <a:endParaRPr lang="en-GB" sz="1800" dirty="0">
              <a:effectLst/>
              <a:latin typeface="Times New Roman" panose="02020603050405020304" pitchFamily="18" charset="0"/>
              <a:ea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53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39307"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94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3C3731-B62A-43FD-B29B-C70A13703A32}"/>
              </a:ext>
            </a:extLst>
          </p:cNvPr>
          <p:cNvSpPr/>
          <p:nvPr userDrawn="1"/>
        </p:nvSpPr>
        <p:spPr>
          <a:xfrm>
            <a:off x="0" y="1080120"/>
            <a:ext cx="12192000" cy="58052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3" name="Title 1">
            <a:extLst>
              <a:ext uri="{FF2B5EF4-FFF2-40B4-BE49-F238E27FC236}">
                <a16:creationId xmlns:a16="http://schemas.microsoft.com/office/drawing/2014/main" id="{4F25BBDD-E981-409B-833F-8855EFD9A46D}"/>
              </a:ext>
            </a:extLst>
          </p:cNvPr>
          <p:cNvSpPr>
            <a:spLocks noGrp="1"/>
          </p:cNvSpPr>
          <p:nvPr>
            <p:ph type="ctrTitle"/>
          </p:nvPr>
        </p:nvSpPr>
        <p:spPr>
          <a:xfrm>
            <a:off x="1524000" y="2202484"/>
            <a:ext cx="9144000" cy="2387600"/>
          </a:xfrm>
          <a:prstGeom prst="rect">
            <a:avLst/>
          </a:prstGeom>
        </p:spPr>
        <p:txBody>
          <a:bodyPr anchor="b">
            <a:noAutofit/>
          </a:bodyPr>
          <a:lstStyle>
            <a:lvl1pPr algn="ctr">
              <a:defRPr sz="7198">
                <a:solidFill>
                  <a:schemeClr val="bg1"/>
                </a:solidFill>
              </a:defRPr>
            </a:lvl1pPr>
          </a:lstStyle>
          <a:p>
            <a:r>
              <a:rPr lang="en-US"/>
              <a:t>Click to edit Master title style</a:t>
            </a:r>
            <a:endParaRPr lang="en-GB"/>
          </a:p>
        </p:txBody>
      </p:sp>
      <p:sp>
        <p:nvSpPr>
          <p:cNvPr id="4" name="Subtitle 2">
            <a:extLst>
              <a:ext uri="{FF2B5EF4-FFF2-40B4-BE49-F238E27FC236}">
                <a16:creationId xmlns:a16="http://schemas.microsoft.com/office/drawing/2014/main" id="{B0684A92-39EB-4EF4-B19C-F07A02F06BCA}"/>
              </a:ext>
            </a:extLst>
          </p:cNvPr>
          <p:cNvSpPr>
            <a:spLocks noGrp="1"/>
          </p:cNvSpPr>
          <p:nvPr>
            <p:ph type="subTitle" idx="1"/>
          </p:nvPr>
        </p:nvSpPr>
        <p:spPr>
          <a:xfrm>
            <a:off x="1524000" y="4682158"/>
            <a:ext cx="9144000" cy="907082"/>
          </a:xfrm>
          <a:prstGeom prst="rect">
            <a:avLst/>
          </a:prstGeom>
        </p:spPr>
        <p:txBody>
          <a:bodyPr/>
          <a:lstStyle>
            <a:lvl1pPr marL="0" indent="0" algn="ctr">
              <a:buNone/>
              <a:defRPr sz="2399">
                <a:solidFill>
                  <a:schemeClr val="bg1"/>
                </a:solidFill>
              </a:defRPr>
            </a:lvl1pPr>
            <a:lvl2pPr marL="457143" indent="0" algn="ctr">
              <a:buNone/>
              <a:defRPr sz="1999"/>
            </a:lvl2pPr>
            <a:lvl3pPr marL="914286" indent="0" algn="ctr">
              <a:buNone/>
              <a:defRPr sz="1799"/>
            </a:lvl3pPr>
            <a:lvl4pPr marL="1371428" indent="0" algn="ctr">
              <a:buNone/>
              <a:defRPr sz="1600"/>
            </a:lvl4pPr>
            <a:lvl5pPr marL="1828571" indent="0" algn="ctr">
              <a:buNone/>
              <a:defRPr sz="1600"/>
            </a:lvl5pPr>
            <a:lvl6pPr marL="2285714" indent="0" algn="ctr">
              <a:buNone/>
              <a:defRPr sz="1600"/>
            </a:lvl6pPr>
            <a:lvl7pPr marL="2742857" indent="0" algn="ctr">
              <a:buNone/>
              <a:defRPr sz="1600"/>
            </a:lvl7pPr>
            <a:lvl8pPr marL="3200000" indent="0" algn="ctr">
              <a:buNone/>
              <a:defRPr sz="1600"/>
            </a:lvl8pPr>
            <a:lvl9pPr marL="3657144" indent="0" algn="ctr">
              <a:buNone/>
              <a:defRPr sz="1600"/>
            </a:lvl9pPr>
          </a:lstStyle>
          <a:p>
            <a:r>
              <a:rPr lang="en-US"/>
              <a:t>Click to edit Master subtitle style</a:t>
            </a:r>
            <a:endParaRPr lang="en-GB"/>
          </a:p>
        </p:txBody>
      </p:sp>
      <p:grpSp>
        <p:nvGrpSpPr>
          <p:cNvPr id="9" name="Group 8">
            <a:extLst>
              <a:ext uri="{FF2B5EF4-FFF2-40B4-BE49-F238E27FC236}">
                <a16:creationId xmlns:a16="http://schemas.microsoft.com/office/drawing/2014/main" id="{89DE79C9-0027-8273-680B-EE89E72411A0}"/>
              </a:ext>
            </a:extLst>
          </p:cNvPr>
          <p:cNvGrpSpPr/>
          <p:nvPr userDrawn="1"/>
        </p:nvGrpSpPr>
        <p:grpSpPr>
          <a:xfrm>
            <a:off x="-12751" y="983875"/>
            <a:ext cx="12200823" cy="4173"/>
            <a:chOff x="-12754" y="984103"/>
            <a:chExt cx="15284575" cy="4174"/>
          </a:xfrm>
        </p:grpSpPr>
        <p:cxnSp>
          <p:nvCxnSpPr>
            <p:cNvPr id="11" name="Straight Connector 10">
              <a:extLst>
                <a:ext uri="{FF2B5EF4-FFF2-40B4-BE49-F238E27FC236}">
                  <a16:creationId xmlns:a16="http://schemas.microsoft.com/office/drawing/2014/main" id="{AD17FA79-5A51-6423-9CC9-5A3B9ECF5413}"/>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770373-4511-5C0D-F661-B9702429994D}"/>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71C5A2-A10D-088E-7CED-D688D160D08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B4E5BD-92B5-0BB3-F782-14B0D2ADA732}"/>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E4E0B8-1EB7-A3B3-1A53-C03236608D38}"/>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A9C802B6-81BF-AE8F-8E53-C98D90007E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0781" y="244960"/>
            <a:ext cx="2037694" cy="679252"/>
          </a:xfrm>
          <a:prstGeom prst="rect">
            <a:avLst/>
          </a:prstGeom>
        </p:spPr>
      </p:pic>
      <p:pic>
        <p:nvPicPr>
          <p:cNvPr id="6" name="Picture 5" descr="A logo for a company&#10;&#10;Description automatically generated">
            <a:extLst>
              <a:ext uri="{FF2B5EF4-FFF2-40B4-BE49-F238E27FC236}">
                <a16:creationId xmlns:a16="http://schemas.microsoft.com/office/drawing/2014/main" id="{4EC5244E-ECE0-421B-0787-9FBBE5585836}"/>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64757" y="217707"/>
            <a:ext cx="1221466" cy="675643"/>
          </a:xfrm>
          <a:prstGeom prst="rect">
            <a:avLst/>
          </a:prstGeom>
        </p:spPr>
      </p:pic>
    </p:spTree>
    <p:extLst>
      <p:ext uri="{BB962C8B-B14F-4D97-AF65-F5344CB8AC3E}">
        <p14:creationId xmlns:p14="http://schemas.microsoft.com/office/powerpoint/2010/main" val="374224944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401607"/>
          </a:xfrm>
          <a:prstGeom prst="rect">
            <a:avLst/>
          </a:prstGeom>
          <a:solidFill>
            <a:srgbClr val="A19C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489349"/>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68280A32-443B-8570-7827-601E5D7E76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BA160200-AE81-3995-505C-BF7520AFAAE1}"/>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427499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2A9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05110DD-0062-78D8-10FB-4B883709E5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7FE22CA8-CF11-7E4D-4E3A-4BF5C9E1202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236847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A19C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6F50B016-EEDF-E5EC-5279-B535831D01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E16F1AE1-7174-A463-679A-01AE77D3EFB6}"/>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1201156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713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543595"/>
          </a:xfrm>
          <a:prstGeom prst="rect">
            <a:avLst/>
          </a:prstGeom>
        </p:spPr>
        <p:txBody>
          <a:bodyPr>
            <a:normAutofit/>
          </a:bodyPr>
          <a:lstStyle>
            <a:lvl1pPr>
              <a:defRPr sz="1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120164C7-6952-D0F1-9AA6-6BD1C90CB50B}"/>
              </a:ext>
            </a:extLst>
          </p:cNvPr>
          <p:cNvGrpSpPr/>
          <p:nvPr userDrawn="1"/>
        </p:nvGrpSpPr>
        <p:grpSpPr>
          <a:xfrm>
            <a:off x="0" y="6145690"/>
            <a:ext cx="12200823" cy="4173"/>
            <a:chOff x="-12754" y="984103"/>
            <a:chExt cx="15284575" cy="4174"/>
          </a:xfrm>
        </p:grpSpPr>
        <p:cxnSp>
          <p:nvCxnSpPr>
            <p:cNvPr id="4" name="Straight Connector 3">
              <a:extLst>
                <a:ext uri="{FF2B5EF4-FFF2-40B4-BE49-F238E27FC236}">
                  <a16:creationId xmlns:a16="http://schemas.microsoft.com/office/drawing/2014/main" id="{DA30FCD8-6C21-FA8B-AE45-6F42C55904B0}"/>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3598928-AE38-6E85-2300-C04E73811CDC}"/>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20768ED-5A3C-2290-5EE4-D0C04E40DB71}"/>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621672-AD6E-A644-BEF8-564000C12254}"/>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7D1CF1F-13CD-EB26-3799-3DC72F237ED9}"/>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648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1" y="0"/>
            <a:ext cx="5239708"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380739" y="1173879"/>
            <a:ext cx="4457631" cy="2973414"/>
          </a:xfrm>
          <a:prstGeom prst="rect">
            <a:avLst/>
          </a:prstGeom>
        </p:spPr>
        <p:txBody>
          <a:bodyPr>
            <a:noAutofit/>
          </a:bodyPr>
          <a:lstStyle>
            <a:lvl1pPr algn="l">
              <a:defRPr sz="3999">
                <a:solidFill>
                  <a:schemeClr val="bg1"/>
                </a:solidFill>
              </a:defRPr>
            </a:lvl1pPr>
          </a:lstStyle>
          <a:p>
            <a:r>
              <a:rPr lang="en-US"/>
              <a:t>Click to edit title</a:t>
            </a:r>
            <a:endParaRPr lang="en-GB"/>
          </a:p>
        </p:txBody>
      </p:sp>
      <p:sp>
        <p:nvSpPr>
          <p:cNvPr id="13" name="Content Placeholder 12">
            <a:extLst>
              <a:ext uri="{FF2B5EF4-FFF2-40B4-BE49-F238E27FC236}">
                <a16:creationId xmlns:a16="http://schemas.microsoft.com/office/drawing/2014/main" id="{116424F5-E0BA-93C5-9D38-55617D7FC47A}"/>
              </a:ext>
            </a:extLst>
          </p:cNvPr>
          <p:cNvSpPr>
            <a:spLocks noGrp="1"/>
          </p:cNvSpPr>
          <p:nvPr>
            <p:ph sz="quarter" idx="13"/>
          </p:nvPr>
        </p:nvSpPr>
        <p:spPr>
          <a:xfrm>
            <a:off x="5845515" y="935866"/>
            <a:ext cx="5648398" cy="5242883"/>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Subtitle 2">
            <a:extLst>
              <a:ext uri="{FF2B5EF4-FFF2-40B4-BE49-F238E27FC236}">
                <a16:creationId xmlns:a16="http://schemas.microsoft.com/office/drawing/2014/main" id="{6343A700-E48E-C1A7-5351-BF5D056E405C}"/>
              </a:ext>
            </a:extLst>
          </p:cNvPr>
          <p:cNvSpPr>
            <a:spLocks noGrp="1"/>
          </p:cNvSpPr>
          <p:nvPr>
            <p:ph type="subTitle" idx="1"/>
          </p:nvPr>
        </p:nvSpPr>
        <p:spPr>
          <a:xfrm>
            <a:off x="380739" y="4281076"/>
            <a:ext cx="4457631" cy="1403044"/>
          </a:xfrm>
        </p:spPr>
        <p:txBody>
          <a:bodyPr/>
          <a:lstStyle>
            <a:lvl1pPr marL="0" indent="0" algn="l">
              <a:buNone/>
              <a:defRPr sz="2399">
                <a:solidFill>
                  <a:schemeClr val="bg1"/>
                </a:solidFill>
              </a:defRPr>
            </a:lvl1pPr>
            <a:lvl2pPr marL="457143" indent="0" algn="ctr">
              <a:buNone/>
              <a:defRPr sz="1999"/>
            </a:lvl2pPr>
            <a:lvl3pPr marL="914286" indent="0" algn="ctr">
              <a:buNone/>
              <a:defRPr sz="1799"/>
            </a:lvl3pPr>
            <a:lvl4pPr marL="1371428" indent="0" algn="ctr">
              <a:buNone/>
              <a:defRPr sz="1600"/>
            </a:lvl4pPr>
            <a:lvl5pPr marL="1828571" indent="0" algn="ctr">
              <a:buNone/>
              <a:defRPr sz="1600"/>
            </a:lvl5pPr>
            <a:lvl6pPr marL="2285714" indent="0" algn="ctr">
              <a:buNone/>
              <a:defRPr sz="1600"/>
            </a:lvl6pPr>
            <a:lvl7pPr marL="2742857" indent="0" algn="ctr">
              <a:buNone/>
              <a:defRPr sz="1600"/>
            </a:lvl7pPr>
            <a:lvl8pPr marL="3200000" indent="0" algn="ctr">
              <a:buNone/>
              <a:defRPr sz="1600"/>
            </a:lvl8pPr>
            <a:lvl9pPr marL="3657144" indent="0" algn="ctr">
              <a:buNone/>
              <a:defRPr sz="1600"/>
            </a:lvl9pPr>
          </a:lstStyle>
          <a:p>
            <a:r>
              <a:rPr lang="en-US"/>
              <a:t>Click to edit Master subtitle style</a:t>
            </a:r>
            <a:endParaRPr lang="en-GB"/>
          </a:p>
        </p:txBody>
      </p:sp>
      <p:pic>
        <p:nvPicPr>
          <p:cNvPr id="3" name="Picture 2">
            <a:extLst>
              <a:ext uri="{FF2B5EF4-FFF2-40B4-BE49-F238E27FC236}">
                <a16:creationId xmlns:a16="http://schemas.microsoft.com/office/drawing/2014/main" id="{99A6C6B2-1A99-EB81-BA32-5D831488BD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4" name="Picture 3" descr="A logo for a company&#10;&#10;Description automatically generated">
            <a:extLst>
              <a:ext uri="{FF2B5EF4-FFF2-40B4-BE49-F238E27FC236}">
                <a16:creationId xmlns:a16="http://schemas.microsoft.com/office/drawing/2014/main" id="{89DC2C65-861E-B128-7FA6-F78F248C64B4}"/>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578601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F246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13" name="Content Placeholder 12">
            <a:extLst>
              <a:ext uri="{FF2B5EF4-FFF2-40B4-BE49-F238E27FC236}">
                <a16:creationId xmlns:a16="http://schemas.microsoft.com/office/drawing/2014/main" id="{106E6D1E-E7B1-C1B8-1DB1-087D70C038A6}"/>
              </a:ext>
            </a:extLst>
          </p:cNvPr>
          <p:cNvSpPr>
            <a:spLocks noGrp="1"/>
          </p:cNvSpPr>
          <p:nvPr>
            <p:ph sz="quarter" idx="13"/>
          </p:nvPr>
        </p:nvSpPr>
        <p:spPr>
          <a:xfrm>
            <a:off x="407882" y="1464924"/>
            <a:ext cx="11376237" cy="4628078"/>
          </a:xfrm>
        </p:spPr>
        <p:txBody>
          <a:bodyPr/>
          <a:lstStyle>
            <a:lvl1pPr>
              <a:defRPr b="0"/>
            </a:lvl1pPr>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Picture 14">
            <a:extLst>
              <a:ext uri="{FF2B5EF4-FFF2-40B4-BE49-F238E27FC236}">
                <a16:creationId xmlns:a16="http://schemas.microsoft.com/office/drawing/2014/main" id="{63F7E102-886D-9007-A059-E461F5A773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6" name="Picture 15" descr="A logo for a company&#10;&#10;Description automatically generated">
            <a:extLst>
              <a:ext uri="{FF2B5EF4-FFF2-40B4-BE49-F238E27FC236}">
                <a16:creationId xmlns:a16="http://schemas.microsoft.com/office/drawing/2014/main" id="{9843AB98-B74E-EB81-311A-B095FC18325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3967999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13" name="Content Placeholder 12">
            <a:extLst>
              <a:ext uri="{FF2B5EF4-FFF2-40B4-BE49-F238E27FC236}">
                <a16:creationId xmlns:a16="http://schemas.microsoft.com/office/drawing/2014/main" id="{106E6D1E-E7B1-C1B8-1DB1-087D70C038A6}"/>
              </a:ext>
            </a:extLst>
          </p:cNvPr>
          <p:cNvSpPr>
            <a:spLocks noGrp="1"/>
          </p:cNvSpPr>
          <p:nvPr>
            <p:ph sz="quarter" idx="13"/>
          </p:nvPr>
        </p:nvSpPr>
        <p:spPr>
          <a:xfrm>
            <a:off x="407882" y="1464924"/>
            <a:ext cx="11376237" cy="4628078"/>
          </a:xfrm>
        </p:spPr>
        <p:txBody>
          <a:bodyPr/>
          <a:lstStyle>
            <a:lvl1pPr>
              <a:defRPr b="0"/>
            </a:lvl1pPr>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4" name="Picture 13">
            <a:extLst>
              <a:ext uri="{FF2B5EF4-FFF2-40B4-BE49-F238E27FC236}">
                <a16:creationId xmlns:a16="http://schemas.microsoft.com/office/drawing/2014/main" id="{68B73CCE-F354-F3E4-2ABA-97681FD72F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559F2C01-98A1-67F0-0EB3-E8D91AE80067}"/>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304596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13" name="Content Placeholder 12">
            <a:extLst>
              <a:ext uri="{FF2B5EF4-FFF2-40B4-BE49-F238E27FC236}">
                <a16:creationId xmlns:a16="http://schemas.microsoft.com/office/drawing/2014/main" id="{106E6D1E-E7B1-C1B8-1DB1-087D70C038A6}"/>
              </a:ext>
            </a:extLst>
          </p:cNvPr>
          <p:cNvSpPr>
            <a:spLocks noGrp="1"/>
          </p:cNvSpPr>
          <p:nvPr>
            <p:ph sz="quarter" idx="13"/>
          </p:nvPr>
        </p:nvSpPr>
        <p:spPr>
          <a:xfrm>
            <a:off x="407882" y="1464924"/>
            <a:ext cx="11376237" cy="4628078"/>
          </a:xfrm>
        </p:spPr>
        <p:txBody>
          <a:bodyPr/>
          <a:lstStyle>
            <a:lvl1pPr>
              <a:defRPr b="0"/>
            </a:lvl1pPr>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4" name="Picture 13">
            <a:extLst>
              <a:ext uri="{FF2B5EF4-FFF2-40B4-BE49-F238E27FC236}">
                <a16:creationId xmlns:a16="http://schemas.microsoft.com/office/drawing/2014/main" id="{2F70AE07-2325-DDC3-F7B7-3C37E006E9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A4E07B83-CBEC-2F94-5AB5-AD9FD076FAD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3877508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2A9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13" name="Content Placeholder 12">
            <a:extLst>
              <a:ext uri="{FF2B5EF4-FFF2-40B4-BE49-F238E27FC236}">
                <a16:creationId xmlns:a16="http://schemas.microsoft.com/office/drawing/2014/main" id="{106E6D1E-E7B1-C1B8-1DB1-087D70C038A6}"/>
              </a:ext>
            </a:extLst>
          </p:cNvPr>
          <p:cNvSpPr>
            <a:spLocks noGrp="1"/>
          </p:cNvSpPr>
          <p:nvPr>
            <p:ph sz="quarter" idx="13"/>
          </p:nvPr>
        </p:nvSpPr>
        <p:spPr>
          <a:xfrm>
            <a:off x="407882" y="1464924"/>
            <a:ext cx="11376237" cy="4628078"/>
          </a:xfrm>
        </p:spPr>
        <p:txBody>
          <a:bodyPr/>
          <a:lstStyle>
            <a:lvl1pPr>
              <a:defRPr b="0"/>
            </a:lvl1pPr>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4" name="Picture 13">
            <a:extLst>
              <a:ext uri="{FF2B5EF4-FFF2-40B4-BE49-F238E27FC236}">
                <a16:creationId xmlns:a16="http://schemas.microsoft.com/office/drawing/2014/main" id="{0E6BF397-1013-5842-E8F5-8A4F5C15A0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ECB0986B-AE79-C6BC-C46A-9343A682CF67}"/>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4086019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A19C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13" name="Content Placeholder 12">
            <a:extLst>
              <a:ext uri="{FF2B5EF4-FFF2-40B4-BE49-F238E27FC236}">
                <a16:creationId xmlns:a16="http://schemas.microsoft.com/office/drawing/2014/main" id="{106E6D1E-E7B1-C1B8-1DB1-087D70C038A6}"/>
              </a:ext>
            </a:extLst>
          </p:cNvPr>
          <p:cNvSpPr>
            <a:spLocks noGrp="1"/>
          </p:cNvSpPr>
          <p:nvPr>
            <p:ph sz="quarter" idx="13"/>
          </p:nvPr>
        </p:nvSpPr>
        <p:spPr>
          <a:xfrm>
            <a:off x="407882" y="1464924"/>
            <a:ext cx="11376237" cy="4628078"/>
          </a:xfrm>
        </p:spPr>
        <p:txBody>
          <a:bodyPr/>
          <a:lstStyle>
            <a:lvl1pPr>
              <a:defRPr b="0"/>
            </a:lvl1pPr>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4" name="Picture 13">
            <a:extLst>
              <a:ext uri="{FF2B5EF4-FFF2-40B4-BE49-F238E27FC236}">
                <a16:creationId xmlns:a16="http://schemas.microsoft.com/office/drawing/2014/main" id="{CDD88830-B10A-0A46-FB65-24694772CA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B0783075-4A44-EA0D-B9A8-02183E1CB8B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302996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5C2DFC5D-53D4-6160-48D9-5DBE0BBE0E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576925F6-8691-0152-8BF4-8BFB46CD9380}"/>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4166207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tandard slide title and text ">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9"/>
            <a:ext cx="11386643" cy="4480034"/>
          </a:xfrm>
          <a:prstGeom prst="rect">
            <a:avLst/>
          </a:prstGeom>
        </p:spPr>
        <p:txBody>
          <a:bodyPr>
            <a:normAutofit/>
          </a:bodyPr>
          <a:lstStyle>
            <a:lvl1pPr marL="90479" indent="-90479">
              <a:buClr>
                <a:srgbClr val="7030A0"/>
              </a:buClr>
              <a:defRPr sz="1600">
                <a:solidFill>
                  <a:srgbClr val="002060"/>
                </a:solidFill>
              </a:defRPr>
            </a:lvl1pPr>
            <a:lvl2pPr marL="269848" indent="-138100">
              <a:buClr>
                <a:srgbClr val="7030A0"/>
              </a:buClr>
              <a:buFont typeface="Arial" panose="020B0604020202020204" pitchFamily="34" charset="0"/>
              <a:buChar char="-"/>
              <a:defRPr sz="1600">
                <a:solidFill>
                  <a:srgbClr val="002060"/>
                </a:solidFill>
              </a:defRPr>
            </a:lvl2pPr>
            <a:lvl3pPr marL="447631" indent="-177783">
              <a:buClr>
                <a:srgbClr val="7030A0"/>
              </a:buClr>
              <a:buFont typeface="Arial" panose="020B0604020202020204" pitchFamily="34" charset="0"/>
              <a:buChar char="."/>
              <a:defRPr sz="1600">
                <a:solidFill>
                  <a:srgbClr val="002060"/>
                </a:solidFill>
              </a:defRPr>
            </a:lvl3pPr>
            <a:lvl4pPr marL="0" indent="0">
              <a:buClr>
                <a:srgbClr val="7030A0"/>
              </a:buClr>
              <a:buNone/>
              <a:defRPr sz="1600" b="1">
                <a:solidFill>
                  <a:srgbClr val="002060"/>
                </a:solidFill>
              </a:defRPr>
            </a:lvl4pPr>
            <a:lvl5pPr marL="0" indent="0">
              <a:buClr>
                <a:srgbClr val="7030A0"/>
              </a:buClr>
              <a:buNone/>
              <a:defRPr sz="1600" b="1">
                <a:solidFill>
                  <a:srgbClr val="00206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84231"/>
          </a:xfrm>
          <a:prstGeom prst="rect">
            <a:avLst/>
          </a:prstGeom>
          <a:solidFill>
            <a:srgbClr val="713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543595"/>
          </a:xfrm>
          <a:prstGeom prst="rect">
            <a:avLst/>
          </a:prstGeom>
        </p:spPr>
        <p:txBody>
          <a:bodyPr>
            <a:normAutofit/>
          </a:bodyPr>
          <a:lstStyle>
            <a:lvl1pPr>
              <a:defRPr sz="1999">
                <a:solidFill>
                  <a:schemeClr val="bg1"/>
                </a:solidFill>
              </a:defRPr>
            </a:lvl1pPr>
          </a:lstStyle>
          <a:p>
            <a:r>
              <a:rPr lang="en-US"/>
              <a:t>Click to edit title</a:t>
            </a:r>
            <a:endParaRPr lang="en-GB"/>
          </a:p>
        </p:txBody>
      </p:sp>
      <p:grpSp>
        <p:nvGrpSpPr>
          <p:cNvPr id="32" name="Group 31">
            <a:extLst>
              <a:ext uri="{FF2B5EF4-FFF2-40B4-BE49-F238E27FC236}">
                <a16:creationId xmlns:a16="http://schemas.microsoft.com/office/drawing/2014/main" id="{9BFF7D43-5B07-4E01-B73F-F40405385745}"/>
              </a:ext>
            </a:extLst>
          </p:cNvPr>
          <p:cNvGrpSpPr/>
          <p:nvPr userDrawn="1"/>
        </p:nvGrpSpPr>
        <p:grpSpPr>
          <a:xfrm>
            <a:off x="-5214" y="6065422"/>
            <a:ext cx="12204000" cy="4173"/>
            <a:chOff x="-5214" y="6065421"/>
            <a:chExt cx="12204000" cy="4173"/>
          </a:xfrm>
        </p:grpSpPr>
        <p:cxnSp>
          <p:nvCxnSpPr>
            <p:cNvPr id="33" name="Straight Connector 32">
              <a:extLst>
                <a:ext uri="{FF2B5EF4-FFF2-40B4-BE49-F238E27FC236}">
                  <a16:creationId xmlns:a16="http://schemas.microsoft.com/office/drawing/2014/main" id="{0D4C8687-D7D6-4F9D-B483-AEB8AC361222}"/>
                </a:ext>
              </a:extLst>
            </p:cNvPr>
            <p:cNvCxnSpPr>
              <a:cxnSpLocks/>
            </p:cNvCxnSpPr>
            <p:nvPr/>
          </p:nvCxnSpPr>
          <p:spPr>
            <a:xfrm flipV="1">
              <a:off x="-5214" y="6065421"/>
              <a:ext cx="1963672"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8C6DD85-62DE-4F71-92E0-F5B530A56D8B}"/>
                </a:ext>
              </a:extLst>
            </p:cNvPr>
            <p:cNvCxnSpPr>
              <a:cxnSpLocks/>
            </p:cNvCxnSpPr>
            <p:nvPr/>
          </p:nvCxnSpPr>
          <p:spPr>
            <a:xfrm flipV="1">
              <a:off x="2042852" y="6065421"/>
              <a:ext cx="1963672"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FFDF659-6DC1-4BF9-A594-A0BE67CA29C5}"/>
                </a:ext>
              </a:extLst>
            </p:cNvPr>
            <p:cNvCxnSpPr>
              <a:cxnSpLocks/>
            </p:cNvCxnSpPr>
            <p:nvPr/>
          </p:nvCxnSpPr>
          <p:spPr>
            <a:xfrm flipV="1">
              <a:off x="4090917" y="6065421"/>
              <a:ext cx="1963672"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D2DF00-B7B1-4392-B740-6674A638083A}"/>
                </a:ext>
              </a:extLst>
            </p:cNvPr>
            <p:cNvCxnSpPr>
              <a:cxnSpLocks/>
            </p:cNvCxnSpPr>
            <p:nvPr/>
          </p:nvCxnSpPr>
          <p:spPr>
            <a:xfrm flipV="1">
              <a:off x="6138983" y="6065421"/>
              <a:ext cx="1963672"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B8BA13F-72F0-456F-B92F-C1E80FABDA9C}"/>
                </a:ext>
              </a:extLst>
            </p:cNvPr>
            <p:cNvCxnSpPr>
              <a:cxnSpLocks/>
            </p:cNvCxnSpPr>
            <p:nvPr/>
          </p:nvCxnSpPr>
          <p:spPr>
            <a:xfrm flipV="1">
              <a:off x="8187048" y="6065421"/>
              <a:ext cx="1963672" cy="4173"/>
            </a:xfrm>
            <a:prstGeom prst="line">
              <a:avLst/>
            </a:prstGeom>
            <a:ln w="76200">
              <a:solidFill>
                <a:srgbClr val="A19CC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63992B8-046C-4F35-8ACF-9D5F22721993}"/>
                </a:ext>
              </a:extLst>
            </p:cNvPr>
            <p:cNvCxnSpPr>
              <a:cxnSpLocks/>
            </p:cNvCxnSpPr>
            <p:nvPr/>
          </p:nvCxnSpPr>
          <p:spPr>
            <a:xfrm flipV="1">
              <a:off x="10235114" y="6065421"/>
              <a:ext cx="1963672" cy="417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2259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wlondon.local\NWL\Communications\14. Logos, images and photos\Logos\NWLICS\NWL-ICS-logo-high-res.jpg">
            <a:extLst>
              <a:ext uri="{FF2B5EF4-FFF2-40B4-BE49-F238E27FC236}">
                <a16:creationId xmlns:a16="http://schemas.microsoft.com/office/drawing/2014/main" id="{FDAF6524-C6C0-412A-B570-B9B61E6FB929}"/>
              </a:ext>
            </a:extLst>
          </p:cNvPr>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298572" y="2829858"/>
            <a:ext cx="3594856" cy="1198286"/>
          </a:xfrm>
          <a:prstGeom prst="rect">
            <a:avLst/>
          </a:prstGeom>
          <a:noFill/>
          <a:ln>
            <a:noFill/>
          </a:ln>
        </p:spPr>
      </p:pic>
      <p:sp>
        <p:nvSpPr>
          <p:cNvPr id="5" name="Rectangle 4">
            <a:extLst>
              <a:ext uri="{FF2B5EF4-FFF2-40B4-BE49-F238E27FC236}">
                <a16:creationId xmlns:a16="http://schemas.microsoft.com/office/drawing/2014/main" id="{9A4C208F-AB63-4A19-AB74-39C8EC736091}"/>
              </a:ext>
            </a:extLst>
          </p:cNvPr>
          <p:cNvSpPr/>
          <p:nvPr userDrawn="1"/>
        </p:nvSpPr>
        <p:spPr>
          <a:xfrm>
            <a:off x="0" y="5520906"/>
            <a:ext cx="12192000" cy="1337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99" dirty="0"/>
          </a:p>
        </p:txBody>
      </p:sp>
    </p:spTree>
    <p:extLst>
      <p:ext uri="{BB962C8B-B14F-4D97-AF65-F5344CB8AC3E}">
        <p14:creationId xmlns:p14="http://schemas.microsoft.com/office/powerpoint/2010/main" val="1421800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heet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cxnSp>
        <p:nvCxnSpPr>
          <p:cNvPr id="26" name="Straight Connector 25"/>
          <p:cNvCxnSpPr/>
          <p:nvPr userDrawn="1"/>
        </p:nvCxnSpPr>
        <p:spPr>
          <a:xfrm flipV="1">
            <a:off x="3876" y="988048"/>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3100219" y="985963"/>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196562" y="985963"/>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9264353" y="983876"/>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39486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tandard slide title no text">
    <p:spTree>
      <p:nvGrpSpPr>
        <p:cNvPr id="1" name=""/>
        <p:cNvGrpSpPr/>
        <p:nvPr/>
      </p:nvGrpSpPr>
      <p:grpSpPr>
        <a:xfrm>
          <a:off x="0" y="0"/>
          <a:ext cx="0" cy="0"/>
          <a:chOff x="0" y="0"/>
          <a:chExt cx="0" cy="0"/>
        </a:xfrm>
      </p:grpSpPr>
      <p:sp>
        <p:nvSpPr>
          <p:cNvPr id="7" name="Rectangle 6"/>
          <p:cNvSpPr/>
          <p:nvPr userDrawn="1"/>
        </p:nvSpPr>
        <p:spPr>
          <a:xfrm>
            <a:off x="0" y="0"/>
            <a:ext cx="12192000" cy="1196752"/>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543595"/>
          </a:xfrm>
          <a:prstGeom prst="rect">
            <a:avLst/>
          </a:prstGeom>
        </p:spPr>
        <p:txBody>
          <a:bodyPr>
            <a:normAutofit/>
          </a:bodyPr>
          <a:lstStyle>
            <a:lvl1pPr>
              <a:defRPr sz="1999">
                <a:solidFill>
                  <a:schemeClr val="bg1"/>
                </a:solidFill>
              </a:defRPr>
            </a:lvl1pPr>
          </a:lstStyle>
          <a:p>
            <a:r>
              <a:rPr lang="en-US"/>
              <a:t>Click to edit title</a:t>
            </a:r>
            <a:endParaRPr lang="en-GB"/>
          </a:p>
        </p:txBody>
      </p:sp>
      <p:cxnSp>
        <p:nvCxnSpPr>
          <p:cNvPr id="8" name="Straight Connector 7"/>
          <p:cNvCxnSpPr/>
          <p:nvPr userDrawn="1"/>
        </p:nvCxnSpPr>
        <p:spPr>
          <a:xfrm flipV="1">
            <a:off x="13837" y="6081933"/>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110181"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9274313" y="6077759"/>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34262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ctrTitle"/>
          </p:nvPr>
        </p:nvSpPr>
        <p:spPr>
          <a:xfrm>
            <a:off x="1524000" y="2202484"/>
            <a:ext cx="9144000" cy="2387600"/>
          </a:xfrm>
        </p:spPr>
        <p:txBody>
          <a:bodyPr anchor="b">
            <a:normAutofit/>
          </a:bodyPr>
          <a:lstStyle>
            <a:lvl1pPr algn="ctr">
              <a:defRPr sz="7198">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524000" y="4682158"/>
            <a:ext cx="9144000" cy="907082"/>
          </a:xfrm>
        </p:spPr>
        <p:txBody>
          <a:bodyPr/>
          <a:lstStyle>
            <a:lvl1pPr marL="0" indent="0" algn="ctr">
              <a:buNone/>
              <a:defRPr sz="2399">
                <a:solidFill>
                  <a:schemeClr val="bg1"/>
                </a:solidFill>
              </a:defRPr>
            </a:lvl1pPr>
            <a:lvl2pPr marL="457143" indent="0" algn="ctr">
              <a:buNone/>
              <a:defRPr sz="1999"/>
            </a:lvl2pPr>
            <a:lvl3pPr marL="914286" indent="0" algn="ctr">
              <a:buNone/>
              <a:defRPr sz="1799"/>
            </a:lvl3pPr>
            <a:lvl4pPr marL="1371428" indent="0" algn="ctr">
              <a:buNone/>
              <a:defRPr sz="1600"/>
            </a:lvl4pPr>
            <a:lvl5pPr marL="1828571" indent="0" algn="ctr">
              <a:buNone/>
              <a:defRPr sz="1600"/>
            </a:lvl5pPr>
            <a:lvl6pPr marL="2285714" indent="0" algn="ctr">
              <a:buNone/>
              <a:defRPr sz="1600"/>
            </a:lvl6pPr>
            <a:lvl7pPr marL="2742857" indent="0" algn="ctr">
              <a:buNone/>
              <a:defRPr sz="1600"/>
            </a:lvl7pPr>
            <a:lvl8pPr marL="3200000" indent="0" algn="ctr">
              <a:buNone/>
              <a:defRPr sz="1600"/>
            </a:lvl8pPr>
            <a:lvl9pPr marL="3657144" indent="0" algn="ctr">
              <a:buNone/>
              <a:defRPr sz="1600"/>
            </a:lvl9pPr>
          </a:lstStyle>
          <a:p>
            <a:r>
              <a:rPr lang="en-US"/>
              <a:t>Click to edit Master subtitle style</a:t>
            </a:r>
            <a:endParaRPr lang="en-GB"/>
          </a:p>
        </p:txBody>
      </p:sp>
      <p:cxnSp>
        <p:nvCxnSpPr>
          <p:cNvPr id="26" name="Straight Connector 25"/>
          <p:cNvCxnSpPr/>
          <p:nvPr userDrawn="1"/>
        </p:nvCxnSpPr>
        <p:spPr>
          <a:xfrm flipV="1">
            <a:off x="-12750" y="988048"/>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3083594" y="985963"/>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179935" y="985963"/>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9247726" y="983876"/>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0852752-74FC-13C2-4CC0-40CE80CAB9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8" y="86447"/>
            <a:ext cx="2037694" cy="679252"/>
          </a:xfrm>
          <a:prstGeom prst="rect">
            <a:avLst/>
          </a:prstGeom>
        </p:spPr>
      </p:pic>
      <p:pic>
        <p:nvPicPr>
          <p:cNvPr id="5" name="Picture 4" descr="A logo for a company&#10;&#10;Description automatically generated">
            <a:extLst>
              <a:ext uri="{FF2B5EF4-FFF2-40B4-BE49-F238E27FC236}">
                <a16:creationId xmlns:a16="http://schemas.microsoft.com/office/drawing/2014/main" id="{0E1460E2-0181-2A44-DCA9-EF9280A528A8}"/>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1530" y="88251"/>
            <a:ext cx="1221466" cy="675643"/>
          </a:xfrm>
          <a:prstGeom prst="rect">
            <a:avLst/>
          </a:prstGeom>
        </p:spPr>
      </p:pic>
    </p:spTree>
    <p:extLst>
      <p:ext uri="{BB962C8B-B14F-4D97-AF65-F5344CB8AC3E}">
        <p14:creationId xmlns:p14="http://schemas.microsoft.com/office/powerpoint/2010/main" val="24745467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ub heading (NW London IC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FA5C2-8A85-CF17-FD88-A023BC17369E}"/>
              </a:ext>
            </a:extLst>
          </p:cNvPr>
          <p:cNvGrpSpPr/>
          <p:nvPr userDrawn="1"/>
        </p:nvGrpSpPr>
        <p:grpSpPr>
          <a:xfrm>
            <a:off x="-8823" y="6073586"/>
            <a:ext cx="12200823" cy="4173"/>
            <a:chOff x="-12754" y="984103"/>
            <a:chExt cx="15284575" cy="4174"/>
          </a:xfrm>
        </p:grpSpPr>
        <p:cxnSp>
          <p:nvCxnSpPr>
            <p:cNvPr id="8" name="Straight Connector 7">
              <a:extLst>
                <a:ext uri="{FF2B5EF4-FFF2-40B4-BE49-F238E27FC236}">
                  <a16:creationId xmlns:a16="http://schemas.microsoft.com/office/drawing/2014/main" id="{3FABC8DB-093D-AE59-6B38-048C3BA3939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AA0E6E-9876-53EE-CB83-A71404361544}"/>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D7C68F-24E9-C3C9-BE7B-3D1AF36CB703}"/>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8F5BF4-861E-BD59-0B5E-2DAC51370755}"/>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0B31FC-2F11-0AEF-C8CF-53B6E71CC87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userDrawn="1"/>
        </p:nvSpPr>
        <p:spPr>
          <a:xfrm>
            <a:off x="0" y="1196753"/>
            <a:ext cx="12192000" cy="3600401"/>
          </a:xfrm>
          <a:prstGeom prst="rect">
            <a:avLst/>
          </a:prstGeom>
          <a:solidFill>
            <a:srgbClr val="F246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1523327"/>
            <a:ext cx="11377264" cy="1329606"/>
          </a:xfrm>
          <a:prstGeom prst="rect">
            <a:avLst/>
          </a:prstGeom>
        </p:spPr>
        <p:txBody>
          <a:bodyPr anchor="t">
            <a:noAutofit/>
          </a:bodyPr>
          <a:lstStyle>
            <a:lvl1pPr>
              <a:defRPr sz="8797">
                <a:solidFill>
                  <a:schemeClr val="bg1"/>
                </a:solidFill>
              </a:defRPr>
            </a:lvl1pPr>
          </a:lstStyle>
          <a:p>
            <a:r>
              <a:rPr lang="en-US"/>
              <a:t>#</a:t>
            </a:r>
            <a:endParaRPr lang="en-GB"/>
          </a:p>
        </p:txBody>
      </p:sp>
      <p:sp>
        <p:nvSpPr>
          <p:cNvPr id="18" name="Subtitle 2">
            <a:extLst>
              <a:ext uri="{FF2B5EF4-FFF2-40B4-BE49-F238E27FC236}">
                <a16:creationId xmlns:a16="http://schemas.microsoft.com/office/drawing/2014/main" id="{FA4DF653-2301-0133-0DD8-8DB952105645}"/>
              </a:ext>
            </a:extLst>
          </p:cNvPr>
          <p:cNvSpPr>
            <a:spLocks noGrp="1"/>
          </p:cNvSpPr>
          <p:nvPr>
            <p:ph type="subTitle" idx="1"/>
          </p:nvPr>
        </p:nvSpPr>
        <p:spPr>
          <a:xfrm>
            <a:off x="407368" y="3551527"/>
            <a:ext cx="11377264" cy="907082"/>
          </a:xfrm>
        </p:spPr>
        <p:txBody>
          <a:bodyPr/>
          <a:lstStyle>
            <a:lvl1pPr marL="0" indent="0" algn="l">
              <a:buNone/>
              <a:defRPr sz="2399">
                <a:solidFill>
                  <a:schemeClr val="bg1"/>
                </a:solidFill>
              </a:defRPr>
            </a:lvl1pPr>
            <a:lvl2pPr marL="457143" indent="0" algn="ctr">
              <a:buNone/>
              <a:defRPr sz="1999"/>
            </a:lvl2pPr>
            <a:lvl3pPr marL="914286" indent="0" algn="ctr">
              <a:buNone/>
              <a:defRPr sz="1799"/>
            </a:lvl3pPr>
            <a:lvl4pPr marL="1371428" indent="0" algn="ctr">
              <a:buNone/>
              <a:defRPr sz="1600"/>
            </a:lvl4pPr>
            <a:lvl5pPr marL="1828571" indent="0" algn="ctr">
              <a:buNone/>
              <a:defRPr sz="1600"/>
            </a:lvl5pPr>
            <a:lvl6pPr marL="2285714" indent="0" algn="ctr">
              <a:buNone/>
              <a:defRPr sz="1600"/>
            </a:lvl6pPr>
            <a:lvl7pPr marL="2742857" indent="0" algn="ctr">
              <a:buNone/>
              <a:defRPr sz="1600"/>
            </a:lvl7pPr>
            <a:lvl8pPr marL="3200000" indent="0" algn="ctr">
              <a:buNone/>
              <a:defRPr sz="1600"/>
            </a:lvl8pPr>
            <a:lvl9pPr marL="3657144" indent="0" algn="ctr">
              <a:buNone/>
              <a:defRPr sz="1600"/>
            </a:lvl9pPr>
          </a:lstStyle>
          <a:p>
            <a:r>
              <a:rPr lang="en-US"/>
              <a:t>Click to edit Master subtitle style</a:t>
            </a:r>
            <a:endParaRPr lang="en-GB"/>
          </a:p>
        </p:txBody>
      </p:sp>
      <p:pic>
        <p:nvPicPr>
          <p:cNvPr id="3" name="Picture 2">
            <a:extLst>
              <a:ext uri="{FF2B5EF4-FFF2-40B4-BE49-F238E27FC236}">
                <a16:creationId xmlns:a16="http://schemas.microsoft.com/office/drawing/2014/main" id="{CF6EF2A7-5834-DEA5-340E-D9FE3868E3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9412" y="485107"/>
            <a:ext cx="2037694" cy="679252"/>
          </a:xfrm>
          <a:prstGeom prst="rect">
            <a:avLst/>
          </a:prstGeom>
        </p:spPr>
      </p:pic>
      <p:pic>
        <p:nvPicPr>
          <p:cNvPr id="13" name="Picture 12" descr="A logo for a company&#10;&#10;Description automatically generated">
            <a:extLst>
              <a:ext uri="{FF2B5EF4-FFF2-40B4-BE49-F238E27FC236}">
                <a16:creationId xmlns:a16="http://schemas.microsoft.com/office/drawing/2014/main" id="{E84F1013-5F24-D87F-D2D3-309480D89324}"/>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1421" y="485106"/>
            <a:ext cx="1227991" cy="679252"/>
          </a:xfrm>
          <a:prstGeom prst="rect">
            <a:avLst/>
          </a:prstGeom>
        </p:spPr>
      </p:pic>
    </p:spTree>
    <p:extLst>
      <p:ext uri="{BB962C8B-B14F-4D97-AF65-F5344CB8AC3E}">
        <p14:creationId xmlns:p14="http://schemas.microsoft.com/office/powerpoint/2010/main" val="126748722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ub heading (NW London IC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FA5C2-8A85-CF17-FD88-A023BC17369E}"/>
              </a:ext>
            </a:extLst>
          </p:cNvPr>
          <p:cNvGrpSpPr/>
          <p:nvPr userDrawn="1"/>
        </p:nvGrpSpPr>
        <p:grpSpPr>
          <a:xfrm>
            <a:off x="-8823" y="6073586"/>
            <a:ext cx="12200823" cy="4173"/>
            <a:chOff x="-12754" y="984103"/>
            <a:chExt cx="15284575" cy="4174"/>
          </a:xfrm>
        </p:grpSpPr>
        <p:cxnSp>
          <p:nvCxnSpPr>
            <p:cNvPr id="8" name="Straight Connector 7">
              <a:extLst>
                <a:ext uri="{FF2B5EF4-FFF2-40B4-BE49-F238E27FC236}">
                  <a16:creationId xmlns:a16="http://schemas.microsoft.com/office/drawing/2014/main" id="{3FABC8DB-093D-AE59-6B38-048C3BA3939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AA0E6E-9876-53EE-CB83-A71404361544}"/>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D7C68F-24E9-C3C9-BE7B-3D1AF36CB703}"/>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8F5BF4-861E-BD59-0B5E-2DAC51370755}"/>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0B31FC-2F11-0AEF-C8CF-53B6E71CC87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userDrawn="1"/>
        </p:nvSpPr>
        <p:spPr>
          <a:xfrm>
            <a:off x="0" y="1196753"/>
            <a:ext cx="12192000" cy="3600401"/>
          </a:xfrm>
          <a:prstGeom prst="rect">
            <a:avLst/>
          </a:prstGeom>
          <a:solidFill>
            <a:srgbClr val="F9A5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1523327"/>
            <a:ext cx="11377264" cy="1329606"/>
          </a:xfrm>
          <a:prstGeom prst="rect">
            <a:avLst/>
          </a:prstGeom>
        </p:spPr>
        <p:txBody>
          <a:bodyPr anchor="t">
            <a:noAutofit/>
          </a:bodyPr>
          <a:lstStyle>
            <a:lvl1pPr>
              <a:defRPr sz="8797">
                <a:solidFill>
                  <a:schemeClr val="bg1"/>
                </a:solidFill>
              </a:defRPr>
            </a:lvl1pPr>
          </a:lstStyle>
          <a:p>
            <a:r>
              <a:rPr lang="en-US"/>
              <a:t>#</a:t>
            </a:r>
            <a:endParaRPr lang="en-GB"/>
          </a:p>
        </p:txBody>
      </p:sp>
      <p:sp>
        <p:nvSpPr>
          <p:cNvPr id="18" name="Subtitle 2">
            <a:extLst>
              <a:ext uri="{FF2B5EF4-FFF2-40B4-BE49-F238E27FC236}">
                <a16:creationId xmlns:a16="http://schemas.microsoft.com/office/drawing/2014/main" id="{FA4DF653-2301-0133-0DD8-8DB952105645}"/>
              </a:ext>
            </a:extLst>
          </p:cNvPr>
          <p:cNvSpPr>
            <a:spLocks noGrp="1"/>
          </p:cNvSpPr>
          <p:nvPr>
            <p:ph type="subTitle" idx="1"/>
          </p:nvPr>
        </p:nvSpPr>
        <p:spPr>
          <a:xfrm>
            <a:off x="407368" y="3551527"/>
            <a:ext cx="11377264" cy="907082"/>
          </a:xfrm>
        </p:spPr>
        <p:txBody>
          <a:bodyPr/>
          <a:lstStyle>
            <a:lvl1pPr marL="0" indent="0" algn="l">
              <a:buNone/>
              <a:defRPr sz="2399">
                <a:solidFill>
                  <a:schemeClr val="bg1"/>
                </a:solidFill>
              </a:defRPr>
            </a:lvl1pPr>
            <a:lvl2pPr marL="457143" indent="0" algn="ctr">
              <a:buNone/>
              <a:defRPr sz="1999"/>
            </a:lvl2pPr>
            <a:lvl3pPr marL="914286" indent="0" algn="ctr">
              <a:buNone/>
              <a:defRPr sz="1799"/>
            </a:lvl3pPr>
            <a:lvl4pPr marL="1371428" indent="0" algn="ctr">
              <a:buNone/>
              <a:defRPr sz="1600"/>
            </a:lvl4pPr>
            <a:lvl5pPr marL="1828571" indent="0" algn="ctr">
              <a:buNone/>
              <a:defRPr sz="1600"/>
            </a:lvl5pPr>
            <a:lvl6pPr marL="2285714" indent="0" algn="ctr">
              <a:buNone/>
              <a:defRPr sz="1600"/>
            </a:lvl6pPr>
            <a:lvl7pPr marL="2742857" indent="0" algn="ctr">
              <a:buNone/>
              <a:defRPr sz="1600"/>
            </a:lvl7pPr>
            <a:lvl8pPr marL="3200000" indent="0" algn="ctr">
              <a:buNone/>
              <a:defRPr sz="1600"/>
            </a:lvl8pPr>
            <a:lvl9pPr marL="3657144"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24F5FD88-6A8D-19CB-4B01-B80E7264E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9412" y="485107"/>
            <a:ext cx="2037694" cy="679252"/>
          </a:xfrm>
          <a:prstGeom prst="rect">
            <a:avLst/>
          </a:prstGeom>
        </p:spPr>
      </p:pic>
      <p:pic>
        <p:nvPicPr>
          <p:cNvPr id="5" name="Picture 4" descr="A logo for a company&#10;&#10;Description automatically generated">
            <a:extLst>
              <a:ext uri="{FF2B5EF4-FFF2-40B4-BE49-F238E27FC236}">
                <a16:creationId xmlns:a16="http://schemas.microsoft.com/office/drawing/2014/main" id="{F598AA3A-2929-165C-6BC7-004EF312EA7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1421" y="485106"/>
            <a:ext cx="1227991" cy="679252"/>
          </a:xfrm>
          <a:prstGeom prst="rect">
            <a:avLst/>
          </a:prstGeom>
        </p:spPr>
      </p:pic>
    </p:spTree>
    <p:extLst>
      <p:ext uri="{BB962C8B-B14F-4D97-AF65-F5344CB8AC3E}">
        <p14:creationId xmlns:p14="http://schemas.microsoft.com/office/powerpoint/2010/main" val="20859830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Sub heading (NW London IC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FA5C2-8A85-CF17-FD88-A023BC17369E}"/>
              </a:ext>
            </a:extLst>
          </p:cNvPr>
          <p:cNvGrpSpPr/>
          <p:nvPr userDrawn="1"/>
        </p:nvGrpSpPr>
        <p:grpSpPr>
          <a:xfrm>
            <a:off x="-8823" y="6073586"/>
            <a:ext cx="12200823" cy="4173"/>
            <a:chOff x="-12754" y="984103"/>
            <a:chExt cx="15284575" cy="4174"/>
          </a:xfrm>
        </p:grpSpPr>
        <p:cxnSp>
          <p:nvCxnSpPr>
            <p:cNvPr id="8" name="Straight Connector 7">
              <a:extLst>
                <a:ext uri="{FF2B5EF4-FFF2-40B4-BE49-F238E27FC236}">
                  <a16:creationId xmlns:a16="http://schemas.microsoft.com/office/drawing/2014/main" id="{3FABC8DB-093D-AE59-6B38-048C3BA3939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AA0E6E-9876-53EE-CB83-A71404361544}"/>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D7C68F-24E9-C3C9-BE7B-3D1AF36CB703}"/>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8F5BF4-861E-BD59-0B5E-2DAC51370755}"/>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0B31FC-2F11-0AEF-C8CF-53B6E71CC87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userDrawn="1"/>
        </p:nvSpPr>
        <p:spPr>
          <a:xfrm>
            <a:off x="0" y="1196753"/>
            <a:ext cx="12192000" cy="3600401"/>
          </a:xfrm>
          <a:prstGeom prst="rect">
            <a:avLst/>
          </a:prstGeom>
          <a:solidFill>
            <a:srgbClr val="713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1523327"/>
            <a:ext cx="11377264" cy="1329606"/>
          </a:xfrm>
          <a:prstGeom prst="rect">
            <a:avLst/>
          </a:prstGeom>
        </p:spPr>
        <p:txBody>
          <a:bodyPr anchor="t">
            <a:noAutofit/>
          </a:bodyPr>
          <a:lstStyle>
            <a:lvl1pPr>
              <a:defRPr sz="8797">
                <a:solidFill>
                  <a:schemeClr val="bg1"/>
                </a:solidFill>
              </a:defRPr>
            </a:lvl1pPr>
          </a:lstStyle>
          <a:p>
            <a:r>
              <a:rPr lang="en-US"/>
              <a:t>#</a:t>
            </a:r>
            <a:endParaRPr lang="en-GB"/>
          </a:p>
        </p:txBody>
      </p:sp>
      <p:sp>
        <p:nvSpPr>
          <p:cNvPr id="18" name="Subtitle 2">
            <a:extLst>
              <a:ext uri="{FF2B5EF4-FFF2-40B4-BE49-F238E27FC236}">
                <a16:creationId xmlns:a16="http://schemas.microsoft.com/office/drawing/2014/main" id="{FA4DF653-2301-0133-0DD8-8DB952105645}"/>
              </a:ext>
            </a:extLst>
          </p:cNvPr>
          <p:cNvSpPr>
            <a:spLocks noGrp="1"/>
          </p:cNvSpPr>
          <p:nvPr>
            <p:ph type="subTitle" idx="1"/>
          </p:nvPr>
        </p:nvSpPr>
        <p:spPr>
          <a:xfrm>
            <a:off x="407368" y="3551527"/>
            <a:ext cx="11377264" cy="907082"/>
          </a:xfrm>
        </p:spPr>
        <p:txBody>
          <a:bodyPr/>
          <a:lstStyle>
            <a:lvl1pPr marL="0" indent="0" algn="l">
              <a:buNone/>
              <a:defRPr sz="2399">
                <a:solidFill>
                  <a:schemeClr val="bg1"/>
                </a:solidFill>
              </a:defRPr>
            </a:lvl1pPr>
            <a:lvl2pPr marL="457143" indent="0" algn="ctr">
              <a:buNone/>
              <a:defRPr sz="1999"/>
            </a:lvl2pPr>
            <a:lvl3pPr marL="914286" indent="0" algn="ctr">
              <a:buNone/>
              <a:defRPr sz="1799"/>
            </a:lvl3pPr>
            <a:lvl4pPr marL="1371428" indent="0" algn="ctr">
              <a:buNone/>
              <a:defRPr sz="1600"/>
            </a:lvl4pPr>
            <a:lvl5pPr marL="1828571" indent="0" algn="ctr">
              <a:buNone/>
              <a:defRPr sz="1600"/>
            </a:lvl5pPr>
            <a:lvl6pPr marL="2285714" indent="0" algn="ctr">
              <a:buNone/>
              <a:defRPr sz="1600"/>
            </a:lvl6pPr>
            <a:lvl7pPr marL="2742857" indent="0" algn="ctr">
              <a:buNone/>
              <a:defRPr sz="1600"/>
            </a:lvl7pPr>
            <a:lvl8pPr marL="3200000" indent="0" algn="ctr">
              <a:buNone/>
              <a:defRPr sz="1600"/>
            </a:lvl8pPr>
            <a:lvl9pPr marL="3657144"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8650C52A-2D1C-22B3-AB04-92A10D0E1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9412" y="485107"/>
            <a:ext cx="2037694" cy="679252"/>
          </a:xfrm>
          <a:prstGeom prst="rect">
            <a:avLst/>
          </a:prstGeom>
        </p:spPr>
      </p:pic>
      <p:pic>
        <p:nvPicPr>
          <p:cNvPr id="5" name="Picture 4" descr="A logo for a company&#10;&#10;Description automatically generated">
            <a:extLst>
              <a:ext uri="{FF2B5EF4-FFF2-40B4-BE49-F238E27FC236}">
                <a16:creationId xmlns:a16="http://schemas.microsoft.com/office/drawing/2014/main" id="{ECEF8751-1155-1A29-B906-AA20B0D062F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1421" y="485106"/>
            <a:ext cx="1227991" cy="679252"/>
          </a:xfrm>
          <a:prstGeom prst="rect">
            <a:avLst/>
          </a:prstGeom>
        </p:spPr>
      </p:pic>
    </p:spTree>
    <p:extLst>
      <p:ext uri="{BB962C8B-B14F-4D97-AF65-F5344CB8AC3E}">
        <p14:creationId xmlns:p14="http://schemas.microsoft.com/office/powerpoint/2010/main" val="236177981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Sub heading (NW London IC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FA5C2-8A85-CF17-FD88-A023BC17369E}"/>
              </a:ext>
            </a:extLst>
          </p:cNvPr>
          <p:cNvGrpSpPr/>
          <p:nvPr userDrawn="1"/>
        </p:nvGrpSpPr>
        <p:grpSpPr>
          <a:xfrm>
            <a:off x="-8823" y="6073586"/>
            <a:ext cx="12200823" cy="4173"/>
            <a:chOff x="-12754" y="984103"/>
            <a:chExt cx="15284575" cy="4174"/>
          </a:xfrm>
        </p:grpSpPr>
        <p:cxnSp>
          <p:nvCxnSpPr>
            <p:cNvPr id="8" name="Straight Connector 7">
              <a:extLst>
                <a:ext uri="{FF2B5EF4-FFF2-40B4-BE49-F238E27FC236}">
                  <a16:creationId xmlns:a16="http://schemas.microsoft.com/office/drawing/2014/main" id="{3FABC8DB-093D-AE59-6B38-048C3BA3939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AA0E6E-9876-53EE-CB83-A71404361544}"/>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D7C68F-24E9-C3C9-BE7B-3D1AF36CB703}"/>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8F5BF4-861E-BD59-0B5E-2DAC51370755}"/>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0B31FC-2F11-0AEF-C8CF-53B6E71CC87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userDrawn="1"/>
        </p:nvSpPr>
        <p:spPr>
          <a:xfrm>
            <a:off x="0" y="1196753"/>
            <a:ext cx="12192000" cy="3600401"/>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1523327"/>
            <a:ext cx="11377264" cy="1329606"/>
          </a:xfrm>
          <a:prstGeom prst="rect">
            <a:avLst/>
          </a:prstGeom>
        </p:spPr>
        <p:txBody>
          <a:bodyPr anchor="t">
            <a:noAutofit/>
          </a:bodyPr>
          <a:lstStyle>
            <a:lvl1pPr>
              <a:defRPr sz="8797">
                <a:solidFill>
                  <a:schemeClr val="bg1"/>
                </a:solidFill>
              </a:defRPr>
            </a:lvl1pPr>
          </a:lstStyle>
          <a:p>
            <a:r>
              <a:rPr lang="en-US"/>
              <a:t>#</a:t>
            </a:r>
            <a:endParaRPr lang="en-GB"/>
          </a:p>
        </p:txBody>
      </p:sp>
      <p:sp>
        <p:nvSpPr>
          <p:cNvPr id="18" name="Subtitle 2">
            <a:extLst>
              <a:ext uri="{FF2B5EF4-FFF2-40B4-BE49-F238E27FC236}">
                <a16:creationId xmlns:a16="http://schemas.microsoft.com/office/drawing/2014/main" id="{FA4DF653-2301-0133-0DD8-8DB952105645}"/>
              </a:ext>
            </a:extLst>
          </p:cNvPr>
          <p:cNvSpPr>
            <a:spLocks noGrp="1"/>
          </p:cNvSpPr>
          <p:nvPr>
            <p:ph type="subTitle" idx="1"/>
          </p:nvPr>
        </p:nvSpPr>
        <p:spPr>
          <a:xfrm>
            <a:off x="407368" y="3551527"/>
            <a:ext cx="11377264" cy="907082"/>
          </a:xfrm>
        </p:spPr>
        <p:txBody>
          <a:bodyPr/>
          <a:lstStyle>
            <a:lvl1pPr marL="0" indent="0" algn="l">
              <a:buNone/>
              <a:defRPr sz="2399">
                <a:solidFill>
                  <a:schemeClr val="bg1"/>
                </a:solidFill>
              </a:defRPr>
            </a:lvl1pPr>
            <a:lvl2pPr marL="457143" indent="0" algn="ctr">
              <a:buNone/>
              <a:defRPr sz="1999"/>
            </a:lvl2pPr>
            <a:lvl3pPr marL="914286" indent="0" algn="ctr">
              <a:buNone/>
              <a:defRPr sz="1799"/>
            </a:lvl3pPr>
            <a:lvl4pPr marL="1371428" indent="0" algn="ctr">
              <a:buNone/>
              <a:defRPr sz="1600"/>
            </a:lvl4pPr>
            <a:lvl5pPr marL="1828571" indent="0" algn="ctr">
              <a:buNone/>
              <a:defRPr sz="1600"/>
            </a:lvl5pPr>
            <a:lvl6pPr marL="2285714" indent="0" algn="ctr">
              <a:buNone/>
              <a:defRPr sz="1600"/>
            </a:lvl6pPr>
            <a:lvl7pPr marL="2742857" indent="0" algn="ctr">
              <a:buNone/>
              <a:defRPr sz="1600"/>
            </a:lvl7pPr>
            <a:lvl8pPr marL="3200000" indent="0" algn="ctr">
              <a:buNone/>
              <a:defRPr sz="1600"/>
            </a:lvl8pPr>
            <a:lvl9pPr marL="3657144"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1580F44F-A239-8E33-FB51-DF197C7C96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9412" y="485107"/>
            <a:ext cx="2037694" cy="679252"/>
          </a:xfrm>
          <a:prstGeom prst="rect">
            <a:avLst/>
          </a:prstGeom>
        </p:spPr>
      </p:pic>
      <p:pic>
        <p:nvPicPr>
          <p:cNvPr id="5" name="Picture 4" descr="A logo for a company&#10;&#10;Description automatically generated">
            <a:extLst>
              <a:ext uri="{FF2B5EF4-FFF2-40B4-BE49-F238E27FC236}">
                <a16:creationId xmlns:a16="http://schemas.microsoft.com/office/drawing/2014/main" id="{CB013B98-6FEE-ADBF-B080-EEA3ECFBFC62}"/>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1421" y="485106"/>
            <a:ext cx="1227991" cy="679252"/>
          </a:xfrm>
          <a:prstGeom prst="rect">
            <a:avLst/>
          </a:prstGeom>
        </p:spPr>
      </p:pic>
    </p:spTree>
    <p:extLst>
      <p:ext uri="{BB962C8B-B14F-4D97-AF65-F5344CB8AC3E}">
        <p14:creationId xmlns:p14="http://schemas.microsoft.com/office/powerpoint/2010/main" val="285691225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ub heading (NW London IC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FA5C2-8A85-CF17-FD88-A023BC17369E}"/>
              </a:ext>
            </a:extLst>
          </p:cNvPr>
          <p:cNvGrpSpPr/>
          <p:nvPr userDrawn="1"/>
        </p:nvGrpSpPr>
        <p:grpSpPr>
          <a:xfrm>
            <a:off x="-8823" y="6073586"/>
            <a:ext cx="12200823" cy="4173"/>
            <a:chOff x="-12754" y="984103"/>
            <a:chExt cx="15284575" cy="4174"/>
          </a:xfrm>
        </p:grpSpPr>
        <p:cxnSp>
          <p:nvCxnSpPr>
            <p:cNvPr id="8" name="Straight Connector 7">
              <a:extLst>
                <a:ext uri="{FF2B5EF4-FFF2-40B4-BE49-F238E27FC236}">
                  <a16:creationId xmlns:a16="http://schemas.microsoft.com/office/drawing/2014/main" id="{3FABC8DB-093D-AE59-6B38-048C3BA3939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AA0E6E-9876-53EE-CB83-A71404361544}"/>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D7C68F-24E9-C3C9-BE7B-3D1AF36CB703}"/>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8F5BF4-861E-BD59-0B5E-2DAC51370755}"/>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0B31FC-2F11-0AEF-C8CF-53B6E71CC87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userDrawn="1"/>
        </p:nvSpPr>
        <p:spPr>
          <a:xfrm>
            <a:off x="0" y="1196753"/>
            <a:ext cx="12192000" cy="3600401"/>
          </a:xfrm>
          <a:prstGeom prst="rect">
            <a:avLst/>
          </a:prstGeom>
          <a:solidFill>
            <a:srgbClr val="2A9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1523327"/>
            <a:ext cx="11377264" cy="1329606"/>
          </a:xfrm>
          <a:prstGeom prst="rect">
            <a:avLst/>
          </a:prstGeom>
        </p:spPr>
        <p:txBody>
          <a:bodyPr anchor="t">
            <a:noAutofit/>
          </a:bodyPr>
          <a:lstStyle>
            <a:lvl1pPr>
              <a:defRPr sz="8797">
                <a:solidFill>
                  <a:schemeClr val="bg1"/>
                </a:solidFill>
              </a:defRPr>
            </a:lvl1pPr>
          </a:lstStyle>
          <a:p>
            <a:r>
              <a:rPr lang="en-US"/>
              <a:t>#</a:t>
            </a:r>
            <a:endParaRPr lang="en-GB"/>
          </a:p>
        </p:txBody>
      </p:sp>
      <p:sp>
        <p:nvSpPr>
          <p:cNvPr id="18" name="Subtitle 2">
            <a:extLst>
              <a:ext uri="{FF2B5EF4-FFF2-40B4-BE49-F238E27FC236}">
                <a16:creationId xmlns:a16="http://schemas.microsoft.com/office/drawing/2014/main" id="{FA4DF653-2301-0133-0DD8-8DB952105645}"/>
              </a:ext>
            </a:extLst>
          </p:cNvPr>
          <p:cNvSpPr>
            <a:spLocks noGrp="1"/>
          </p:cNvSpPr>
          <p:nvPr>
            <p:ph type="subTitle" idx="1"/>
          </p:nvPr>
        </p:nvSpPr>
        <p:spPr>
          <a:xfrm>
            <a:off x="407368" y="3551527"/>
            <a:ext cx="11377264" cy="907082"/>
          </a:xfrm>
        </p:spPr>
        <p:txBody>
          <a:bodyPr/>
          <a:lstStyle>
            <a:lvl1pPr marL="0" indent="0" algn="l">
              <a:buNone/>
              <a:defRPr sz="2399">
                <a:solidFill>
                  <a:schemeClr val="bg1"/>
                </a:solidFill>
              </a:defRPr>
            </a:lvl1pPr>
            <a:lvl2pPr marL="457143" indent="0" algn="ctr">
              <a:buNone/>
              <a:defRPr sz="1999"/>
            </a:lvl2pPr>
            <a:lvl3pPr marL="914286" indent="0" algn="ctr">
              <a:buNone/>
              <a:defRPr sz="1799"/>
            </a:lvl3pPr>
            <a:lvl4pPr marL="1371428" indent="0" algn="ctr">
              <a:buNone/>
              <a:defRPr sz="1600"/>
            </a:lvl4pPr>
            <a:lvl5pPr marL="1828571" indent="0" algn="ctr">
              <a:buNone/>
              <a:defRPr sz="1600"/>
            </a:lvl5pPr>
            <a:lvl6pPr marL="2285714" indent="0" algn="ctr">
              <a:buNone/>
              <a:defRPr sz="1600"/>
            </a:lvl6pPr>
            <a:lvl7pPr marL="2742857" indent="0" algn="ctr">
              <a:buNone/>
              <a:defRPr sz="1600"/>
            </a:lvl7pPr>
            <a:lvl8pPr marL="3200000" indent="0" algn="ctr">
              <a:buNone/>
              <a:defRPr sz="1600"/>
            </a:lvl8pPr>
            <a:lvl9pPr marL="3657144" indent="0" algn="ctr">
              <a:buNone/>
              <a:defRPr sz="1600"/>
            </a:lvl9pPr>
          </a:lstStyle>
          <a:p>
            <a:r>
              <a:rPr lang="en-US"/>
              <a:t>Click to edit Master subtitle style</a:t>
            </a:r>
            <a:endParaRPr lang="en-GB"/>
          </a:p>
        </p:txBody>
      </p:sp>
      <p:pic>
        <p:nvPicPr>
          <p:cNvPr id="3" name="Picture 2">
            <a:extLst>
              <a:ext uri="{FF2B5EF4-FFF2-40B4-BE49-F238E27FC236}">
                <a16:creationId xmlns:a16="http://schemas.microsoft.com/office/drawing/2014/main" id="{F450790D-9C66-12A8-4449-48428517A9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9412" y="485107"/>
            <a:ext cx="2037694" cy="679252"/>
          </a:xfrm>
          <a:prstGeom prst="rect">
            <a:avLst/>
          </a:prstGeom>
        </p:spPr>
      </p:pic>
      <p:pic>
        <p:nvPicPr>
          <p:cNvPr id="4" name="Picture 3" descr="A logo for a company&#10;&#10;Description automatically generated">
            <a:extLst>
              <a:ext uri="{FF2B5EF4-FFF2-40B4-BE49-F238E27FC236}">
                <a16:creationId xmlns:a16="http://schemas.microsoft.com/office/drawing/2014/main" id="{5968AD2C-EC96-FD2C-F7C8-74AECC6CEC06}"/>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1421" y="485106"/>
            <a:ext cx="1227991" cy="679252"/>
          </a:xfrm>
          <a:prstGeom prst="rect">
            <a:avLst/>
          </a:prstGeom>
        </p:spPr>
      </p:pic>
    </p:spTree>
    <p:extLst>
      <p:ext uri="{BB962C8B-B14F-4D97-AF65-F5344CB8AC3E}">
        <p14:creationId xmlns:p14="http://schemas.microsoft.com/office/powerpoint/2010/main" val="8075354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713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0C8EB07D-BE0B-D919-C599-67D68D3C9B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71760790-C4F3-FDAF-850B-4529825CE894}"/>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2530623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Sub heading (NW London IC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FA5C2-8A85-CF17-FD88-A023BC17369E}"/>
              </a:ext>
            </a:extLst>
          </p:cNvPr>
          <p:cNvGrpSpPr/>
          <p:nvPr userDrawn="1"/>
        </p:nvGrpSpPr>
        <p:grpSpPr>
          <a:xfrm>
            <a:off x="-8823" y="6073586"/>
            <a:ext cx="12200823" cy="4173"/>
            <a:chOff x="-12754" y="984103"/>
            <a:chExt cx="15284575" cy="4174"/>
          </a:xfrm>
        </p:grpSpPr>
        <p:cxnSp>
          <p:nvCxnSpPr>
            <p:cNvPr id="8" name="Straight Connector 7">
              <a:extLst>
                <a:ext uri="{FF2B5EF4-FFF2-40B4-BE49-F238E27FC236}">
                  <a16:creationId xmlns:a16="http://schemas.microsoft.com/office/drawing/2014/main" id="{3FABC8DB-093D-AE59-6B38-048C3BA3939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AA0E6E-9876-53EE-CB83-A71404361544}"/>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D7C68F-24E9-C3C9-BE7B-3D1AF36CB703}"/>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8F5BF4-861E-BD59-0B5E-2DAC51370755}"/>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0B31FC-2F11-0AEF-C8CF-53B6E71CC87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userDrawn="1"/>
        </p:nvSpPr>
        <p:spPr>
          <a:xfrm>
            <a:off x="0" y="1196753"/>
            <a:ext cx="12192000" cy="3600401"/>
          </a:xfrm>
          <a:prstGeom prst="rect">
            <a:avLst/>
          </a:prstGeom>
          <a:solidFill>
            <a:srgbClr val="A19CC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1523327"/>
            <a:ext cx="11377264" cy="1329606"/>
          </a:xfrm>
          <a:prstGeom prst="rect">
            <a:avLst/>
          </a:prstGeom>
        </p:spPr>
        <p:txBody>
          <a:bodyPr anchor="t">
            <a:noAutofit/>
          </a:bodyPr>
          <a:lstStyle>
            <a:lvl1pPr>
              <a:defRPr sz="8797">
                <a:solidFill>
                  <a:schemeClr val="bg1"/>
                </a:solidFill>
              </a:defRPr>
            </a:lvl1pPr>
          </a:lstStyle>
          <a:p>
            <a:r>
              <a:rPr lang="en-US"/>
              <a:t>#</a:t>
            </a:r>
            <a:endParaRPr lang="en-GB"/>
          </a:p>
        </p:txBody>
      </p:sp>
      <p:sp>
        <p:nvSpPr>
          <p:cNvPr id="18" name="Subtitle 2">
            <a:extLst>
              <a:ext uri="{FF2B5EF4-FFF2-40B4-BE49-F238E27FC236}">
                <a16:creationId xmlns:a16="http://schemas.microsoft.com/office/drawing/2014/main" id="{FA4DF653-2301-0133-0DD8-8DB952105645}"/>
              </a:ext>
            </a:extLst>
          </p:cNvPr>
          <p:cNvSpPr>
            <a:spLocks noGrp="1"/>
          </p:cNvSpPr>
          <p:nvPr>
            <p:ph type="subTitle" idx="1"/>
          </p:nvPr>
        </p:nvSpPr>
        <p:spPr>
          <a:xfrm>
            <a:off x="407368" y="3551527"/>
            <a:ext cx="11377264" cy="907082"/>
          </a:xfrm>
        </p:spPr>
        <p:txBody>
          <a:bodyPr/>
          <a:lstStyle>
            <a:lvl1pPr marL="0" indent="0" algn="l">
              <a:buNone/>
              <a:defRPr sz="2399">
                <a:solidFill>
                  <a:schemeClr val="bg1"/>
                </a:solidFill>
              </a:defRPr>
            </a:lvl1pPr>
            <a:lvl2pPr marL="457143" indent="0" algn="ctr">
              <a:buNone/>
              <a:defRPr sz="1999"/>
            </a:lvl2pPr>
            <a:lvl3pPr marL="914286" indent="0" algn="ctr">
              <a:buNone/>
              <a:defRPr sz="1799"/>
            </a:lvl3pPr>
            <a:lvl4pPr marL="1371428" indent="0" algn="ctr">
              <a:buNone/>
              <a:defRPr sz="1600"/>
            </a:lvl4pPr>
            <a:lvl5pPr marL="1828571" indent="0" algn="ctr">
              <a:buNone/>
              <a:defRPr sz="1600"/>
            </a:lvl5pPr>
            <a:lvl6pPr marL="2285714" indent="0" algn="ctr">
              <a:buNone/>
              <a:defRPr sz="1600"/>
            </a:lvl6pPr>
            <a:lvl7pPr marL="2742857" indent="0" algn="ctr">
              <a:buNone/>
              <a:defRPr sz="1600"/>
            </a:lvl7pPr>
            <a:lvl8pPr marL="3200000" indent="0" algn="ctr">
              <a:buNone/>
              <a:defRPr sz="1600"/>
            </a:lvl8pPr>
            <a:lvl9pPr marL="3657144"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D0613BC4-BAC7-32ED-5741-30F9518AEF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9412" y="485107"/>
            <a:ext cx="2037694" cy="679252"/>
          </a:xfrm>
          <a:prstGeom prst="rect">
            <a:avLst/>
          </a:prstGeom>
        </p:spPr>
      </p:pic>
      <p:pic>
        <p:nvPicPr>
          <p:cNvPr id="5" name="Picture 4" descr="A logo for a company&#10;&#10;Description automatically generated">
            <a:extLst>
              <a:ext uri="{FF2B5EF4-FFF2-40B4-BE49-F238E27FC236}">
                <a16:creationId xmlns:a16="http://schemas.microsoft.com/office/drawing/2014/main" id="{22AE1776-78E9-0C37-155C-B69B9B86C5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1421" y="485106"/>
            <a:ext cx="1227991" cy="679252"/>
          </a:xfrm>
          <a:prstGeom prst="rect">
            <a:avLst/>
          </a:prstGeom>
        </p:spPr>
      </p:pic>
    </p:spTree>
    <p:extLst>
      <p:ext uri="{BB962C8B-B14F-4D97-AF65-F5344CB8AC3E}">
        <p14:creationId xmlns:p14="http://schemas.microsoft.com/office/powerpoint/2010/main" val="333741589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Sub heading (NW London IC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FA5C2-8A85-CF17-FD88-A023BC17369E}"/>
              </a:ext>
            </a:extLst>
          </p:cNvPr>
          <p:cNvGrpSpPr/>
          <p:nvPr userDrawn="1"/>
        </p:nvGrpSpPr>
        <p:grpSpPr>
          <a:xfrm>
            <a:off x="-8823" y="6073586"/>
            <a:ext cx="12200823" cy="4173"/>
            <a:chOff x="-12754" y="984103"/>
            <a:chExt cx="15284575" cy="4174"/>
          </a:xfrm>
        </p:grpSpPr>
        <p:cxnSp>
          <p:nvCxnSpPr>
            <p:cNvPr id="8" name="Straight Connector 7">
              <a:extLst>
                <a:ext uri="{FF2B5EF4-FFF2-40B4-BE49-F238E27FC236}">
                  <a16:creationId xmlns:a16="http://schemas.microsoft.com/office/drawing/2014/main" id="{3FABC8DB-093D-AE59-6B38-048C3BA3939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AA0E6E-9876-53EE-CB83-A71404361544}"/>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D7C68F-24E9-C3C9-BE7B-3D1AF36CB703}"/>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8F5BF4-861E-BD59-0B5E-2DAC51370755}"/>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0B31FC-2F11-0AEF-C8CF-53B6E71CC87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userDrawn="1"/>
        </p:nvSpPr>
        <p:spPr>
          <a:xfrm>
            <a:off x="0" y="1196753"/>
            <a:ext cx="12192000" cy="36004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1523327"/>
            <a:ext cx="11377264" cy="1329606"/>
          </a:xfrm>
          <a:prstGeom prst="rect">
            <a:avLst/>
          </a:prstGeom>
        </p:spPr>
        <p:txBody>
          <a:bodyPr anchor="t">
            <a:noAutofit/>
          </a:bodyPr>
          <a:lstStyle>
            <a:lvl1pPr>
              <a:defRPr sz="8797">
                <a:solidFill>
                  <a:schemeClr val="bg1"/>
                </a:solidFill>
              </a:defRPr>
            </a:lvl1pPr>
          </a:lstStyle>
          <a:p>
            <a:r>
              <a:rPr lang="en-US"/>
              <a:t>#</a:t>
            </a:r>
            <a:endParaRPr lang="en-GB"/>
          </a:p>
        </p:txBody>
      </p:sp>
      <p:sp>
        <p:nvSpPr>
          <p:cNvPr id="18" name="Subtitle 2">
            <a:extLst>
              <a:ext uri="{FF2B5EF4-FFF2-40B4-BE49-F238E27FC236}">
                <a16:creationId xmlns:a16="http://schemas.microsoft.com/office/drawing/2014/main" id="{FA4DF653-2301-0133-0DD8-8DB952105645}"/>
              </a:ext>
            </a:extLst>
          </p:cNvPr>
          <p:cNvSpPr>
            <a:spLocks noGrp="1"/>
          </p:cNvSpPr>
          <p:nvPr>
            <p:ph type="subTitle" idx="1"/>
          </p:nvPr>
        </p:nvSpPr>
        <p:spPr>
          <a:xfrm>
            <a:off x="407368" y="3551527"/>
            <a:ext cx="11377264" cy="907082"/>
          </a:xfrm>
        </p:spPr>
        <p:txBody>
          <a:bodyPr/>
          <a:lstStyle>
            <a:lvl1pPr marL="0" indent="0" algn="l">
              <a:buNone/>
              <a:defRPr sz="2399">
                <a:solidFill>
                  <a:schemeClr val="bg1"/>
                </a:solidFill>
              </a:defRPr>
            </a:lvl1pPr>
            <a:lvl2pPr marL="457143" indent="0" algn="ctr">
              <a:buNone/>
              <a:defRPr sz="1999"/>
            </a:lvl2pPr>
            <a:lvl3pPr marL="914286" indent="0" algn="ctr">
              <a:buNone/>
              <a:defRPr sz="1799"/>
            </a:lvl3pPr>
            <a:lvl4pPr marL="1371428" indent="0" algn="ctr">
              <a:buNone/>
              <a:defRPr sz="1600"/>
            </a:lvl4pPr>
            <a:lvl5pPr marL="1828571" indent="0" algn="ctr">
              <a:buNone/>
              <a:defRPr sz="1600"/>
            </a:lvl5pPr>
            <a:lvl6pPr marL="2285714" indent="0" algn="ctr">
              <a:buNone/>
              <a:defRPr sz="1600"/>
            </a:lvl6pPr>
            <a:lvl7pPr marL="2742857" indent="0" algn="ctr">
              <a:buNone/>
              <a:defRPr sz="1600"/>
            </a:lvl7pPr>
            <a:lvl8pPr marL="3200000" indent="0" algn="ctr">
              <a:buNone/>
              <a:defRPr sz="1600"/>
            </a:lvl8pPr>
            <a:lvl9pPr marL="3657144" indent="0" algn="ctr">
              <a:buNone/>
              <a:defRPr sz="1600"/>
            </a:lvl9pPr>
          </a:lstStyle>
          <a:p>
            <a:r>
              <a:rPr lang="en-US"/>
              <a:t>Click to edit Master subtitle style</a:t>
            </a:r>
            <a:endParaRPr lang="en-GB"/>
          </a:p>
        </p:txBody>
      </p:sp>
      <p:pic>
        <p:nvPicPr>
          <p:cNvPr id="5" name="Picture 4">
            <a:extLst>
              <a:ext uri="{FF2B5EF4-FFF2-40B4-BE49-F238E27FC236}">
                <a16:creationId xmlns:a16="http://schemas.microsoft.com/office/drawing/2014/main" id="{8228576E-8787-AC8D-F9BA-199E51064E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9412" y="485107"/>
            <a:ext cx="2037694" cy="679252"/>
          </a:xfrm>
          <a:prstGeom prst="rect">
            <a:avLst/>
          </a:prstGeom>
        </p:spPr>
      </p:pic>
      <p:pic>
        <p:nvPicPr>
          <p:cNvPr id="12" name="Picture 11" descr="A logo for a company&#10;&#10;Description automatically generated">
            <a:extLst>
              <a:ext uri="{FF2B5EF4-FFF2-40B4-BE49-F238E27FC236}">
                <a16:creationId xmlns:a16="http://schemas.microsoft.com/office/drawing/2014/main" id="{BF0606D0-1814-B589-C19C-5ED9374C319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1421" y="485106"/>
            <a:ext cx="1227991" cy="679252"/>
          </a:xfrm>
          <a:prstGeom prst="rect">
            <a:avLst/>
          </a:prstGeom>
        </p:spPr>
      </p:pic>
    </p:spTree>
    <p:extLst>
      <p:ext uri="{BB962C8B-B14F-4D97-AF65-F5344CB8AC3E}">
        <p14:creationId xmlns:p14="http://schemas.microsoft.com/office/powerpoint/2010/main" val="21218293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nwlondon.local\NWL\Communications\14. Logos, images and photos\Logos\NWLICS\NWL-ICS-logo-high-res.jpg">
            <a:extLst>
              <a:ext uri="{FF2B5EF4-FFF2-40B4-BE49-F238E27FC236}">
                <a16:creationId xmlns:a16="http://schemas.microsoft.com/office/drawing/2014/main" id="{FDAF6524-C6C0-412A-B570-B9B61E6FB929}"/>
              </a:ext>
            </a:extLst>
          </p:cNvPr>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298572" y="2829858"/>
            <a:ext cx="3594856" cy="1198286"/>
          </a:xfrm>
          <a:prstGeom prst="rect">
            <a:avLst/>
          </a:prstGeom>
          <a:noFill/>
          <a:ln>
            <a:noFill/>
          </a:ln>
        </p:spPr>
      </p:pic>
      <p:sp>
        <p:nvSpPr>
          <p:cNvPr id="5" name="Rectangle 4">
            <a:extLst>
              <a:ext uri="{FF2B5EF4-FFF2-40B4-BE49-F238E27FC236}">
                <a16:creationId xmlns:a16="http://schemas.microsoft.com/office/drawing/2014/main" id="{9A4C208F-AB63-4A19-AB74-39C8EC736091}"/>
              </a:ext>
            </a:extLst>
          </p:cNvPr>
          <p:cNvSpPr/>
          <p:nvPr userDrawn="1"/>
        </p:nvSpPr>
        <p:spPr>
          <a:xfrm>
            <a:off x="0" y="5520906"/>
            <a:ext cx="12192000" cy="1337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99" dirty="0"/>
          </a:p>
        </p:txBody>
      </p:sp>
    </p:spTree>
    <p:extLst>
      <p:ext uri="{BB962C8B-B14F-4D97-AF65-F5344CB8AC3E}">
        <p14:creationId xmlns:p14="http://schemas.microsoft.com/office/powerpoint/2010/main" val="9727571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BF15112D-C381-3F7D-E5E4-E19DA13E0B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F50B3EA9-5171-9F79-ECB8-76319C6179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316734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F246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5E8B680D-0A7A-C8AD-7218-C87114142E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8BCC340A-578A-E182-9BF5-D5790C275F36}"/>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125334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F9A5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sp>
        <p:nvSpPr>
          <p:cNvPr id="2" name="Title 1"/>
          <p:cNvSpPr>
            <a:spLocks noGrp="1"/>
          </p:cNvSpPr>
          <p:nvPr>
            <p:ph type="title" hasCustomPrompt="1"/>
          </p:nvPr>
        </p:nvSpPr>
        <p:spPr>
          <a:xfrm>
            <a:off x="407368" y="326583"/>
            <a:ext cx="11377264" cy="687944"/>
          </a:xfrm>
          <a:prstGeom prst="rect">
            <a:avLst/>
          </a:prstGeom>
        </p:spPr>
        <p:txBody>
          <a:bodyPr>
            <a:noAutofit/>
          </a:bodyPr>
          <a:lstStyle>
            <a:lvl1pPr>
              <a:defRPr sz="3999">
                <a:solidFill>
                  <a:schemeClr val="bg1"/>
                </a:solidFill>
              </a:defRPr>
            </a:lvl1pPr>
          </a:lstStyle>
          <a:p>
            <a:r>
              <a:rPr lang="en-US"/>
              <a:t>Click to edit title</a:t>
            </a:r>
            <a:endParaRPr lang="en-GB"/>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273735"/>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68280A32-443B-8570-7827-601E5D7E76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BA160200-AE81-3995-505C-BF7520AFAAE1}"/>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66337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401607"/>
          </a:xfrm>
          <a:prstGeom prst="rect">
            <a:avLst/>
          </a:prstGeom>
          <a:solidFill>
            <a:srgbClr val="F9A50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489349"/>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68280A32-443B-8570-7827-601E5D7E76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BA160200-AE81-3995-505C-BF7520AFAAE1}"/>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117380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401607"/>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489349"/>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68280A32-443B-8570-7827-601E5D7E76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BA160200-AE81-3995-505C-BF7520AFAAE1}"/>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186089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401607"/>
          </a:xfrm>
          <a:prstGeom prst="rect">
            <a:avLst/>
          </a:prstGeom>
          <a:solidFill>
            <a:srgbClr val="713E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algn="ctr"/>
            <a:endParaRPr lang="en-GB" sz="1799" dirty="0"/>
          </a:p>
        </p:txBody>
      </p:sp>
      <p:grpSp>
        <p:nvGrpSpPr>
          <p:cNvPr id="3" name="Group 2">
            <a:extLst>
              <a:ext uri="{FF2B5EF4-FFF2-40B4-BE49-F238E27FC236}">
                <a16:creationId xmlns:a16="http://schemas.microsoft.com/office/drawing/2014/main" id="{E14E818D-2806-0EF4-5989-36364C7A31E5}"/>
              </a:ext>
            </a:extLst>
          </p:cNvPr>
          <p:cNvGrpSpPr/>
          <p:nvPr userDrawn="1"/>
        </p:nvGrpSpPr>
        <p:grpSpPr>
          <a:xfrm>
            <a:off x="-12751" y="1489349"/>
            <a:ext cx="12200823" cy="4173"/>
            <a:chOff x="-12754" y="984103"/>
            <a:chExt cx="15284575" cy="4174"/>
          </a:xfrm>
        </p:grpSpPr>
        <p:cxnSp>
          <p:nvCxnSpPr>
            <p:cNvPr id="4" name="Straight Connector 3">
              <a:extLst>
                <a:ext uri="{FF2B5EF4-FFF2-40B4-BE49-F238E27FC236}">
                  <a16:creationId xmlns:a16="http://schemas.microsoft.com/office/drawing/2014/main" id="{8CA230A9-FF0A-76AC-E3AA-13E5280A423C}"/>
                </a:ext>
              </a:extLst>
            </p:cNvPr>
            <p:cNvCxnSpPr>
              <a:cxnSpLocks/>
            </p:cNvCxnSpPr>
            <p:nvPr userDrawn="1"/>
          </p:nvCxnSpPr>
          <p:spPr>
            <a:xfrm flipV="1">
              <a:off x="-12754" y="984103"/>
              <a:ext cx="2953097" cy="4174"/>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DE2013A-BDCE-8897-5904-4F29F39A3B00}"/>
                </a:ext>
              </a:extLst>
            </p:cNvPr>
            <p:cNvCxnSpPr>
              <a:cxnSpLocks/>
            </p:cNvCxnSpPr>
            <p:nvPr userDrawn="1"/>
          </p:nvCxnSpPr>
          <p:spPr>
            <a:xfrm flipV="1">
              <a:off x="3070115" y="984103"/>
              <a:ext cx="2953097" cy="4174"/>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AB749E-D14A-50CA-7E5D-3226025B9F1D}"/>
                </a:ext>
              </a:extLst>
            </p:cNvPr>
            <p:cNvCxnSpPr>
              <a:cxnSpLocks/>
            </p:cNvCxnSpPr>
            <p:nvPr userDrawn="1"/>
          </p:nvCxnSpPr>
          <p:spPr>
            <a:xfrm flipV="1">
              <a:off x="6152984" y="984103"/>
              <a:ext cx="2953097" cy="4174"/>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3563BB-F1F9-AB92-5167-B9C7DBE3F63D}"/>
                </a:ext>
              </a:extLst>
            </p:cNvPr>
            <p:cNvCxnSpPr>
              <a:cxnSpLocks/>
            </p:cNvCxnSpPr>
            <p:nvPr userDrawn="1"/>
          </p:nvCxnSpPr>
          <p:spPr>
            <a:xfrm flipV="1">
              <a:off x="9235853" y="984103"/>
              <a:ext cx="2953097" cy="4174"/>
            </a:xfrm>
            <a:prstGeom prst="line">
              <a:avLst/>
            </a:prstGeom>
            <a:ln w="76200">
              <a:solidFill>
                <a:srgbClr val="4B429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7DD87-CF77-E47E-FB3D-5F9660F43C92}"/>
                </a:ext>
              </a:extLst>
            </p:cNvPr>
            <p:cNvCxnSpPr>
              <a:cxnSpLocks/>
            </p:cNvCxnSpPr>
            <p:nvPr userDrawn="1"/>
          </p:nvCxnSpPr>
          <p:spPr>
            <a:xfrm flipV="1">
              <a:off x="12318724" y="984103"/>
              <a:ext cx="2953097" cy="4174"/>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68280A32-443B-8570-7827-601E5D7E76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7631" y="6299234"/>
            <a:ext cx="1669474" cy="556508"/>
          </a:xfrm>
          <a:prstGeom prst="rect">
            <a:avLst/>
          </a:prstGeom>
        </p:spPr>
      </p:pic>
      <p:pic>
        <p:nvPicPr>
          <p:cNvPr id="15" name="Picture 14" descr="A logo for a company&#10;&#10;Description automatically generated">
            <a:extLst>
              <a:ext uri="{FF2B5EF4-FFF2-40B4-BE49-F238E27FC236}">
                <a16:creationId xmlns:a16="http://schemas.microsoft.com/office/drawing/2014/main" id="{BA160200-AE81-3995-505C-BF7520AFAAE1}"/>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6889" y="6304450"/>
            <a:ext cx="1000741" cy="553551"/>
          </a:xfrm>
          <a:prstGeom prst="rect">
            <a:avLst/>
          </a:prstGeom>
        </p:spPr>
      </p:pic>
    </p:spTree>
    <p:extLst>
      <p:ext uri="{BB962C8B-B14F-4D97-AF65-F5344CB8AC3E}">
        <p14:creationId xmlns:p14="http://schemas.microsoft.com/office/powerpoint/2010/main" val="303625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hidden="1"/>
          <p:cNvSpPr/>
          <p:nvPr userDrawn="1"/>
        </p:nvSpPr>
        <p:spPr>
          <a:xfrm>
            <a:off x="0" y="0"/>
            <a:ext cx="12192000" cy="64531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4" dirty="0"/>
          </a:p>
        </p:txBody>
      </p:sp>
      <p:sp>
        <p:nvSpPr>
          <p:cNvPr id="7" name="txtSecureMarker2" hidden="1"/>
          <p:cNvSpPr txBox="1"/>
          <p:nvPr userDrawn="1"/>
        </p:nvSpPr>
        <p:spPr>
          <a:xfrm>
            <a:off x="3761256" y="6530088"/>
            <a:ext cx="4669488" cy="300723"/>
          </a:xfrm>
          <a:prstGeom prst="rect">
            <a:avLst/>
          </a:prstGeom>
          <a:noFill/>
        </p:spPr>
        <p:txBody>
          <a:bodyPr wrap="square" rtlCol="0">
            <a:sp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
        <p:nvSpPr>
          <p:cNvPr id="11" name="txtSecureMarker1" hidden="1"/>
          <p:cNvSpPr txBox="1"/>
          <p:nvPr userDrawn="1"/>
        </p:nvSpPr>
        <p:spPr>
          <a:xfrm>
            <a:off x="3761256" y="35254"/>
            <a:ext cx="4669488" cy="300723"/>
          </a:xfrm>
          <a:prstGeom prst="rect">
            <a:avLst/>
          </a:prstGeom>
          <a:noFill/>
        </p:spPr>
        <p:txBody>
          <a:bodyPr wrap="square" rtlCol="0">
            <a:spAutoFit/>
          </a:bodyPr>
          <a:lstStyle/>
          <a:p>
            <a:pPr algn="ctr"/>
            <a:r>
              <a:rPr lang="en-GB" sz="1354" dirty="0">
                <a:solidFill>
                  <a:srgbClr val="000000"/>
                </a:solidFill>
              </a:rPr>
              <a:t>SC</a:t>
            </a:r>
            <a:r>
              <a:rPr lang="en-GB" sz="1354" baseline="0" dirty="0">
                <a:solidFill>
                  <a:srgbClr val="000000"/>
                </a:solidFill>
              </a:rPr>
              <a:t> TEXT GOES HERE</a:t>
            </a:r>
            <a:endParaRPr lang="en-GB" sz="1354" dirty="0">
              <a:solidFill>
                <a:srgbClr val="000000"/>
              </a:solidFill>
            </a:endParaRPr>
          </a:p>
        </p:txBody>
      </p:sp>
      <p:sp>
        <p:nvSpPr>
          <p:cNvPr id="2" name="Title Placeholder 1">
            <a:extLst>
              <a:ext uri="{FF2B5EF4-FFF2-40B4-BE49-F238E27FC236}">
                <a16:creationId xmlns:a16="http://schemas.microsoft.com/office/drawing/2014/main" id="{303BF7C1-7212-DA97-3DC0-B2EB022D7009}"/>
              </a:ext>
            </a:extLst>
          </p:cNvPr>
          <p:cNvSpPr>
            <a:spLocks noGrp="1"/>
          </p:cNvSpPr>
          <p:nvPr>
            <p:ph type="title"/>
          </p:nvPr>
        </p:nvSpPr>
        <p:spPr>
          <a:xfrm>
            <a:off x="837982" y="365041"/>
            <a:ext cx="10516036" cy="1325256"/>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B79B62E-491F-ED4B-7062-FEB6F812DEB1}"/>
              </a:ext>
            </a:extLst>
          </p:cNvPr>
          <p:cNvSpPr>
            <a:spLocks noGrp="1"/>
          </p:cNvSpPr>
          <p:nvPr>
            <p:ph type="body" idx="1"/>
          </p:nvPr>
        </p:nvSpPr>
        <p:spPr>
          <a:xfrm>
            <a:off x="837982" y="1825203"/>
            <a:ext cx="10516036" cy="435191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4039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ransition>
    <p:fade/>
  </p:transition>
  <p:hf sldNum="0" hdr="0" ftr="0" dt="0"/>
  <p:txStyles>
    <p:titleStyle>
      <a:lvl1pPr algn="l" defTabSz="1125331" rtl="0" eaLnBrk="1" latinLnBrk="0" hangingPunct="1">
        <a:lnSpc>
          <a:spcPct val="100000"/>
        </a:lnSpc>
        <a:spcBef>
          <a:spcPct val="0"/>
        </a:spcBef>
        <a:buNone/>
        <a:defRPr sz="2708" b="1" kern="1200" cap="none" spc="0" baseline="0">
          <a:solidFill>
            <a:srgbClr val="002060"/>
          </a:solidFill>
          <a:latin typeface="Arial Nova" panose="020B0504020202020204" pitchFamily="34" charset="0"/>
          <a:ea typeface="+mj-ea"/>
          <a:cs typeface="+mj-cs"/>
        </a:defRPr>
      </a:lvl1pPr>
    </p:titleStyle>
    <p:bodyStyle>
      <a:lvl1pPr marL="0" indent="0" algn="l" defTabSz="220769" rtl="0" eaLnBrk="1" latinLnBrk="0" hangingPunct="1">
        <a:lnSpc>
          <a:spcPct val="100000"/>
        </a:lnSpc>
        <a:spcBef>
          <a:spcPts val="0"/>
        </a:spcBef>
        <a:spcAft>
          <a:spcPts val="738"/>
        </a:spcAft>
        <a:buFont typeface="Arial" panose="020B0604020202020204" pitchFamily="34" charset="0"/>
        <a:buNone/>
        <a:defRPr sz="1477" b="1" kern="1200" cap="none" baseline="0">
          <a:solidFill>
            <a:srgbClr val="002060"/>
          </a:solidFill>
          <a:latin typeface="Arial Nova" panose="020B0504020202020204" pitchFamily="34" charset="0"/>
          <a:ea typeface="+mn-ea"/>
          <a:cs typeface="+mn-cs"/>
        </a:defRPr>
      </a:lvl1pPr>
      <a:lvl2pPr marL="0" indent="0" algn="l" defTabSz="220769" rtl="0" eaLnBrk="1" latinLnBrk="0" hangingPunct="1">
        <a:lnSpc>
          <a:spcPct val="100000"/>
        </a:lnSpc>
        <a:spcBef>
          <a:spcPts val="0"/>
        </a:spcBef>
        <a:spcAft>
          <a:spcPts val="738"/>
        </a:spcAft>
        <a:buFont typeface="Arial" panose="020B0604020202020204" pitchFamily="34" charset="0"/>
        <a:buNone/>
        <a:defRPr sz="1477" b="0" kern="1200" cap="none" baseline="0">
          <a:solidFill>
            <a:srgbClr val="002060"/>
          </a:solidFill>
          <a:latin typeface="Arial Nova" panose="020B0504020202020204" pitchFamily="34" charset="0"/>
          <a:ea typeface="+mn-ea"/>
          <a:cs typeface="+mn-cs"/>
        </a:defRPr>
      </a:lvl2pPr>
      <a:lvl3pPr marL="0" indent="0" algn="l" defTabSz="220769" rtl="0" eaLnBrk="1" latinLnBrk="0" hangingPunct="1">
        <a:lnSpc>
          <a:spcPct val="100000"/>
        </a:lnSpc>
        <a:spcBef>
          <a:spcPts val="0"/>
        </a:spcBef>
        <a:spcAft>
          <a:spcPts val="738"/>
        </a:spcAft>
        <a:buFont typeface="Arial" panose="020B0604020202020204" pitchFamily="34" charset="0"/>
        <a:buNone/>
        <a:defRPr sz="1231" kern="1200">
          <a:solidFill>
            <a:srgbClr val="002060"/>
          </a:solidFill>
          <a:latin typeface="Arial Nova" panose="020B0504020202020204" pitchFamily="34" charset="0"/>
          <a:ea typeface="+mn-ea"/>
          <a:cs typeface="+mn-cs"/>
        </a:defRPr>
      </a:lvl3pPr>
      <a:lvl4pPr marL="221522" indent="-224677" algn="l" defTabSz="220769" rtl="0" eaLnBrk="1" latinLnBrk="0" hangingPunct="1">
        <a:lnSpc>
          <a:spcPct val="100000"/>
        </a:lnSpc>
        <a:spcBef>
          <a:spcPts val="0"/>
        </a:spcBef>
        <a:spcAft>
          <a:spcPts val="738"/>
        </a:spcAft>
        <a:buClrTx/>
        <a:buFont typeface="Arial" panose="020B0604020202020204" pitchFamily="34" charset="0"/>
        <a:buChar char="•"/>
        <a:defRPr sz="1231" kern="1200">
          <a:solidFill>
            <a:srgbClr val="002060"/>
          </a:solidFill>
          <a:latin typeface="Arial Nova" panose="020B0504020202020204" pitchFamily="34" charset="0"/>
          <a:ea typeface="+mn-ea"/>
          <a:cs typeface="+mn-cs"/>
        </a:defRPr>
      </a:lvl4pPr>
      <a:lvl5pPr marL="441535" indent="-225952" algn="l" defTabSz="220769" rtl="0" eaLnBrk="1" latinLnBrk="0" hangingPunct="1">
        <a:lnSpc>
          <a:spcPct val="100000"/>
        </a:lnSpc>
        <a:spcBef>
          <a:spcPts val="0"/>
        </a:spcBef>
        <a:spcAft>
          <a:spcPts val="738"/>
        </a:spcAft>
        <a:buClrTx/>
        <a:buSzPct val="100000"/>
        <a:buFont typeface="Arial" panose="020B0604020202020204" pitchFamily="34" charset="0"/>
        <a:buChar char="-"/>
        <a:defRPr sz="1231" kern="1200">
          <a:solidFill>
            <a:srgbClr val="002060"/>
          </a:solidFill>
          <a:latin typeface="Arial Nova" panose="020B0504020202020204" pitchFamily="34" charset="0"/>
          <a:ea typeface="+mn-ea"/>
          <a:cs typeface="+mn-cs"/>
        </a:defRPr>
      </a:lvl5pPr>
      <a:lvl6pPr marL="666212" indent="-224677" algn="l" defTabSz="220769" rtl="0" eaLnBrk="1" latinLnBrk="0" hangingPunct="1">
        <a:lnSpc>
          <a:spcPct val="100000"/>
        </a:lnSpc>
        <a:spcBef>
          <a:spcPts val="0"/>
        </a:spcBef>
        <a:spcAft>
          <a:spcPts val="738"/>
        </a:spcAft>
        <a:buClrTx/>
        <a:buSzPct val="80000"/>
        <a:buFont typeface="Wingdings" panose="05000000000000000000" pitchFamily="2" charset="2"/>
        <a:buChar char="§"/>
        <a:defRPr sz="1231" kern="1200">
          <a:solidFill>
            <a:schemeClr val="tx1"/>
          </a:solidFill>
          <a:latin typeface="+mn-lt"/>
          <a:ea typeface="+mn-ea"/>
          <a:cs typeface="+mn-cs"/>
        </a:defRPr>
      </a:lvl6pPr>
      <a:lvl7pPr marL="886087" indent="-225952" algn="l" defTabSz="220769" rtl="0" eaLnBrk="1" latinLnBrk="0" hangingPunct="1">
        <a:lnSpc>
          <a:spcPct val="100000"/>
        </a:lnSpc>
        <a:spcBef>
          <a:spcPts val="0"/>
        </a:spcBef>
        <a:spcAft>
          <a:spcPts val="738"/>
        </a:spcAft>
        <a:buClrTx/>
        <a:buFont typeface="Arial" panose="020B0604020202020204" pitchFamily="34" charset="0"/>
        <a:buChar char="•"/>
        <a:defRPr sz="1231" kern="1200">
          <a:solidFill>
            <a:schemeClr val="tx1"/>
          </a:solidFill>
          <a:latin typeface="+mn-lt"/>
          <a:ea typeface="+mn-ea"/>
          <a:cs typeface="+mn-cs"/>
        </a:defRPr>
      </a:lvl7pPr>
      <a:lvl8pPr marL="1105794" indent="-224677" algn="l" defTabSz="220769" rtl="0" eaLnBrk="1" latinLnBrk="0" hangingPunct="1">
        <a:lnSpc>
          <a:spcPct val="100000"/>
        </a:lnSpc>
        <a:spcBef>
          <a:spcPts val="0"/>
        </a:spcBef>
        <a:spcAft>
          <a:spcPts val="738"/>
        </a:spcAft>
        <a:buClrTx/>
        <a:buFont typeface="Arial" panose="020B0604020202020204" pitchFamily="34" charset="0"/>
        <a:buChar char="-"/>
        <a:defRPr sz="1231" kern="1200">
          <a:solidFill>
            <a:schemeClr val="tx1"/>
          </a:solidFill>
          <a:latin typeface="+mn-lt"/>
          <a:ea typeface="+mn-ea"/>
          <a:cs typeface="+mn-cs"/>
        </a:defRPr>
      </a:lvl8pPr>
      <a:lvl9pPr marL="220769" indent="0" algn="l" defTabSz="220769" rtl="0" eaLnBrk="1" latinLnBrk="0" hangingPunct="1">
        <a:lnSpc>
          <a:spcPct val="100000"/>
        </a:lnSpc>
        <a:spcBef>
          <a:spcPts val="0"/>
        </a:spcBef>
        <a:spcAft>
          <a:spcPts val="738"/>
        </a:spcAft>
        <a:buClr>
          <a:schemeClr val="bg2"/>
        </a:buClr>
        <a:buSzPct val="80000"/>
        <a:buFont typeface="Wingdings" panose="05000000000000000000" pitchFamily="2" charset="2"/>
        <a:buNone/>
        <a:defRPr sz="1231" kern="1200">
          <a:solidFill>
            <a:schemeClr val="tx1"/>
          </a:solidFill>
          <a:latin typeface="+mn-lt"/>
          <a:ea typeface="+mn-ea"/>
          <a:cs typeface="+mn-cs"/>
        </a:defRPr>
      </a:lvl9pPr>
    </p:bodyStyle>
    <p:otherStyle>
      <a:defPPr>
        <a:defRPr lang="en-US"/>
      </a:defPPr>
      <a:lvl1pPr marL="0" algn="l" defTabSz="1125331" rtl="0" eaLnBrk="1" latinLnBrk="0" hangingPunct="1">
        <a:defRPr sz="2214" kern="1200">
          <a:solidFill>
            <a:schemeClr val="tx1"/>
          </a:solidFill>
          <a:latin typeface="+mn-lt"/>
          <a:ea typeface="+mn-ea"/>
          <a:cs typeface="+mn-cs"/>
        </a:defRPr>
      </a:lvl1pPr>
      <a:lvl2pPr marL="562666" algn="l" defTabSz="1125331" rtl="0" eaLnBrk="1" latinLnBrk="0" hangingPunct="1">
        <a:defRPr sz="2214" kern="1200">
          <a:solidFill>
            <a:schemeClr val="tx1"/>
          </a:solidFill>
          <a:latin typeface="+mn-lt"/>
          <a:ea typeface="+mn-ea"/>
          <a:cs typeface="+mn-cs"/>
        </a:defRPr>
      </a:lvl2pPr>
      <a:lvl3pPr marL="1125331" algn="l" defTabSz="1125331" rtl="0" eaLnBrk="1" latinLnBrk="0" hangingPunct="1">
        <a:defRPr sz="2214" kern="1200">
          <a:solidFill>
            <a:schemeClr val="tx1"/>
          </a:solidFill>
          <a:latin typeface="+mn-lt"/>
          <a:ea typeface="+mn-ea"/>
          <a:cs typeface="+mn-cs"/>
        </a:defRPr>
      </a:lvl3pPr>
      <a:lvl4pPr marL="1687996" algn="l" defTabSz="1125331" rtl="0" eaLnBrk="1" latinLnBrk="0" hangingPunct="1">
        <a:defRPr sz="2214" kern="1200">
          <a:solidFill>
            <a:schemeClr val="tx1"/>
          </a:solidFill>
          <a:latin typeface="+mn-lt"/>
          <a:ea typeface="+mn-ea"/>
          <a:cs typeface="+mn-cs"/>
        </a:defRPr>
      </a:lvl4pPr>
      <a:lvl5pPr marL="2250662" algn="l" defTabSz="1125331" rtl="0" eaLnBrk="1" latinLnBrk="0" hangingPunct="1">
        <a:defRPr sz="2214" kern="1200">
          <a:solidFill>
            <a:schemeClr val="tx1"/>
          </a:solidFill>
          <a:latin typeface="+mn-lt"/>
          <a:ea typeface="+mn-ea"/>
          <a:cs typeface="+mn-cs"/>
        </a:defRPr>
      </a:lvl5pPr>
      <a:lvl6pPr marL="2813328" algn="l" defTabSz="1125331" rtl="0" eaLnBrk="1" latinLnBrk="0" hangingPunct="1">
        <a:defRPr sz="2214" kern="1200">
          <a:solidFill>
            <a:schemeClr val="tx1"/>
          </a:solidFill>
          <a:latin typeface="+mn-lt"/>
          <a:ea typeface="+mn-ea"/>
          <a:cs typeface="+mn-cs"/>
        </a:defRPr>
      </a:lvl6pPr>
      <a:lvl7pPr marL="3375993" algn="l" defTabSz="1125331" rtl="0" eaLnBrk="1" latinLnBrk="0" hangingPunct="1">
        <a:defRPr sz="2214" kern="1200">
          <a:solidFill>
            <a:schemeClr val="tx1"/>
          </a:solidFill>
          <a:latin typeface="+mn-lt"/>
          <a:ea typeface="+mn-ea"/>
          <a:cs typeface="+mn-cs"/>
        </a:defRPr>
      </a:lvl7pPr>
      <a:lvl8pPr marL="3938658" algn="l" defTabSz="1125331" rtl="0" eaLnBrk="1" latinLnBrk="0" hangingPunct="1">
        <a:defRPr sz="2214" kern="1200">
          <a:solidFill>
            <a:schemeClr val="tx1"/>
          </a:solidFill>
          <a:latin typeface="+mn-lt"/>
          <a:ea typeface="+mn-ea"/>
          <a:cs typeface="+mn-cs"/>
        </a:defRPr>
      </a:lvl8pPr>
      <a:lvl9pPr marL="4501323" algn="l" defTabSz="1125331" rtl="0" eaLnBrk="1" latinLnBrk="0" hangingPunct="1">
        <a:defRPr sz="221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3">
          <p15:clr>
            <a:srgbClr val="F26B43"/>
          </p15:clr>
        </p15:guide>
        <p15:guide id="2" pos="7217">
          <p15:clr>
            <a:srgbClr val="F26B43"/>
          </p15:clr>
        </p15:guide>
        <p15:guide id="3" pos="239">
          <p15:clr>
            <a:srgbClr val="F26B43"/>
          </p15:clr>
        </p15:guide>
        <p15:guide id="4" pos="7441">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guide id="13" orient="horz" pos="40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hyperlink" Target="mailto:workwellwest@shaw-trust.org.uk" TargetMode="External"/><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hyperlink" Target="https://url.uk.m.mimecastprotect.com/s/mYlBC48EVHyRDLMFVt1H4o9P9?domain=shawtrust.org.uk/"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ideo" Target="https://www.youtube.com/embed/lbiG1e1ErCk?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2A6A-0622-0065-A93D-6F6D2ECC73E1}"/>
              </a:ext>
            </a:extLst>
          </p:cNvPr>
          <p:cNvSpPr>
            <a:spLocks noGrp="1"/>
          </p:cNvSpPr>
          <p:nvPr>
            <p:ph type="ctrTitle"/>
          </p:nvPr>
        </p:nvSpPr>
        <p:spPr>
          <a:xfrm>
            <a:off x="1524001" y="1197108"/>
            <a:ext cx="9144000" cy="2387531"/>
          </a:xfrm>
        </p:spPr>
        <p:txBody>
          <a:bodyPr>
            <a:normAutofit/>
          </a:bodyPr>
          <a:lstStyle/>
          <a:p>
            <a:r>
              <a:rPr lang="en-GB" dirty="0" err="1"/>
              <a:t>WorkWell</a:t>
            </a:r>
            <a:r>
              <a:rPr lang="en-GB" dirty="0"/>
              <a:t> – NWL</a:t>
            </a:r>
          </a:p>
        </p:txBody>
      </p:sp>
      <p:sp>
        <p:nvSpPr>
          <p:cNvPr id="3" name="Subtitle 2">
            <a:extLst>
              <a:ext uri="{FF2B5EF4-FFF2-40B4-BE49-F238E27FC236}">
                <a16:creationId xmlns:a16="http://schemas.microsoft.com/office/drawing/2014/main" id="{6D040B52-070A-13CF-EB86-B4D979F85355}"/>
              </a:ext>
            </a:extLst>
          </p:cNvPr>
          <p:cNvSpPr>
            <a:spLocks noGrp="1"/>
          </p:cNvSpPr>
          <p:nvPr>
            <p:ph type="subTitle" idx="1"/>
          </p:nvPr>
        </p:nvSpPr>
        <p:spPr>
          <a:xfrm>
            <a:off x="1524000" y="3682153"/>
            <a:ext cx="9144000" cy="907056"/>
          </a:xfrm>
        </p:spPr>
        <p:txBody>
          <a:bodyPr>
            <a:normAutofit/>
          </a:bodyPr>
          <a:lstStyle/>
          <a:p>
            <a:r>
              <a:rPr lang="en-GB" dirty="0"/>
              <a:t>What is </a:t>
            </a:r>
            <a:r>
              <a:rPr lang="en-GB" dirty="0" err="1"/>
              <a:t>WorkWell</a:t>
            </a:r>
            <a:r>
              <a:rPr lang="en-GB" dirty="0"/>
              <a:t>?</a:t>
            </a:r>
          </a:p>
        </p:txBody>
      </p:sp>
      <p:sp>
        <p:nvSpPr>
          <p:cNvPr id="9" name="Rectangle 8">
            <a:extLst>
              <a:ext uri="{FF2B5EF4-FFF2-40B4-BE49-F238E27FC236}">
                <a16:creationId xmlns:a16="http://schemas.microsoft.com/office/drawing/2014/main" id="{F180058A-FEE1-B71A-31FF-E1588F351636}"/>
              </a:ext>
            </a:extLst>
          </p:cNvPr>
          <p:cNvSpPr/>
          <p:nvPr/>
        </p:nvSpPr>
        <p:spPr>
          <a:xfrm>
            <a:off x="4855697" y="4915318"/>
            <a:ext cx="6995565" cy="1063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8995"/>
            <a:endParaRPr lang="en-GB" sz="1400" dirty="0">
              <a:solidFill>
                <a:srgbClr val="FFFFFF"/>
              </a:solidFill>
              <a:latin typeface="Arial" panose="020B0604020202020204"/>
            </a:endParaRPr>
          </a:p>
        </p:txBody>
      </p:sp>
      <p:grpSp>
        <p:nvGrpSpPr>
          <p:cNvPr id="5" name="Group 4">
            <a:extLst>
              <a:ext uri="{FF2B5EF4-FFF2-40B4-BE49-F238E27FC236}">
                <a16:creationId xmlns:a16="http://schemas.microsoft.com/office/drawing/2014/main" id="{8BFDF653-16EA-7FCF-F05B-DECA2D423B32}"/>
              </a:ext>
            </a:extLst>
          </p:cNvPr>
          <p:cNvGrpSpPr/>
          <p:nvPr/>
        </p:nvGrpSpPr>
        <p:grpSpPr>
          <a:xfrm>
            <a:off x="402221" y="4907228"/>
            <a:ext cx="11789780" cy="1063014"/>
            <a:chOff x="402325" y="4908406"/>
            <a:chExt cx="11792850" cy="1063291"/>
          </a:xfrm>
        </p:grpSpPr>
        <p:grpSp>
          <p:nvGrpSpPr>
            <p:cNvPr id="4" name="Group 3">
              <a:extLst>
                <a:ext uri="{FF2B5EF4-FFF2-40B4-BE49-F238E27FC236}">
                  <a16:creationId xmlns:a16="http://schemas.microsoft.com/office/drawing/2014/main" id="{EB38A7E7-7327-7F75-3F57-82F230B0D0BE}"/>
                </a:ext>
              </a:extLst>
            </p:cNvPr>
            <p:cNvGrpSpPr/>
            <p:nvPr/>
          </p:nvGrpSpPr>
          <p:grpSpPr>
            <a:xfrm>
              <a:off x="402325" y="4908406"/>
              <a:ext cx="11792850" cy="1063291"/>
              <a:chOff x="337329" y="2372360"/>
              <a:chExt cx="11792850" cy="881378"/>
            </a:xfrm>
          </p:grpSpPr>
          <p:grpSp>
            <p:nvGrpSpPr>
              <p:cNvPr id="6" name="Group 5">
                <a:extLst>
                  <a:ext uri="{FF2B5EF4-FFF2-40B4-BE49-F238E27FC236}">
                    <a16:creationId xmlns:a16="http://schemas.microsoft.com/office/drawing/2014/main" id="{CCD28025-C869-7A16-9F43-7451C5FD35AA}"/>
                  </a:ext>
                </a:extLst>
              </p:cNvPr>
              <p:cNvGrpSpPr/>
              <p:nvPr/>
            </p:nvGrpSpPr>
            <p:grpSpPr>
              <a:xfrm>
                <a:off x="337329" y="2372360"/>
                <a:ext cx="9959831" cy="881378"/>
                <a:chOff x="337329" y="2389057"/>
                <a:chExt cx="11656662" cy="1053564"/>
              </a:xfrm>
            </p:grpSpPr>
            <p:pic>
              <p:nvPicPr>
                <p:cNvPr id="11" name="Picture 10">
                  <a:extLst>
                    <a:ext uri="{FF2B5EF4-FFF2-40B4-BE49-F238E27FC236}">
                      <a16:creationId xmlns:a16="http://schemas.microsoft.com/office/drawing/2014/main" id="{19351524-4AA7-02FF-B46E-4F0D31AF1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70" y="2393540"/>
                  <a:ext cx="11645121" cy="1049081"/>
                </a:xfrm>
                <a:prstGeom prst="rect">
                  <a:avLst/>
                </a:prstGeom>
                <a:solidFill>
                  <a:schemeClr val="bg1"/>
                </a:solidFill>
              </p:spPr>
            </p:pic>
            <p:pic>
              <p:nvPicPr>
                <p:cNvPr id="12" name="Picture 11">
                  <a:extLst>
                    <a:ext uri="{FF2B5EF4-FFF2-40B4-BE49-F238E27FC236}">
                      <a16:creationId xmlns:a16="http://schemas.microsoft.com/office/drawing/2014/main" id="{DAC7FAAB-F718-77B1-6679-5359423D9CDB}"/>
                    </a:ext>
                  </a:extLst>
                </p:cNvPr>
                <p:cNvPicPr>
                  <a:picLocks noChangeAspect="1"/>
                </p:cNvPicPr>
                <p:nvPr/>
              </p:nvPicPr>
              <p:blipFill>
                <a:blip r:embed="rId4"/>
                <a:stretch>
                  <a:fillRect/>
                </a:stretch>
              </p:blipFill>
              <p:spPr>
                <a:xfrm>
                  <a:off x="337329" y="2389057"/>
                  <a:ext cx="2641226" cy="1053564"/>
                </a:xfrm>
                <a:prstGeom prst="rect">
                  <a:avLst/>
                </a:prstGeom>
              </p:spPr>
            </p:pic>
          </p:grpSp>
          <p:pic>
            <p:nvPicPr>
              <p:cNvPr id="10" name="Picture 9">
                <a:extLst>
                  <a:ext uri="{FF2B5EF4-FFF2-40B4-BE49-F238E27FC236}">
                    <a16:creationId xmlns:a16="http://schemas.microsoft.com/office/drawing/2014/main" id="{186DF924-B495-15C6-FCE4-2DF4B544F52F}"/>
                  </a:ext>
                </a:extLst>
              </p:cNvPr>
              <p:cNvPicPr>
                <a:picLocks noChangeAspect="1"/>
              </p:cNvPicPr>
              <p:nvPr/>
            </p:nvPicPr>
            <p:blipFill>
              <a:blip r:embed="rId5">
                <a:clrChange>
                  <a:clrFrom>
                    <a:srgbClr val="FFFFFF"/>
                  </a:clrFrom>
                  <a:clrTo>
                    <a:srgbClr val="FFFFFF">
                      <a:alpha val="0"/>
                    </a:srgbClr>
                  </a:clrTo>
                </a:clrChange>
              </a:blip>
              <a:srcRect l="83107" t="455" r="1064" b="93775"/>
              <a:stretch/>
            </p:blipFill>
            <p:spPr>
              <a:xfrm>
                <a:off x="9949004" y="2589529"/>
                <a:ext cx="2181175" cy="447040"/>
              </a:xfrm>
              <a:prstGeom prst="rect">
                <a:avLst/>
              </a:prstGeom>
            </p:spPr>
          </p:pic>
        </p:grpSp>
        <p:pic>
          <p:nvPicPr>
            <p:cNvPr id="13" name="Picture 4" descr="Jobcentre Plus - Wikipedia">
              <a:extLst>
                <a:ext uri="{FF2B5EF4-FFF2-40B4-BE49-F238E27FC236}">
                  <a16:creationId xmlns:a16="http://schemas.microsoft.com/office/drawing/2014/main" id="{F7F22835-E5FF-A682-60BD-D3022DEBCF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3042" y="5040635"/>
              <a:ext cx="1621532" cy="7623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009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D26C32-01DC-9CEE-CDA4-666349103C65}"/>
              </a:ext>
            </a:extLst>
          </p:cNvPr>
          <p:cNvSpPr>
            <a:spLocks noGrp="1"/>
          </p:cNvSpPr>
          <p:nvPr>
            <p:ph type="title"/>
          </p:nvPr>
        </p:nvSpPr>
        <p:spPr>
          <a:xfrm>
            <a:off x="201131" y="214615"/>
            <a:ext cx="11789739" cy="687924"/>
          </a:xfrm>
        </p:spPr>
        <p:txBody>
          <a:bodyPr/>
          <a:lstStyle/>
          <a:p>
            <a:pPr algn="l"/>
            <a:r>
              <a:rPr lang="en-GB" b="1" dirty="0">
                <a:latin typeface="Arial Nova" panose="020B0504020202020204" pitchFamily="34" charset="0"/>
                <a:cs typeface="AngsanaUPC" panose="02020603050405020304" pitchFamily="18" charset="-34"/>
              </a:rPr>
              <a:t>How to make a referral</a:t>
            </a:r>
          </a:p>
        </p:txBody>
      </p:sp>
      <p:sp>
        <p:nvSpPr>
          <p:cNvPr id="6" name="TextBox 5">
            <a:extLst>
              <a:ext uri="{FF2B5EF4-FFF2-40B4-BE49-F238E27FC236}">
                <a16:creationId xmlns:a16="http://schemas.microsoft.com/office/drawing/2014/main" id="{0580DE16-A1D8-8AA0-87CA-121C432F4BC0}"/>
              </a:ext>
            </a:extLst>
          </p:cNvPr>
          <p:cNvSpPr txBox="1"/>
          <p:nvPr/>
        </p:nvSpPr>
        <p:spPr>
          <a:xfrm>
            <a:off x="3408068" y="1661754"/>
            <a:ext cx="7816085" cy="4338520"/>
          </a:xfrm>
          <a:prstGeom prst="rect">
            <a:avLst/>
          </a:prstGeom>
          <a:noFill/>
        </p:spPr>
        <p:txBody>
          <a:bodyPr wrap="square">
            <a:spAutoFit/>
          </a:bodyPr>
          <a:lstStyle/>
          <a:p>
            <a:pPr algn="r" defTabSz="1038995"/>
            <a:r>
              <a:rPr lang="en-GB" sz="2399" dirty="0">
                <a:solidFill>
                  <a:srgbClr val="002060"/>
                </a:solidFill>
                <a:latin typeface="Arial" panose="020B0604020202020204" pitchFamily="34" charset="0"/>
                <a:ea typeface="Aptos" panose="020B0004020202020204" pitchFamily="34" charset="0"/>
                <a:cs typeface="Arial" panose="020B0604020202020204" pitchFamily="34" charset="0"/>
              </a:rPr>
              <a:t> </a:t>
            </a:r>
          </a:p>
          <a:p>
            <a:pPr algn="r" defTabSz="1038995">
              <a:buSzPts val="1000"/>
              <a:tabLst>
                <a:tab pos="457063" algn="l"/>
              </a:tabLst>
            </a:pPr>
            <a:r>
              <a:rPr lang="en-GB" sz="2399" b="1" dirty="0">
                <a:solidFill>
                  <a:srgbClr val="002060"/>
                </a:solidFill>
                <a:latin typeface="Arial" panose="020B0604020202020204" pitchFamily="34" charset="0"/>
                <a:ea typeface="Times New Roman" panose="02020603050405020304" pitchFamily="18" charset="0"/>
                <a:cs typeface="Arial" panose="020B0604020202020204" pitchFamily="34" charset="0"/>
              </a:rPr>
              <a:t>		0808 196 2386</a:t>
            </a:r>
          </a:p>
          <a:p>
            <a:pPr algn="r" defTabSz="1038995">
              <a:buSzPts val="1000"/>
              <a:tabLst>
                <a:tab pos="457063" algn="l"/>
              </a:tabLst>
            </a:pPr>
            <a:endParaRPr lang="en-GB" sz="2399"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3" tooltip="mailto:workwellwest@shaw-trust.org.uk">
                <a:extLst>
                  <a:ext uri="{A12FA001-AC4F-418D-AE19-62706E023703}">
                    <ahyp:hlinkClr xmlns:ahyp="http://schemas.microsoft.com/office/drawing/2018/hyperlinkcolor" val="tx"/>
                  </a:ext>
                </a:extLst>
              </a:hlinkClick>
            </a:endParaRPr>
          </a:p>
          <a:p>
            <a:pPr algn="r" defTabSz="1038995">
              <a:buSzPts val="1000"/>
              <a:tabLst>
                <a:tab pos="457063" algn="l"/>
              </a:tabLst>
            </a:pPr>
            <a:r>
              <a:rPr lang="en-GB" sz="2399"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GB" sz="2399"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workwellwest@shaw-trust.org.uk</a:t>
            </a:r>
            <a:r>
              <a:rPr lang="en-GB" sz="2399"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lgn="r" defTabSz="1038995">
              <a:buSzPts val="1000"/>
              <a:tabLst>
                <a:tab pos="457063" algn="l"/>
              </a:tabLst>
            </a:pPr>
            <a:endParaRPr lang="en-GB" sz="2399"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4" tooltip="https://url.uk.m.mimecastprotect.com/s/mylbc48evhyrdlmfvt1h4o9p9?domain=shawtrust.org.uk/">
                <a:extLst>
                  <a:ext uri="{A12FA001-AC4F-418D-AE19-62706E023703}">
                    <ahyp:hlinkClr xmlns:ahyp="http://schemas.microsoft.com/office/drawing/2018/hyperlinkcolor" val="tx"/>
                  </a:ext>
                </a:extLst>
              </a:hlinkClick>
            </a:endParaRPr>
          </a:p>
          <a:p>
            <a:pPr algn="r" defTabSz="1038995">
              <a:buSzPts val="1000"/>
              <a:tabLst>
                <a:tab pos="457063" algn="l"/>
              </a:tabLst>
            </a:pPr>
            <a:r>
              <a:rPr lang="en-GB" sz="2399" b="1" dirty="0">
                <a:solidFill>
                  <a:srgbClr val="002060"/>
                </a:solidFill>
                <a:latin typeface="Arial" panose="020B0604020202020204" pitchFamily="34" charset="0"/>
                <a:ea typeface="Times New Roman" panose="02020603050405020304" pitchFamily="18" charset="0"/>
                <a:cs typeface="Arial" panose="020B0604020202020204" pitchFamily="34" charset="0"/>
              </a:rPr>
              <a:t>		shawtrust.org.uk/</a:t>
            </a:r>
            <a:r>
              <a:rPr lang="en-GB" sz="2399"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workwell</a:t>
            </a:r>
            <a:r>
              <a:rPr lang="en-GB" sz="2399" b="1" dirty="0">
                <a:solidFill>
                  <a:srgbClr val="002060"/>
                </a:solidFill>
                <a:latin typeface="Arial" panose="020B0604020202020204" pitchFamily="34" charset="0"/>
                <a:ea typeface="Times New Roman" panose="02020603050405020304" pitchFamily="18" charset="0"/>
                <a:cs typeface="Arial" panose="020B0604020202020204" pitchFamily="34" charset="0"/>
              </a:rPr>
              <a:t>-west-</a:t>
            </a:r>
            <a:r>
              <a:rPr lang="en-GB" sz="2399"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london</a:t>
            </a:r>
            <a:r>
              <a:rPr lang="en-GB" sz="2399"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GB" sz="2399" dirty="0">
              <a:solidFill>
                <a:srgbClr val="002060"/>
              </a:solidFill>
              <a:latin typeface="Arial" panose="020B0604020202020204" pitchFamily="34" charset="0"/>
              <a:ea typeface="Aptos" panose="020B0004020202020204" pitchFamily="34" charset="0"/>
              <a:cs typeface="Arial" panose="020B0604020202020204" pitchFamily="34" charset="0"/>
            </a:endParaRPr>
          </a:p>
          <a:p>
            <a:pPr algn="r" defTabSz="1038995">
              <a:buSzPts val="1000"/>
              <a:tabLst>
                <a:tab pos="457063" algn="l"/>
              </a:tabLst>
            </a:pPr>
            <a:endParaRPr lang="en-GB" sz="2399"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r" defTabSz="1038995">
              <a:buSzPts val="1000"/>
              <a:tabLst>
                <a:tab pos="457063" algn="l"/>
              </a:tabLst>
            </a:pPr>
            <a:r>
              <a:rPr lang="en-GB" sz="2399" b="1" dirty="0">
                <a:solidFill>
                  <a:srgbClr val="002060"/>
                </a:solidFill>
                <a:latin typeface="Arial" panose="020B0604020202020204" pitchFamily="34" charset="0"/>
                <a:ea typeface="Times New Roman" panose="02020603050405020304" pitchFamily="18" charset="0"/>
                <a:cs typeface="Arial" panose="020B0604020202020204" pitchFamily="34" charset="0"/>
              </a:rPr>
              <a:t>		QR code: on the flier attached</a:t>
            </a:r>
          </a:p>
          <a:p>
            <a:pPr algn="r" defTabSz="1038995">
              <a:buSzPts val="1000"/>
              <a:tabLst>
                <a:tab pos="457063" algn="l"/>
              </a:tabLst>
            </a:pPr>
            <a:endParaRPr lang="en-GB" sz="2399" b="1" dirty="0">
              <a:solidFill>
                <a:srgbClr val="002060"/>
              </a:solidFill>
              <a:latin typeface="Arial" panose="020B0604020202020204" pitchFamily="34" charset="0"/>
              <a:ea typeface="Aptos" panose="020B0004020202020204" pitchFamily="34" charset="0"/>
              <a:cs typeface="Arial" panose="020B0604020202020204" pitchFamily="34" charset="0"/>
            </a:endParaRPr>
          </a:p>
          <a:p>
            <a:pPr algn="r" defTabSz="1038995">
              <a:buSzPts val="1000"/>
              <a:tabLst>
                <a:tab pos="457063" algn="l"/>
              </a:tabLst>
            </a:pPr>
            <a:r>
              <a:rPr lang="en-GB" sz="2399" b="1" dirty="0">
                <a:solidFill>
                  <a:srgbClr val="00B050"/>
                </a:solidFill>
                <a:latin typeface="Arial" panose="020B0604020202020204" pitchFamily="34" charset="0"/>
                <a:ea typeface="Aptos" panose="020B0004020202020204" pitchFamily="34" charset="0"/>
                <a:cs typeface="Arial" panose="020B0604020202020204" pitchFamily="34" charset="0"/>
              </a:rPr>
              <a:t>For professionals only email: </a:t>
            </a:r>
          </a:p>
          <a:p>
            <a:pPr algn="r" defTabSz="1038995">
              <a:buSzPts val="1000"/>
              <a:tabLst>
                <a:tab pos="457063" algn="l"/>
              </a:tabLst>
            </a:pPr>
            <a:endParaRPr lang="en-GB" sz="1100" b="1" dirty="0">
              <a:solidFill>
                <a:srgbClr val="00B050"/>
              </a:solidFill>
              <a:latin typeface="Arial" panose="020B0604020202020204" pitchFamily="34" charset="0"/>
              <a:ea typeface="Aptos" panose="020B0004020202020204" pitchFamily="34" charset="0"/>
              <a:cs typeface="Arial" panose="020B0604020202020204" pitchFamily="34" charset="0"/>
            </a:endParaRPr>
          </a:p>
          <a:p>
            <a:pPr algn="r" defTabSz="1038995">
              <a:buSzPts val="1000"/>
              <a:tabLst>
                <a:tab pos="457063" algn="l"/>
              </a:tabLst>
            </a:pPr>
            <a:r>
              <a:rPr lang="en-GB" sz="2399" b="1" dirty="0">
                <a:solidFill>
                  <a:srgbClr val="00B050"/>
                </a:solidFill>
                <a:latin typeface="Arial" panose="020B0604020202020204" pitchFamily="34" charset="0"/>
                <a:ea typeface="Aptos" panose="020B0004020202020204" pitchFamily="34" charset="0"/>
                <a:cs typeface="Arial" panose="020B0604020202020204" pitchFamily="34" charset="0"/>
              </a:rPr>
              <a:t>Nclicb.workwell@nhs.net</a:t>
            </a:r>
            <a:endParaRPr lang="en-GB" sz="2399" dirty="0">
              <a:solidFill>
                <a:srgbClr val="00B050"/>
              </a:solidFill>
              <a:latin typeface="Arial" panose="020B0604020202020204" pitchFamily="34" charset="0"/>
              <a:ea typeface="Aptos" panose="020B0004020202020204" pitchFamily="34" charset="0"/>
              <a:cs typeface="Arial" panose="020B0604020202020204" pitchFamily="34" charset="0"/>
            </a:endParaRPr>
          </a:p>
        </p:txBody>
      </p:sp>
      <p:pic>
        <p:nvPicPr>
          <p:cNvPr id="8" name="Graphic 7" descr="Telephone with solid fill">
            <a:extLst>
              <a:ext uri="{FF2B5EF4-FFF2-40B4-BE49-F238E27FC236}">
                <a16:creationId xmlns:a16="http://schemas.microsoft.com/office/drawing/2014/main" id="{F72DE070-E346-8463-D442-8CB9FAA386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4153" y="1900340"/>
            <a:ext cx="647966" cy="647966"/>
          </a:xfrm>
          <a:prstGeom prst="rect">
            <a:avLst/>
          </a:prstGeom>
        </p:spPr>
      </p:pic>
      <p:pic>
        <p:nvPicPr>
          <p:cNvPr id="10" name="Graphic 9" descr="Email with solid fill">
            <a:extLst>
              <a:ext uri="{FF2B5EF4-FFF2-40B4-BE49-F238E27FC236}">
                <a16:creationId xmlns:a16="http://schemas.microsoft.com/office/drawing/2014/main" id="{47493BF3-A485-10A4-67BC-6225F1212C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24153" y="2605377"/>
            <a:ext cx="647966" cy="647966"/>
          </a:xfrm>
          <a:prstGeom prst="rect">
            <a:avLst/>
          </a:prstGeom>
        </p:spPr>
      </p:pic>
      <p:pic>
        <p:nvPicPr>
          <p:cNvPr id="12" name="Graphic 11" descr="Internet with solid fill">
            <a:extLst>
              <a:ext uri="{FF2B5EF4-FFF2-40B4-BE49-F238E27FC236}">
                <a16:creationId xmlns:a16="http://schemas.microsoft.com/office/drawing/2014/main" id="{8D1978A1-D47F-D783-8CAC-34D12FAD6A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24153" y="3379145"/>
            <a:ext cx="647966" cy="647966"/>
          </a:xfrm>
          <a:prstGeom prst="rect">
            <a:avLst/>
          </a:prstGeom>
        </p:spPr>
      </p:pic>
      <p:pic>
        <p:nvPicPr>
          <p:cNvPr id="14" name="Graphic 13" descr="Qr Code with solid fill">
            <a:extLst>
              <a:ext uri="{FF2B5EF4-FFF2-40B4-BE49-F238E27FC236}">
                <a16:creationId xmlns:a16="http://schemas.microsoft.com/office/drawing/2014/main" id="{EE4C5094-AFC5-63CF-75ED-3F503EFD07D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24153" y="4177012"/>
            <a:ext cx="621061" cy="621061"/>
          </a:xfrm>
          <a:prstGeom prst="rect">
            <a:avLst/>
          </a:prstGeom>
        </p:spPr>
      </p:pic>
      <p:sp>
        <p:nvSpPr>
          <p:cNvPr id="16" name="TextBox 15">
            <a:extLst>
              <a:ext uri="{FF2B5EF4-FFF2-40B4-BE49-F238E27FC236}">
                <a16:creationId xmlns:a16="http://schemas.microsoft.com/office/drawing/2014/main" id="{04721988-F96E-6C51-B7E4-BE9B5E4E0DC2}"/>
              </a:ext>
            </a:extLst>
          </p:cNvPr>
          <p:cNvSpPr txBox="1"/>
          <p:nvPr/>
        </p:nvSpPr>
        <p:spPr>
          <a:xfrm>
            <a:off x="5749445" y="1313171"/>
            <a:ext cx="6122674" cy="461545"/>
          </a:xfrm>
          <a:prstGeom prst="rect">
            <a:avLst/>
          </a:prstGeom>
          <a:noFill/>
        </p:spPr>
        <p:txBody>
          <a:bodyPr wrap="square">
            <a:spAutoFit/>
          </a:bodyPr>
          <a:lstStyle/>
          <a:p>
            <a:pPr algn="r" defTabSz="1038995"/>
            <a:r>
              <a:rPr lang="en-GB" sz="2399" b="1" dirty="0">
                <a:solidFill>
                  <a:srgbClr val="002060"/>
                </a:solidFill>
                <a:latin typeface="Arial" panose="020B0604020202020204" pitchFamily="34" charset="0"/>
                <a:ea typeface="Aptos" panose="020B0004020202020204" pitchFamily="34" charset="0"/>
                <a:cs typeface="Arial" panose="020B0604020202020204" pitchFamily="34" charset="0"/>
              </a:rPr>
              <a:t>To self-refer, people can choose from:</a:t>
            </a:r>
            <a:endParaRPr lang="en-GB" sz="2399" dirty="0">
              <a:solidFill>
                <a:srgbClr val="002060"/>
              </a:solidFill>
              <a:latin typeface="Arial" panose="020B0604020202020204" pitchFamily="34" charset="0"/>
              <a:ea typeface="Aptos" panose="020B0004020202020204" pitchFamily="34" charset="0"/>
              <a:cs typeface="Arial" panose="020B0604020202020204" pitchFamily="34" charset="0"/>
            </a:endParaRPr>
          </a:p>
        </p:txBody>
      </p:sp>
      <p:pic>
        <p:nvPicPr>
          <p:cNvPr id="18" name="Picture 17" descr="A brochure with two people&#10;&#10;Description automatically generated">
            <a:extLst>
              <a:ext uri="{FF2B5EF4-FFF2-40B4-BE49-F238E27FC236}">
                <a16:creationId xmlns:a16="http://schemas.microsoft.com/office/drawing/2014/main" id="{DA93678A-C174-CE24-EE5A-75D462D327A9}"/>
              </a:ext>
            </a:extLst>
          </p:cNvPr>
          <p:cNvPicPr>
            <a:picLocks noChangeAspect="1"/>
          </p:cNvPicPr>
          <p:nvPr/>
        </p:nvPicPr>
        <p:blipFill>
          <a:blip r:embed="rId13">
            <a:extLst>
              <a:ext uri="{28A0092B-C50C-407E-A947-70E740481C1C}">
                <a14:useLocalDpi xmlns:a14="http://schemas.microsoft.com/office/drawing/2010/main" val="0"/>
              </a:ext>
            </a:extLst>
          </a:blip>
          <a:srcRect l="35058"/>
          <a:stretch/>
        </p:blipFill>
        <p:spPr>
          <a:xfrm>
            <a:off x="297762" y="1427876"/>
            <a:ext cx="4924679" cy="5370471"/>
          </a:xfrm>
          <a:prstGeom prst="rect">
            <a:avLst/>
          </a:prstGeom>
        </p:spPr>
      </p:pic>
      <p:pic>
        <p:nvPicPr>
          <p:cNvPr id="2" name="Graphic 1" descr="Email with solid fill">
            <a:extLst>
              <a:ext uri="{FF2B5EF4-FFF2-40B4-BE49-F238E27FC236}">
                <a16:creationId xmlns:a16="http://schemas.microsoft.com/office/drawing/2014/main" id="{25FDCD24-1382-3A54-F5AE-DDA4872AE7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22006" y="5371473"/>
            <a:ext cx="647966" cy="647966"/>
          </a:xfrm>
          <a:prstGeom prst="rect">
            <a:avLst/>
          </a:prstGeom>
        </p:spPr>
      </p:pic>
    </p:spTree>
    <p:extLst>
      <p:ext uri="{BB962C8B-B14F-4D97-AF65-F5344CB8AC3E}">
        <p14:creationId xmlns:p14="http://schemas.microsoft.com/office/powerpoint/2010/main" val="276450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1038995"/>
            <a:fld id="{E76F84FA-B8EB-462F-97BA-032CB76B4E3A}" type="slidenum">
              <a:rPr lang="en-GB" sz="1999">
                <a:solidFill>
                  <a:srgbClr val="000000"/>
                </a:solidFill>
                <a:latin typeface="Arial" panose="020B0604020202020204"/>
              </a:rPr>
              <a:pPr defTabSz="1038995"/>
              <a:t>2</a:t>
            </a:fld>
            <a:endParaRPr lang="en-GB" sz="1999">
              <a:solidFill>
                <a:srgbClr val="000000"/>
              </a:solidFill>
              <a:latin typeface="Arial" panose="020B0604020202020204"/>
            </a:endParaRPr>
          </a:p>
        </p:txBody>
      </p:sp>
      <p:sp>
        <p:nvSpPr>
          <p:cNvPr id="4" name="Title 3"/>
          <p:cNvSpPr>
            <a:spLocks noGrp="1"/>
          </p:cNvSpPr>
          <p:nvPr>
            <p:ph type="title"/>
          </p:nvPr>
        </p:nvSpPr>
        <p:spPr/>
        <p:txBody>
          <a:bodyPr>
            <a:noAutofit/>
          </a:bodyPr>
          <a:lstStyle/>
          <a:p>
            <a:pPr defTabSz="1125556">
              <a:defRPr/>
            </a:pPr>
            <a:r>
              <a:rPr lang="en-GB" sz="3199" dirty="0">
                <a:solidFill>
                  <a:srgbClr val="FFFFFF"/>
                </a:solidFill>
                <a:cs typeface="Arial" panose="020B0604020202020204" pitchFamily="34" charset="0"/>
              </a:rPr>
              <a:t>North West London ICB: Addressing Health Inequalities through </a:t>
            </a:r>
            <a:r>
              <a:rPr lang="en-GB" sz="3199" dirty="0" err="1">
                <a:solidFill>
                  <a:srgbClr val="FFFFFF"/>
                </a:solidFill>
                <a:cs typeface="Arial" panose="020B0604020202020204" pitchFamily="34" charset="0"/>
              </a:rPr>
              <a:t>WorkWell</a:t>
            </a:r>
            <a:endParaRPr lang="en-GB" sz="7198" dirty="0">
              <a:solidFill>
                <a:srgbClr val="FFFFFF"/>
              </a:solidFill>
              <a:cs typeface="Arial" panose="020B0604020202020204" pitchFamily="34" charset="0"/>
            </a:endParaRPr>
          </a:p>
        </p:txBody>
      </p:sp>
      <p:sp>
        <p:nvSpPr>
          <p:cNvPr id="7" name="Subtitle 2">
            <a:extLst>
              <a:ext uri="{FF2B5EF4-FFF2-40B4-BE49-F238E27FC236}">
                <a16:creationId xmlns:a16="http://schemas.microsoft.com/office/drawing/2014/main" id="{38BA8984-23A4-D0B3-8720-287F6C6A4A51}"/>
              </a:ext>
            </a:extLst>
          </p:cNvPr>
          <p:cNvSpPr txBox="1">
            <a:spLocks/>
          </p:cNvSpPr>
          <p:nvPr/>
        </p:nvSpPr>
        <p:spPr>
          <a:xfrm>
            <a:off x="191515" y="1138303"/>
            <a:ext cx="5463152" cy="5325669"/>
          </a:xfrm>
          <a:prstGeom prst="rect">
            <a:avLst/>
          </a:prstGeom>
        </p:spPr>
        <p:txBody>
          <a:bodyPr>
            <a:noAutofit/>
          </a:bodyPr>
          <a:lstStyle>
            <a:lvl1pPr marL="0" indent="0" algn="l" defTabSz="220835" rtl="0" eaLnBrk="1" latinLnBrk="0" hangingPunct="1">
              <a:lnSpc>
                <a:spcPct val="100000"/>
              </a:lnSpc>
              <a:spcBef>
                <a:spcPts val="0"/>
              </a:spcBef>
              <a:spcAft>
                <a:spcPts val="738"/>
              </a:spcAft>
              <a:buFont typeface="Arial" panose="020B0604020202020204" pitchFamily="34" charset="0"/>
              <a:buNone/>
              <a:defRPr sz="1477" b="1" kern="1200" cap="none" baseline="0">
                <a:solidFill>
                  <a:srgbClr val="002060"/>
                </a:solidFill>
                <a:latin typeface="Arial Nova" panose="020B0504020202020204" pitchFamily="34" charset="0"/>
                <a:ea typeface="+mn-ea"/>
                <a:cs typeface="+mn-cs"/>
              </a:defRPr>
            </a:lvl1pPr>
            <a:lvl2pPr marL="0" indent="0" algn="l" defTabSz="220835" rtl="0" eaLnBrk="1" latinLnBrk="0" hangingPunct="1">
              <a:lnSpc>
                <a:spcPct val="100000"/>
              </a:lnSpc>
              <a:spcBef>
                <a:spcPts val="0"/>
              </a:spcBef>
              <a:spcAft>
                <a:spcPts val="738"/>
              </a:spcAft>
              <a:buFont typeface="Arial" panose="020B0604020202020204" pitchFamily="34" charset="0"/>
              <a:buNone/>
              <a:defRPr sz="1477" b="0" kern="1200" cap="none" baseline="0">
                <a:solidFill>
                  <a:srgbClr val="002060"/>
                </a:solidFill>
                <a:latin typeface="Arial Nova" panose="020B0504020202020204" pitchFamily="34" charset="0"/>
                <a:ea typeface="+mn-ea"/>
                <a:cs typeface="+mn-cs"/>
              </a:defRPr>
            </a:lvl2pPr>
            <a:lvl3pPr marL="0" indent="0" algn="l" defTabSz="220835" rtl="0" eaLnBrk="1" latinLnBrk="0" hangingPunct="1">
              <a:lnSpc>
                <a:spcPct val="100000"/>
              </a:lnSpc>
              <a:spcBef>
                <a:spcPts val="0"/>
              </a:spcBef>
              <a:spcAft>
                <a:spcPts val="738"/>
              </a:spcAft>
              <a:buFont typeface="Arial" panose="020B0604020202020204" pitchFamily="34" charset="0"/>
              <a:buNone/>
              <a:defRPr sz="1231" kern="1200">
                <a:solidFill>
                  <a:srgbClr val="002060"/>
                </a:solidFill>
                <a:latin typeface="Arial Nova" panose="020B0504020202020204" pitchFamily="34" charset="0"/>
                <a:ea typeface="+mn-ea"/>
                <a:cs typeface="+mn-cs"/>
              </a:defRPr>
            </a:lvl3pPr>
            <a:lvl4pPr marL="221588" indent="-224744" algn="l" defTabSz="220835" rtl="0" eaLnBrk="1" latinLnBrk="0" hangingPunct="1">
              <a:lnSpc>
                <a:spcPct val="100000"/>
              </a:lnSpc>
              <a:spcBef>
                <a:spcPts val="0"/>
              </a:spcBef>
              <a:spcAft>
                <a:spcPts val="738"/>
              </a:spcAft>
              <a:buClrTx/>
              <a:buFont typeface="Arial" panose="020B0604020202020204" pitchFamily="34" charset="0"/>
              <a:buChar char="•"/>
              <a:defRPr sz="1231" kern="1200">
                <a:solidFill>
                  <a:srgbClr val="002060"/>
                </a:solidFill>
                <a:latin typeface="Arial Nova" panose="020B0504020202020204" pitchFamily="34" charset="0"/>
                <a:ea typeface="+mn-ea"/>
                <a:cs typeface="+mn-cs"/>
              </a:defRPr>
            </a:lvl4pPr>
            <a:lvl5pPr marL="441668" indent="-226020" algn="l" defTabSz="220835" rtl="0" eaLnBrk="1" latinLnBrk="0" hangingPunct="1">
              <a:lnSpc>
                <a:spcPct val="100000"/>
              </a:lnSpc>
              <a:spcBef>
                <a:spcPts val="0"/>
              </a:spcBef>
              <a:spcAft>
                <a:spcPts val="738"/>
              </a:spcAft>
              <a:buClrTx/>
              <a:buSzPct val="100000"/>
              <a:buFont typeface="Arial" panose="020B0604020202020204" pitchFamily="34" charset="0"/>
              <a:buChar char="-"/>
              <a:defRPr sz="1231" kern="1200">
                <a:solidFill>
                  <a:srgbClr val="002060"/>
                </a:solidFill>
                <a:latin typeface="Arial Nova" panose="020B0504020202020204" pitchFamily="34" charset="0"/>
                <a:ea typeface="+mn-ea"/>
                <a:cs typeface="+mn-cs"/>
              </a:defRPr>
            </a:lvl5pPr>
            <a:lvl6pPr marL="666412" indent="-224744" algn="l" defTabSz="220835" rtl="0" eaLnBrk="1" latinLnBrk="0" hangingPunct="1">
              <a:lnSpc>
                <a:spcPct val="100000"/>
              </a:lnSpc>
              <a:spcBef>
                <a:spcPts val="0"/>
              </a:spcBef>
              <a:spcAft>
                <a:spcPts val="738"/>
              </a:spcAft>
              <a:buClrTx/>
              <a:buSzPct val="80000"/>
              <a:buFont typeface="Wingdings" panose="05000000000000000000" pitchFamily="2" charset="2"/>
              <a:buChar char="§"/>
              <a:defRPr sz="1231" kern="1200">
                <a:solidFill>
                  <a:schemeClr val="tx1"/>
                </a:solidFill>
                <a:latin typeface="+mn-lt"/>
                <a:ea typeface="+mn-ea"/>
                <a:cs typeface="+mn-cs"/>
              </a:defRPr>
            </a:lvl6pPr>
            <a:lvl7pPr marL="886353" indent="-226020" algn="l" defTabSz="220835" rtl="0" eaLnBrk="1" latinLnBrk="0" hangingPunct="1">
              <a:lnSpc>
                <a:spcPct val="100000"/>
              </a:lnSpc>
              <a:spcBef>
                <a:spcPts val="0"/>
              </a:spcBef>
              <a:spcAft>
                <a:spcPts val="738"/>
              </a:spcAft>
              <a:buClrTx/>
              <a:buFont typeface="Arial" panose="020B0604020202020204" pitchFamily="34" charset="0"/>
              <a:buChar char="•"/>
              <a:defRPr sz="1231" kern="1200">
                <a:solidFill>
                  <a:schemeClr val="tx1"/>
                </a:solidFill>
                <a:latin typeface="+mn-lt"/>
                <a:ea typeface="+mn-ea"/>
                <a:cs typeface="+mn-cs"/>
              </a:defRPr>
            </a:lvl7pPr>
            <a:lvl8pPr marL="1106126" indent="-224744" algn="l" defTabSz="220835" rtl="0" eaLnBrk="1" latinLnBrk="0" hangingPunct="1">
              <a:lnSpc>
                <a:spcPct val="100000"/>
              </a:lnSpc>
              <a:spcBef>
                <a:spcPts val="0"/>
              </a:spcBef>
              <a:spcAft>
                <a:spcPts val="738"/>
              </a:spcAft>
              <a:buClrTx/>
              <a:buFont typeface="Arial" panose="020B0604020202020204" pitchFamily="34" charset="0"/>
              <a:buChar char="-"/>
              <a:defRPr sz="1231" kern="1200">
                <a:solidFill>
                  <a:schemeClr val="tx1"/>
                </a:solidFill>
                <a:latin typeface="+mn-lt"/>
                <a:ea typeface="+mn-ea"/>
                <a:cs typeface="+mn-cs"/>
              </a:defRPr>
            </a:lvl8pPr>
            <a:lvl9pPr marL="220835" indent="0" algn="l" defTabSz="220835" rtl="0" eaLnBrk="1" latinLnBrk="0" hangingPunct="1">
              <a:lnSpc>
                <a:spcPct val="100000"/>
              </a:lnSpc>
              <a:spcBef>
                <a:spcPts val="0"/>
              </a:spcBef>
              <a:spcAft>
                <a:spcPts val="738"/>
              </a:spcAft>
              <a:buClr>
                <a:schemeClr val="bg2"/>
              </a:buClr>
              <a:buSzPct val="80000"/>
              <a:buFont typeface="Wingdings" panose="05000000000000000000" pitchFamily="2" charset="2"/>
              <a:buNone/>
              <a:defRPr sz="1231" kern="1200">
                <a:solidFill>
                  <a:schemeClr val="tx1"/>
                </a:solidFill>
                <a:latin typeface="+mn-lt"/>
                <a:ea typeface="+mn-ea"/>
                <a:cs typeface="+mn-cs"/>
              </a:defRPr>
            </a:lvl9pPr>
          </a:lstStyle>
          <a:p>
            <a:pPr defTabSz="220813">
              <a:lnSpc>
                <a:spcPts val="1999"/>
              </a:lnSpc>
              <a:defRPr/>
            </a:pPr>
            <a:r>
              <a:rPr lang="en-GB" sz="1100" dirty="0">
                <a:cs typeface="Arial" panose="020B0604020202020204" pitchFamily="34" charset="0"/>
              </a:rPr>
              <a:t>North West London ICB is one of 15 WorkWell Vanguards funded by the Department for Work and Pensions to support residents back into work. This initiative directly addresses the widening life expectancy gap between communities in NW London, largely driven by wider determinants of health such as poor housing, poverty, and lack of employment opportunities.</a:t>
            </a:r>
          </a:p>
          <a:p>
            <a:pPr defTabSz="220813">
              <a:lnSpc>
                <a:spcPts val="1999"/>
              </a:lnSpc>
              <a:defRPr/>
            </a:pPr>
            <a:r>
              <a:rPr lang="en-GB" sz="1100" dirty="0">
                <a:cs typeface="Arial" panose="020B0604020202020204" pitchFamily="34" charset="0"/>
              </a:rPr>
              <a:t>Key Points:</a:t>
            </a:r>
          </a:p>
          <a:p>
            <a:pPr marL="342866" indent="-342866" defTabSz="220813">
              <a:lnSpc>
                <a:spcPts val="1999"/>
              </a:lnSpc>
              <a:spcAft>
                <a:spcPts val="600"/>
              </a:spcAft>
              <a:buFont typeface="+mj-lt"/>
              <a:buAutoNum type="arabicPeriod"/>
              <a:defRPr/>
            </a:pPr>
            <a:r>
              <a:rPr lang="en-GB" sz="1100" b="0" dirty="0">
                <a:cs typeface="Arial" panose="020B0604020202020204" pitchFamily="34" charset="0"/>
              </a:rPr>
              <a:t>WorkWell aligns with the ICS's fourth objective, focusing on social and economic development in our most deprived communities.</a:t>
            </a:r>
          </a:p>
          <a:p>
            <a:pPr marL="342866" indent="-342866" defTabSz="220769">
              <a:lnSpc>
                <a:spcPts val="1999"/>
              </a:lnSpc>
              <a:spcAft>
                <a:spcPts val="600"/>
              </a:spcAft>
              <a:buFont typeface="+mj-lt"/>
              <a:buAutoNum type="arabicPeriod"/>
              <a:defRPr/>
            </a:pPr>
            <a:r>
              <a:rPr lang="en-GB" sz="1100" b="0" dirty="0" err="1">
                <a:cs typeface="Arial" panose="020B0604020202020204" pitchFamily="34" charset="0"/>
              </a:rPr>
              <a:t>WorkWell</a:t>
            </a:r>
            <a:r>
              <a:rPr lang="en-GB" sz="1100" b="0" dirty="0">
                <a:cs typeface="Arial" panose="020B0604020202020204" pitchFamily="34" charset="0"/>
              </a:rPr>
              <a:t> serves as the primary vehicle to deliver on this objective, creating a strategic and streamlined front-end to various health and work initiatives.</a:t>
            </a:r>
          </a:p>
          <a:p>
            <a:pPr marL="342866" indent="-342866" defTabSz="220769">
              <a:lnSpc>
                <a:spcPts val="1999"/>
              </a:lnSpc>
              <a:spcAft>
                <a:spcPts val="600"/>
              </a:spcAft>
              <a:buFont typeface="+mj-lt"/>
              <a:buAutoNum type="arabicPeriod"/>
              <a:defRPr/>
            </a:pPr>
            <a:r>
              <a:rPr lang="en-GB" sz="1100" b="0" dirty="0">
                <a:cs typeface="Arial" panose="020B0604020202020204" pitchFamily="34" charset="0"/>
              </a:rPr>
              <a:t>It builds on existing strong partnerships and the national Core20Plus5 framework, maximising our roles as Anchor Institutions</a:t>
            </a:r>
          </a:p>
          <a:p>
            <a:pPr marL="342866" indent="-342866" defTabSz="220769">
              <a:lnSpc>
                <a:spcPts val="1999"/>
              </a:lnSpc>
              <a:spcAft>
                <a:spcPts val="600"/>
              </a:spcAft>
              <a:buFont typeface="+mj-lt"/>
              <a:buAutoNum type="arabicPeriod"/>
              <a:defRPr/>
            </a:pPr>
            <a:r>
              <a:rPr lang="en-GB" sz="1100" b="0" dirty="0">
                <a:ea typeface="Times New Roman" panose="02020603050405020304" pitchFamily="18" charset="0"/>
              </a:rPr>
              <a:t>Reduces employers’ absence costs and improves productivity through early help &amp; preventive interventions</a:t>
            </a:r>
            <a:r>
              <a:rPr lang="en-GB" sz="1100" b="0" dirty="0">
                <a:ea typeface="Times New Roman" panose="02020603050405020304" pitchFamily="18" charset="0"/>
                <a:cs typeface="Arial" panose="020B0604020202020204" pitchFamily="34" charset="0"/>
              </a:rPr>
              <a:t>.</a:t>
            </a:r>
          </a:p>
          <a:p>
            <a:pPr marL="342866" indent="-342866" defTabSz="220769">
              <a:lnSpc>
                <a:spcPts val="1999"/>
              </a:lnSpc>
              <a:spcAft>
                <a:spcPts val="600"/>
              </a:spcAft>
              <a:buFont typeface="+mj-lt"/>
              <a:buAutoNum type="arabicPeriod"/>
              <a:defRPr/>
            </a:pPr>
            <a:r>
              <a:rPr lang="en-GB" sz="1100" b="0" dirty="0">
                <a:cs typeface="Arial" panose="020B0604020202020204" pitchFamily="34" charset="0"/>
              </a:rPr>
              <a:t>The Government has proposed measures to overhaul the health and benefits system to support employment (outlined in the </a:t>
            </a:r>
            <a:r>
              <a:rPr lang="en-GB" sz="1100" b="0" i="1" dirty="0">
                <a:cs typeface="Arial" panose="020B0604020202020204" pitchFamily="34" charset="0"/>
              </a:rPr>
              <a:t>‘Get Britain Working’ </a:t>
            </a:r>
            <a:r>
              <a:rPr lang="en-GB" sz="1100" b="0" dirty="0">
                <a:cs typeface="Arial" panose="020B0604020202020204" pitchFamily="34" charset="0"/>
              </a:rPr>
              <a:t>white paper).</a:t>
            </a:r>
          </a:p>
        </p:txBody>
      </p:sp>
      <p:sp>
        <p:nvSpPr>
          <p:cNvPr id="8" name="Subtitle 2">
            <a:extLst>
              <a:ext uri="{FF2B5EF4-FFF2-40B4-BE49-F238E27FC236}">
                <a16:creationId xmlns:a16="http://schemas.microsoft.com/office/drawing/2014/main" id="{A46F222B-D898-3B41-13A8-25B3A93A9D70}"/>
              </a:ext>
            </a:extLst>
          </p:cNvPr>
          <p:cNvSpPr txBox="1">
            <a:spLocks/>
          </p:cNvSpPr>
          <p:nvPr/>
        </p:nvSpPr>
        <p:spPr>
          <a:xfrm>
            <a:off x="5654667" y="1079841"/>
            <a:ext cx="6497666" cy="5384129"/>
          </a:xfrm>
          <a:prstGeom prst="rect">
            <a:avLst/>
          </a:prstGeom>
        </p:spPr>
        <p:txBody>
          <a:bodyPr vert="horz" lIns="91458" tIns="45730" rIns="91458" bIns="45730" rtlCol="0">
            <a:no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286">
              <a:lnSpc>
                <a:spcPts val="1999"/>
              </a:lnSpc>
              <a:spcBef>
                <a:spcPts val="0"/>
              </a:spcBef>
              <a:defRPr/>
            </a:pPr>
            <a:r>
              <a:rPr lang="en-GB" sz="1500" kern="100" dirty="0">
                <a:solidFill>
                  <a:srgbClr val="002060"/>
                </a:solidFill>
                <a:latin typeface="Arial Nova" panose="020B0504020202020204" pitchFamily="34" charset="0"/>
                <a:ea typeface="Aptos" panose="020B0004020202020204" pitchFamily="34" charset="0"/>
                <a:cs typeface="Times New Roman" panose="02020603050405020304" pitchFamily="18" charset="0"/>
              </a:rPr>
              <a:t>We are working together in these ways to address these issues, maximising the opportunity this ICB brings to local people:</a:t>
            </a:r>
          </a:p>
          <a:p>
            <a:pPr marL="171433" indent="-171433" algn="l" defTabSz="914286">
              <a:lnSpc>
                <a:spcPts val="1999"/>
              </a:lnSpc>
              <a:spcBef>
                <a:spcPts val="0"/>
              </a:spcBef>
              <a:buClr>
                <a:srgbClr val="FFC000"/>
              </a:buClr>
              <a:buFont typeface="Arial" panose="020B0604020202020204" pitchFamily="34" charset="0"/>
              <a:buChar char="•"/>
              <a:defRPr/>
            </a:pPr>
            <a:r>
              <a:rPr lang="en-GB" sz="1500" dirty="0">
                <a:solidFill>
                  <a:srgbClr val="002060"/>
                </a:solidFill>
                <a:latin typeface="Arial Nova" panose="020B0504020202020204" pitchFamily="34" charset="0"/>
              </a:rPr>
              <a:t>NW London ICB collaborated with West London Alliance to secure this investment.</a:t>
            </a:r>
          </a:p>
          <a:p>
            <a:pPr marL="171433" indent="-171433" algn="l" defTabSz="914286">
              <a:lnSpc>
                <a:spcPts val="1999"/>
              </a:lnSpc>
              <a:spcBef>
                <a:spcPts val="0"/>
              </a:spcBef>
              <a:buClr>
                <a:srgbClr val="FFC000"/>
              </a:buClr>
              <a:buFont typeface="Arial" panose="020B0604020202020204" pitchFamily="34" charset="0"/>
              <a:buChar char="•"/>
              <a:defRPr/>
            </a:pPr>
            <a:r>
              <a:rPr lang="en-GB" sz="1500" dirty="0">
                <a:solidFill>
                  <a:srgbClr val="002060"/>
                </a:solidFill>
                <a:latin typeface="Arial Nova" panose="020B0504020202020204" pitchFamily="34" charset="0"/>
              </a:rPr>
              <a:t>West London Alliance has been commissioned to deliver WorkWell across all eight NW London boroughs.</a:t>
            </a:r>
          </a:p>
          <a:p>
            <a:pPr marL="171433" indent="-171433" algn="l" defTabSz="914286">
              <a:lnSpc>
                <a:spcPts val="1999"/>
              </a:lnSpc>
              <a:spcBef>
                <a:spcPts val="0"/>
              </a:spcBef>
              <a:buClr>
                <a:srgbClr val="FFC000"/>
              </a:buClr>
              <a:buFont typeface="Arial" panose="020B0604020202020204" pitchFamily="34" charset="0"/>
              <a:buChar char="•"/>
              <a:defRPr/>
            </a:pPr>
            <a:r>
              <a:rPr lang="en-GB" sz="1500" dirty="0">
                <a:solidFill>
                  <a:srgbClr val="002060"/>
                </a:solidFill>
                <a:latin typeface="Arial Nova" panose="020B0504020202020204" pitchFamily="34" charset="0"/>
              </a:rPr>
              <a:t>The programme was launched in July 2024, marking the first phase of a medium-term strategy to develop a whole-system integrated offer for work and health.</a:t>
            </a:r>
          </a:p>
          <a:p>
            <a:pPr marL="171433" indent="-171433" algn="l" defTabSz="914286">
              <a:lnSpc>
                <a:spcPts val="1999"/>
              </a:lnSpc>
              <a:spcBef>
                <a:spcPts val="0"/>
              </a:spcBef>
              <a:buClr>
                <a:srgbClr val="FFC000"/>
              </a:buClr>
              <a:buFont typeface="Arial" panose="020B0604020202020204" pitchFamily="34" charset="0"/>
              <a:buChar char="•"/>
              <a:defRPr/>
            </a:pPr>
            <a:r>
              <a:rPr lang="en-GB" sz="1500" dirty="0">
                <a:solidFill>
                  <a:srgbClr val="002060"/>
                </a:solidFill>
                <a:latin typeface="Arial Nova" panose="020B0504020202020204" pitchFamily="34" charset="0"/>
              </a:rPr>
              <a:t>The WorkWell delivery model outlines participants' journey through the programme, offering a range of services tailored to individual needs. Feedback from the launch event has been incorporated to strengthen the approach.</a:t>
            </a:r>
          </a:p>
          <a:p>
            <a:pPr marL="171433" indent="-171433" algn="l" defTabSz="914286">
              <a:lnSpc>
                <a:spcPts val="1999"/>
              </a:lnSpc>
              <a:spcBef>
                <a:spcPts val="0"/>
              </a:spcBef>
              <a:buClr>
                <a:srgbClr val="FFC000"/>
              </a:buClr>
              <a:buFont typeface="Arial" panose="020B0604020202020204" pitchFamily="34" charset="0"/>
              <a:buChar char="•"/>
              <a:defRPr/>
            </a:pPr>
            <a:r>
              <a:rPr lang="en-GB" sz="1500" dirty="0">
                <a:solidFill>
                  <a:srgbClr val="002060"/>
                </a:solidFill>
                <a:latin typeface="Arial Nova" panose="020B0504020202020204" pitchFamily="34" charset="0"/>
              </a:rPr>
              <a:t>By addressing these social determinants of health, WorkWell aims to reduce health inequalities, improve employment rates, and ultimately enhance the overall well-being of NW London communities.</a:t>
            </a:r>
          </a:p>
          <a:p>
            <a:pPr algn="l" defTabSz="914286">
              <a:lnSpc>
                <a:spcPts val="1999"/>
              </a:lnSpc>
              <a:spcAft>
                <a:spcPts val="800"/>
              </a:spcAft>
              <a:defRPr/>
            </a:pPr>
            <a:r>
              <a:rPr lang="en-GB" sz="1500" kern="100" dirty="0">
                <a:solidFill>
                  <a:srgbClr val="002060"/>
                </a:solidFill>
                <a:latin typeface="Arial Nova" panose="020B0504020202020204" pitchFamily="34" charset="0"/>
                <a:ea typeface="Aptos" panose="020B0004020202020204" pitchFamily="34" charset="0"/>
                <a:cs typeface="Times New Roman" panose="02020603050405020304" pitchFamily="18" charset="0"/>
              </a:rPr>
              <a:t>WorkWell is well positioned </a:t>
            </a:r>
            <a:r>
              <a:rPr lang="en-GB" sz="1500" dirty="0">
                <a:solidFill>
                  <a:srgbClr val="002060"/>
                </a:solidFill>
                <a:latin typeface="Arial Nova" panose="020B0504020202020204" pitchFamily="34" charset="0"/>
                <a:ea typeface="Aptos" panose="020B0004020202020204" pitchFamily="34" charset="0"/>
                <a:cs typeface="Times New Roman" panose="02020603050405020304" pitchFamily="18" charset="0"/>
              </a:rPr>
              <a:t>to create a more strategic and streamlined front-end to the range of health and work initiatives and support services for NW London.</a:t>
            </a:r>
            <a:endParaRPr lang="en-GB" sz="1500" kern="100" dirty="0">
              <a:solidFill>
                <a:srgbClr val="002060"/>
              </a:solidFill>
              <a:latin typeface="Arial Nova" panose="020B05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4816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361DDF7-788D-3FEB-5373-D9D343406173}"/>
              </a:ext>
            </a:extLst>
          </p:cNvPr>
          <p:cNvSpPr txBox="1">
            <a:spLocks/>
          </p:cNvSpPr>
          <p:nvPr/>
        </p:nvSpPr>
        <p:spPr>
          <a:xfrm>
            <a:off x="407369" y="326673"/>
            <a:ext cx="11377264" cy="543579"/>
          </a:xfrm>
          <a:prstGeom prst="rect">
            <a:avLst/>
          </a:prstGeom>
        </p:spPr>
        <p:txBody>
          <a:bodyPr>
            <a:noAutofit/>
          </a:bodyPr>
          <a:lstStyle>
            <a:lvl1pPr algn="l" defTabSz="1125669" rtl="0" eaLnBrk="1" latinLnBrk="0" hangingPunct="1">
              <a:lnSpc>
                <a:spcPct val="100000"/>
              </a:lnSpc>
              <a:spcBef>
                <a:spcPct val="0"/>
              </a:spcBef>
              <a:buNone/>
              <a:defRPr sz="2709" b="1" kern="1200" cap="none" spc="0" baseline="0">
                <a:solidFill>
                  <a:srgbClr val="002060"/>
                </a:solidFill>
                <a:latin typeface="Arial Nova" panose="020B0504020202020204" pitchFamily="34" charset="0"/>
                <a:ea typeface="+mj-ea"/>
                <a:cs typeface="+mj-cs"/>
              </a:defRPr>
            </a:lvl1pPr>
          </a:lstStyle>
          <a:p>
            <a:pPr defTabSz="1125331"/>
            <a:r>
              <a:rPr lang="en-GB" sz="3999"/>
              <a:t>WorkWell is a…</a:t>
            </a:r>
            <a:endParaRPr lang="en-GB" sz="3999" dirty="0"/>
          </a:p>
        </p:txBody>
      </p:sp>
      <p:sp>
        <p:nvSpPr>
          <p:cNvPr id="3" name="Content Placeholder 6">
            <a:extLst>
              <a:ext uri="{FF2B5EF4-FFF2-40B4-BE49-F238E27FC236}">
                <a16:creationId xmlns:a16="http://schemas.microsoft.com/office/drawing/2014/main" id="{09FAE767-C04C-7508-8B09-2CD5BC56375E}"/>
              </a:ext>
            </a:extLst>
          </p:cNvPr>
          <p:cNvSpPr txBox="1">
            <a:spLocks/>
          </p:cNvSpPr>
          <p:nvPr/>
        </p:nvSpPr>
        <p:spPr>
          <a:xfrm>
            <a:off x="3330230" y="1877637"/>
            <a:ext cx="8454402" cy="3218202"/>
          </a:xfrm>
          <a:prstGeom prst="rect">
            <a:avLst/>
          </a:prstGeom>
        </p:spPr>
        <p:txBody>
          <a:bodyPr vert="horz" lIns="91437" tIns="45719" rIns="91437" bIns="45719" rtlCol="0">
            <a:noAutofit/>
          </a:bodyPr>
          <a:lstStyle>
            <a:lvl1pPr marL="0" indent="0" algn="l" defTabSz="220835" rtl="0" eaLnBrk="1" latinLnBrk="0" hangingPunct="1">
              <a:lnSpc>
                <a:spcPct val="100000"/>
              </a:lnSpc>
              <a:spcBef>
                <a:spcPts val="0"/>
              </a:spcBef>
              <a:spcAft>
                <a:spcPts val="738"/>
              </a:spcAft>
              <a:buFont typeface="Arial" panose="020B0604020202020204" pitchFamily="34" charset="0"/>
              <a:buNone/>
              <a:defRPr sz="1477" b="0" kern="1200" cap="none" baseline="0">
                <a:solidFill>
                  <a:srgbClr val="002060"/>
                </a:solidFill>
                <a:latin typeface="Arial Nova" panose="020B0504020202020204" pitchFamily="34" charset="0"/>
                <a:ea typeface="+mn-ea"/>
                <a:cs typeface="+mn-cs"/>
              </a:defRPr>
            </a:lvl1pPr>
            <a:lvl2pPr marL="0" indent="0" algn="l" defTabSz="220835" rtl="0" eaLnBrk="1" latinLnBrk="0" hangingPunct="1">
              <a:lnSpc>
                <a:spcPct val="100000"/>
              </a:lnSpc>
              <a:spcBef>
                <a:spcPts val="0"/>
              </a:spcBef>
              <a:spcAft>
                <a:spcPts val="738"/>
              </a:spcAft>
              <a:buFont typeface="Arial" panose="020B0604020202020204" pitchFamily="34" charset="0"/>
              <a:buNone/>
              <a:defRPr sz="1477" b="0" kern="1200" cap="none" baseline="0">
                <a:solidFill>
                  <a:srgbClr val="002060"/>
                </a:solidFill>
                <a:latin typeface="Arial Nova" panose="020B0504020202020204" pitchFamily="34" charset="0"/>
                <a:ea typeface="+mn-ea"/>
                <a:cs typeface="+mn-cs"/>
              </a:defRPr>
            </a:lvl2pPr>
            <a:lvl3pPr marL="0" indent="0" algn="l" defTabSz="220835" rtl="0" eaLnBrk="1" latinLnBrk="0" hangingPunct="1">
              <a:lnSpc>
                <a:spcPct val="100000"/>
              </a:lnSpc>
              <a:spcBef>
                <a:spcPts val="0"/>
              </a:spcBef>
              <a:spcAft>
                <a:spcPts val="738"/>
              </a:spcAft>
              <a:buFont typeface="Arial" panose="020B0604020202020204" pitchFamily="34" charset="0"/>
              <a:buNone/>
              <a:defRPr sz="1231" b="0" kern="1200">
                <a:solidFill>
                  <a:srgbClr val="002060"/>
                </a:solidFill>
                <a:latin typeface="Arial Nova" panose="020B0504020202020204" pitchFamily="34" charset="0"/>
                <a:ea typeface="+mn-ea"/>
                <a:cs typeface="+mn-cs"/>
              </a:defRPr>
            </a:lvl3pPr>
            <a:lvl4pPr marL="221588" indent="-224744" algn="l" defTabSz="220835" rtl="0" eaLnBrk="1" latinLnBrk="0" hangingPunct="1">
              <a:lnSpc>
                <a:spcPct val="100000"/>
              </a:lnSpc>
              <a:spcBef>
                <a:spcPts val="0"/>
              </a:spcBef>
              <a:spcAft>
                <a:spcPts val="738"/>
              </a:spcAft>
              <a:buClrTx/>
              <a:buFont typeface="Arial" panose="020B0604020202020204" pitchFamily="34" charset="0"/>
              <a:buChar char="•"/>
              <a:defRPr sz="1231" b="0" kern="1200">
                <a:solidFill>
                  <a:srgbClr val="002060"/>
                </a:solidFill>
                <a:latin typeface="Arial Nova" panose="020B0504020202020204" pitchFamily="34" charset="0"/>
                <a:ea typeface="+mn-ea"/>
                <a:cs typeface="+mn-cs"/>
              </a:defRPr>
            </a:lvl4pPr>
            <a:lvl5pPr marL="441668" indent="-226020" algn="l" defTabSz="220835" rtl="0" eaLnBrk="1" latinLnBrk="0" hangingPunct="1">
              <a:lnSpc>
                <a:spcPct val="100000"/>
              </a:lnSpc>
              <a:spcBef>
                <a:spcPts val="0"/>
              </a:spcBef>
              <a:spcAft>
                <a:spcPts val="738"/>
              </a:spcAft>
              <a:buClrTx/>
              <a:buSzPct val="100000"/>
              <a:buFont typeface="Arial" panose="020B0604020202020204" pitchFamily="34" charset="0"/>
              <a:buChar char="-"/>
              <a:defRPr sz="1231" b="0" kern="1200">
                <a:solidFill>
                  <a:srgbClr val="002060"/>
                </a:solidFill>
                <a:latin typeface="Arial Nova" panose="020B0504020202020204" pitchFamily="34" charset="0"/>
                <a:ea typeface="+mn-ea"/>
                <a:cs typeface="+mn-cs"/>
              </a:defRPr>
            </a:lvl5pPr>
            <a:lvl6pPr marL="666412" indent="-224744" algn="l" defTabSz="220835" rtl="0" eaLnBrk="1" latinLnBrk="0" hangingPunct="1">
              <a:lnSpc>
                <a:spcPct val="100000"/>
              </a:lnSpc>
              <a:spcBef>
                <a:spcPts val="0"/>
              </a:spcBef>
              <a:spcAft>
                <a:spcPts val="738"/>
              </a:spcAft>
              <a:buClrTx/>
              <a:buSzPct val="80000"/>
              <a:buFont typeface="Wingdings" panose="05000000000000000000" pitchFamily="2" charset="2"/>
              <a:buChar char="§"/>
              <a:defRPr sz="1231" kern="1200">
                <a:solidFill>
                  <a:schemeClr val="tx1"/>
                </a:solidFill>
                <a:latin typeface="+mn-lt"/>
                <a:ea typeface="+mn-ea"/>
                <a:cs typeface="+mn-cs"/>
              </a:defRPr>
            </a:lvl6pPr>
            <a:lvl7pPr marL="886353" indent="-226020" algn="l" defTabSz="220835" rtl="0" eaLnBrk="1" latinLnBrk="0" hangingPunct="1">
              <a:lnSpc>
                <a:spcPct val="100000"/>
              </a:lnSpc>
              <a:spcBef>
                <a:spcPts val="0"/>
              </a:spcBef>
              <a:spcAft>
                <a:spcPts val="738"/>
              </a:spcAft>
              <a:buClrTx/>
              <a:buFont typeface="Arial" panose="020B0604020202020204" pitchFamily="34" charset="0"/>
              <a:buChar char="•"/>
              <a:defRPr sz="1231" kern="1200">
                <a:solidFill>
                  <a:schemeClr val="tx1"/>
                </a:solidFill>
                <a:latin typeface="+mn-lt"/>
                <a:ea typeface="+mn-ea"/>
                <a:cs typeface="+mn-cs"/>
              </a:defRPr>
            </a:lvl7pPr>
            <a:lvl8pPr marL="1106126" indent="-224744" algn="l" defTabSz="220835" rtl="0" eaLnBrk="1" latinLnBrk="0" hangingPunct="1">
              <a:lnSpc>
                <a:spcPct val="100000"/>
              </a:lnSpc>
              <a:spcBef>
                <a:spcPts val="0"/>
              </a:spcBef>
              <a:spcAft>
                <a:spcPts val="738"/>
              </a:spcAft>
              <a:buClrTx/>
              <a:buFont typeface="Arial" panose="020B0604020202020204" pitchFamily="34" charset="0"/>
              <a:buChar char="-"/>
              <a:defRPr sz="1231" kern="1200">
                <a:solidFill>
                  <a:schemeClr val="tx1"/>
                </a:solidFill>
                <a:latin typeface="+mn-lt"/>
                <a:ea typeface="+mn-ea"/>
                <a:cs typeface="+mn-cs"/>
              </a:defRPr>
            </a:lvl8pPr>
            <a:lvl9pPr marL="220835" indent="0" algn="l" defTabSz="220835" rtl="0" eaLnBrk="1" latinLnBrk="0" hangingPunct="1">
              <a:lnSpc>
                <a:spcPct val="100000"/>
              </a:lnSpc>
              <a:spcBef>
                <a:spcPts val="0"/>
              </a:spcBef>
              <a:spcAft>
                <a:spcPts val="738"/>
              </a:spcAft>
              <a:buClr>
                <a:schemeClr val="bg2"/>
              </a:buClr>
              <a:buSzPct val="80000"/>
              <a:buFont typeface="Wingdings" panose="05000000000000000000" pitchFamily="2" charset="2"/>
              <a:buNone/>
              <a:defRPr sz="1231" kern="1200">
                <a:solidFill>
                  <a:schemeClr val="tx1"/>
                </a:solidFill>
                <a:latin typeface="+mn-lt"/>
                <a:ea typeface="+mn-ea"/>
                <a:cs typeface="+mn-cs"/>
              </a:defRPr>
            </a:lvl9pPr>
          </a:lstStyle>
          <a:p>
            <a:pPr marL="457154" indent="-457154" defTabSz="220769">
              <a:buClr>
                <a:srgbClr val="F9A50E"/>
              </a:buClr>
              <a:buFont typeface="Arial" panose="020B0604020202020204" pitchFamily="34" charset="0"/>
              <a:buChar char="•"/>
            </a:pPr>
            <a:r>
              <a:rPr lang="en-GB" sz="2800" b="1" dirty="0"/>
              <a:t>Digital Front Door and Triage Point: </a:t>
            </a:r>
            <a:r>
              <a:rPr lang="en-GB" sz="2800" dirty="0"/>
              <a:t>to a wider range of employment support</a:t>
            </a:r>
          </a:p>
          <a:p>
            <a:pPr marL="457154" indent="-457154" defTabSz="220769">
              <a:buClr>
                <a:srgbClr val="F9A50E"/>
              </a:buClr>
              <a:buFont typeface="Arial" panose="020B0604020202020204" pitchFamily="34" charset="0"/>
              <a:buChar char="•"/>
            </a:pPr>
            <a:endParaRPr lang="en-GB" sz="2800" dirty="0"/>
          </a:p>
          <a:p>
            <a:pPr marL="457154" indent="-457154" defTabSz="220769">
              <a:buClr>
                <a:srgbClr val="F9A50E"/>
              </a:buClr>
              <a:buFont typeface="Arial" panose="020B0604020202020204" pitchFamily="34" charset="0"/>
              <a:buChar char="•"/>
            </a:pPr>
            <a:r>
              <a:rPr lang="en-GB" sz="2800" b="1" dirty="0">
                <a:ea typeface="Calibri" panose="020F0502020204030204" pitchFamily="34" charset="0"/>
              </a:rPr>
              <a:t>Catalyst for strategic systems change: </a:t>
            </a:r>
            <a:r>
              <a:rPr lang="en-GB" sz="2800" dirty="0">
                <a:ea typeface="Calibri" panose="020F0502020204030204" pitchFamily="34" charset="0"/>
              </a:rPr>
              <a:t>through an Integrated Work and Health Strategy</a:t>
            </a:r>
          </a:p>
          <a:p>
            <a:pPr algn="ctr" defTabSz="220769"/>
            <a:endParaRPr lang="en-GB" sz="1000" dirty="0">
              <a:ea typeface="Calibri" panose="020F0502020204030204" pitchFamily="34" charset="0"/>
            </a:endParaRPr>
          </a:p>
        </p:txBody>
      </p:sp>
      <p:pic>
        <p:nvPicPr>
          <p:cNvPr id="4" name="Content Placeholder 4">
            <a:extLst>
              <a:ext uri="{FF2B5EF4-FFF2-40B4-BE49-F238E27FC236}">
                <a16:creationId xmlns:a16="http://schemas.microsoft.com/office/drawing/2014/main" id="{1FFBB8DB-D3DB-B899-F0ED-58B4F43E9F85}"/>
              </a:ext>
            </a:extLst>
          </p:cNvPr>
          <p:cNvPicPr>
            <a:picLocks noChangeAspect="1"/>
          </p:cNvPicPr>
          <p:nvPr/>
        </p:nvPicPr>
        <p:blipFill>
          <a:blip r:embed="rId3"/>
          <a:srcRect t="2813" r="2395" b="2165"/>
          <a:stretch/>
        </p:blipFill>
        <p:spPr>
          <a:xfrm>
            <a:off x="263522" y="1268823"/>
            <a:ext cx="2886105" cy="5443496"/>
          </a:xfrm>
          <a:prstGeom prst="rect">
            <a:avLst/>
          </a:prstGeom>
        </p:spPr>
      </p:pic>
    </p:spTree>
    <p:extLst>
      <p:ext uri="{BB962C8B-B14F-4D97-AF65-F5344CB8AC3E}">
        <p14:creationId xmlns:p14="http://schemas.microsoft.com/office/powerpoint/2010/main" val="91135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D80A-95D4-1124-0C6B-8874F5B87846}"/>
              </a:ext>
            </a:extLst>
          </p:cNvPr>
          <p:cNvSpPr>
            <a:spLocks noGrp="1"/>
          </p:cNvSpPr>
          <p:nvPr>
            <p:ph type="title"/>
          </p:nvPr>
        </p:nvSpPr>
        <p:spPr/>
        <p:txBody>
          <a:bodyPr/>
          <a:lstStyle/>
          <a:p>
            <a:r>
              <a:rPr lang="en-GB" dirty="0"/>
              <a:t>Work and Health Services</a:t>
            </a:r>
          </a:p>
        </p:txBody>
      </p:sp>
      <p:sp>
        <p:nvSpPr>
          <p:cNvPr id="6" name="Text Placeholder 1">
            <a:extLst>
              <a:ext uri="{FF2B5EF4-FFF2-40B4-BE49-F238E27FC236}">
                <a16:creationId xmlns:a16="http://schemas.microsoft.com/office/drawing/2014/main" id="{6A5F42F3-044C-8E79-7BCC-AE620D18F0C0}"/>
              </a:ext>
            </a:extLst>
          </p:cNvPr>
          <p:cNvSpPr txBox="1">
            <a:spLocks/>
          </p:cNvSpPr>
          <p:nvPr/>
        </p:nvSpPr>
        <p:spPr>
          <a:xfrm>
            <a:off x="71700" y="1272761"/>
            <a:ext cx="6184034" cy="5585141"/>
          </a:xfrm>
          <a:prstGeom prst="rect">
            <a:avLst/>
          </a:prstGeom>
          <a:solidFill>
            <a:sysClr val="window" lastClr="FFFFFF">
              <a:lumMod val="95000"/>
            </a:sysClr>
          </a:solidFill>
        </p:spPr>
        <p:txBody>
          <a:bodyPr/>
          <a:lstStyle>
            <a:lvl1pPr marL="0" indent="0" algn="l" defTabSz="914400" rtl="0" eaLnBrk="1" latinLnBrk="0" hangingPunct="1">
              <a:lnSpc>
                <a:spcPct val="112000"/>
              </a:lnSpc>
              <a:spcBef>
                <a:spcPts val="0"/>
              </a:spcBef>
              <a:spcAft>
                <a:spcPts val="600"/>
              </a:spcAft>
              <a:buFont typeface="Arial" panose="020B0604020202020204" pitchFamily="34" charset="0"/>
              <a:buNone/>
              <a:defRPr sz="1200" kern="1200">
                <a:solidFill>
                  <a:schemeClr val="tx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112000"/>
              </a:lnSpc>
              <a:spcBef>
                <a:spcPts val="600"/>
              </a:spcBef>
              <a:spcAft>
                <a:spcPts val="600"/>
              </a:spcAft>
              <a:buFont typeface="Arial" panose="020B0604020202020204" pitchFamily="34" charset="0"/>
              <a:buChar char="•"/>
              <a:defRPr sz="1200" kern="1200">
                <a:solidFill>
                  <a:schemeClr val="tx1"/>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112000"/>
              </a:lnSpc>
              <a:spcBef>
                <a:spcPts val="600"/>
              </a:spcBef>
              <a:spcAft>
                <a:spcPts val="600"/>
              </a:spcAft>
              <a:buFont typeface="Arial" panose="020B0604020202020204" pitchFamily="34" charset="0"/>
              <a:buChar char="•"/>
              <a:defRPr sz="1200" kern="1200">
                <a:solidFill>
                  <a:schemeClr val="tx1"/>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112000"/>
              </a:lnSpc>
              <a:spcBef>
                <a:spcPts val="600"/>
              </a:spcBef>
              <a:spcAft>
                <a:spcPts val="600"/>
              </a:spcAft>
              <a:buFont typeface="Arial" panose="020B0604020202020204" pitchFamily="34" charset="0"/>
              <a:buChar char="•"/>
              <a:defRPr sz="1200" kern="1200">
                <a:solidFill>
                  <a:schemeClr val="tx1"/>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112000"/>
              </a:lnSpc>
              <a:spcBef>
                <a:spcPts val="600"/>
              </a:spcBef>
              <a:spcAft>
                <a:spcPts val="600"/>
              </a:spcAft>
              <a:buFont typeface="Arial" panose="020B0604020202020204" pitchFamily="34" charset="0"/>
              <a:buChar char="•"/>
              <a:defRPr sz="12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r>
              <a:rPr lang="en-GB" sz="1400" dirty="0" err="1">
                <a:solidFill>
                  <a:sysClr val="windowText" lastClr="000000"/>
                </a:solidFill>
                <a:latin typeface="+mn-lt"/>
              </a:rPr>
              <a:t>WorkWell</a:t>
            </a:r>
            <a:r>
              <a:rPr lang="en-GB" sz="1400" dirty="0">
                <a:solidFill>
                  <a:sysClr val="windowText" lastClr="000000"/>
                </a:solidFill>
                <a:latin typeface="+mn-lt"/>
              </a:rPr>
              <a:t> is at the heart of the health and work infrastructure in North-West London, functioning as a digital front door and triage point for people in need of employment support.</a:t>
            </a:r>
          </a:p>
          <a:p>
            <a:pPr defTabSz="914126"/>
            <a:r>
              <a:rPr lang="en-GB" sz="1400" b="1" dirty="0">
                <a:solidFill>
                  <a:sysClr val="windowText" lastClr="000000"/>
                </a:solidFill>
                <a:latin typeface="+mn-lt"/>
              </a:rPr>
              <a:t>Key Local Initiatives</a:t>
            </a:r>
          </a:p>
          <a:p>
            <a:pPr marL="285664" indent="-285664" defTabSz="914126">
              <a:buFont typeface="Arial" panose="020B0604020202020204" pitchFamily="34" charset="0"/>
              <a:buChar char="•"/>
            </a:pPr>
            <a:r>
              <a:rPr lang="en-GB" b="1" dirty="0" err="1">
                <a:solidFill>
                  <a:sysClr val="windowText" lastClr="000000"/>
                </a:solidFill>
                <a:latin typeface="+mn-lt"/>
              </a:rPr>
              <a:t>WorkWell</a:t>
            </a:r>
            <a:r>
              <a:rPr lang="en-GB" b="1" dirty="0">
                <a:solidFill>
                  <a:sysClr val="windowText" lastClr="000000"/>
                </a:solidFill>
                <a:latin typeface="+mn-lt"/>
              </a:rPr>
              <a:t> </a:t>
            </a:r>
            <a:r>
              <a:rPr lang="en-GB" dirty="0">
                <a:solidFill>
                  <a:sysClr val="windowText" lastClr="000000"/>
                </a:solidFill>
                <a:latin typeface="+mn-lt"/>
              </a:rPr>
              <a:t>is also a voluntary health and work programme providing early intervention work and health assessments and low-intensity holistic employment support </a:t>
            </a:r>
          </a:p>
          <a:p>
            <a:pPr marL="285664" indent="-285664" defTabSz="914126">
              <a:buFont typeface="Arial" panose="020B0604020202020204" pitchFamily="34" charset="0"/>
              <a:buChar char="•"/>
            </a:pPr>
            <a:r>
              <a:rPr lang="en-GB" b="1" dirty="0">
                <a:solidFill>
                  <a:sysClr val="windowText" lastClr="000000"/>
                </a:solidFill>
                <a:latin typeface="+mn-lt"/>
              </a:rPr>
              <a:t>Connect to Work </a:t>
            </a:r>
            <a:r>
              <a:rPr lang="en-GB" dirty="0">
                <a:solidFill>
                  <a:sysClr val="windowText" lastClr="000000"/>
                </a:solidFill>
                <a:latin typeface="+mn-lt"/>
              </a:rPr>
              <a:t>is a new DWP-funded programme providing voluntary, targeted support to people who are out of work, or at risk of falling out of work, due to disability or long-term health conditions. </a:t>
            </a:r>
          </a:p>
          <a:p>
            <a:pPr marL="285664" indent="-285664" defTabSz="914126">
              <a:buFont typeface="Arial" panose="020B0604020202020204" pitchFamily="34" charset="0"/>
              <a:buChar char="•"/>
            </a:pPr>
            <a:r>
              <a:rPr lang="en-GB" b="1" dirty="0">
                <a:solidFill>
                  <a:sysClr val="windowText" lastClr="000000"/>
                </a:solidFill>
                <a:latin typeface="+mn-lt"/>
              </a:rPr>
              <a:t>Individual Placement and Support in Primary Care </a:t>
            </a:r>
            <a:r>
              <a:rPr lang="en-GB" dirty="0">
                <a:solidFill>
                  <a:sysClr val="windowText" lastClr="000000"/>
                </a:solidFill>
                <a:latin typeface="+mn-lt"/>
              </a:rPr>
              <a:t>was launched in May 2023 to provide employment support to people with mild to moderate physical and mental health conditions and takes referrals from primary care.</a:t>
            </a:r>
          </a:p>
          <a:p>
            <a:pPr marL="285664" indent="-285664" defTabSz="914126">
              <a:buFont typeface="Arial" panose="020B0604020202020204" pitchFamily="34" charset="0"/>
              <a:buChar char="•"/>
            </a:pPr>
            <a:r>
              <a:rPr lang="en-GB" b="1" dirty="0">
                <a:solidFill>
                  <a:sysClr val="windowText" lastClr="000000"/>
                </a:solidFill>
                <a:latin typeface="+mn-lt"/>
              </a:rPr>
              <a:t>Individual Placement and Support – Drugs &amp; Alcohol </a:t>
            </a:r>
            <a:r>
              <a:rPr lang="en-GB" dirty="0">
                <a:solidFill>
                  <a:sysClr val="windowText" lastClr="000000"/>
                </a:solidFill>
                <a:latin typeface="+mn-lt"/>
              </a:rPr>
              <a:t>provides specialist support for people affected by substance misuse.</a:t>
            </a:r>
          </a:p>
          <a:p>
            <a:pPr marL="285664" indent="-285664" defTabSz="914126">
              <a:buFont typeface="Arial" panose="020B0604020202020204" pitchFamily="34" charset="0"/>
              <a:buChar char="•"/>
            </a:pPr>
            <a:r>
              <a:rPr lang="en-GB" b="1" dirty="0">
                <a:solidFill>
                  <a:sysClr val="windowText" lastClr="000000"/>
                </a:solidFill>
                <a:latin typeface="+mn-lt"/>
              </a:rPr>
              <a:t>Talking Therapies </a:t>
            </a:r>
            <a:r>
              <a:rPr lang="en-GB" dirty="0">
                <a:solidFill>
                  <a:sysClr val="windowText" lastClr="000000"/>
                </a:solidFill>
                <a:latin typeface="+mn-lt"/>
              </a:rPr>
              <a:t>provides employment advice for people seeking mental health support through dedicated Employment Advisers. </a:t>
            </a:r>
          </a:p>
          <a:p>
            <a:pPr marL="285664" indent="-285664" defTabSz="914126">
              <a:buFont typeface="Arial" panose="020B0604020202020204" pitchFamily="34" charset="0"/>
              <a:buChar char="•"/>
            </a:pPr>
            <a:r>
              <a:rPr lang="en-GB" b="1" dirty="0">
                <a:solidFill>
                  <a:sysClr val="windowText" lastClr="000000"/>
                </a:solidFill>
                <a:latin typeface="+mn-lt"/>
              </a:rPr>
              <a:t>Inactivity trailblazers </a:t>
            </a:r>
            <a:r>
              <a:rPr lang="en-GB" dirty="0">
                <a:solidFill>
                  <a:sysClr val="windowText" lastClr="000000"/>
                </a:solidFill>
                <a:latin typeface="+mn-lt"/>
              </a:rPr>
              <a:t>will bring together and streamline health, employment and skills services to improve the support available for people who are economically inactive​.</a:t>
            </a:r>
          </a:p>
          <a:p>
            <a:pPr marL="285807" marR="0" lvl="0" indent="-285807" algn="l" defTabSz="914400" rtl="0" eaLnBrk="1" fontAlgn="auto" latinLnBrk="0" hangingPunct="1">
              <a:lnSpc>
                <a:spcPct val="112000"/>
              </a:lnSpc>
              <a:spcBef>
                <a:spcPts val="0"/>
              </a:spcBef>
              <a:spcAft>
                <a:spcPts val="600"/>
              </a:spcAft>
              <a:buClrTx/>
              <a:buSzTx/>
              <a:buFont typeface="Arial" panose="020B0604020202020204" pitchFamily="34" charset="0"/>
              <a:buChar char="•"/>
              <a:tabLst/>
              <a:defRPr/>
            </a:pPr>
            <a:r>
              <a:rPr kumimoji="0" lang="en-GB" b="1" i="0" u="none" strike="noStrike" kern="1200" cap="none" spc="0" normalizeH="0" baseline="0" noProof="0" dirty="0">
                <a:ln>
                  <a:noFill/>
                </a:ln>
                <a:solidFill>
                  <a:srgbClr val="000000"/>
                </a:solidFill>
                <a:effectLst/>
                <a:uLnTx/>
                <a:uFillTx/>
                <a:latin typeface="+mn-lt"/>
                <a:ea typeface="+mn-ea"/>
                <a:cs typeface="Poppins" panose="00000500000000000000" pitchFamily="2" charset="0"/>
              </a:rPr>
              <a:t>Individual Placement and Support – Serious Mental Illness </a:t>
            </a:r>
            <a:r>
              <a:rPr kumimoji="0" lang="en-GB" b="0" i="0" u="none" strike="noStrike" kern="1200" cap="none" spc="0" normalizeH="0" baseline="0" noProof="0" dirty="0">
                <a:ln>
                  <a:noFill/>
                </a:ln>
                <a:solidFill>
                  <a:srgbClr val="000000"/>
                </a:solidFill>
                <a:effectLst/>
                <a:uLnTx/>
                <a:uFillTx/>
                <a:latin typeface="+mn-lt"/>
                <a:ea typeface="+mn-ea"/>
                <a:cs typeface="Poppins" panose="00000500000000000000" pitchFamily="2" charset="0"/>
              </a:rPr>
              <a:t>evidence-based model of supported employment that helps people with Severe Mental Illness find and maintain jobs in the open labour market.</a:t>
            </a:r>
            <a:endParaRPr kumimoji="0" lang="en-GB" b="1" i="0" u="none" strike="noStrike" kern="1200" cap="none" spc="0" normalizeH="0" baseline="0" noProof="0" dirty="0">
              <a:ln>
                <a:noFill/>
              </a:ln>
              <a:solidFill>
                <a:srgbClr val="000000"/>
              </a:solidFill>
              <a:effectLst/>
              <a:uLnTx/>
              <a:uFillTx/>
              <a:latin typeface="+mn-lt"/>
              <a:ea typeface="+mn-ea"/>
              <a:cs typeface="Poppins" panose="00000500000000000000" pitchFamily="2" charset="0"/>
            </a:endParaRPr>
          </a:p>
        </p:txBody>
      </p:sp>
      <p:grpSp>
        <p:nvGrpSpPr>
          <p:cNvPr id="3" name="Group 2">
            <a:extLst>
              <a:ext uri="{FF2B5EF4-FFF2-40B4-BE49-F238E27FC236}">
                <a16:creationId xmlns:a16="http://schemas.microsoft.com/office/drawing/2014/main" id="{90A8944A-1125-0252-6A86-76A5DC9F8F1A}"/>
              </a:ext>
            </a:extLst>
          </p:cNvPr>
          <p:cNvGrpSpPr/>
          <p:nvPr/>
        </p:nvGrpSpPr>
        <p:grpSpPr>
          <a:xfrm>
            <a:off x="6257362" y="1195696"/>
            <a:ext cx="5918941" cy="3358082"/>
            <a:chOff x="6257362" y="1195696"/>
            <a:chExt cx="5918941" cy="3358082"/>
          </a:xfrm>
        </p:grpSpPr>
        <p:pic>
          <p:nvPicPr>
            <p:cNvPr id="4" name="Picture 3">
              <a:extLst>
                <a:ext uri="{FF2B5EF4-FFF2-40B4-BE49-F238E27FC236}">
                  <a16:creationId xmlns:a16="http://schemas.microsoft.com/office/drawing/2014/main" id="{FA9F2245-2489-D9F2-C297-85AABD69B4FA}"/>
                </a:ext>
              </a:extLst>
            </p:cNvPr>
            <p:cNvPicPr>
              <a:picLocks noChangeAspect="1"/>
            </p:cNvPicPr>
            <p:nvPr/>
          </p:nvPicPr>
          <p:blipFill>
            <a:blip r:embed="rId2"/>
            <a:stretch>
              <a:fillRect/>
            </a:stretch>
          </p:blipFill>
          <p:spPr>
            <a:xfrm>
              <a:off x="6257362" y="1195696"/>
              <a:ext cx="5918941" cy="3358082"/>
            </a:xfrm>
            <a:prstGeom prst="rect">
              <a:avLst/>
            </a:prstGeom>
          </p:spPr>
        </p:pic>
        <p:sp>
          <p:nvSpPr>
            <p:cNvPr id="7" name="Rectangle: Rounded Corners 6">
              <a:extLst>
                <a:ext uri="{FF2B5EF4-FFF2-40B4-BE49-F238E27FC236}">
                  <a16:creationId xmlns:a16="http://schemas.microsoft.com/office/drawing/2014/main" id="{B5725C0F-47FC-8D80-9408-8995F02160DD}"/>
                </a:ext>
              </a:extLst>
            </p:cNvPr>
            <p:cNvSpPr/>
            <p:nvPr/>
          </p:nvSpPr>
          <p:spPr>
            <a:xfrm>
              <a:off x="11347982" y="2795747"/>
              <a:ext cx="802955" cy="825062"/>
            </a:xfrm>
            <a:prstGeom prst="roundRect">
              <a:avLst/>
            </a:prstGeom>
            <a:solidFill>
              <a:srgbClr val="ABB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AB5C915D-6A45-9D70-3858-6BB8ADDF13A9}"/>
                </a:ext>
              </a:extLst>
            </p:cNvPr>
            <p:cNvSpPr txBox="1"/>
            <p:nvPr/>
          </p:nvSpPr>
          <p:spPr>
            <a:xfrm>
              <a:off x="11382703" y="3071542"/>
              <a:ext cx="782771" cy="261610"/>
            </a:xfrm>
            <a:prstGeom prst="rect">
              <a:avLst/>
            </a:prstGeom>
            <a:noFill/>
          </p:spPr>
          <p:txBody>
            <a:bodyPr wrap="square" rtlCol="0">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IPS-SMI</a:t>
              </a:r>
            </a:p>
          </p:txBody>
        </p:sp>
      </p:grpSp>
    </p:spTree>
    <p:extLst>
      <p:ext uri="{BB962C8B-B14F-4D97-AF65-F5344CB8AC3E}">
        <p14:creationId xmlns:p14="http://schemas.microsoft.com/office/powerpoint/2010/main" val="287280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72AE-FA24-99C5-F76C-AE58224ADE9C}"/>
              </a:ext>
            </a:extLst>
          </p:cNvPr>
          <p:cNvSpPr>
            <a:spLocks noGrp="1"/>
          </p:cNvSpPr>
          <p:nvPr>
            <p:ph type="title"/>
          </p:nvPr>
        </p:nvSpPr>
        <p:spPr/>
        <p:txBody>
          <a:bodyPr/>
          <a:lstStyle/>
          <a:p>
            <a:r>
              <a:rPr lang="en-GB" dirty="0"/>
              <a:t>WorkWell – typical journey</a:t>
            </a:r>
          </a:p>
        </p:txBody>
      </p:sp>
      <p:grpSp>
        <p:nvGrpSpPr>
          <p:cNvPr id="3" name="Group 2">
            <a:extLst>
              <a:ext uri="{FF2B5EF4-FFF2-40B4-BE49-F238E27FC236}">
                <a16:creationId xmlns:a16="http://schemas.microsoft.com/office/drawing/2014/main" id="{6B905928-E66E-E5CB-7115-515EE3F4C6CD}"/>
              </a:ext>
            </a:extLst>
          </p:cNvPr>
          <p:cNvGrpSpPr/>
          <p:nvPr/>
        </p:nvGrpSpPr>
        <p:grpSpPr>
          <a:xfrm>
            <a:off x="487561" y="1542802"/>
            <a:ext cx="11216880" cy="4643309"/>
            <a:chOff x="470814" y="1529923"/>
            <a:chExt cx="11220125" cy="4134508"/>
          </a:xfrm>
        </p:grpSpPr>
        <p:grpSp>
          <p:nvGrpSpPr>
            <p:cNvPr id="7" name="Group 6">
              <a:extLst>
                <a:ext uri="{FF2B5EF4-FFF2-40B4-BE49-F238E27FC236}">
                  <a16:creationId xmlns:a16="http://schemas.microsoft.com/office/drawing/2014/main" id="{E8846FD3-9A8B-BB3E-C76B-8694A6CB0FDF}"/>
                </a:ext>
              </a:extLst>
            </p:cNvPr>
            <p:cNvGrpSpPr/>
            <p:nvPr/>
          </p:nvGrpSpPr>
          <p:grpSpPr>
            <a:xfrm>
              <a:off x="470814" y="1529923"/>
              <a:ext cx="11220125" cy="4134508"/>
              <a:chOff x="709519" y="1005603"/>
              <a:chExt cx="10525655" cy="5091770"/>
            </a:xfrm>
          </p:grpSpPr>
          <p:sp>
            <p:nvSpPr>
              <p:cNvPr id="14" name="TextBox 13">
                <a:extLst>
                  <a:ext uri="{FF2B5EF4-FFF2-40B4-BE49-F238E27FC236}">
                    <a16:creationId xmlns:a16="http://schemas.microsoft.com/office/drawing/2014/main" id="{82F099A3-D223-3DB4-83B0-C1E4BA009D4B}"/>
                  </a:ext>
                </a:extLst>
              </p:cNvPr>
              <p:cNvSpPr txBox="1"/>
              <p:nvPr/>
            </p:nvSpPr>
            <p:spPr>
              <a:xfrm>
                <a:off x="709520" y="1005603"/>
                <a:ext cx="3110199" cy="1518322"/>
              </a:xfrm>
              <a:prstGeom prst="rect">
                <a:avLst/>
              </a:prstGeom>
              <a:solidFill>
                <a:srgbClr val="002060"/>
              </a:solidFill>
              <a:ln>
                <a:noFill/>
              </a:ln>
            </p:spPr>
            <p:txBody>
              <a:bodyPr wrap="square">
                <a:spAutoFit/>
              </a:bodyPr>
              <a:lstStyle/>
              <a:p>
                <a:pPr defTabSz="1038891"/>
                <a:r>
                  <a:rPr lang="en-GB" sz="1200" b="1" dirty="0">
                    <a:solidFill>
                      <a:srgbClr val="FFFFFF"/>
                    </a:solidFill>
                    <a:latin typeface="Arial Nova" panose="020B0504020202020204" pitchFamily="34" charset="0"/>
                  </a:rPr>
                  <a:t>1. Wide range of referral sources, e.g.</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GPs</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Employers</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JCP</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VCS</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MSK/LD/Autism services</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Self-Referral</a:t>
                </a:r>
              </a:p>
            </p:txBody>
          </p:sp>
          <p:sp>
            <p:nvSpPr>
              <p:cNvPr id="15" name="TextBox 14">
                <a:extLst>
                  <a:ext uri="{FF2B5EF4-FFF2-40B4-BE49-F238E27FC236}">
                    <a16:creationId xmlns:a16="http://schemas.microsoft.com/office/drawing/2014/main" id="{80D98F0C-64DC-B5C9-637C-1C355B6EB6E1}"/>
                  </a:ext>
                </a:extLst>
              </p:cNvPr>
              <p:cNvSpPr txBox="1"/>
              <p:nvPr/>
            </p:nvSpPr>
            <p:spPr>
              <a:xfrm>
                <a:off x="709519" y="2938527"/>
                <a:ext cx="3110199" cy="1923206"/>
              </a:xfrm>
              <a:prstGeom prst="rect">
                <a:avLst/>
              </a:prstGeom>
              <a:solidFill>
                <a:srgbClr val="4B429B"/>
              </a:solidFill>
            </p:spPr>
            <p:txBody>
              <a:bodyPr wrap="square">
                <a:spAutoFit/>
              </a:bodyPr>
              <a:lstStyle/>
              <a:p>
                <a:pPr defTabSz="1038891"/>
                <a:r>
                  <a:rPr lang="en-GB" sz="1200" b="1" dirty="0">
                    <a:solidFill>
                      <a:srgbClr val="FFFFFF"/>
                    </a:solidFill>
                    <a:latin typeface="Arial Nova" panose="020B0504020202020204" pitchFamily="34" charset="0"/>
                  </a:rPr>
                  <a:t>2. Referral criteria:</a:t>
                </a:r>
                <a:endParaRPr lang="en-GB" sz="1200" dirty="0">
                  <a:solidFill>
                    <a:srgbClr val="FFFFFF"/>
                  </a:solidFill>
                  <a:latin typeface="Arial Nova" panose="020B0504020202020204" pitchFamily="34" charset="0"/>
                </a:endParaRPr>
              </a:p>
              <a:p>
                <a:pPr marL="285692" indent="-285692" defTabSz="1038891">
                  <a:buFont typeface="Arial" panose="020B0604020202020204" pitchFamily="34" charset="0"/>
                  <a:buChar char="•"/>
                </a:pPr>
                <a:r>
                  <a:rPr lang="en-GB" sz="1200" b="1" dirty="0">
                    <a:solidFill>
                      <a:srgbClr val="FFFFFF"/>
                    </a:solidFill>
                    <a:latin typeface="Arial Nova" panose="020B0504020202020204" pitchFamily="34" charset="0"/>
                  </a:rPr>
                  <a:t>Unemployed for due to sickness or at risk of unemployment due to sickness</a:t>
                </a:r>
              </a:p>
              <a:p>
                <a:pPr defTabSz="1038891"/>
                <a:r>
                  <a:rPr lang="en-GB" sz="1200" dirty="0">
                    <a:solidFill>
                      <a:srgbClr val="FFFFFF"/>
                    </a:solidFill>
                    <a:latin typeface="Arial Nova" panose="020B0504020202020204" pitchFamily="34" charset="0"/>
                  </a:rPr>
                  <a:t>You must also</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want to find/return to work quickly</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Be 16 </a:t>
                </a:r>
                <a:r>
                  <a:rPr lang="en-GB" sz="1200" dirty="0" err="1">
                    <a:solidFill>
                      <a:srgbClr val="FFFFFF"/>
                    </a:solidFill>
                    <a:latin typeface="Arial Nova" panose="020B0504020202020204" pitchFamily="34" charset="0"/>
                  </a:rPr>
                  <a:t>yrs</a:t>
                </a:r>
                <a:r>
                  <a:rPr lang="en-GB" sz="1200" dirty="0">
                    <a:solidFill>
                      <a:srgbClr val="FFFFFF"/>
                    </a:solidFill>
                    <a:latin typeface="Arial Nova" panose="020B0504020202020204" pitchFamily="34" charset="0"/>
                  </a:rPr>
                  <a:t> plus</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Right to live and work in UK Resident </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Registered with a GP in NW London NHS boroughs or lives in NWL</a:t>
                </a:r>
                <a:endParaRPr lang="en-GB" sz="1200" dirty="0">
                  <a:solidFill>
                    <a:srgbClr val="FFFFFF"/>
                  </a:solidFill>
                  <a:latin typeface="Arial Nova" panose="020B0504020202020204" pitchFamily="34" charset="0"/>
                  <a:ea typeface="Aptos" panose="020B0004020202020204" pitchFamily="34" charset="0"/>
                  <a:cs typeface="Aptos" panose="020B0004020202020204" pitchFamily="34" charset="0"/>
                </a:endParaRPr>
              </a:p>
            </p:txBody>
          </p:sp>
          <p:sp>
            <p:nvSpPr>
              <p:cNvPr id="16" name="TextBox 15">
                <a:extLst>
                  <a:ext uri="{FF2B5EF4-FFF2-40B4-BE49-F238E27FC236}">
                    <a16:creationId xmlns:a16="http://schemas.microsoft.com/office/drawing/2014/main" id="{896F40E6-6CC3-514B-14F8-F372D7203726}"/>
                  </a:ext>
                </a:extLst>
              </p:cNvPr>
              <p:cNvSpPr txBox="1"/>
              <p:nvPr/>
            </p:nvSpPr>
            <p:spPr>
              <a:xfrm>
                <a:off x="709519" y="5388823"/>
                <a:ext cx="3110199" cy="708550"/>
              </a:xfrm>
              <a:prstGeom prst="rect">
                <a:avLst/>
              </a:prstGeom>
              <a:solidFill>
                <a:srgbClr val="A19CCB"/>
              </a:solidFill>
            </p:spPr>
            <p:txBody>
              <a:bodyPr wrap="square">
                <a:spAutoFit/>
              </a:bodyPr>
              <a:lstStyle/>
              <a:p>
                <a:pPr defTabSz="1038891"/>
                <a:r>
                  <a:rPr lang="en-GB" sz="1200" b="1" dirty="0">
                    <a:solidFill>
                      <a:srgbClr val="FFFFFF"/>
                    </a:solidFill>
                    <a:latin typeface="Arial Nova" panose="020B0504020202020204" pitchFamily="34" charset="0"/>
                  </a:rPr>
                  <a:t>3. Triage &amp; Allocation </a:t>
                </a:r>
                <a:r>
                  <a:rPr lang="en-GB" sz="1200" dirty="0">
                    <a:solidFill>
                      <a:srgbClr val="FFFFFF"/>
                    </a:solidFill>
                    <a:latin typeface="Arial Nova" panose="020B0504020202020204" pitchFamily="34" charset="0"/>
                  </a:rPr>
                  <a:t>a WorkWell coach or alternative provision (IPS PC, Universal Support, Borough Job Brokerage)</a:t>
                </a:r>
                <a:endParaRPr lang="en-GB" sz="1200" dirty="0">
                  <a:solidFill>
                    <a:srgbClr val="FFFFFF"/>
                  </a:solidFill>
                  <a:latin typeface="Arial Nova" panose="020B0504020202020204" pitchFamily="34" charset="0"/>
                  <a:ea typeface="Aptos" panose="020B0004020202020204" pitchFamily="34" charset="0"/>
                  <a:cs typeface="Aptos" panose="020B0004020202020204" pitchFamily="34" charset="0"/>
                </a:endParaRPr>
              </a:p>
            </p:txBody>
          </p:sp>
          <p:sp>
            <p:nvSpPr>
              <p:cNvPr id="17" name="TextBox 16">
                <a:extLst>
                  <a:ext uri="{FF2B5EF4-FFF2-40B4-BE49-F238E27FC236}">
                    <a16:creationId xmlns:a16="http://schemas.microsoft.com/office/drawing/2014/main" id="{AFF65905-7117-6AD8-FAF7-C57920D8600E}"/>
                  </a:ext>
                </a:extLst>
              </p:cNvPr>
              <p:cNvSpPr txBox="1"/>
              <p:nvPr/>
            </p:nvSpPr>
            <p:spPr>
              <a:xfrm>
                <a:off x="4430863" y="5155579"/>
                <a:ext cx="3110199" cy="910993"/>
              </a:xfrm>
              <a:prstGeom prst="rect">
                <a:avLst/>
              </a:prstGeom>
              <a:solidFill>
                <a:srgbClr val="F24678"/>
              </a:solidFill>
            </p:spPr>
            <p:txBody>
              <a:bodyPr wrap="square">
                <a:spAutoFit/>
              </a:bodyPr>
              <a:lstStyle/>
              <a:p>
                <a:pPr defTabSz="1038891"/>
                <a:r>
                  <a:rPr lang="en-GB" sz="1200" b="1">
                    <a:solidFill>
                      <a:srgbClr val="FFFFFF"/>
                    </a:solidFill>
                    <a:latin typeface="Arial Nova" panose="020B0504020202020204" pitchFamily="34" charset="0"/>
                  </a:rPr>
                  <a:t>4. </a:t>
                </a:r>
                <a:r>
                  <a:rPr lang="en-GB" sz="1200" b="1" err="1">
                    <a:solidFill>
                      <a:srgbClr val="FFFFFF"/>
                    </a:solidFill>
                    <a:latin typeface="Arial Nova" panose="020B0504020202020204" pitchFamily="34" charset="0"/>
                  </a:rPr>
                  <a:t>WorkWell</a:t>
                </a:r>
                <a:endParaRPr lang="en-GB" sz="1200" b="1">
                  <a:solidFill>
                    <a:srgbClr val="FFFFFF"/>
                  </a:solidFill>
                  <a:latin typeface="Arial Nova" panose="020B0504020202020204" pitchFamily="34" charset="0"/>
                </a:endParaRPr>
              </a:p>
              <a:p>
                <a:pPr defTabSz="1038891"/>
                <a:r>
                  <a:rPr lang="en-GB" sz="1200" b="1">
                    <a:solidFill>
                      <a:srgbClr val="FFFFFF"/>
                    </a:solidFill>
                    <a:latin typeface="Arial Nova" panose="020B0504020202020204" pitchFamily="34" charset="0"/>
                  </a:rPr>
                  <a:t>Work and Health Coach:</a:t>
                </a:r>
              </a:p>
              <a:p>
                <a:pPr defTabSz="1038891"/>
                <a:r>
                  <a:rPr lang="en-GB" sz="1200">
                    <a:solidFill>
                      <a:srgbClr val="FFFFFF"/>
                    </a:solidFill>
                    <a:latin typeface="Arial Nova" panose="020B0504020202020204" pitchFamily="34" charset="0"/>
                  </a:rPr>
                  <a:t>Dialog Plus assessment  (exploring at present) and Vocational Profile</a:t>
                </a:r>
                <a:endParaRPr lang="en-GB" sz="1200">
                  <a:solidFill>
                    <a:srgbClr val="FFFFFF"/>
                  </a:solidFill>
                  <a:latin typeface="Arial Nova" panose="020B0504020202020204" pitchFamily="34" charset="0"/>
                  <a:ea typeface="Aptos" panose="020B0004020202020204" pitchFamily="34" charset="0"/>
                  <a:cs typeface="Aptos" panose="020B0004020202020204" pitchFamily="34" charset="0"/>
                </a:endParaRPr>
              </a:p>
            </p:txBody>
          </p:sp>
          <p:sp>
            <p:nvSpPr>
              <p:cNvPr id="18" name="TextBox 17">
                <a:extLst>
                  <a:ext uri="{FF2B5EF4-FFF2-40B4-BE49-F238E27FC236}">
                    <a16:creationId xmlns:a16="http://schemas.microsoft.com/office/drawing/2014/main" id="{F01B42D7-F5C6-43EE-F00D-DC0256B658C7}"/>
                  </a:ext>
                </a:extLst>
              </p:cNvPr>
              <p:cNvSpPr txBox="1"/>
              <p:nvPr/>
            </p:nvSpPr>
            <p:spPr>
              <a:xfrm>
                <a:off x="4430863" y="1401426"/>
                <a:ext cx="3110199" cy="2530535"/>
              </a:xfrm>
              <a:prstGeom prst="rect">
                <a:avLst/>
              </a:prstGeom>
              <a:solidFill>
                <a:srgbClr val="2A90C0"/>
              </a:solidFill>
            </p:spPr>
            <p:txBody>
              <a:bodyPr wrap="square">
                <a:spAutoFit/>
              </a:bodyPr>
              <a:lstStyle/>
              <a:p>
                <a:pPr defTabSz="1038891"/>
                <a:r>
                  <a:rPr lang="en-GB" sz="1200" b="1" dirty="0">
                    <a:solidFill>
                      <a:srgbClr val="FFFFFF"/>
                    </a:solidFill>
                    <a:latin typeface="Arial Nova" panose="020B0504020202020204" pitchFamily="34" charset="0"/>
                  </a:rPr>
                  <a:t>5. MDT consideration of managing health advice and support, list includes as minimum:</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Diabetes</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Hypertension</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Obesity</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MSK</a:t>
                </a:r>
              </a:p>
              <a:p>
                <a:pPr marL="285692" indent="-285692" defTabSz="1038891">
                  <a:buFont typeface="Arial" panose="020B0604020202020204" pitchFamily="34" charset="0"/>
                  <a:buChar char="•"/>
                </a:pPr>
                <a:r>
                  <a:rPr lang="en-GB" sz="1200" dirty="0">
                    <a:solidFill>
                      <a:srgbClr val="FFFFFF"/>
                    </a:solidFill>
                    <a:latin typeface="Arial Nova" panose="020B0504020202020204" pitchFamily="34" charset="0"/>
                  </a:rPr>
                  <a:t>Mild to moderate mental health</a:t>
                </a:r>
              </a:p>
              <a:p>
                <a:pPr defTabSz="1038891"/>
                <a:endParaRPr lang="en-GB" sz="1200" dirty="0">
                  <a:solidFill>
                    <a:srgbClr val="FFFFFF"/>
                  </a:solidFill>
                  <a:latin typeface="Arial Nova" panose="020B0504020202020204" pitchFamily="34" charset="0"/>
                </a:endParaRPr>
              </a:p>
              <a:p>
                <a:pPr defTabSz="1038891"/>
                <a:r>
                  <a:rPr lang="en-GB" sz="1200" dirty="0">
                    <a:solidFill>
                      <a:srgbClr val="FFFFFF"/>
                    </a:solidFill>
                    <a:latin typeface="Arial Nova" panose="020B0504020202020204" pitchFamily="34" charset="0"/>
                  </a:rPr>
                  <a:t> </a:t>
                </a:r>
              </a:p>
              <a:p>
                <a:pPr defTabSz="1038891"/>
                <a:r>
                  <a:rPr lang="en-GB" sz="1200" dirty="0">
                    <a:solidFill>
                      <a:srgbClr val="FFFFFF"/>
                    </a:solidFill>
                    <a:latin typeface="Arial Nova" panose="020B0504020202020204" pitchFamily="34" charset="0"/>
                  </a:rPr>
                  <a:t>Also sign posting to debt advice</a:t>
                </a:r>
              </a:p>
              <a:p>
                <a:pPr defTabSz="1038891"/>
                <a:r>
                  <a:rPr lang="en-GB" sz="1200" dirty="0">
                    <a:solidFill>
                      <a:srgbClr val="FFFFFF"/>
                    </a:solidFill>
                    <a:latin typeface="Arial Nova" panose="020B0504020202020204" pitchFamily="34" charset="0"/>
                  </a:rPr>
                  <a:t>Smoking cessation etc</a:t>
                </a:r>
              </a:p>
            </p:txBody>
          </p:sp>
          <p:sp>
            <p:nvSpPr>
              <p:cNvPr id="19" name="TextBox 18">
                <a:extLst>
                  <a:ext uri="{FF2B5EF4-FFF2-40B4-BE49-F238E27FC236}">
                    <a16:creationId xmlns:a16="http://schemas.microsoft.com/office/drawing/2014/main" id="{892CBCE4-A72F-3E11-30E7-1BB99A25F737}"/>
                  </a:ext>
                </a:extLst>
              </p:cNvPr>
              <p:cNvSpPr txBox="1"/>
              <p:nvPr/>
            </p:nvSpPr>
            <p:spPr>
              <a:xfrm>
                <a:off x="8124975" y="1717680"/>
                <a:ext cx="3110199" cy="910993"/>
              </a:xfrm>
              <a:prstGeom prst="rect">
                <a:avLst/>
              </a:prstGeom>
              <a:solidFill>
                <a:srgbClr val="F9A50E"/>
              </a:solidFill>
            </p:spPr>
            <p:txBody>
              <a:bodyPr wrap="square">
                <a:spAutoFit/>
              </a:bodyPr>
              <a:lstStyle/>
              <a:p>
                <a:pPr defTabSz="1038891"/>
                <a:r>
                  <a:rPr lang="en-GB" sz="1200" b="1" dirty="0">
                    <a:solidFill>
                      <a:srgbClr val="FFFFFF"/>
                    </a:solidFill>
                    <a:latin typeface="Arial Nova" panose="020B0504020202020204" pitchFamily="34" charset="0"/>
                  </a:rPr>
                  <a:t>6. Work and Health coach organises agreed Health provision </a:t>
                </a:r>
                <a:r>
                  <a:rPr lang="en-GB" sz="1200" dirty="0">
                    <a:solidFill>
                      <a:srgbClr val="FFFFFF"/>
                    </a:solidFill>
                    <a:latin typeface="Arial Nova" panose="020B0504020202020204" pitchFamily="34" charset="0"/>
                  </a:rPr>
                  <a:t>from that available or sources and works with participant on back to work plan</a:t>
                </a:r>
                <a:endParaRPr lang="en-GB" sz="1200" dirty="0">
                  <a:solidFill>
                    <a:srgbClr val="FFFFFF"/>
                  </a:solidFill>
                  <a:latin typeface="Arial Nova" panose="020B0504020202020204" pitchFamily="34" charset="0"/>
                  <a:ea typeface="Aptos" panose="020B0004020202020204" pitchFamily="34" charset="0"/>
                  <a:cs typeface="Aptos" panose="020B0004020202020204" pitchFamily="34" charset="0"/>
                </a:endParaRPr>
              </a:p>
            </p:txBody>
          </p:sp>
          <p:sp>
            <p:nvSpPr>
              <p:cNvPr id="20" name="TextBox 19">
                <a:extLst>
                  <a:ext uri="{FF2B5EF4-FFF2-40B4-BE49-F238E27FC236}">
                    <a16:creationId xmlns:a16="http://schemas.microsoft.com/office/drawing/2014/main" id="{CAD546DD-1BE2-D2BE-BEFF-ED420E46AA52}"/>
                  </a:ext>
                </a:extLst>
              </p:cNvPr>
              <p:cNvSpPr txBox="1"/>
              <p:nvPr/>
            </p:nvSpPr>
            <p:spPr>
              <a:xfrm>
                <a:off x="8124974" y="3087574"/>
                <a:ext cx="3110199" cy="708550"/>
              </a:xfrm>
              <a:prstGeom prst="rect">
                <a:avLst/>
              </a:prstGeom>
              <a:solidFill>
                <a:srgbClr val="FDD69A"/>
              </a:solidFill>
            </p:spPr>
            <p:txBody>
              <a:bodyPr wrap="square">
                <a:spAutoFit/>
              </a:bodyPr>
              <a:lstStyle/>
              <a:p>
                <a:pPr defTabSz="1038891"/>
                <a:r>
                  <a:rPr lang="en-GB" sz="1200" b="1" dirty="0">
                    <a:solidFill>
                      <a:srgbClr val="0C2126">
                        <a:lumMod val="50000"/>
                      </a:srgbClr>
                    </a:solidFill>
                    <a:latin typeface="Arial Nova" panose="020B0504020202020204" pitchFamily="34" charset="0"/>
                  </a:rPr>
                  <a:t>7. Return to Work / Thrive into Work Plan: </a:t>
                </a:r>
              </a:p>
              <a:p>
                <a:pPr defTabSz="1038891"/>
                <a:r>
                  <a:rPr lang="en-GB" sz="1200" dirty="0">
                    <a:solidFill>
                      <a:srgbClr val="0C2126">
                        <a:lumMod val="50000"/>
                      </a:srgbClr>
                    </a:solidFill>
                    <a:latin typeface="Arial Nova" panose="020B0504020202020204" pitchFamily="34" charset="0"/>
                  </a:rPr>
                  <a:t>at least 1 meeting per week – health and work interventions can run in parallel</a:t>
                </a:r>
              </a:p>
            </p:txBody>
          </p:sp>
          <p:sp>
            <p:nvSpPr>
              <p:cNvPr id="21" name="TextBox 20">
                <a:extLst>
                  <a:ext uri="{FF2B5EF4-FFF2-40B4-BE49-F238E27FC236}">
                    <a16:creationId xmlns:a16="http://schemas.microsoft.com/office/drawing/2014/main" id="{B8393BA0-770F-AE01-39B4-A2C0A14B8EB7}"/>
                  </a:ext>
                </a:extLst>
              </p:cNvPr>
              <p:cNvSpPr txBox="1"/>
              <p:nvPr/>
            </p:nvSpPr>
            <p:spPr>
              <a:xfrm>
                <a:off x="8124974" y="4243640"/>
                <a:ext cx="3110199" cy="910993"/>
              </a:xfrm>
              <a:prstGeom prst="rect">
                <a:avLst/>
              </a:prstGeom>
              <a:solidFill>
                <a:srgbClr val="D5D1C8"/>
              </a:solidFill>
            </p:spPr>
            <p:txBody>
              <a:bodyPr wrap="square">
                <a:spAutoFit/>
              </a:bodyPr>
              <a:lstStyle/>
              <a:p>
                <a:pPr defTabSz="1038891"/>
                <a:r>
                  <a:rPr lang="en-GB" sz="1200" b="1" dirty="0">
                    <a:solidFill>
                      <a:srgbClr val="0C2126">
                        <a:lumMod val="50000"/>
                      </a:srgbClr>
                    </a:solidFill>
                    <a:latin typeface="Arial Nova" panose="020B0504020202020204" pitchFamily="34" charset="0"/>
                  </a:rPr>
                  <a:t>8. Exit at the end of 8 weeks with:</a:t>
                </a:r>
              </a:p>
              <a:p>
                <a:pPr marL="285692" indent="-285692" defTabSz="1038891">
                  <a:buFont typeface="Arial" panose="020B0604020202020204" pitchFamily="34" charset="0"/>
                  <a:buChar char="•"/>
                </a:pPr>
                <a:r>
                  <a:rPr lang="en-GB" sz="1200" dirty="0">
                    <a:solidFill>
                      <a:srgbClr val="0C2126">
                        <a:lumMod val="50000"/>
                      </a:srgbClr>
                    </a:solidFill>
                    <a:latin typeface="Arial Nova" panose="020B0504020202020204" pitchFamily="34" charset="0"/>
                  </a:rPr>
                  <a:t>Return to work within 4 months, or</a:t>
                </a:r>
              </a:p>
              <a:p>
                <a:pPr marL="285692" indent="-285692" defTabSz="1038891">
                  <a:buFont typeface="Arial" panose="020B0604020202020204" pitchFamily="34" charset="0"/>
                  <a:buChar char="•"/>
                </a:pPr>
                <a:r>
                  <a:rPr lang="en-GB" sz="1200" dirty="0">
                    <a:solidFill>
                      <a:srgbClr val="0C2126">
                        <a:lumMod val="50000"/>
                      </a:srgbClr>
                    </a:solidFill>
                    <a:latin typeface="Arial Nova" panose="020B0504020202020204" pitchFamily="34" charset="0"/>
                  </a:rPr>
                  <a:t>Moves to alternative provision, or</a:t>
                </a:r>
              </a:p>
              <a:p>
                <a:pPr marL="285692" indent="-285692" defTabSz="1038891">
                  <a:buFont typeface="Arial" panose="020B0604020202020204" pitchFamily="34" charset="0"/>
                  <a:buChar char="•"/>
                </a:pPr>
                <a:r>
                  <a:rPr lang="en-GB" sz="1200" dirty="0">
                    <a:solidFill>
                      <a:srgbClr val="0C2126">
                        <a:lumMod val="50000"/>
                      </a:srgbClr>
                    </a:solidFill>
                    <a:latin typeface="Arial Nova" panose="020B0504020202020204" pitchFamily="34" charset="0"/>
                  </a:rPr>
                  <a:t>Exits the programme</a:t>
                </a:r>
              </a:p>
            </p:txBody>
          </p:sp>
          <p:sp>
            <p:nvSpPr>
              <p:cNvPr id="22" name="Arrow: Down 21">
                <a:extLst>
                  <a:ext uri="{FF2B5EF4-FFF2-40B4-BE49-F238E27FC236}">
                    <a16:creationId xmlns:a16="http://schemas.microsoft.com/office/drawing/2014/main" id="{C225DD60-0BCC-C27A-705F-2D27CEDB8E19}"/>
                  </a:ext>
                </a:extLst>
              </p:cNvPr>
              <p:cNvSpPr/>
              <p:nvPr/>
            </p:nvSpPr>
            <p:spPr>
              <a:xfrm>
                <a:off x="2081433" y="2667362"/>
                <a:ext cx="366368" cy="299044"/>
              </a:xfrm>
              <a:prstGeom prst="downArrow">
                <a:avLst/>
              </a:prstGeom>
              <a:solidFill>
                <a:srgbClr val="ABB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891"/>
                <a:endParaRPr lang="en-GB" sz="1600">
                  <a:solidFill>
                    <a:srgbClr val="FFFFFF"/>
                  </a:solidFill>
                  <a:latin typeface="Arial Nova" panose="020B0504020202020204" pitchFamily="34" charset="0"/>
                </a:endParaRPr>
              </a:p>
            </p:txBody>
          </p:sp>
        </p:grpSp>
        <p:sp>
          <p:nvSpPr>
            <p:cNvPr id="8" name="Arrow: Down 7">
              <a:extLst>
                <a:ext uri="{FF2B5EF4-FFF2-40B4-BE49-F238E27FC236}">
                  <a16:creationId xmlns:a16="http://schemas.microsoft.com/office/drawing/2014/main" id="{69701BE9-A083-D6F5-0E5E-1146CCD02409}"/>
                </a:ext>
              </a:extLst>
            </p:cNvPr>
            <p:cNvSpPr/>
            <p:nvPr/>
          </p:nvSpPr>
          <p:spPr>
            <a:xfrm>
              <a:off x="1933246" y="4897634"/>
              <a:ext cx="390541" cy="242823"/>
            </a:xfrm>
            <a:prstGeom prst="downArrow">
              <a:avLst/>
            </a:prstGeom>
            <a:solidFill>
              <a:srgbClr val="ABB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891"/>
              <a:endParaRPr lang="en-GB" sz="1600">
                <a:solidFill>
                  <a:srgbClr val="FFFFFF"/>
                </a:solidFill>
                <a:latin typeface="Arial Nova" panose="020B0504020202020204" pitchFamily="34" charset="0"/>
              </a:endParaRPr>
            </a:p>
          </p:txBody>
        </p:sp>
        <p:sp>
          <p:nvSpPr>
            <p:cNvPr id="9" name="Arrow: Down 8">
              <a:extLst>
                <a:ext uri="{FF2B5EF4-FFF2-40B4-BE49-F238E27FC236}">
                  <a16:creationId xmlns:a16="http://schemas.microsoft.com/office/drawing/2014/main" id="{8EA994A9-1354-201E-CF5B-82C79E689D3B}"/>
                </a:ext>
              </a:extLst>
            </p:cNvPr>
            <p:cNvSpPr/>
            <p:nvPr/>
          </p:nvSpPr>
          <p:spPr>
            <a:xfrm rot="16200000" flipH="1">
              <a:off x="3935121" y="5070254"/>
              <a:ext cx="390541" cy="684000"/>
            </a:xfrm>
            <a:prstGeom prst="downArrow">
              <a:avLst/>
            </a:prstGeom>
            <a:solidFill>
              <a:srgbClr val="ABB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891"/>
              <a:endParaRPr lang="en-GB" sz="1600">
                <a:solidFill>
                  <a:srgbClr val="FFFFFF"/>
                </a:solidFill>
                <a:latin typeface="Arial Nova" panose="020B0504020202020204" pitchFamily="34" charset="0"/>
              </a:endParaRPr>
            </a:p>
          </p:txBody>
        </p:sp>
        <p:sp>
          <p:nvSpPr>
            <p:cNvPr id="10" name="Arrow: Down 9">
              <a:extLst>
                <a:ext uri="{FF2B5EF4-FFF2-40B4-BE49-F238E27FC236}">
                  <a16:creationId xmlns:a16="http://schemas.microsoft.com/office/drawing/2014/main" id="{5D079B1D-17B8-BF56-69A0-F7204766A82B}"/>
                </a:ext>
              </a:extLst>
            </p:cNvPr>
            <p:cNvSpPr/>
            <p:nvPr/>
          </p:nvSpPr>
          <p:spPr>
            <a:xfrm rot="10800000" flipH="1">
              <a:off x="5900120" y="4215695"/>
              <a:ext cx="390541" cy="684000"/>
            </a:xfrm>
            <a:prstGeom prst="downArrow">
              <a:avLst/>
            </a:prstGeom>
            <a:solidFill>
              <a:srgbClr val="ABB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891"/>
              <a:endParaRPr lang="en-GB" sz="1600">
                <a:solidFill>
                  <a:srgbClr val="FFFFFF"/>
                </a:solidFill>
                <a:latin typeface="Arial Nova" panose="020B0504020202020204" pitchFamily="34" charset="0"/>
              </a:endParaRPr>
            </a:p>
          </p:txBody>
        </p:sp>
        <p:sp>
          <p:nvSpPr>
            <p:cNvPr id="11" name="Arrow: Down 10">
              <a:extLst>
                <a:ext uri="{FF2B5EF4-FFF2-40B4-BE49-F238E27FC236}">
                  <a16:creationId xmlns:a16="http://schemas.microsoft.com/office/drawing/2014/main" id="{BD77F8E6-0173-1B46-8C0E-244F3ACAA067}"/>
                </a:ext>
              </a:extLst>
            </p:cNvPr>
            <p:cNvSpPr/>
            <p:nvPr/>
          </p:nvSpPr>
          <p:spPr>
            <a:xfrm rot="16200000" flipH="1">
              <a:off x="7900268" y="2139613"/>
              <a:ext cx="390541" cy="684000"/>
            </a:xfrm>
            <a:prstGeom prst="downArrow">
              <a:avLst/>
            </a:prstGeom>
            <a:solidFill>
              <a:srgbClr val="ABB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891"/>
              <a:endParaRPr lang="en-GB" sz="1600">
                <a:solidFill>
                  <a:srgbClr val="FFFFFF"/>
                </a:solidFill>
                <a:latin typeface="Arial Nova" panose="020B0504020202020204" pitchFamily="34" charset="0"/>
              </a:endParaRPr>
            </a:p>
          </p:txBody>
        </p:sp>
        <p:sp>
          <p:nvSpPr>
            <p:cNvPr id="12" name="Arrow: Down 11">
              <a:extLst>
                <a:ext uri="{FF2B5EF4-FFF2-40B4-BE49-F238E27FC236}">
                  <a16:creationId xmlns:a16="http://schemas.microsoft.com/office/drawing/2014/main" id="{DEA1D8D9-9006-642F-0CBB-ED67852F65AB}"/>
                </a:ext>
              </a:extLst>
            </p:cNvPr>
            <p:cNvSpPr/>
            <p:nvPr/>
          </p:nvSpPr>
          <p:spPr>
            <a:xfrm>
              <a:off x="9837965" y="2939125"/>
              <a:ext cx="390541" cy="242823"/>
            </a:xfrm>
            <a:prstGeom prst="downArrow">
              <a:avLst/>
            </a:prstGeom>
            <a:solidFill>
              <a:srgbClr val="ABB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891"/>
              <a:endParaRPr lang="en-GB" sz="1600">
                <a:solidFill>
                  <a:srgbClr val="FFFFFF"/>
                </a:solidFill>
                <a:latin typeface="Arial Nova" panose="020B0504020202020204" pitchFamily="34" charset="0"/>
              </a:endParaRPr>
            </a:p>
          </p:txBody>
        </p:sp>
        <p:sp>
          <p:nvSpPr>
            <p:cNvPr id="13" name="Arrow: Down 12">
              <a:extLst>
                <a:ext uri="{FF2B5EF4-FFF2-40B4-BE49-F238E27FC236}">
                  <a16:creationId xmlns:a16="http://schemas.microsoft.com/office/drawing/2014/main" id="{9F390103-D7AC-D5BA-5E97-7E0522AE44AE}"/>
                </a:ext>
              </a:extLst>
            </p:cNvPr>
            <p:cNvSpPr/>
            <p:nvPr/>
          </p:nvSpPr>
          <p:spPr>
            <a:xfrm>
              <a:off x="9837965" y="3949786"/>
              <a:ext cx="390541" cy="242823"/>
            </a:xfrm>
            <a:prstGeom prst="downArrow">
              <a:avLst/>
            </a:prstGeom>
            <a:solidFill>
              <a:srgbClr val="ABB0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38891"/>
              <a:endParaRPr lang="en-GB" sz="1600">
                <a:solidFill>
                  <a:srgbClr val="FFFFFF"/>
                </a:solidFill>
                <a:latin typeface="Arial Nova" panose="020B0504020202020204" pitchFamily="34" charset="0"/>
              </a:endParaRPr>
            </a:p>
          </p:txBody>
        </p:sp>
      </p:grpSp>
    </p:spTree>
    <p:extLst>
      <p:ext uri="{BB962C8B-B14F-4D97-AF65-F5344CB8AC3E}">
        <p14:creationId xmlns:p14="http://schemas.microsoft.com/office/powerpoint/2010/main" val="68456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C6555-36F8-CAB9-3C1B-5D72D22B0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18360-58EB-3BCE-F9A1-B13E064024F7}"/>
              </a:ext>
            </a:extLst>
          </p:cNvPr>
          <p:cNvSpPr>
            <a:spLocks noGrp="1"/>
          </p:cNvSpPr>
          <p:nvPr>
            <p:ph type="title"/>
          </p:nvPr>
        </p:nvSpPr>
        <p:spPr/>
        <p:txBody>
          <a:bodyPr/>
          <a:lstStyle/>
          <a:p>
            <a:r>
              <a:rPr lang="en-GB" dirty="0"/>
              <a:t>Video</a:t>
            </a:r>
          </a:p>
        </p:txBody>
      </p:sp>
      <p:pic>
        <p:nvPicPr>
          <p:cNvPr id="3" name="Online Media 2" title="WorkWell   Nov 24 Final">
            <a:hlinkClick r:id="" action="ppaction://media"/>
            <a:extLst>
              <a:ext uri="{FF2B5EF4-FFF2-40B4-BE49-F238E27FC236}">
                <a16:creationId xmlns:a16="http://schemas.microsoft.com/office/drawing/2014/main" id="{ED42D10B-8ACA-236A-74BD-B8E009191F7C}"/>
              </a:ext>
            </a:extLst>
          </p:cNvPr>
          <p:cNvPicPr>
            <a:picLocks noRot="1" noChangeAspect="1"/>
          </p:cNvPicPr>
          <p:nvPr>
            <a:videoFile r:link="rId1"/>
          </p:nvPr>
        </p:nvPicPr>
        <p:blipFill>
          <a:blip r:embed="rId4"/>
          <a:stretch>
            <a:fillRect/>
          </a:stretch>
        </p:blipFill>
        <p:spPr>
          <a:xfrm>
            <a:off x="1696479" y="1418068"/>
            <a:ext cx="8615229" cy="4867604"/>
          </a:xfrm>
          <a:prstGeom prst="rect">
            <a:avLst/>
          </a:prstGeom>
        </p:spPr>
      </p:pic>
    </p:spTree>
    <p:extLst>
      <p:ext uri="{BB962C8B-B14F-4D97-AF65-F5344CB8AC3E}">
        <p14:creationId xmlns:p14="http://schemas.microsoft.com/office/powerpoint/2010/main" val="82252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D74D9-90F4-0304-38C3-6BA0FF483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76877-3167-6E0E-AE32-CB4537703FD9}"/>
              </a:ext>
            </a:extLst>
          </p:cNvPr>
          <p:cNvSpPr>
            <a:spLocks noGrp="1"/>
          </p:cNvSpPr>
          <p:nvPr>
            <p:ph type="title"/>
          </p:nvPr>
        </p:nvSpPr>
        <p:spPr/>
        <p:txBody>
          <a:bodyPr/>
          <a:lstStyle/>
          <a:p>
            <a:r>
              <a:rPr lang="en-GB" dirty="0"/>
              <a:t>How can we work together to address wider determinants through employment support</a:t>
            </a:r>
          </a:p>
        </p:txBody>
      </p:sp>
      <p:sp>
        <p:nvSpPr>
          <p:cNvPr id="3" name="Content Placeholder 2">
            <a:extLst>
              <a:ext uri="{FF2B5EF4-FFF2-40B4-BE49-F238E27FC236}">
                <a16:creationId xmlns:a16="http://schemas.microsoft.com/office/drawing/2014/main" id="{61730E20-AA6F-BB4F-9399-72DE16D0DE8F}"/>
              </a:ext>
            </a:extLst>
          </p:cNvPr>
          <p:cNvSpPr>
            <a:spLocks noGrp="1"/>
          </p:cNvSpPr>
          <p:nvPr>
            <p:ph sz="quarter" idx="13"/>
          </p:nvPr>
        </p:nvSpPr>
        <p:spPr>
          <a:xfrm>
            <a:off x="4798397" y="1675597"/>
            <a:ext cx="7319971" cy="4649846"/>
          </a:xfrm>
        </p:spPr>
        <p:txBody>
          <a:bodyPr>
            <a:normAutofit fontScale="70000" lnSpcReduction="20000"/>
          </a:bodyPr>
          <a:lstStyle/>
          <a:p>
            <a:pPr marL="514196" indent="-514196">
              <a:buFont typeface="+mj-lt"/>
              <a:buAutoNum type="arabicPeriod"/>
            </a:pPr>
            <a:r>
              <a:rPr lang="en-GB" sz="2799" b="1" dirty="0">
                <a:solidFill>
                  <a:srgbClr val="FFC000"/>
                </a:solidFill>
              </a:rPr>
              <a:t>In-Reach/Community Appointment days/ Pop-Up</a:t>
            </a:r>
          </a:p>
          <a:p>
            <a:pPr marL="514196" indent="-514196">
              <a:buFont typeface="+mj-lt"/>
              <a:buAutoNum type="arabicPeriod"/>
            </a:pPr>
            <a:endParaRPr lang="en-GB" sz="700" b="1" dirty="0"/>
          </a:p>
          <a:p>
            <a:pPr marL="514196" indent="-514196">
              <a:buFont typeface="+mj-lt"/>
              <a:buAutoNum type="arabicPeriod"/>
            </a:pPr>
            <a:r>
              <a:rPr lang="en-GB" sz="2799" b="1" dirty="0">
                <a:solidFill>
                  <a:srgbClr val="D13239"/>
                </a:solidFill>
              </a:rPr>
              <a:t>Med3 search – GP practices/PCNs</a:t>
            </a:r>
          </a:p>
          <a:p>
            <a:pPr marL="514196" indent="-514196">
              <a:buFont typeface="+mj-lt"/>
              <a:buAutoNum type="arabicPeriod"/>
            </a:pPr>
            <a:endParaRPr lang="en-GB" sz="700" b="1" dirty="0"/>
          </a:p>
          <a:p>
            <a:pPr marL="514196" indent="-514196">
              <a:buFont typeface="+mj-lt"/>
              <a:buAutoNum type="arabicPeriod"/>
            </a:pPr>
            <a:r>
              <a:rPr lang="en-GB" sz="2799" b="1" dirty="0">
                <a:solidFill>
                  <a:srgbClr val="7030A0"/>
                </a:solidFill>
              </a:rPr>
              <a:t>Consistent Engagement: INTs/</a:t>
            </a:r>
            <a:r>
              <a:rPr lang="en-GB" sz="2799" b="1">
                <a:solidFill>
                  <a:srgbClr val="7030A0"/>
                </a:solidFill>
              </a:rPr>
              <a:t>PCN leads/Clinical </a:t>
            </a:r>
            <a:r>
              <a:rPr lang="en-GB" sz="2799" b="1" dirty="0">
                <a:solidFill>
                  <a:srgbClr val="7030A0"/>
                </a:solidFill>
              </a:rPr>
              <a:t>Directors with evidence of impact</a:t>
            </a:r>
          </a:p>
          <a:p>
            <a:pPr marL="514196" indent="-514196">
              <a:buFont typeface="+mj-lt"/>
              <a:buAutoNum type="arabicPeriod"/>
            </a:pPr>
            <a:endParaRPr lang="en-GB" sz="600" b="1" dirty="0"/>
          </a:p>
          <a:p>
            <a:pPr marL="514196" indent="-514196">
              <a:buFont typeface="+mj-lt"/>
              <a:buAutoNum type="arabicPeriod"/>
            </a:pPr>
            <a:r>
              <a:rPr lang="en-GB" sz="2799" b="1" dirty="0"/>
              <a:t>MSK Trailblazer Community Appointment Days</a:t>
            </a:r>
          </a:p>
          <a:p>
            <a:pPr marL="514196" indent="-514196">
              <a:buFont typeface="+mj-lt"/>
              <a:buAutoNum type="arabicPeriod"/>
            </a:pPr>
            <a:endParaRPr lang="en-GB" sz="600" b="1" dirty="0"/>
          </a:p>
          <a:p>
            <a:pPr marL="514196" indent="-514196">
              <a:buFont typeface="+mj-lt"/>
              <a:buAutoNum type="arabicPeriod"/>
            </a:pPr>
            <a:r>
              <a:rPr lang="en-GB" sz="2799" b="1" dirty="0">
                <a:solidFill>
                  <a:srgbClr val="00B0F0"/>
                </a:solidFill>
              </a:rPr>
              <a:t>Healthcare Referral pathways</a:t>
            </a:r>
          </a:p>
          <a:p>
            <a:pPr marL="514196" indent="-514196">
              <a:buFont typeface="+mj-lt"/>
              <a:buAutoNum type="arabicPeriod"/>
            </a:pPr>
            <a:endParaRPr lang="en-GB" sz="600" b="1" dirty="0">
              <a:solidFill>
                <a:srgbClr val="00B0F0"/>
              </a:solidFill>
            </a:endParaRPr>
          </a:p>
          <a:p>
            <a:pPr marL="514196" indent="-514196">
              <a:buFont typeface="+mj-lt"/>
              <a:buAutoNum type="arabicPeriod"/>
            </a:pPr>
            <a:r>
              <a:rPr lang="en-GB" sz="2799" b="1" dirty="0">
                <a:solidFill>
                  <a:srgbClr val="00B050"/>
                </a:solidFill>
              </a:rPr>
              <a:t>Targeting priority groups: VCSE, Community Champions, Care Navigators, local authority teams</a:t>
            </a:r>
          </a:p>
          <a:p>
            <a:pPr marL="514196" indent="-514196">
              <a:buFont typeface="+mj-lt"/>
              <a:buAutoNum type="arabicPeriod"/>
            </a:pPr>
            <a:endParaRPr lang="en-GB" sz="600" b="1" dirty="0">
              <a:solidFill>
                <a:srgbClr val="00B050"/>
              </a:solidFill>
            </a:endParaRPr>
          </a:p>
          <a:p>
            <a:pPr marL="514196" indent="-514196">
              <a:buFont typeface="+mj-lt"/>
              <a:buAutoNum type="arabicPeriod"/>
            </a:pPr>
            <a:r>
              <a:rPr lang="en-GB" sz="2799" b="1" dirty="0">
                <a:solidFill>
                  <a:srgbClr val="F3A8CA"/>
                </a:solidFill>
              </a:rPr>
              <a:t>Employee Assistance Programme/Health and Wellbeing</a:t>
            </a:r>
          </a:p>
          <a:p>
            <a:pPr marL="514196" indent="-514196">
              <a:buFont typeface="+mj-lt"/>
              <a:buAutoNum type="arabicPeriod"/>
            </a:pPr>
            <a:endParaRPr lang="en-GB" sz="600" b="1" dirty="0"/>
          </a:p>
          <a:p>
            <a:pPr marL="514196" indent="-514196">
              <a:buFont typeface="+mj-lt"/>
              <a:buAutoNum type="arabicPeriod"/>
            </a:pPr>
            <a:r>
              <a:rPr lang="en-GB" sz="2799" b="1" dirty="0"/>
              <a:t>Resident Newsletters / Social Media influencers</a:t>
            </a:r>
          </a:p>
          <a:p>
            <a:pPr marL="514196" lvl="1" indent="-514196">
              <a:buFont typeface="+mj-lt"/>
              <a:buAutoNum type="arabicPeriod"/>
            </a:pPr>
            <a:endParaRPr lang="en-GB" sz="2799" b="1" dirty="0"/>
          </a:p>
          <a:p>
            <a:pPr marL="514196" lvl="1" indent="-514196">
              <a:buFont typeface="+mj-lt"/>
              <a:buAutoNum type="arabicPeriod"/>
            </a:pPr>
            <a:endParaRPr lang="en-GB" sz="2799" b="1" dirty="0"/>
          </a:p>
          <a:p>
            <a:pPr marL="514196" indent="-514196">
              <a:buFont typeface="+mj-lt"/>
              <a:buAutoNum type="arabicPeriod"/>
            </a:pPr>
            <a:endParaRPr lang="en-GB" sz="2799" b="1" dirty="0"/>
          </a:p>
          <a:p>
            <a:pPr marL="514196" indent="-514196">
              <a:buFont typeface="+mj-lt"/>
              <a:buAutoNum type="arabicPeriod"/>
            </a:pPr>
            <a:endParaRPr lang="en-GB" sz="2799" b="1" dirty="0"/>
          </a:p>
        </p:txBody>
      </p:sp>
      <p:pic>
        <p:nvPicPr>
          <p:cNvPr id="4" name="Content Placeholder 4">
            <a:extLst>
              <a:ext uri="{FF2B5EF4-FFF2-40B4-BE49-F238E27FC236}">
                <a16:creationId xmlns:a16="http://schemas.microsoft.com/office/drawing/2014/main" id="{42E215F5-67E4-5327-610D-EBEEA0889C35}"/>
              </a:ext>
            </a:extLst>
          </p:cNvPr>
          <p:cNvPicPr>
            <a:picLocks noChangeAspect="1"/>
          </p:cNvPicPr>
          <p:nvPr/>
        </p:nvPicPr>
        <p:blipFill>
          <a:blip r:embed="rId3"/>
          <a:stretch>
            <a:fillRect/>
          </a:stretch>
        </p:blipFill>
        <p:spPr>
          <a:xfrm>
            <a:off x="222510" y="1599883"/>
            <a:ext cx="4575888" cy="4358140"/>
          </a:xfrm>
          <a:prstGeom prst="rect">
            <a:avLst/>
          </a:prstGeom>
        </p:spPr>
      </p:pic>
    </p:spTree>
    <p:extLst>
      <p:ext uri="{BB962C8B-B14F-4D97-AF65-F5344CB8AC3E}">
        <p14:creationId xmlns:p14="http://schemas.microsoft.com/office/powerpoint/2010/main" val="230503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941E-8FF1-0C48-499D-BE44A56AFBB9}"/>
              </a:ext>
            </a:extLst>
          </p:cNvPr>
          <p:cNvSpPr>
            <a:spLocks noGrp="1"/>
          </p:cNvSpPr>
          <p:nvPr>
            <p:ph type="title"/>
          </p:nvPr>
        </p:nvSpPr>
        <p:spPr/>
        <p:txBody>
          <a:bodyPr/>
          <a:lstStyle/>
          <a:p>
            <a:r>
              <a:rPr lang="en-GB" dirty="0">
                <a:ea typeface="Aptos" panose="020B0004020202020204" pitchFamily="34" charset="0"/>
              </a:rPr>
              <a:t>From struggle to success: </a:t>
            </a:r>
            <a:br>
              <a:rPr lang="en-GB" dirty="0">
                <a:ea typeface="Aptos" panose="020B0004020202020204" pitchFamily="34" charset="0"/>
              </a:rPr>
            </a:br>
            <a:r>
              <a:rPr lang="en-GB" dirty="0" err="1">
                <a:ea typeface="Aptos" panose="020B0004020202020204" pitchFamily="34" charset="0"/>
              </a:rPr>
              <a:t>WorkWell</a:t>
            </a:r>
            <a:r>
              <a:rPr lang="en-GB" dirty="0">
                <a:ea typeface="Aptos" panose="020B0004020202020204" pitchFamily="34" charset="0"/>
              </a:rPr>
              <a:t> in Hillingdon</a:t>
            </a:r>
            <a:endParaRPr lang="en-GB" dirty="0"/>
          </a:p>
        </p:txBody>
      </p:sp>
      <p:sp>
        <p:nvSpPr>
          <p:cNvPr id="4" name="TextBox 3">
            <a:extLst>
              <a:ext uri="{FF2B5EF4-FFF2-40B4-BE49-F238E27FC236}">
                <a16:creationId xmlns:a16="http://schemas.microsoft.com/office/drawing/2014/main" id="{D5544136-64BB-6465-033E-ACFE6365A002}"/>
              </a:ext>
            </a:extLst>
          </p:cNvPr>
          <p:cNvSpPr txBox="1"/>
          <p:nvPr/>
        </p:nvSpPr>
        <p:spPr>
          <a:xfrm>
            <a:off x="317440" y="1315606"/>
            <a:ext cx="11557120" cy="4800064"/>
          </a:xfrm>
          <a:prstGeom prst="rect">
            <a:avLst/>
          </a:prstGeom>
          <a:noFill/>
        </p:spPr>
        <p:txBody>
          <a:bodyPr wrap="square">
            <a:spAutoFit/>
          </a:bodyPr>
          <a:lstStyle/>
          <a:p>
            <a:pPr defTabSz="1038995"/>
            <a:r>
              <a:rPr lang="en-GB" sz="1799" i="1"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Hillingdon resident Garry shared his journey with Work Well. Facing the challenges of ADHD, autism and past substance use, Garry struggled to maintain stable employment. </a:t>
            </a:r>
          </a:p>
          <a:p>
            <a:pPr defTabSz="1038995"/>
            <a:endParaRPr lang="en-GB" sz="1799" dirty="0">
              <a:solidFill>
                <a:srgbClr val="000000"/>
              </a:solidFill>
              <a:latin typeface="Arial Nova" panose="020B0504020202020204" pitchFamily="34" charset="0"/>
              <a:ea typeface="Aptos" panose="020B0004020202020204" pitchFamily="34" charset="0"/>
              <a:cs typeface="Lucida Sans Unicode" panose="020B0602030504020204" pitchFamily="34" charset="0"/>
            </a:endParaRPr>
          </a:p>
          <a:p>
            <a:pPr defTabSz="1038995"/>
            <a:r>
              <a:rPr lang="en-GB" sz="1799"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Hillingdon resident Garry shared his journey with Work Well. Facing the challenges of ADHD, autism and past substance use, Garry struggled to maintain stable employment. When he walked into </a:t>
            </a:r>
            <a:r>
              <a:rPr lang="en-GB" sz="1799" dirty="0" err="1">
                <a:solidFill>
                  <a:srgbClr val="000000"/>
                </a:solidFill>
                <a:latin typeface="Arial Nova" panose="020B0504020202020204" pitchFamily="34" charset="0"/>
                <a:ea typeface="Aptos" panose="020B0004020202020204" pitchFamily="34" charset="0"/>
                <a:cs typeface="Lucida Sans Unicode" panose="020B0602030504020204" pitchFamily="34" charset="0"/>
              </a:rPr>
              <a:t>WorkWell</a:t>
            </a:r>
            <a:r>
              <a:rPr lang="en-GB" sz="1799"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 on 10</a:t>
            </a:r>
            <a:r>
              <a:rPr lang="en-GB" sz="1799" baseline="30000"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th</a:t>
            </a:r>
            <a:r>
              <a:rPr lang="en-GB" sz="1799"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 December 2024, he was just 35 days sober and determined to turn his life around but needed guidance.</a:t>
            </a:r>
          </a:p>
          <a:p>
            <a:pPr defTabSz="1038995"/>
            <a:endParaRPr lang="en-GB" sz="1799" dirty="0">
              <a:solidFill>
                <a:srgbClr val="000000"/>
              </a:solidFill>
              <a:latin typeface="Arial Nova" panose="020B0504020202020204" pitchFamily="34" charset="0"/>
              <a:ea typeface="Aptos" panose="020B0004020202020204" pitchFamily="34" charset="0"/>
              <a:cs typeface="Lucida Sans Unicode" panose="020B0602030504020204" pitchFamily="34" charset="0"/>
            </a:endParaRPr>
          </a:p>
          <a:p>
            <a:pPr defTabSz="1038995"/>
            <a:r>
              <a:rPr lang="en-GB" sz="1799"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Garry was provided a coach and a significant portion of his </a:t>
            </a:r>
            <a:r>
              <a:rPr lang="en-GB" sz="1799" dirty="0" err="1">
                <a:solidFill>
                  <a:srgbClr val="000000"/>
                </a:solidFill>
                <a:latin typeface="Arial Nova" panose="020B0504020202020204" pitchFamily="34" charset="0"/>
                <a:ea typeface="Aptos" panose="020B0004020202020204" pitchFamily="34" charset="0"/>
                <a:cs typeface="Lucida Sans Unicode" panose="020B0602030504020204" pitchFamily="34" charset="0"/>
              </a:rPr>
              <a:t>WorkWell</a:t>
            </a:r>
            <a:r>
              <a:rPr lang="en-GB" sz="1799"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 sessions focused on identifying triggers and improving his physical health. They were able to develop strategies to help Garry manage his triggers and create the structure he needed to thrive. They also discussed positive lifestyle changes to support him, which included a gym membership to improve his physical health.</a:t>
            </a:r>
          </a:p>
          <a:p>
            <a:pPr defTabSz="1038995"/>
            <a:r>
              <a:rPr lang="en-GB" sz="1799"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 </a:t>
            </a:r>
          </a:p>
          <a:p>
            <a:pPr defTabSz="1038995"/>
            <a:r>
              <a:rPr lang="en-GB" sz="1799"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With the encouragement and commitment of the service he was able to overcome his problems. In talking about his coach Garry said: "She made me feel comfortable to explain my situation and not be judged. She made me feel like I could be better."</a:t>
            </a:r>
          </a:p>
          <a:p>
            <a:pPr defTabSz="1038995"/>
            <a:r>
              <a:rPr lang="en-GB" sz="1799"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 </a:t>
            </a:r>
          </a:p>
          <a:p>
            <a:pPr defTabSz="1038995"/>
            <a:r>
              <a:rPr lang="en-GB" sz="1799" b="1"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Today, Garry has secured a job as a </a:t>
            </a:r>
            <a:r>
              <a:rPr lang="en-GB" sz="1799" b="1" dirty="0" err="1">
                <a:solidFill>
                  <a:srgbClr val="000000"/>
                </a:solidFill>
                <a:latin typeface="Arial Nova" panose="020B0504020202020204" pitchFamily="34" charset="0"/>
                <a:ea typeface="Aptos" panose="020B0004020202020204" pitchFamily="34" charset="0"/>
                <a:cs typeface="Lucida Sans Unicode" panose="020B0602030504020204" pitchFamily="34" charset="0"/>
              </a:rPr>
              <a:t>valeter</a:t>
            </a:r>
            <a:r>
              <a:rPr lang="en-GB" sz="1799" b="1" dirty="0">
                <a:solidFill>
                  <a:srgbClr val="000000"/>
                </a:solidFill>
                <a:latin typeface="Arial Nova" panose="020B0504020202020204" pitchFamily="34" charset="0"/>
                <a:ea typeface="Aptos" panose="020B0004020202020204" pitchFamily="34" charset="0"/>
                <a:cs typeface="Lucida Sans Unicode" panose="020B0602030504020204" pitchFamily="34" charset="0"/>
              </a:rPr>
              <a:t> and quality controller at a car company.</a:t>
            </a:r>
            <a:endParaRPr lang="en-GB" sz="1799" b="1" dirty="0">
              <a:solidFill>
                <a:srgbClr val="000000"/>
              </a:solidFill>
              <a:latin typeface="Arial Nova" panose="020B0504020202020204" pitchFamily="34" charset="0"/>
              <a:cs typeface="Lucida Sans Unicode" panose="020B0602030504020204" pitchFamily="34" charset="0"/>
            </a:endParaRPr>
          </a:p>
        </p:txBody>
      </p:sp>
    </p:spTree>
    <p:extLst>
      <p:ext uri="{BB962C8B-B14F-4D97-AF65-F5344CB8AC3E}">
        <p14:creationId xmlns:p14="http://schemas.microsoft.com/office/powerpoint/2010/main" val="372058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654356"/>
      </p:ext>
    </p:extLst>
  </p:cSld>
  <p:clrMapOvr>
    <a:masterClrMapping/>
  </p:clrMapOvr>
</p:sld>
</file>

<file path=ppt/theme/theme1.xml><?xml version="1.0" encoding="utf-8"?>
<a:theme xmlns:a="http://schemas.openxmlformats.org/drawingml/2006/main" name="13_PA Consulting">
  <a:themeElements>
    <a:clrScheme name="Spark Black text">
      <a:dk1>
        <a:srgbClr val="000000"/>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Blank.potx" id="{EC5F8180-552E-4B2E-A6B6-FCBEFB0580CA}" vid="{936149FA-2BD5-4045-BA82-B23617DC06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92822fc-4a74-47f9-b108-bb8f39fe03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9EBE16E51B344DABCABE19AEA13046" ma:contentTypeVersion="11" ma:contentTypeDescription="Create a new document." ma:contentTypeScope="" ma:versionID="a38780f9fadcc307c69046fad7a162c4">
  <xsd:schema xmlns:xsd="http://www.w3.org/2001/XMLSchema" xmlns:xs="http://www.w3.org/2001/XMLSchema" xmlns:p="http://schemas.microsoft.com/office/2006/metadata/properties" xmlns:ns3="e92822fc-4a74-47f9-b108-bb8f39fe0316" targetNamespace="http://schemas.microsoft.com/office/2006/metadata/properties" ma:root="true" ma:fieldsID="3c21623783452fa7f091602feddf3c7b" ns3:_="">
    <xsd:import namespace="e92822fc-4a74-47f9-b108-bb8f39fe0316"/>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822fc-4a74-47f9-b108-bb8f39fe031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AC3B3A-37DE-4B63-A7E0-8D45B32BB89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92822fc-4a74-47f9-b108-bb8f39fe0316"/>
    <ds:schemaRef ds:uri="http://www.w3.org/XML/1998/namespace"/>
    <ds:schemaRef ds:uri="http://purl.org/dc/dcmitype/"/>
  </ds:schemaRefs>
</ds:datastoreItem>
</file>

<file path=customXml/itemProps2.xml><?xml version="1.0" encoding="utf-8"?>
<ds:datastoreItem xmlns:ds="http://schemas.openxmlformats.org/officeDocument/2006/customXml" ds:itemID="{0C9B3965-F277-4011-9FF6-9FF4E3CD3713}">
  <ds:schemaRefs>
    <ds:schemaRef ds:uri="http://schemas.microsoft.com/sharepoint/v3/contenttype/forms"/>
  </ds:schemaRefs>
</ds:datastoreItem>
</file>

<file path=customXml/itemProps3.xml><?xml version="1.0" encoding="utf-8"?>
<ds:datastoreItem xmlns:ds="http://schemas.openxmlformats.org/officeDocument/2006/customXml" ds:itemID="{B78D4A63-4559-4094-9DAD-B5605CE6C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2822fc-4a74-47f9-b108-bb8f39fe03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1460</TotalTime>
  <Words>1636</Words>
  <Application>Microsoft Office PowerPoint</Application>
  <PresentationFormat>Widescreen</PresentationFormat>
  <Paragraphs>147</Paragraphs>
  <Slides>10</Slides>
  <Notes>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Arial Nova</vt:lpstr>
      <vt:lpstr>Calibri</vt:lpstr>
      <vt:lpstr>Frutiger LT Pro</vt:lpstr>
      <vt:lpstr>Symbol</vt:lpstr>
      <vt:lpstr>Times New Roman</vt:lpstr>
      <vt:lpstr>Wingdings</vt:lpstr>
      <vt:lpstr>13_PA Consulting</vt:lpstr>
      <vt:lpstr>WorkWell – NWL</vt:lpstr>
      <vt:lpstr>North West London ICB: Addressing Health Inequalities through WorkWell</vt:lpstr>
      <vt:lpstr>PowerPoint Presentation</vt:lpstr>
      <vt:lpstr>Work and Health Services</vt:lpstr>
      <vt:lpstr>WorkWell – typical journey</vt:lpstr>
      <vt:lpstr>Video</vt:lpstr>
      <vt:lpstr>How can we work together to address wider determinants through employment support</vt:lpstr>
      <vt:lpstr>From struggle to success:  WorkWell in Hillingdon</vt:lpstr>
      <vt:lpstr>PowerPoint Presentation</vt:lpstr>
      <vt:lpstr>How to make a referral</vt:lpstr>
    </vt:vector>
  </TitlesOfParts>
  <Company>London Borough of Ealing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 Waugh</dc:creator>
  <cp:lastModifiedBy>Ann Waugh</cp:lastModifiedBy>
  <cp:revision>6</cp:revision>
  <dcterms:created xsi:type="dcterms:W3CDTF">2025-04-08T16:21:07Z</dcterms:created>
  <dcterms:modified xsi:type="dcterms:W3CDTF">2025-05-09T12:46:38Z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0x010100729EBE16E51B344DABCABE19AEA13046</vt:lpwstr>
  </property>
</Properties>
</file>