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6"/>
  </p:notesMasterIdLst>
  <p:sldIdLst>
    <p:sldId id="835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A0DA70B-12EB-4AC4-AC7D-B7D34A27D754}" v="3" dt="2025-07-02T09:56:09.18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85" autoAdjust="0"/>
    <p:restoredTop sz="94660"/>
  </p:normalViewPr>
  <p:slideViewPr>
    <p:cSldViewPr snapToGrid="0">
      <p:cViewPr varScale="1">
        <p:scale>
          <a:sx n="160" d="100"/>
          <a:sy n="160" d="100"/>
        </p:scale>
        <p:origin x="104" y="1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3332B0-0762-4B45-BDE1-56226265AD54}" type="datetimeFigureOut">
              <a:rPr lang="en-GB" smtClean="0"/>
              <a:t>27/10/2025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E9B135F-A7D8-482B-8DE3-C825D4A43B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255761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492B31C3-658B-4D8E-88E9-5F09292DD0CD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497946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8" descr="ppt-04">
            <a:extLst>
              <a:ext uri="{FF2B5EF4-FFF2-40B4-BE49-F238E27FC236}">
                <a16:creationId xmlns:a16="http://schemas.microsoft.com/office/drawing/2014/main" id="{4ABBD110-28EF-43EF-8E64-45C8D0506500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905376"/>
            <a:ext cx="12192000" cy="1952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9" descr="ppt-03">
            <a:extLst>
              <a:ext uri="{FF2B5EF4-FFF2-40B4-BE49-F238E27FC236}">
                <a16:creationId xmlns:a16="http://schemas.microsoft.com/office/drawing/2014/main" id="{7B37801F-C849-4427-8DAA-5BB21A14D171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27025"/>
            <a:ext cx="12192000" cy="757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2"/>
          <p:cNvSpPr>
            <a:spLocks noGrp="1" noChangeArrowheads="1"/>
          </p:cNvSpPr>
          <p:nvPr>
            <p:ph type="ctrTitle"/>
          </p:nvPr>
        </p:nvSpPr>
        <p:spPr bwMode="auto">
          <a:xfrm>
            <a:off x="571500" y="1587501"/>
            <a:ext cx="11099800" cy="1470025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lnSpc>
                <a:spcPct val="95000"/>
              </a:lnSpc>
              <a:defRPr sz="4900" b="1"/>
            </a:lvl1pPr>
          </a:lstStyle>
          <a:p>
            <a:r>
              <a:rPr lang="en-US"/>
              <a:t>Westminster</a:t>
            </a:r>
            <a:br>
              <a:rPr lang="en-US"/>
            </a:br>
            <a:r>
              <a:rPr lang="en-US" err="1"/>
              <a:t>Powerpoint</a:t>
            </a:r>
            <a:r>
              <a:rPr lang="en-US"/>
              <a:t> presentation</a:t>
            </a:r>
          </a:p>
        </p:txBody>
      </p:sp>
      <p:sp>
        <p:nvSpPr>
          <p:cNvPr id="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584200" y="3162300"/>
            <a:ext cx="8534400" cy="1752600"/>
          </a:xfrm>
        </p:spPr>
        <p:txBody>
          <a:bodyPr/>
          <a:lstStyle>
            <a:lvl1pPr>
              <a:defRPr sz="2300" b="0">
                <a:solidFill>
                  <a:srgbClr val="003473"/>
                </a:solidFill>
              </a:defRPr>
            </a:lvl1pPr>
          </a:lstStyle>
          <a:p>
            <a:r>
              <a:rPr lang="en-US"/>
              <a:t>Subtitle here</a:t>
            </a:r>
          </a:p>
        </p:txBody>
      </p:sp>
    </p:spTree>
    <p:extLst>
      <p:ext uri="{BB962C8B-B14F-4D97-AF65-F5344CB8AC3E}">
        <p14:creationId xmlns:p14="http://schemas.microsoft.com/office/powerpoint/2010/main" val="275969121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45167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69352" y="274639"/>
            <a:ext cx="2813049" cy="5813425"/>
          </a:xfrm>
          <a:prstGeom prst="rect">
            <a:avLst/>
          </a:prstGeo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0201" y="274639"/>
            <a:ext cx="8235951" cy="5813425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62168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9872" y="283465"/>
            <a:ext cx="10972800" cy="592137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60888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  <a:prstGeom prst="rect">
            <a:avLst/>
          </a:prstGeom>
        </p:spPr>
        <p:txBody>
          <a:bodyPr vert="horz" anchor="t"/>
          <a:lstStyle>
            <a:lvl1pPr algn="l">
              <a:defRPr sz="4000" b="1" cap="all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047562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30200" y="1781175"/>
            <a:ext cx="5384800" cy="43068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18200" y="1781175"/>
            <a:ext cx="5384800" cy="43068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00784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6500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/>
          <a:lstStyle/>
          <a:p>
            <a:r>
              <a:rPr lang="en-GB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46125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595574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533621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0189301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6" descr="powerpoint_header.jpg">
            <a:extLst>
              <a:ext uri="{FF2B5EF4-FFF2-40B4-BE49-F238E27FC236}">
                <a16:creationId xmlns:a16="http://schemas.microsoft.com/office/drawing/2014/main" id="{4BC16CEE-186A-4BF5-A37C-8EFDD2675BBD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4934" y="363539"/>
            <a:ext cx="11216217" cy="517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Rectangle 7">
            <a:extLst>
              <a:ext uri="{FF2B5EF4-FFF2-40B4-BE49-F238E27FC236}">
                <a16:creationId xmlns:a16="http://schemas.microsoft.com/office/drawing/2014/main" id="{9F168E92-A907-4D9D-9E0D-B79ACB742D0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537633" y="1247775"/>
            <a:ext cx="10972800" cy="4840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altLang="en-US"/>
          </a:p>
        </p:txBody>
      </p:sp>
      <p:sp>
        <p:nvSpPr>
          <p:cNvPr id="1028" name="Rectangle 10">
            <a:extLst>
              <a:ext uri="{FF2B5EF4-FFF2-40B4-BE49-F238E27FC236}">
                <a16:creationId xmlns:a16="http://schemas.microsoft.com/office/drawing/2014/main" id="{F541940B-4DB2-4AED-9100-E8FDEE51E2D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40667" y="360363"/>
            <a:ext cx="2844800" cy="47625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>
            <a:lvl1pPr eaLnBrk="0" hangingPunct="0">
              <a:defRPr sz="800">
                <a:solidFill>
                  <a:srgbClr val="003473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800">
                <a:solidFill>
                  <a:srgbClr val="003473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800">
                <a:solidFill>
                  <a:srgbClr val="003473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800">
                <a:solidFill>
                  <a:srgbClr val="003473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800">
                <a:solidFill>
                  <a:srgbClr val="003473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rgbClr val="003473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rgbClr val="003473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rgbClr val="003473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rgbClr val="003473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>
              <a:defRPr/>
            </a:pPr>
            <a:endParaRPr lang="en-US" altLang="en-US" sz="1000"/>
          </a:p>
        </p:txBody>
      </p:sp>
      <p:sp>
        <p:nvSpPr>
          <p:cNvPr id="1029" name="Rectangle 10">
            <a:extLst>
              <a:ext uri="{FF2B5EF4-FFF2-40B4-BE49-F238E27FC236}">
                <a16:creationId xmlns:a16="http://schemas.microsoft.com/office/drawing/2014/main" id="{A0D718AF-12F5-4529-90AD-3901DB4E8D60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6993467" y="360363"/>
            <a:ext cx="2844800" cy="47625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>
            <a:lvl1pPr eaLnBrk="0" hangingPunct="0">
              <a:defRPr sz="800">
                <a:solidFill>
                  <a:srgbClr val="003473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800">
                <a:solidFill>
                  <a:srgbClr val="003473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800">
                <a:solidFill>
                  <a:srgbClr val="003473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800">
                <a:solidFill>
                  <a:srgbClr val="003473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800">
                <a:solidFill>
                  <a:srgbClr val="003473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rgbClr val="003473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rgbClr val="003473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rgbClr val="003473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rgbClr val="003473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>
              <a:defRPr/>
            </a:pPr>
            <a:endParaRPr lang="en-US" altLang="en-US" sz="1000"/>
          </a:p>
        </p:txBody>
      </p:sp>
    </p:spTree>
    <p:extLst>
      <p:ext uri="{BB962C8B-B14F-4D97-AF65-F5344CB8AC3E}">
        <p14:creationId xmlns:p14="http://schemas.microsoft.com/office/powerpoint/2010/main" val="36680899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1000">
          <a:solidFill>
            <a:srgbClr val="003473"/>
          </a:solidFill>
          <a:latin typeface="+mj-lt"/>
          <a:ea typeface="ＭＳ Ｐゴシック" pitchFamily="-60" charset="-128"/>
          <a:cs typeface="ＭＳ Ｐゴシック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1000">
          <a:solidFill>
            <a:srgbClr val="003473"/>
          </a:solidFill>
          <a:latin typeface="Arial" pitchFamily="-60" charset="-52"/>
          <a:ea typeface="ＭＳ Ｐゴシック" pitchFamily="-60" charset="-128"/>
          <a:cs typeface="ＭＳ Ｐゴシック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1000">
          <a:solidFill>
            <a:srgbClr val="003473"/>
          </a:solidFill>
          <a:latin typeface="Arial" pitchFamily="-60" charset="-52"/>
          <a:ea typeface="ＭＳ Ｐゴシック" pitchFamily="-60" charset="-128"/>
          <a:cs typeface="ＭＳ Ｐゴシック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1000">
          <a:solidFill>
            <a:srgbClr val="003473"/>
          </a:solidFill>
          <a:latin typeface="Arial" pitchFamily="-60" charset="-52"/>
          <a:ea typeface="ＭＳ Ｐゴシック" pitchFamily="-60" charset="-128"/>
          <a:cs typeface="ＭＳ Ｐゴシック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1000">
          <a:solidFill>
            <a:srgbClr val="003473"/>
          </a:solidFill>
          <a:latin typeface="Arial" pitchFamily="-60" charset="-52"/>
          <a:ea typeface="ＭＳ Ｐゴシック" pitchFamily="-60" charset="-128"/>
          <a:cs typeface="ＭＳ Ｐゴシック"/>
        </a:defRPr>
      </a:lvl5pPr>
      <a:lvl6pPr marL="457200" algn="l" rtl="0" fontAlgn="base">
        <a:spcBef>
          <a:spcPct val="0"/>
        </a:spcBef>
        <a:spcAft>
          <a:spcPct val="0"/>
        </a:spcAft>
        <a:defRPr sz="1000">
          <a:solidFill>
            <a:srgbClr val="003473"/>
          </a:solidFill>
          <a:latin typeface="Arial" pitchFamily="-60" charset="-52"/>
        </a:defRPr>
      </a:lvl6pPr>
      <a:lvl7pPr marL="914400" algn="l" rtl="0" fontAlgn="base">
        <a:spcBef>
          <a:spcPct val="0"/>
        </a:spcBef>
        <a:spcAft>
          <a:spcPct val="0"/>
        </a:spcAft>
        <a:defRPr sz="1000">
          <a:solidFill>
            <a:srgbClr val="003473"/>
          </a:solidFill>
          <a:latin typeface="Arial" pitchFamily="-60" charset="-52"/>
        </a:defRPr>
      </a:lvl7pPr>
      <a:lvl8pPr marL="1371600" algn="l" rtl="0" fontAlgn="base">
        <a:spcBef>
          <a:spcPct val="0"/>
        </a:spcBef>
        <a:spcAft>
          <a:spcPct val="0"/>
        </a:spcAft>
        <a:defRPr sz="1000">
          <a:solidFill>
            <a:srgbClr val="003473"/>
          </a:solidFill>
          <a:latin typeface="Arial" pitchFamily="-60" charset="-52"/>
        </a:defRPr>
      </a:lvl8pPr>
      <a:lvl9pPr marL="1828800" algn="l" rtl="0" fontAlgn="base">
        <a:spcBef>
          <a:spcPct val="0"/>
        </a:spcBef>
        <a:spcAft>
          <a:spcPct val="0"/>
        </a:spcAft>
        <a:defRPr sz="1000">
          <a:solidFill>
            <a:srgbClr val="003473"/>
          </a:solidFill>
          <a:latin typeface="Arial" pitchFamily="-60" charset="-52"/>
        </a:defRPr>
      </a:lvl9pPr>
    </p:titleStyle>
    <p:bodyStyle>
      <a:lvl1pPr marL="342900" indent="-342900" algn="l" rtl="0" eaLnBrk="0" fontAlgn="base" hangingPunct="0">
        <a:spcBef>
          <a:spcPct val="0"/>
        </a:spcBef>
        <a:spcAft>
          <a:spcPct val="50000"/>
        </a:spcAft>
        <a:defRPr sz="3600" b="1">
          <a:solidFill>
            <a:schemeClr val="tx1"/>
          </a:solidFill>
          <a:latin typeface="+mn-lt"/>
          <a:ea typeface="ＭＳ Ｐゴシック" pitchFamily="-60" charset="-128"/>
          <a:cs typeface="ＭＳ Ｐゴシック"/>
        </a:defRPr>
      </a:lvl1pPr>
      <a:lvl2pPr marL="1588" indent="455613" algn="l" rtl="0" eaLnBrk="0" fontAlgn="base" hangingPunct="0">
        <a:spcBef>
          <a:spcPct val="20000"/>
        </a:spcBef>
        <a:spcAft>
          <a:spcPct val="0"/>
        </a:spcAft>
        <a:defRPr sz="2400" b="1">
          <a:solidFill>
            <a:schemeClr val="tx1"/>
          </a:solidFill>
          <a:latin typeface="+mn-lt"/>
          <a:ea typeface="ＭＳ Ｐゴシック" pitchFamily="-60" charset="-128"/>
          <a:cs typeface="ＭＳ Ｐゴシック"/>
        </a:defRPr>
      </a:lvl2pPr>
      <a:lvl3pPr marL="115888" indent="-112713" algn="l" rtl="0" eaLnBrk="0" fontAlgn="base" hangingPunct="0">
        <a:spcBef>
          <a:spcPct val="20000"/>
        </a:spcBef>
        <a:spcAft>
          <a:spcPct val="0"/>
        </a:spcAft>
        <a:buChar char="•"/>
        <a:defRPr sz="1400">
          <a:solidFill>
            <a:schemeClr val="tx1"/>
          </a:solidFill>
          <a:latin typeface="+mn-lt"/>
          <a:ea typeface="ＭＳ Ｐゴシック" pitchFamily="-60" charset="-128"/>
          <a:cs typeface="ＭＳ Ｐゴシック"/>
        </a:defRPr>
      </a:lvl3pPr>
      <a:lvl4pPr marL="2514600" indent="-171450" algn="l" rtl="0" eaLnBrk="0" fontAlgn="base" hangingPunct="0">
        <a:spcBef>
          <a:spcPct val="20000"/>
        </a:spcBef>
        <a:spcAft>
          <a:spcPct val="0"/>
        </a:spcAft>
        <a:buChar char="•"/>
        <a:defRPr sz="1400">
          <a:solidFill>
            <a:schemeClr val="tx1"/>
          </a:solidFill>
          <a:latin typeface="+mn-lt"/>
          <a:ea typeface="ＭＳ Ｐゴシック" pitchFamily="-60" charset="-128"/>
          <a:cs typeface="ＭＳ Ｐゴシック"/>
        </a:defRPr>
      </a:lvl4pPr>
      <a:lvl5pPr marL="2800350" indent="-171450" algn="l" rtl="0" eaLnBrk="0" fontAlgn="base" hangingPunct="0">
        <a:spcBef>
          <a:spcPct val="20000"/>
        </a:spcBef>
        <a:spcAft>
          <a:spcPct val="0"/>
        </a:spcAft>
        <a:buChar char="•"/>
        <a:defRPr sz="1400">
          <a:solidFill>
            <a:schemeClr val="tx1"/>
          </a:solidFill>
          <a:latin typeface="+mn-lt"/>
          <a:ea typeface="ＭＳ Ｐゴシック" pitchFamily="-60" charset="-128"/>
          <a:cs typeface="ＭＳ Ｐゴシック"/>
        </a:defRPr>
      </a:lvl5pPr>
      <a:lvl6pPr marL="3257550" indent="-171450" algn="l" rtl="0" fontAlgn="base">
        <a:spcBef>
          <a:spcPct val="20000"/>
        </a:spcBef>
        <a:spcAft>
          <a:spcPct val="0"/>
        </a:spcAft>
        <a:buChar char="•"/>
        <a:defRPr sz="1400">
          <a:solidFill>
            <a:schemeClr val="tx1"/>
          </a:solidFill>
          <a:latin typeface="+mn-lt"/>
          <a:ea typeface="ＭＳ Ｐゴシック" pitchFamily="-60" charset="-128"/>
        </a:defRPr>
      </a:lvl6pPr>
      <a:lvl7pPr marL="3714750" indent="-171450" algn="l" rtl="0" fontAlgn="base">
        <a:spcBef>
          <a:spcPct val="20000"/>
        </a:spcBef>
        <a:spcAft>
          <a:spcPct val="0"/>
        </a:spcAft>
        <a:buChar char="•"/>
        <a:defRPr sz="1400">
          <a:solidFill>
            <a:schemeClr val="tx1"/>
          </a:solidFill>
          <a:latin typeface="+mn-lt"/>
          <a:ea typeface="ＭＳ Ｐゴシック" pitchFamily="-60" charset="-128"/>
        </a:defRPr>
      </a:lvl7pPr>
      <a:lvl8pPr marL="4171950" indent="-171450" algn="l" rtl="0" fontAlgn="base">
        <a:spcBef>
          <a:spcPct val="20000"/>
        </a:spcBef>
        <a:spcAft>
          <a:spcPct val="0"/>
        </a:spcAft>
        <a:buChar char="•"/>
        <a:defRPr sz="1400">
          <a:solidFill>
            <a:schemeClr val="tx1"/>
          </a:solidFill>
          <a:latin typeface="+mn-lt"/>
          <a:ea typeface="ＭＳ Ｐゴシック" pitchFamily="-60" charset="-128"/>
        </a:defRPr>
      </a:lvl8pPr>
      <a:lvl9pPr marL="4629150" indent="-171450" algn="l" rtl="0" fontAlgn="base">
        <a:spcBef>
          <a:spcPct val="20000"/>
        </a:spcBef>
        <a:spcAft>
          <a:spcPct val="0"/>
        </a:spcAft>
        <a:buChar char="•"/>
        <a:defRPr sz="1400">
          <a:solidFill>
            <a:schemeClr val="tx1"/>
          </a:solidFill>
          <a:latin typeface="+mn-lt"/>
          <a:ea typeface="ＭＳ Ｐゴシック" pitchFamily="-60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Prevent@Westminster.gov.uk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71D829-28FB-86B5-6E5A-2E6464C65A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73464" y="104862"/>
            <a:ext cx="8229600" cy="592137"/>
          </a:xfrm>
        </p:spPr>
        <p:txBody>
          <a:bodyPr/>
          <a:lstStyle/>
          <a:p>
            <a:pPr algn="ctr"/>
            <a:r>
              <a:rPr lang="en-GB" sz="2400" b="1" dirty="0">
                <a:latin typeface="Calibri" panose="020F0502020204030204" pitchFamily="34" charset="0"/>
                <a:cs typeface="Calibri" panose="020F0502020204030204" pitchFamily="34" charset="0"/>
              </a:rPr>
              <a:t>Workshop To Raise Awareness of Prevent (WRAP)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750E44-5A0F-20A8-3A57-4BF9D464ED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3931" y="922407"/>
            <a:ext cx="11424137" cy="5830731"/>
          </a:xfrm>
        </p:spPr>
        <p:txBody>
          <a:bodyPr/>
          <a:lstStyle/>
          <a:p>
            <a:pPr marL="0" indent="0">
              <a:buSzPts val="1100"/>
            </a:pPr>
            <a:r>
              <a:rPr lang="en-GB" sz="1800" b="0" dirty="0">
                <a:latin typeface="Segoe UI"/>
                <a:ea typeface="Calibri"/>
              </a:rPr>
              <a:t>The Prevent Awareness Workshop is a 1.5 hours training session that runs monthly for internal and external staff:</a:t>
            </a:r>
            <a:endParaRPr lang="en-US" sz="1800" dirty="0">
              <a:ea typeface="Calibri"/>
            </a:endParaRPr>
          </a:p>
          <a:p>
            <a:pPr marL="285750" indent="-285750">
              <a:buSzPts val="1100"/>
              <a:buFont typeface="Arial"/>
              <a:buChar char="•"/>
            </a:pPr>
            <a:r>
              <a:rPr lang="en-GB" sz="1800" b="0" dirty="0">
                <a:latin typeface="Segoe UI"/>
                <a:ea typeface="Times New Roman" panose="02020603050405020304" pitchFamily="18" charset="0"/>
              </a:rPr>
              <a:t>Prevent and CONTEST</a:t>
            </a:r>
          </a:p>
          <a:p>
            <a:pPr marL="285750" indent="-285750">
              <a:buSzPts val="1100"/>
              <a:buFont typeface="Arial"/>
              <a:buChar char="•"/>
            </a:pPr>
            <a:r>
              <a:rPr lang="en-GB" sz="1800" b="0" dirty="0">
                <a:latin typeface="Segoe UI"/>
                <a:ea typeface="Calibri" panose="020F0502020204030204" pitchFamily="34" charset="0"/>
              </a:rPr>
              <a:t>Extremism, Radicalisation, Terrorism</a:t>
            </a:r>
            <a:endParaRPr lang="en-GB" sz="1800" b="0" dirty="0">
              <a:latin typeface="Times New Roman"/>
              <a:ea typeface="Calibri" panose="020F0502020204030204" pitchFamily="34" charset="0"/>
            </a:endParaRPr>
          </a:p>
          <a:p>
            <a:pPr marL="285750" indent="-285750">
              <a:buSzPts val="1100"/>
              <a:buFont typeface="Arial"/>
              <a:buChar char="•"/>
            </a:pPr>
            <a:r>
              <a:rPr lang="en-GB" sz="1800" b="0" dirty="0">
                <a:latin typeface="Segoe UI"/>
                <a:ea typeface="Times New Roman" panose="02020603050405020304" pitchFamily="18" charset="0"/>
              </a:rPr>
              <a:t>Risk indicators of radicalisation – how to identify individuals who are susceptible</a:t>
            </a:r>
            <a:endParaRPr lang="en-GB" sz="1800" b="0" dirty="0">
              <a:latin typeface="Times New Roman"/>
              <a:ea typeface="Calibri" panose="020F0502020204030204" pitchFamily="34" charset="0"/>
            </a:endParaRPr>
          </a:p>
          <a:p>
            <a:pPr marL="285750" indent="-285750">
              <a:buSzPts val="1000"/>
              <a:buFont typeface="Arial"/>
              <a:buChar char="•"/>
              <a:tabLst>
                <a:tab pos="457200" algn="l"/>
              </a:tabLst>
            </a:pPr>
            <a:r>
              <a:rPr lang="en-GB" sz="1800" b="0" dirty="0">
                <a:latin typeface="Segoe UI"/>
                <a:ea typeface="Times New Roman" panose="02020603050405020304" pitchFamily="18" charset="0"/>
              </a:rPr>
              <a:t>Local safeguarding and referral mechanisms and people to contact for further help and advice</a:t>
            </a:r>
            <a:endParaRPr lang="en-GB" sz="1800" b="0" dirty="0">
              <a:latin typeface="Times New Roman"/>
              <a:ea typeface="Calibri" panose="020F0502020204030204" pitchFamily="34" charset="0"/>
            </a:endParaRPr>
          </a:p>
          <a:p>
            <a:pPr marL="285750" indent="-285750">
              <a:buSzPts val="1000"/>
              <a:buFont typeface="Arial"/>
              <a:buChar char="•"/>
              <a:tabLst>
                <a:tab pos="457200" algn="l"/>
              </a:tabLst>
            </a:pPr>
            <a:r>
              <a:rPr lang="en-GB" sz="1800" b="0" dirty="0">
                <a:latin typeface="Segoe UI"/>
                <a:ea typeface="Times New Roman" panose="02020603050405020304" pitchFamily="18" charset="0"/>
              </a:rPr>
              <a:t>Latest extremism and radicalisation risks/ The national threat picture</a:t>
            </a:r>
            <a:endParaRPr lang="en-GB" sz="1800" b="0" dirty="0">
              <a:latin typeface="Times New Roman"/>
              <a:ea typeface="Calibri" panose="020F0502020204030204" pitchFamily="34" charset="0"/>
            </a:endParaRPr>
          </a:p>
          <a:p>
            <a:pPr marL="0" indent="0" algn="ctr">
              <a:buSzPts val="1000"/>
              <a:tabLst>
                <a:tab pos="457200" algn="l"/>
              </a:tabLst>
            </a:pPr>
            <a:r>
              <a:rPr lang="en-GB" sz="1800" dirty="0">
                <a:solidFill>
                  <a:srgbClr val="FF0000"/>
                </a:solidFill>
                <a:latin typeface="Segoe UI"/>
                <a:ea typeface="Calibri"/>
              </a:rPr>
              <a:t>Next WRAP sessions are:   </a:t>
            </a:r>
            <a:endParaRPr lang="en-GB" sz="1800" dirty="0">
              <a:solidFill>
                <a:srgbClr val="FF0000"/>
              </a:solidFill>
              <a:latin typeface="Segoe UI" panose="020B0502040204020203" pitchFamily="34" charset="0"/>
              <a:ea typeface="Calibri" panose="020F0502020204030204" pitchFamily="34" charset="0"/>
            </a:endParaRPr>
          </a:p>
          <a:p>
            <a:pPr marL="341312" indent="-341312" algn="ctr">
              <a:buSzPts val="1000"/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GB" sz="1400" dirty="0">
                <a:latin typeface="Segoe UI" panose="020B0502040204020203" pitchFamily="34" charset="0"/>
                <a:ea typeface="Calibri"/>
              </a:rPr>
              <a:t>Monday 3</a:t>
            </a:r>
            <a:r>
              <a:rPr lang="en-GB" sz="1400" baseline="30000" dirty="0">
                <a:latin typeface="Segoe UI" panose="020B0502040204020203" pitchFamily="34" charset="0"/>
                <a:ea typeface="Calibri"/>
              </a:rPr>
              <a:t>rd</a:t>
            </a:r>
            <a:r>
              <a:rPr lang="en-GB" sz="1400" dirty="0">
                <a:latin typeface="Segoe UI" panose="020B0502040204020203" pitchFamily="34" charset="0"/>
                <a:ea typeface="Calibri"/>
              </a:rPr>
              <a:t> November 2025,10:00-11:30AM, HELD via Teams</a:t>
            </a:r>
            <a:endParaRPr lang="en-GB" sz="1400" dirty="0">
              <a:latin typeface="Segoe UI" panose="020B0502040204020203" pitchFamily="34" charset="0"/>
              <a:ea typeface="Calibri" panose="020F0502020204030204" pitchFamily="34" charset="0"/>
            </a:endParaRPr>
          </a:p>
          <a:p>
            <a:pPr marL="341312" indent="-341312" algn="ctr">
              <a:buSzPts val="1000"/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GB" sz="1400" dirty="0">
                <a:latin typeface="Segoe UI" panose="020B0502040204020203" pitchFamily="34" charset="0"/>
                <a:ea typeface="Calibri"/>
              </a:rPr>
              <a:t>Monday 8</a:t>
            </a:r>
            <a:r>
              <a:rPr lang="en-GB" sz="1400" baseline="30000" dirty="0">
                <a:latin typeface="Segoe UI" panose="020B0502040204020203" pitchFamily="34" charset="0"/>
                <a:ea typeface="Calibri"/>
              </a:rPr>
              <a:t>th</a:t>
            </a:r>
            <a:r>
              <a:rPr lang="en-GB" sz="1400" dirty="0">
                <a:latin typeface="Segoe UI" panose="020B0502040204020203" pitchFamily="34" charset="0"/>
                <a:ea typeface="Calibri"/>
              </a:rPr>
              <a:t> December 2025,10:00-11:30AM, HELD via Teams</a:t>
            </a:r>
          </a:p>
          <a:p>
            <a:pPr marL="341312" indent="-341312" algn="ctr">
              <a:buSzPts val="1000"/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GB" sz="1400" dirty="0">
                <a:latin typeface="Segoe UI" panose="020B0502040204020203" pitchFamily="34" charset="0"/>
                <a:ea typeface="Calibri" panose="020F0502020204030204" pitchFamily="34" charset="0"/>
              </a:rPr>
              <a:t>Monday 26th January 2026 </a:t>
            </a:r>
            <a:r>
              <a:rPr lang="en-GB" sz="1400" dirty="0">
                <a:latin typeface="Segoe UI" panose="020B0502040204020203" pitchFamily="34" charset="0"/>
                <a:ea typeface="Calibri"/>
              </a:rPr>
              <a:t>,10:00-11:30AM, HELD via Teams</a:t>
            </a:r>
            <a:endParaRPr lang="en-GB" sz="1400" dirty="0">
              <a:latin typeface="Segoe UI" panose="020B0502040204020203" pitchFamily="34" charset="0"/>
              <a:ea typeface="Calibri" panose="020F0502020204030204" pitchFamily="34" charset="0"/>
            </a:endParaRPr>
          </a:p>
          <a:p>
            <a:pPr marL="341312" indent="-341312" algn="ctr">
              <a:buSzPts val="1000"/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GB" sz="1400" dirty="0">
                <a:latin typeface="Segoe UI" panose="020B0502040204020203" pitchFamily="34" charset="0"/>
                <a:ea typeface="Calibri" panose="020F0502020204030204" pitchFamily="34" charset="0"/>
              </a:rPr>
              <a:t>Monday 9th February 2026 </a:t>
            </a:r>
            <a:r>
              <a:rPr lang="en-GB" sz="1400" dirty="0">
                <a:latin typeface="Segoe UI" panose="020B0502040204020203" pitchFamily="34" charset="0"/>
                <a:ea typeface="Calibri"/>
              </a:rPr>
              <a:t>,10:00-11:30AM, HELD via Teams</a:t>
            </a:r>
            <a:endParaRPr lang="en-GB" sz="1400" dirty="0">
              <a:latin typeface="Segoe UI" panose="020B0502040204020203" pitchFamily="34" charset="0"/>
              <a:ea typeface="Calibri" panose="020F0502020204030204" pitchFamily="34" charset="0"/>
            </a:endParaRPr>
          </a:p>
          <a:p>
            <a:pPr marL="341312" indent="-341312" algn="ctr">
              <a:buSzPts val="1000"/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GB" sz="1400" dirty="0">
                <a:latin typeface="Segoe UI" panose="020B0502040204020203" pitchFamily="34" charset="0"/>
                <a:ea typeface="Calibri" panose="020F0502020204030204" pitchFamily="34" charset="0"/>
              </a:rPr>
              <a:t>Monday 2nd March 2026 </a:t>
            </a:r>
            <a:r>
              <a:rPr lang="en-GB" sz="1400" dirty="0">
                <a:latin typeface="Segoe UI" panose="020B0502040204020203" pitchFamily="34" charset="0"/>
                <a:ea typeface="Calibri"/>
              </a:rPr>
              <a:t>,10:00-11:30AM, HELD via Teams</a:t>
            </a:r>
            <a:endParaRPr lang="en-GB" sz="1400" dirty="0">
              <a:latin typeface="Segoe UI" panose="020B0502040204020203" pitchFamily="34" charset="0"/>
              <a:ea typeface="Calibri" panose="020F0502020204030204" pitchFamily="34" charset="0"/>
            </a:endParaRPr>
          </a:p>
          <a:p>
            <a:pPr marL="341312" indent="-341312" algn="ctr">
              <a:buSzPts val="1000"/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GB" sz="1400" dirty="0">
                <a:latin typeface="Segoe UI" panose="020B0502040204020203" pitchFamily="34" charset="0"/>
                <a:ea typeface="Calibri" panose="020F0502020204030204" pitchFamily="34" charset="0"/>
              </a:rPr>
              <a:t>Monday 13th April 2026 </a:t>
            </a:r>
            <a:r>
              <a:rPr lang="en-GB" sz="1400" dirty="0">
                <a:latin typeface="Segoe UI" panose="020B0502040204020203" pitchFamily="34" charset="0"/>
                <a:ea typeface="Calibri"/>
              </a:rPr>
              <a:t>,10:00-11:30AM, HELD via Teams</a:t>
            </a:r>
            <a:endParaRPr lang="en-GB" sz="1400" dirty="0">
              <a:latin typeface="Segoe UI" panose="020B0502040204020203" pitchFamily="34" charset="0"/>
              <a:ea typeface="Calibri" panose="020F0502020204030204" pitchFamily="34" charset="0"/>
            </a:endParaRPr>
          </a:p>
          <a:p>
            <a:pPr marL="341312" indent="-341312" algn="ctr">
              <a:buSzPts val="1000"/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GB" sz="1400" dirty="0">
                <a:latin typeface="Segoe UI" panose="020B0502040204020203" pitchFamily="34" charset="0"/>
                <a:ea typeface="Calibri" panose="020F0502020204030204" pitchFamily="34" charset="0"/>
              </a:rPr>
              <a:t>Monday 11th May 2026</a:t>
            </a:r>
            <a:r>
              <a:rPr lang="en-GB" sz="1400" dirty="0">
                <a:latin typeface="Segoe UI" panose="020B0502040204020203" pitchFamily="34" charset="0"/>
                <a:ea typeface="Calibri"/>
              </a:rPr>
              <a:t>,10:00-11:30AM, HELD via Teams</a:t>
            </a:r>
            <a:endParaRPr lang="en-GB" sz="1400" dirty="0">
              <a:latin typeface="Segoe UI" panose="020B0502040204020203" pitchFamily="34" charset="0"/>
              <a:ea typeface="Calibri" panose="020F0502020204030204" pitchFamily="34" charset="0"/>
            </a:endParaRPr>
          </a:p>
          <a:p>
            <a:pPr marL="341312" indent="-341312" algn="ctr">
              <a:buSzPts val="1000"/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GB" sz="1400" dirty="0">
                <a:latin typeface="Segoe UI" panose="020B0502040204020203" pitchFamily="34" charset="0"/>
                <a:ea typeface="Calibri" panose="020F0502020204030204" pitchFamily="34" charset="0"/>
              </a:rPr>
              <a:t>Monday 1st June 2026 </a:t>
            </a:r>
            <a:r>
              <a:rPr lang="en-GB" sz="1400" dirty="0">
                <a:latin typeface="Segoe UI" panose="020B0502040204020203" pitchFamily="34" charset="0"/>
                <a:ea typeface="Calibri"/>
              </a:rPr>
              <a:t>,10:00-11:30AM, HELD via Teams</a:t>
            </a:r>
            <a:endParaRPr lang="en-GB" sz="1400" dirty="0">
              <a:latin typeface="Segoe UI"/>
              <a:ea typeface="Calibri"/>
            </a:endParaRPr>
          </a:p>
          <a:p>
            <a:pPr marL="0" indent="0" algn="ctr">
              <a:buSzPts val="1000"/>
              <a:tabLst>
                <a:tab pos="457200" algn="l"/>
              </a:tabLst>
            </a:pPr>
            <a:r>
              <a:rPr lang="en-GB" sz="1400" dirty="0">
                <a:latin typeface="Segoe UI"/>
                <a:ea typeface="Calibri"/>
              </a:rPr>
              <a:t>Contact Prevent at </a:t>
            </a:r>
            <a:r>
              <a:rPr lang="en-GB" sz="1400" dirty="0">
                <a:latin typeface="Segoe UI"/>
                <a:ea typeface="Calibri"/>
                <a:hlinkClick r:id="rId3"/>
              </a:rPr>
              <a:t>Prevent@Westminster.gov.uk</a:t>
            </a:r>
            <a:r>
              <a:rPr lang="en-GB" sz="1400" dirty="0">
                <a:latin typeface="Segoe UI"/>
                <a:ea typeface="Calibri"/>
              </a:rPr>
              <a:t> to sign up for a WRAP session</a:t>
            </a:r>
          </a:p>
          <a:p>
            <a:pPr marL="0" indent="0" algn="ctr">
              <a:buSzPts val="1000"/>
              <a:tabLst>
                <a:tab pos="457200" algn="l"/>
              </a:tabLst>
            </a:pPr>
            <a:endParaRPr lang="en-GB" sz="1800" dirty="0"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17393218"/>
      </p:ext>
    </p:extLst>
  </p:cSld>
  <p:clrMapOvr>
    <a:masterClrMapping/>
  </p:clrMapOvr>
</p:sld>
</file>

<file path=ppt/theme/theme1.xml><?xml version="1.0" encoding="utf-8"?>
<a:theme xmlns:a="http://schemas.openxmlformats.org/drawingml/2006/main" name="Westminster Blue">
  <a:themeElements>
    <a:clrScheme name="Westminster Blu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Westminster Blu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800" b="0" i="0" u="none" strike="noStrike" cap="none" normalizeH="0" baseline="0">
            <a:ln>
              <a:noFill/>
            </a:ln>
            <a:solidFill>
              <a:srgbClr val="003473"/>
            </a:solidFill>
            <a:effectLst/>
            <a:latin typeface="Arial" pitchFamily="-60" charset="-5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800" b="0" i="0" u="none" strike="noStrike" cap="none" normalizeH="0" baseline="0">
            <a:ln>
              <a:noFill/>
            </a:ln>
            <a:solidFill>
              <a:srgbClr val="003473"/>
            </a:solidFill>
            <a:effectLst/>
            <a:latin typeface="Arial" pitchFamily="-60" charset="-52"/>
          </a:defRPr>
        </a:defPPr>
      </a:lstStyle>
    </a:lnDef>
  </a:objectDefaults>
  <a:extraClrSchemeLst>
    <a:extraClrScheme>
      <a:clrScheme name="Westminster Blu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estminster Blu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estminster Blu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estminster Blu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estminster Blu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estminster Blu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estminster Blu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estminster Blu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estminster Blu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estminster Blu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estminster Blu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estminster Blu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12F5DC142B405419DFD4470ED78C488" ma:contentTypeVersion="5" ma:contentTypeDescription="Create a new document." ma:contentTypeScope="" ma:versionID="0902f1141a11146cb8f034072082b864">
  <xsd:schema xmlns:xsd="http://www.w3.org/2001/XMLSchema" xmlns:xs="http://www.w3.org/2001/XMLSchema" xmlns:p="http://schemas.microsoft.com/office/2006/metadata/properties" xmlns:ns2="d8efe55f-4de3-494c-88f1-dc15b0315253" targetNamespace="http://schemas.microsoft.com/office/2006/metadata/properties" ma:root="true" ma:fieldsID="537d3a72d0a1132e9825c5f561e030b4" ns2:_="">
    <xsd:import namespace="d8efe55f-4de3-494c-88f1-dc15b031525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8efe55f-4de3-494c-88f1-dc15b031525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1" nillable="true" ma:displayName="Length (seconds)" ma:internalName="MediaLengthInSeconds" ma:readOnly="true">
      <xsd:simpleType>
        <xsd:restriction base="dms:Unknown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E700A63A-1936-429A-BB48-4806FD0A236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8efe55f-4de3-494c-88f1-dc15b031525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A357EDFC-95AF-4183-B4D3-591D97AD5F4F}">
  <ds:schemaRefs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purl.org/dc/terms/"/>
    <ds:schemaRef ds:uri="http://schemas.openxmlformats.org/package/2006/metadata/core-properties"/>
    <ds:schemaRef ds:uri="d8efe55f-4de3-494c-88f1-dc15b0315253"/>
    <ds:schemaRef ds:uri="http://www.w3.org/XML/1998/namespace"/>
    <ds:schemaRef ds:uri="http://schemas.microsoft.com/office/2006/metadata/properties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2F71E6EB-1A5F-4C11-B065-726A5B05ED14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104</TotalTime>
  <Words>169</Words>
  <Application>Microsoft Office PowerPoint</Application>
  <PresentationFormat>Widescreen</PresentationFormat>
  <Paragraphs>18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Segoe UI</vt:lpstr>
      <vt:lpstr>Times New Roman</vt:lpstr>
      <vt:lpstr>Westminster Blue</vt:lpstr>
      <vt:lpstr>Workshop To Raise Awareness of Prevent (WRAP)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Workshop To Raise Awareness of Prevent (WRAP)</dc:title>
  <dc:creator>Yusuf, Abdul: WCC</dc:creator>
  <cp:lastModifiedBy>Yusuf, Abdul: WCC</cp:lastModifiedBy>
  <cp:revision>10</cp:revision>
  <dcterms:created xsi:type="dcterms:W3CDTF">2023-07-13T14:07:48Z</dcterms:created>
  <dcterms:modified xsi:type="dcterms:W3CDTF">2025-10-27T11:56:57Z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0x010100612F5DC142B405419DFD4470ED78C488</vt:lpwstr>
  </property>
</Properties>
</file>