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Lst>
  <p:notesMasterIdLst>
    <p:notesMasterId r:id="rId17"/>
  </p:notesMasterIdLst>
  <p:sldIdLst>
    <p:sldId id="340" r:id="rId3"/>
    <p:sldId id="322" r:id="rId4"/>
    <p:sldId id="323" r:id="rId5"/>
    <p:sldId id="328" r:id="rId6"/>
    <p:sldId id="343" r:id="rId7"/>
    <p:sldId id="338" r:id="rId8"/>
    <p:sldId id="330" r:id="rId9"/>
    <p:sldId id="336" r:id="rId10"/>
    <p:sldId id="341" r:id="rId11"/>
    <p:sldId id="337" r:id="rId12"/>
    <p:sldId id="305" r:id="rId13"/>
    <p:sldId id="342" r:id="rId14"/>
    <p:sldId id="325" r:id="rId15"/>
    <p:sldId id="32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5B9BD5"/>
    <a:srgbClr val="EAEFF7"/>
    <a:srgbClr val="432C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62" autoAdjust="0"/>
    <p:restoredTop sz="92701" autoAdjust="0"/>
  </p:normalViewPr>
  <p:slideViewPr>
    <p:cSldViewPr snapToGrid="0">
      <p:cViewPr varScale="1">
        <p:scale>
          <a:sx n="84" d="100"/>
          <a:sy n="84" d="100"/>
        </p:scale>
        <p:origin x="387" y="51"/>
      </p:cViewPr>
      <p:guideLst/>
    </p:cSldViewPr>
  </p:slideViewPr>
  <p:notesTextViewPr>
    <p:cViewPr>
      <p:scale>
        <a:sx n="1" d="1"/>
        <a:sy n="1" d="1"/>
      </p:scale>
      <p:origin x="0" y="0"/>
    </p:cViewPr>
  </p:notesTextViewPr>
  <p:notesViewPr>
    <p:cSldViewPr snapToGrid="0">
      <p:cViewPr varScale="1">
        <p:scale>
          <a:sx n="69" d="100"/>
          <a:sy n="69" d="100"/>
        </p:scale>
        <p:origin x="2568" y="3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BD1D5-C925-417B-BFED-D92C414889D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7EAA9697-2CFF-4145-8AB1-42A7A5671F0D}">
      <dgm:prSet phldrT="[Text]" custT="1"/>
      <dgm:spPr/>
      <dgm:t>
        <a:bodyPr/>
        <a:lstStyle/>
        <a:p>
          <a:r>
            <a:rPr lang="en-US" sz="1400" dirty="0" smtClean="0">
              <a:latin typeface="Arial" panose="020B0604020202020204" pitchFamily="34" charset="0"/>
              <a:cs typeface="Arial" panose="020B0604020202020204" pitchFamily="34" charset="0"/>
            </a:rPr>
            <a:t>Questionnaire</a:t>
          </a:r>
          <a:endParaRPr lang="en-US" sz="1400" dirty="0">
            <a:latin typeface="Arial" panose="020B0604020202020204" pitchFamily="34" charset="0"/>
            <a:cs typeface="Arial" panose="020B0604020202020204" pitchFamily="34" charset="0"/>
          </a:endParaRPr>
        </a:p>
      </dgm:t>
    </dgm:pt>
    <dgm:pt modelId="{3BA81D05-1A53-4929-871D-9C556459EB03}" type="parTrans" cxnId="{2394F489-37D2-4A4B-A859-B078FACA3AA1}">
      <dgm:prSet/>
      <dgm:spPr/>
      <dgm:t>
        <a:bodyPr/>
        <a:lstStyle/>
        <a:p>
          <a:endParaRPr lang="en-US"/>
        </a:p>
      </dgm:t>
    </dgm:pt>
    <dgm:pt modelId="{597F036A-C6F9-4C99-A4E3-69BF160274AD}" type="sibTrans" cxnId="{2394F489-37D2-4A4B-A859-B078FACA3AA1}">
      <dgm:prSet/>
      <dgm:spPr/>
      <dgm:t>
        <a:bodyPr/>
        <a:lstStyle/>
        <a:p>
          <a:endParaRPr lang="en-US"/>
        </a:p>
      </dgm:t>
    </dgm:pt>
    <dgm:pt modelId="{6156D003-6211-4FD9-B84B-DE639A423769}">
      <dgm:prSet phldrT="[Text]" custT="1"/>
      <dgm:spPr/>
      <dgm:t>
        <a:bodyPr/>
        <a:lstStyle/>
        <a:p>
          <a:r>
            <a:rPr lang="en-US" sz="1400" dirty="0" smtClean="0">
              <a:latin typeface="Arial" panose="020B0604020202020204" pitchFamily="34" charset="0"/>
              <a:cs typeface="Arial" panose="020B0604020202020204" pitchFamily="34" charset="0"/>
            </a:rPr>
            <a:t>Online questionnaire – quantitative and free text questions </a:t>
          </a:r>
          <a:endParaRPr lang="en-US" sz="1400" dirty="0">
            <a:latin typeface="Arial" panose="020B0604020202020204" pitchFamily="34" charset="0"/>
            <a:cs typeface="Arial" panose="020B0604020202020204" pitchFamily="34" charset="0"/>
          </a:endParaRPr>
        </a:p>
      </dgm:t>
    </dgm:pt>
    <dgm:pt modelId="{57780788-4894-4429-B589-D9FE9688BDE7}" type="parTrans" cxnId="{A3211E3E-5444-4916-B778-132DCA1A82AD}">
      <dgm:prSet/>
      <dgm:spPr/>
      <dgm:t>
        <a:bodyPr/>
        <a:lstStyle/>
        <a:p>
          <a:endParaRPr lang="en-US"/>
        </a:p>
      </dgm:t>
    </dgm:pt>
    <dgm:pt modelId="{8F35C480-C330-43F3-A60F-27E46CF3D602}" type="sibTrans" cxnId="{A3211E3E-5444-4916-B778-132DCA1A82AD}">
      <dgm:prSet/>
      <dgm:spPr/>
      <dgm:t>
        <a:bodyPr/>
        <a:lstStyle/>
        <a:p>
          <a:endParaRPr lang="en-US"/>
        </a:p>
      </dgm:t>
    </dgm:pt>
    <dgm:pt modelId="{34AC6DEB-2C71-4621-85E6-47133FF4A545}">
      <dgm:prSet phldrT="[Text]" custT="1"/>
      <dgm:spPr/>
      <dgm:t>
        <a:bodyPr/>
        <a:lstStyle/>
        <a:p>
          <a:r>
            <a:rPr lang="en-US" sz="1400" dirty="0" smtClean="0">
              <a:latin typeface="Arial" panose="020B0604020202020204" pitchFamily="34" charset="0"/>
              <a:cs typeface="Arial" panose="020B0604020202020204" pitchFamily="34" charset="0"/>
            </a:rPr>
            <a:t>Printed questionnaire at face-to-face events.</a:t>
          </a:r>
          <a:endParaRPr lang="en-US" sz="1400" dirty="0">
            <a:latin typeface="Arial" panose="020B0604020202020204" pitchFamily="34" charset="0"/>
            <a:cs typeface="Arial" panose="020B0604020202020204" pitchFamily="34" charset="0"/>
          </a:endParaRPr>
        </a:p>
      </dgm:t>
    </dgm:pt>
    <dgm:pt modelId="{8A414A94-2E57-4882-B443-9D0D8C9A7B22}" type="parTrans" cxnId="{44154CE4-BD03-4380-97F9-C4619C81F045}">
      <dgm:prSet/>
      <dgm:spPr/>
      <dgm:t>
        <a:bodyPr/>
        <a:lstStyle/>
        <a:p>
          <a:endParaRPr lang="en-US"/>
        </a:p>
      </dgm:t>
    </dgm:pt>
    <dgm:pt modelId="{3B76EE7B-F68D-4F11-B8C4-CD89B88BD932}" type="sibTrans" cxnId="{44154CE4-BD03-4380-97F9-C4619C81F045}">
      <dgm:prSet/>
      <dgm:spPr/>
      <dgm:t>
        <a:bodyPr/>
        <a:lstStyle/>
        <a:p>
          <a:endParaRPr lang="en-US"/>
        </a:p>
      </dgm:t>
    </dgm:pt>
    <dgm:pt modelId="{37BF9B94-63A9-4E2E-91D3-43E1FD150600}">
      <dgm:prSet phldrT="[Text]" custT="1"/>
      <dgm:spPr/>
      <dgm:t>
        <a:bodyPr/>
        <a:lstStyle/>
        <a:p>
          <a:r>
            <a:rPr lang="en-US" sz="1400" dirty="0" smtClean="0">
              <a:latin typeface="Arial" panose="020B0604020202020204" pitchFamily="34" charset="0"/>
              <a:cs typeface="Arial" panose="020B0604020202020204" pitchFamily="34" charset="0"/>
            </a:rPr>
            <a:t>Community outreach</a:t>
          </a:r>
          <a:endParaRPr lang="en-US" sz="1400" dirty="0">
            <a:latin typeface="Arial" panose="020B0604020202020204" pitchFamily="34" charset="0"/>
            <a:cs typeface="Arial" panose="020B0604020202020204" pitchFamily="34" charset="0"/>
          </a:endParaRPr>
        </a:p>
      </dgm:t>
    </dgm:pt>
    <dgm:pt modelId="{EC69DF81-4C08-4C4E-B132-4A5D79C5532A}" type="parTrans" cxnId="{2AB18947-C156-4076-8B53-14660573B9EE}">
      <dgm:prSet/>
      <dgm:spPr/>
      <dgm:t>
        <a:bodyPr/>
        <a:lstStyle/>
        <a:p>
          <a:endParaRPr lang="en-US"/>
        </a:p>
      </dgm:t>
    </dgm:pt>
    <dgm:pt modelId="{CDFA104A-AE9A-4987-905A-E51EF6EFEB6B}" type="sibTrans" cxnId="{2AB18947-C156-4076-8B53-14660573B9EE}">
      <dgm:prSet/>
      <dgm:spPr/>
      <dgm:t>
        <a:bodyPr/>
        <a:lstStyle/>
        <a:p>
          <a:endParaRPr lang="en-US"/>
        </a:p>
      </dgm:t>
    </dgm:pt>
    <dgm:pt modelId="{8D1653CD-EABC-4216-86E2-9B715479BD10}">
      <dgm:prSet phldrT="[Text]" custT="1"/>
      <dgm:spPr/>
      <dgm:t>
        <a:bodyPr/>
        <a:lstStyle/>
        <a:p>
          <a:r>
            <a:rPr lang="en-US" sz="1400" dirty="0" smtClean="0">
              <a:latin typeface="Arial" panose="020B0604020202020204" pitchFamily="34" charset="0"/>
              <a:cs typeface="Arial" panose="020B0604020202020204" pitchFamily="34" charset="0"/>
            </a:rPr>
            <a:t>Drop-ins sessions at community locations</a:t>
          </a:r>
          <a:endParaRPr lang="en-US" sz="1400" dirty="0">
            <a:latin typeface="Arial" panose="020B0604020202020204" pitchFamily="34" charset="0"/>
            <a:cs typeface="Arial" panose="020B0604020202020204" pitchFamily="34" charset="0"/>
          </a:endParaRPr>
        </a:p>
      </dgm:t>
    </dgm:pt>
    <dgm:pt modelId="{F0B5963A-9CE0-41C3-8731-86E0A633C93A}" type="parTrans" cxnId="{839B2045-BA77-4C59-B179-DAE0545CECBD}">
      <dgm:prSet/>
      <dgm:spPr/>
      <dgm:t>
        <a:bodyPr/>
        <a:lstStyle/>
        <a:p>
          <a:endParaRPr lang="en-US"/>
        </a:p>
      </dgm:t>
    </dgm:pt>
    <dgm:pt modelId="{0BA057F6-1121-4028-BADC-4D059EF20351}" type="sibTrans" cxnId="{839B2045-BA77-4C59-B179-DAE0545CECBD}">
      <dgm:prSet/>
      <dgm:spPr/>
      <dgm:t>
        <a:bodyPr/>
        <a:lstStyle/>
        <a:p>
          <a:endParaRPr lang="en-US"/>
        </a:p>
      </dgm:t>
    </dgm:pt>
    <dgm:pt modelId="{1A4B68B4-EBB5-41BA-94B1-ADCA53C3DE09}">
      <dgm:prSet phldrT="[Text]" custT="1"/>
      <dgm:spPr/>
      <dgm:t>
        <a:bodyPr/>
        <a:lstStyle/>
        <a:p>
          <a:r>
            <a:rPr lang="en-GB" sz="1400" dirty="0" smtClean="0">
              <a:latin typeface="Arial" panose="020B0604020202020204" pitchFamily="34" charset="0"/>
              <a:cs typeface="Arial" panose="020B0604020202020204" pitchFamily="34" charset="0"/>
            </a:rPr>
            <a:t>Face-to-face or online meetings (e.g. focus groups, 1-2-1 in-depth interviews)</a:t>
          </a:r>
          <a:endParaRPr lang="en-US" sz="1400" dirty="0">
            <a:latin typeface="Arial" panose="020B0604020202020204" pitchFamily="34" charset="0"/>
            <a:cs typeface="Arial" panose="020B0604020202020204" pitchFamily="34" charset="0"/>
          </a:endParaRPr>
        </a:p>
      </dgm:t>
    </dgm:pt>
    <dgm:pt modelId="{9569A99B-E630-4817-BC36-E6D4FE5BD5E0}" type="parTrans" cxnId="{01562935-362E-4334-B9DA-5CDB27CDC47B}">
      <dgm:prSet/>
      <dgm:spPr/>
      <dgm:t>
        <a:bodyPr/>
        <a:lstStyle/>
        <a:p>
          <a:endParaRPr lang="en-US"/>
        </a:p>
      </dgm:t>
    </dgm:pt>
    <dgm:pt modelId="{79F7E404-BC1D-4B94-B6B5-A65CEB7A6709}" type="sibTrans" cxnId="{01562935-362E-4334-B9DA-5CDB27CDC47B}">
      <dgm:prSet/>
      <dgm:spPr/>
      <dgm:t>
        <a:bodyPr/>
        <a:lstStyle/>
        <a:p>
          <a:endParaRPr lang="en-US"/>
        </a:p>
      </dgm:t>
    </dgm:pt>
    <dgm:pt modelId="{5D856CAB-898D-4CF4-A6CB-64C7591E118D}">
      <dgm:prSet custT="1"/>
      <dgm:spPr/>
      <dgm:t>
        <a:bodyPr/>
        <a:lstStyle/>
        <a:p>
          <a:r>
            <a:rPr lang="en-US" sz="1400" dirty="0" smtClean="0">
              <a:latin typeface="Arial" panose="020B0604020202020204" pitchFamily="34" charset="0"/>
              <a:cs typeface="Arial" panose="020B0604020202020204" pitchFamily="34" charset="0"/>
            </a:rPr>
            <a:t>Direct contact</a:t>
          </a:r>
          <a:endParaRPr lang="en-US" sz="1400" dirty="0">
            <a:latin typeface="Arial" panose="020B0604020202020204" pitchFamily="34" charset="0"/>
            <a:cs typeface="Arial" panose="020B0604020202020204" pitchFamily="34" charset="0"/>
          </a:endParaRPr>
        </a:p>
      </dgm:t>
    </dgm:pt>
    <dgm:pt modelId="{0F5B30DE-AD4E-45C3-8446-82212EE00A79}" type="parTrans" cxnId="{B8B4A071-10FD-4FAF-B41D-172C4B079477}">
      <dgm:prSet/>
      <dgm:spPr/>
      <dgm:t>
        <a:bodyPr/>
        <a:lstStyle/>
        <a:p>
          <a:endParaRPr lang="en-US"/>
        </a:p>
      </dgm:t>
    </dgm:pt>
    <dgm:pt modelId="{6E445EE4-600C-4CCE-AFBE-B2A21EF52BAD}" type="sibTrans" cxnId="{B8B4A071-10FD-4FAF-B41D-172C4B079477}">
      <dgm:prSet/>
      <dgm:spPr/>
      <dgm:t>
        <a:bodyPr/>
        <a:lstStyle/>
        <a:p>
          <a:endParaRPr lang="en-US"/>
        </a:p>
      </dgm:t>
    </dgm:pt>
    <dgm:pt modelId="{75B4F0F0-FB0E-4694-8311-00155053CCF2}">
      <dgm:prSet custT="1"/>
      <dgm:spPr/>
      <dgm:t>
        <a:bodyPr/>
        <a:lstStyle/>
        <a:p>
          <a:r>
            <a:rPr lang="en-US" sz="1400" dirty="0" smtClean="0">
              <a:latin typeface="Arial" panose="020B0604020202020204" pitchFamily="34" charset="0"/>
              <a:cs typeface="Arial" panose="020B0604020202020204" pitchFamily="34" charset="0"/>
            </a:rPr>
            <a:t>Public meetings</a:t>
          </a:r>
          <a:endParaRPr lang="en-US" sz="1400" dirty="0">
            <a:latin typeface="Arial" panose="020B0604020202020204" pitchFamily="34" charset="0"/>
            <a:cs typeface="Arial" panose="020B0604020202020204" pitchFamily="34" charset="0"/>
          </a:endParaRPr>
        </a:p>
      </dgm:t>
    </dgm:pt>
    <dgm:pt modelId="{F0BE1F8F-49A0-42AC-8485-04266B2CC119}" type="parTrans" cxnId="{C63DE676-2CFD-4B82-8532-FA71ED383638}">
      <dgm:prSet/>
      <dgm:spPr/>
      <dgm:t>
        <a:bodyPr/>
        <a:lstStyle/>
        <a:p>
          <a:endParaRPr lang="en-US"/>
        </a:p>
      </dgm:t>
    </dgm:pt>
    <dgm:pt modelId="{7F5F31F5-AF3A-4116-BAED-86CAB581D2CB}" type="sibTrans" cxnId="{C63DE676-2CFD-4B82-8532-FA71ED383638}">
      <dgm:prSet/>
      <dgm:spPr/>
      <dgm:t>
        <a:bodyPr/>
        <a:lstStyle/>
        <a:p>
          <a:endParaRPr lang="en-US"/>
        </a:p>
      </dgm:t>
    </dgm:pt>
    <dgm:pt modelId="{353CD0C2-7F68-4C24-A861-0B8CF7DBA295}">
      <dgm:prSet custT="1"/>
      <dgm:spPr/>
      <dgm:t>
        <a:bodyPr/>
        <a:lstStyle/>
        <a:p>
          <a:r>
            <a:rPr lang="en-GB" sz="1400" dirty="0" smtClean="0">
              <a:latin typeface="Arial" panose="020B0604020202020204" pitchFamily="34" charset="0"/>
              <a:cs typeface="Arial" panose="020B0604020202020204" pitchFamily="34" charset="0"/>
            </a:rPr>
            <a:t>Correspondence by freepost or email with  consultation team</a:t>
          </a:r>
          <a:endParaRPr lang="en-US" sz="1400" dirty="0">
            <a:latin typeface="Arial" panose="020B0604020202020204" pitchFamily="34" charset="0"/>
            <a:cs typeface="Arial" panose="020B0604020202020204" pitchFamily="34" charset="0"/>
          </a:endParaRPr>
        </a:p>
      </dgm:t>
    </dgm:pt>
    <dgm:pt modelId="{334D2C80-42FF-4109-8D1A-6A379A36AD90}" type="parTrans" cxnId="{11DD4EF3-9A5F-4E08-AC8E-C8FF5C135878}">
      <dgm:prSet/>
      <dgm:spPr/>
      <dgm:t>
        <a:bodyPr/>
        <a:lstStyle/>
        <a:p>
          <a:endParaRPr lang="en-US"/>
        </a:p>
      </dgm:t>
    </dgm:pt>
    <dgm:pt modelId="{117993F1-257D-4F9B-AB95-28F6D597DF77}" type="sibTrans" cxnId="{11DD4EF3-9A5F-4E08-AC8E-C8FF5C135878}">
      <dgm:prSet/>
      <dgm:spPr/>
      <dgm:t>
        <a:bodyPr/>
        <a:lstStyle/>
        <a:p>
          <a:endParaRPr lang="en-US"/>
        </a:p>
      </dgm:t>
    </dgm:pt>
    <dgm:pt modelId="{248A967B-CCD9-484C-A86B-F88B35F0F028}">
      <dgm:prSet custT="1"/>
      <dgm:spPr/>
      <dgm:t>
        <a:bodyPr/>
        <a:lstStyle/>
        <a:p>
          <a:r>
            <a:rPr lang="en-GB" sz="1400" dirty="0" smtClean="0">
              <a:latin typeface="Arial" panose="020B0604020202020204" pitchFamily="34" charset="0"/>
              <a:cs typeface="Arial" panose="020B0604020202020204" pitchFamily="34" charset="0"/>
            </a:rPr>
            <a:t>Face-to-face and online public meetings</a:t>
          </a:r>
          <a:endParaRPr lang="en-US" sz="1400" dirty="0">
            <a:latin typeface="Arial" panose="020B0604020202020204" pitchFamily="34" charset="0"/>
            <a:cs typeface="Arial" panose="020B0604020202020204" pitchFamily="34" charset="0"/>
          </a:endParaRPr>
        </a:p>
      </dgm:t>
    </dgm:pt>
    <dgm:pt modelId="{338911AC-BB26-47BE-ABB6-00C28B731955}" type="parTrans" cxnId="{4A1E3656-8C4D-4EBD-8889-7D3B68EEB264}">
      <dgm:prSet/>
      <dgm:spPr/>
      <dgm:t>
        <a:bodyPr/>
        <a:lstStyle/>
        <a:p>
          <a:endParaRPr lang="en-US"/>
        </a:p>
      </dgm:t>
    </dgm:pt>
    <dgm:pt modelId="{1774CC26-EF34-4437-A3C9-C5289BF02572}" type="sibTrans" cxnId="{4A1E3656-8C4D-4EBD-8889-7D3B68EEB264}">
      <dgm:prSet/>
      <dgm:spPr/>
      <dgm:t>
        <a:bodyPr/>
        <a:lstStyle/>
        <a:p>
          <a:endParaRPr lang="en-US"/>
        </a:p>
      </dgm:t>
    </dgm:pt>
    <dgm:pt modelId="{844B2CB7-7888-44E9-B928-E2F63489C1BC}">
      <dgm:prSet phldrT="[Text]" custT="1"/>
      <dgm:spPr/>
      <dgm:t>
        <a:bodyPr/>
        <a:lstStyle/>
        <a:p>
          <a:r>
            <a:rPr lang="en-US" sz="1400" dirty="0" smtClean="0">
              <a:latin typeface="Arial" panose="020B0604020202020204" pitchFamily="34" charset="0"/>
              <a:cs typeface="Arial" panose="020B0604020202020204" pitchFamily="34" charset="0"/>
            </a:rPr>
            <a:t>Direct meetings / conversations</a:t>
          </a:r>
          <a:endParaRPr lang="en-US" sz="1400" dirty="0">
            <a:latin typeface="Arial" panose="020B0604020202020204" pitchFamily="34" charset="0"/>
            <a:cs typeface="Arial" panose="020B0604020202020204" pitchFamily="34" charset="0"/>
          </a:endParaRPr>
        </a:p>
      </dgm:t>
    </dgm:pt>
    <dgm:pt modelId="{10C73DB6-77DB-4082-AE6F-A9050A67CF66}" type="sibTrans" cxnId="{14C87FFB-BC97-4FAA-B09C-4CC3336E8B9A}">
      <dgm:prSet/>
      <dgm:spPr/>
      <dgm:t>
        <a:bodyPr/>
        <a:lstStyle/>
        <a:p>
          <a:endParaRPr lang="en-US"/>
        </a:p>
      </dgm:t>
    </dgm:pt>
    <dgm:pt modelId="{C792E67D-33AE-4707-AF19-3374705F245B}" type="parTrans" cxnId="{14C87FFB-BC97-4FAA-B09C-4CC3336E8B9A}">
      <dgm:prSet/>
      <dgm:spPr/>
      <dgm:t>
        <a:bodyPr/>
        <a:lstStyle/>
        <a:p>
          <a:endParaRPr lang="en-US"/>
        </a:p>
      </dgm:t>
    </dgm:pt>
    <dgm:pt modelId="{4215F251-4CD6-4B9B-86D7-E8DD9533631A}">
      <dgm:prSet phldrT="[Text]" custT="1"/>
      <dgm:spPr/>
      <dgm:t>
        <a:bodyPr/>
        <a:lstStyle/>
        <a:p>
          <a:endParaRPr lang="en-US" sz="1400" dirty="0">
            <a:latin typeface="Arial" panose="020B0604020202020204" pitchFamily="34" charset="0"/>
            <a:cs typeface="Arial" panose="020B0604020202020204" pitchFamily="34" charset="0"/>
          </a:endParaRPr>
        </a:p>
      </dgm:t>
    </dgm:pt>
    <dgm:pt modelId="{1B7F4724-EFC0-4DEE-815A-FEC161F3AC72}" type="parTrans" cxnId="{2A18EDC0-EBD4-4E11-BBF2-67C85314EB03}">
      <dgm:prSet/>
      <dgm:spPr/>
      <dgm:t>
        <a:bodyPr/>
        <a:lstStyle/>
        <a:p>
          <a:endParaRPr lang="en-US"/>
        </a:p>
      </dgm:t>
    </dgm:pt>
    <dgm:pt modelId="{475D127B-7E58-4AA1-B7A1-9A113478C791}" type="sibTrans" cxnId="{2A18EDC0-EBD4-4E11-BBF2-67C85314EB03}">
      <dgm:prSet/>
      <dgm:spPr/>
      <dgm:t>
        <a:bodyPr/>
        <a:lstStyle/>
        <a:p>
          <a:endParaRPr lang="en-US"/>
        </a:p>
      </dgm:t>
    </dgm:pt>
    <dgm:pt modelId="{3AB17104-3A75-4367-BB82-44CAC2AA6E28}">
      <dgm:prSet custT="1"/>
      <dgm:spPr/>
      <dgm:t>
        <a:bodyPr/>
        <a:lstStyle/>
        <a:p>
          <a:r>
            <a:rPr lang="en-US" sz="1400" dirty="0" smtClean="0">
              <a:latin typeface="Arial" panose="020B0604020202020204" pitchFamily="34" charset="0"/>
              <a:cs typeface="Arial" panose="020B0604020202020204" pitchFamily="34" charset="0"/>
            </a:rPr>
            <a:t>Can request meeting or online interview with team</a:t>
          </a:r>
          <a:endParaRPr lang="en-US" sz="1400" dirty="0">
            <a:latin typeface="Arial" panose="020B0604020202020204" pitchFamily="34" charset="0"/>
            <a:cs typeface="Arial" panose="020B0604020202020204" pitchFamily="34" charset="0"/>
          </a:endParaRPr>
        </a:p>
      </dgm:t>
    </dgm:pt>
    <dgm:pt modelId="{28FE8F9F-CBCC-4240-B38C-4E897753605F}" type="parTrans" cxnId="{4626A56E-E3FC-4538-8DFE-748916C0F7BE}">
      <dgm:prSet/>
      <dgm:spPr/>
      <dgm:t>
        <a:bodyPr/>
        <a:lstStyle/>
        <a:p>
          <a:endParaRPr lang="en-US"/>
        </a:p>
      </dgm:t>
    </dgm:pt>
    <dgm:pt modelId="{7A08B88B-7707-452B-B4D3-5F1ABF8B704D}" type="sibTrans" cxnId="{4626A56E-E3FC-4538-8DFE-748916C0F7BE}">
      <dgm:prSet/>
      <dgm:spPr/>
      <dgm:t>
        <a:bodyPr/>
        <a:lstStyle/>
        <a:p>
          <a:endParaRPr lang="en-US"/>
        </a:p>
      </dgm:t>
    </dgm:pt>
    <dgm:pt modelId="{338A5C0C-10AA-47CB-A74D-489A75D27637}">
      <dgm:prSet custT="1"/>
      <dgm:spPr/>
      <dgm:t>
        <a:bodyPr/>
        <a:lstStyle/>
        <a:p>
          <a:endParaRPr lang="en-US" sz="1400" dirty="0">
            <a:latin typeface="Arial" panose="020B0604020202020204" pitchFamily="34" charset="0"/>
            <a:cs typeface="Arial" panose="020B0604020202020204" pitchFamily="34" charset="0"/>
          </a:endParaRPr>
        </a:p>
      </dgm:t>
    </dgm:pt>
    <dgm:pt modelId="{EEA09A02-B2D7-450A-A43F-D82BF6EECAA7}" type="parTrans" cxnId="{04A3AEDD-3E0B-4A40-A3E1-8CBA6AEDD63E}">
      <dgm:prSet/>
      <dgm:spPr/>
      <dgm:t>
        <a:bodyPr/>
        <a:lstStyle/>
        <a:p>
          <a:endParaRPr lang="en-US"/>
        </a:p>
      </dgm:t>
    </dgm:pt>
    <dgm:pt modelId="{B87A3C6D-7117-4E63-9F7A-422FFF917C90}" type="sibTrans" cxnId="{04A3AEDD-3E0B-4A40-A3E1-8CBA6AEDD63E}">
      <dgm:prSet/>
      <dgm:spPr/>
      <dgm:t>
        <a:bodyPr/>
        <a:lstStyle/>
        <a:p>
          <a:endParaRPr lang="en-US"/>
        </a:p>
      </dgm:t>
    </dgm:pt>
    <dgm:pt modelId="{399AF968-BD19-45BA-9A4C-EED95624479A}">
      <dgm:prSet/>
      <dgm:spPr/>
      <dgm:t>
        <a:bodyPr/>
        <a:lstStyle/>
        <a:p>
          <a:endParaRPr lang="en-US" sz="1600" dirty="0"/>
        </a:p>
      </dgm:t>
    </dgm:pt>
    <dgm:pt modelId="{79BE8FEE-9091-48A6-8BE9-13C73AF87450}" type="parTrans" cxnId="{65F59145-9984-4603-BD5B-1F55B4E599D1}">
      <dgm:prSet/>
      <dgm:spPr/>
      <dgm:t>
        <a:bodyPr/>
        <a:lstStyle/>
        <a:p>
          <a:endParaRPr lang="en-US"/>
        </a:p>
      </dgm:t>
    </dgm:pt>
    <dgm:pt modelId="{C8EEEE53-DC5B-4B76-9DC7-C5FD522B8E21}" type="sibTrans" cxnId="{65F59145-9984-4603-BD5B-1F55B4E599D1}">
      <dgm:prSet/>
      <dgm:spPr/>
      <dgm:t>
        <a:bodyPr/>
        <a:lstStyle/>
        <a:p>
          <a:endParaRPr lang="en-US"/>
        </a:p>
      </dgm:t>
    </dgm:pt>
    <dgm:pt modelId="{25B97577-9AA0-4D05-AE53-1031AE02A777}">
      <dgm:prSet custT="1"/>
      <dgm:spPr/>
      <dgm:t>
        <a:bodyPr/>
        <a:lstStyle/>
        <a:p>
          <a:r>
            <a:rPr lang="en-US" sz="1400" dirty="0" smtClean="0">
              <a:latin typeface="Arial" panose="020B0604020202020204" pitchFamily="34" charset="0"/>
              <a:cs typeface="Arial" panose="020B0604020202020204" pitchFamily="34" charset="0"/>
            </a:rPr>
            <a:t>Can request additional support or translations.</a:t>
          </a:r>
          <a:endParaRPr lang="en-US" sz="1400" dirty="0">
            <a:latin typeface="Arial" panose="020B0604020202020204" pitchFamily="34" charset="0"/>
            <a:cs typeface="Arial" panose="020B0604020202020204" pitchFamily="34" charset="0"/>
          </a:endParaRPr>
        </a:p>
      </dgm:t>
    </dgm:pt>
    <dgm:pt modelId="{2208E955-F48A-476F-B4E5-C8BC98D44E0D}" type="parTrans" cxnId="{EE4925CE-6FBE-488C-9637-14E517F40472}">
      <dgm:prSet/>
      <dgm:spPr/>
      <dgm:t>
        <a:bodyPr/>
        <a:lstStyle/>
        <a:p>
          <a:endParaRPr lang="en-US"/>
        </a:p>
      </dgm:t>
    </dgm:pt>
    <dgm:pt modelId="{3555FBAF-BBD8-4E35-99FA-D458596F8468}" type="sibTrans" cxnId="{EE4925CE-6FBE-488C-9637-14E517F40472}">
      <dgm:prSet/>
      <dgm:spPr/>
      <dgm:t>
        <a:bodyPr/>
        <a:lstStyle/>
        <a:p>
          <a:endParaRPr lang="en-US"/>
        </a:p>
      </dgm:t>
    </dgm:pt>
    <dgm:pt modelId="{5D9A47FC-01FA-4CC0-9F2E-DDE9BD88DA63}">
      <dgm:prSet custT="1"/>
      <dgm:spPr/>
      <dgm:t>
        <a:bodyPr/>
        <a:lstStyle/>
        <a:p>
          <a:endParaRPr lang="en-US" sz="1400" dirty="0">
            <a:latin typeface="Arial" panose="020B0604020202020204" pitchFamily="34" charset="0"/>
            <a:cs typeface="Arial" panose="020B0604020202020204" pitchFamily="34" charset="0"/>
          </a:endParaRPr>
        </a:p>
      </dgm:t>
    </dgm:pt>
    <dgm:pt modelId="{8553C21C-B926-4FA3-9D90-B5F7916416F1}" type="parTrans" cxnId="{485856C1-28EA-456C-AD58-FA4F29EBF9FA}">
      <dgm:prSet/>
      <dgm:spPr/>
      <dgm:t>
        <a:bodyPr/>
        <a:lstStyle/>
        <a:p>
          <a:endParaRPr lang="en-US"/>
        </a:p>
      </dgm:t>
    </dgm:pt>
    <dgm:pt modelId="{33375C15-D072-49B0-9F1E-14379BFA476A}" type="sibTrans" cxnId="{485856C1-28EA-456C-AD58-FA4F29EBF9FA}">
      <dgm:prSet/>
      <dgm:spPr/>
      <dgm:t>
        <a:bodyPr/>
        <a:lstStyle/>
        <a:p>
          <a:endParaRPr lang="en-US"/>
        </a:p>
      </dgm:t>
    </dgm:pt>
    <dgm:pt modelId="{B6F269CD-689F-4D99-82B1-CE7F999EE552}">
      <dgm:prSet custT="1"/>
      <dgm:spPr/>
      <dgm:t>
        <a:bodyPr/>
        <a:lstStyle/>
        <a:p>
          <a:r>
            <a:rPr lang="en-US" sz="1400" dirty="0" smtClean="0">
              <a:latin typeface="Arial" panose="020B0604020202020204" pitchFamily="34" charset="0"/>
              <a:cs typeface="Arial" panose="020B0604020202020204" pitchFamily="34" charset="0"/>
            </a:rPr>
            <a:t>At least one per borough plus north west London level meetings.</a:t>
          </a:r>
          <a:endParaRPr lang="en-US" sz="1400" dirty="0">
            <a:latin typeface="Arial" panose="020B0604020202020204" pitchFamily="34" charset="0"/>
            <a:cs typeface="Arial" panose="020B0604020202020204" pitchFamily="34" charset="0"/>
          </a:endParaRPr>
        </a:p>
      </dgm:t>
    </dgm:pt>
    <dgm:pt modelId="{61E6C89D-6989-49F8-B612-DC11C278FFED}" type="parTrans" cxnId="{D440205F-E793-4311-AE58-A3CA8ABCF138}">
      <dgm:prSet/>
      <dgm:spPr/>
      <dgm:t>
        <a:bodyPr/>
        <a:lstStyle/>
        <a:p>
          <a:endParaRPr lang="en-US"/>
        </a:p>
      </dgm:t>
    </dgm:pt>
    <dgm:pt modelId="{9BA5D591-1634-4DE8-99B4-32C895BD3062}" type="sibTrans" cxnId="{D440205F-E793-4311-AE58-A3CA8ABCF138}">
      <dgm:prSet/>
      <dgm:spPr/>
      <dgm:t>
        <a:bodyPr/>
        <a:lstStyle/>
        <a:p>
          <a:endParaRPr lang="en-US"/>
        </a:p>
      </dgm:t>
    </dgm:pt>
    <dgm:pt modelId="{E1F55F83-7E64-4131-8C91-96214E9B7412}">
      <dgm:prSet custT="1"/>
      <dgm:spPr/>
      <dgm:t>
        <a:bodyPr/>
        <a:lstStyle/>
        <a:p>
          <a:endParaRPr lang="en-US" sz="1400" dirty="0">
            <a:latin typeface="Arial" panose="020B0604020202020204" pitchFamily="34" charset="0"/>
            <a:cs typeface="Arial" panose="020B0604020202020204" pitchFamily="34" charset="0"/>
          </a:endParaRPr>
        </a:p>
      </dgm:t>
    </dgm:pt>
    <dgm:pt modelId="{E77D305F-D8AB-41B9-8509-721C24B9388A}" type="parTrans" cxnId="{9F63F028-6895-4C22-8585-D2410668EFE1}">
      <dgm:prSet/>
      <dgm:spPr/>
      <dgm:t>
        <a:bodyPr/>
        <a:lstStyle/>
        <a:p>
          <a:endParaRPr lang="en-US"/>
        </a:p>
      </dgm:t>
    </dgm:pt>
    <dgm:pt modelId="{86550B68-65F1-4B0E-BD11-51C5365FB96A}" type="sibTrans" cxnId="{9F63F028-6895-4C22-8585-D2410668EFE1}">
      <dgm:prSet/>
      <dgm:spPr/>
      <dgm:t>
        <a:bodyPr/>
        <a:lstStyle/>
        <a:p>
          <a:endParaRPr lang="en-US"/>
        </a:p>
      </dgm:t>
    </dgm:pt>
    <dgm:pt modelId="{7F2C4D2B-A37C-4304-A0D9-97C38E56F3D8}">
      <dgm:prSet phldrT="[Text]" custT="1"/>
      <dgm:spPr/>
      <dgm:t>
        <a:bodyPr/>
        <a:lstStyle/>
        <a:p>
          <a:r>
            <a:rPr lang="en-GB" sz="1400" dirty="0" smtClean="0">
              <a:latin typeface="Arial" panose="020B0604020202020204" pitchFamily="34" charset="0"/>
              <a:cs typeface="Arial" panose="020B0604020202020204" pitchFamily="34" charset="0"/>
            </a:rPr>
            <a:t>Working with local groups and networks to promote the consultation.</a:t>
          </a:r>
          <a:endParaRPr lang="en-US" sz="1400" dirty="0">
            <a:latin typeface="Arial" panose="020B0604020202020204" pitchFamily="34" charset="0"/>
            <a:cs typeface="Arial" panose="020B0604020202020204" pitchFamily="34" charset="0"/>
          </a:endParaRPr>
        </a:p>
      </dgm:t>
    </dgm:pt>
    <dgm:pt modelId="{6E2A8FA2-1C14-4469-8EFE-A67E7D085A09}" type="parTrans" cxnId="{607FF31A-8A16-4F11-A922-121C7241E141}">
      <dgm:prSet/>
      <dgm:spPr/>
      <dgm:t>
        <a:bodyPr/>
        <a:lstStyle/>
        <a:p>
          <a:endParaRPr lang="en-US"/>
        </a:p>
      </dgm:t>
    </dgm:pt>
    <dgm:pt modelId="{E2BDF71D-6DC6-4B01-8035-3E4693CC96C5}" type="sibTrans" cxnId="{607FF31A-8A16-4F11-A922-121C7241E141}">
      <dgm:prSet/>
      <dgm:spPr/>
      <dgm:t>
        <a:bodyPr/>
        <a:lstStyle/>
        <a:p>
          <a:endParaRPr lang="en-US"/>
        </a:p>
      </dgm:t>
    </dgm:pt>
    <dgm:pt modelId="{873ABAF1-419E-4658-B56A-E33B7426C100}">
      <dgm:prSet phldrT="[Text]" custT="1"/>
      <dgm:spPr/>
      <dgm:t>
        <a:bodyPr/>
        <a:lstStyle/>
        <a:p>
          <a:endParaRPr lang="en-US" sz="1400" dirty="0">
            <a:latin typeface="Arial" panose="020B0604020202020204" pitchFamily="34" charset="0"/>
            <a:cs typeface="Arial" panose="020B0604020202020204" pitchFamily="34" charset="0"/>
          </a:endParaRPr>
        </a:p>
      </dgm:t>
    </dgm:pt>
    <dgm:pt modelId="{A372C622-4D35-4047-BC59-2740174CD722}" type="parTrans" cxnId="{0633DB32-DE75-4637-B380-D6B21AC201F9}">
      <dgm:prSet/>
      <dgm:spPr/>
      <dgm:t>
        <a:bodyPr/>
        <a:lstStyle/>
        <a:p>
          <a:endParaRPr lang="en-US"/>
        </a:p>
      </dgm:t>
    </dgm:pt>
    <dgm:pt modelId="{DB825D08-DD03-4CB0-A5EB-EBF38625416F}" type="sibTrans" cxnId="{0633DB32-DE75-4637-B380-D6B21AC201F9}">
      <dgm:prSet/>
      <dgm:spPr/>
      <dgm:t>
        <a:bodyPr/>
        <a:lstStyle/>
        <a:p>
          <a:endParaRPr lang="en-US"/>
        </a:p>
      </dgm:t>
    </dgm:pt>
    <dgm:pt modelId="{410443E1-4E36-460D-A6A0-400DA8498E9F}">
      <dgm:prSet phldrT="[Text]" custT="1"/>
      <dgm:spPr/>
      <dgm:t>
        <a:bodyPr/>
        <a:lstStyle/>
        <a:p>
          <a:r>
            <a:rPr lang="en-GB" sz="1400" dirty="0" smtClean="0">
              <a:latin typeface="Arial" panose="020B0604020202020204" pitchFamily="34" charset="0"/>
              <a:cs typeface="Arial" panose="020B0604020202020204" pitchFamily="34" charset="0"/>
            </a:rPr>
            <a:t>Approaching previous contributors / interviewees.</a:t>
          </a:r>
          <a:endParaRPr lang="en-US" sz="1400" dirty="0">
            <a:latin typeface="Arial" panose="020B0604020202020204" pitchFamily="34" charset="0"/>
            <a:cs typeface="Arial" panose="020B0604020202020204" pitchFamily="34" charset="0"/>
          </a:endParaRPr>
        </a:p>
      </dgm:t>
    </dgm:pt>
    <dgm:pt modelId="{E0AE82AD-C9B9-47CC-8AED-28693704BA51}" type="parTrans" cxnId="{EEA89F05-7CBE-4936-903F-DA6D879CA59F}">
      <dgm:prSet/>
      <dgm:spPr/>
      <dgm:t>
        <a:bodyPr/>
        <a:lstStyle/>
        <a:p>
          <a:endParaRPr lang="en-US"/>
        </a:p>
      </dgm:t>
    </dgm:pt>
    <dgm:pt modelId="{B976095A-C198-4897-B0B6-56C1ECE8027D}" type="sibTrans" cxnId="{EEA89F05-7CBE-4936-903F-DA6D879CA59F}">
      <dgm:prSet/>
      <dgm:spPr/>
      <dgm:t>
        <a:bodyPr/>
        <a:lstStyle/>
        <a:p>
          <a:endParaRPr lang="en-US"/>
        </a:p>
      </dgm:t>
    </dgm:pt>
    <dgm:pt modelId="{A536AEF0-4621-44B8-A0BC-6F4550160B56}">
      <dgm:prSet phldrT="[Text]" custT="1"/>
      <dgm:spPr/>
      <dgm:t>
        <a:bodyPr/>
        <a:lstStyle/>
        <a:p>
          <a:r>
            <a:rPr lang="en-GB" sz="1400" dirty="0" smtClean="0">
              <a:latin typeface="Arial" panose="020B0604020202020204" pitchFamily="34" charset="0"/>
              <a:cs typeface="Arial" panose="020B0604020202020204" pitchFamily="34" charset="0"/>
            </a:rPr>
            <a:t>Attendance at community forums and meetings</a:t>
          </a:r>
          <a:endParaRPr lang="en-US" sz="1400" dirty="0">
            <a:latin typeface="Arial" panose="020B0604020202020204" pitchFamily="34" charset="0"/>
            <a:cs typeface="Arial" panose="020B0604020202020204" pitchFamily="34" charset="0"/>
          </a:endParaRPr>
        </a:p>
      </dgm:t>
    </dgm:pt>
    <dgm:pt modelId="{8FBA0A43-3F9A-455B-A12B-4EC7D9F83E45}" type="parTrans" cxnId="{A937B045-0F11-4DEE-A3AE-5F5656CAD1BF}">
      <dgm:prSet/>
      <dgm:spPr/>
      <dgm:t>
        <a:bodyPr/>
        <a:lstStyle/>
        <a:p>
          <a:endParaRPr lang="en-US"/>
        </a:p>
      </dgm:t>
    </dgm:pt>
    <dgm:pt modelId="{40695426-F1FB-4791-BDCF-81CCF14CB1BD}" type="sibTrans" cxnId="{A937B045-0F11-4DEE-A3AE-5F5656CAD1BF}">
      <dgm:prSet/>
      <dgm:spPr/>
      <dgm:t>
        <a:bodyPr/>
        <a:lstStyle/>
        <a:p>
          <a:endParaRPr lang="en-US"/>
        </a:p>
      </dgm:t>
    </dgm:pt>
    <dgm:pt modelId="{F0DA42F1-AD0F-48DC-9888-8D8762AB651E}">
      <dgm:prSet phldrT="[Text]" custT="1"/>
      <dgm:spPr/>
      <dgm:t>
        <a:bodyPr/>
        <a:lstStyle/>
        <a:p>
          <a:endParaRPr lang="en-US" sz="1400" dirty="0">
            <a:latin typeface="Arial" panose="020B0604020202020204" pitchFamily="34" charset="0"/>
            <a:cs typeface="Arial" panose="020B0604020202020204" pitchFamily="34" charset="0"/>
          </a:endParaRPr>
        </a:p>
      </dgm:t>
    </dgm:pt>
    <dgm:pt modelId="{95864311-F6F6-4259-9B71-E975CCC06B76}" type="parTrans" cxnId="{80254257-7384-4F2B-A226-3F8830568793}">
      <dgm:prSet/>
      <dgm:spPr/>
      <dgm:t>
        <a:bodyPr/>
        <a:lstStyle/>
        <a:p>
          <a:endParaRPr lang="en-US"/>
        </a:p>
      </dgm:t>
    </dgm:pt>
    <dgm:pt modelId="{F4ED6914-EB37-4A1D-BA5B-32E3179CB0CA}" type="sibTrans" cxnId="{80254257-7384-4F2B-A226-3F8830568793}">
      <dgm:prSet/>
      <dgm:spPr/>
      <dgm:t>
        <a:bodyPr/>
        <a:lstStyle/>
        <a:p>
          <a:endParaRPr lang="en-US"/>
        </a:p>
      </dgm:t>
    </dgm:pt>
    <dgm:pt modelId="{24113F7E-D8EC-4ED7-A2DB-66D895140BBD}">
      <dgm:prSet phldrT="[Text]" custT="1"/>
      <dgm:spPr/>
      <dgm:t>
        <a:bodyPr/>
        <a:lstStyle/>
        <a:p>
          <a:endParaRPr lang="en-US" sz="1400" dirty="0">
            <a:latin typeface="Arial" panose="020B0604020202020204" pitchFamily="34" charset="0"/>
            <a:cs typeface="Arial" panose="020B0604020202020204" pitchFamily="34" charset="0"/>
          </a:endParaRPr>
        </a:p>
      </dgm:t>
    </dgm:pt>
    <dgm:pt modelId="{07BEF91F-D5FC-4CA1-AB09-56C83F74C780}" type="parTrans" cxnId="{D99AC028-9BA7-4D01-9259-4DF361A0B06F}">
      <dgm:prSet/>
      <dgm:spPr/>
      <dgm:t>
        <a:bodyPr/>
        <a:lstStyle/>
        <a:p>
          <a:endParaRPr lang="en-US"/>
        </a:p>
      </dgm:t>
    </dgm:pt>
    <dgm:pt modelId="{9A8681CD-DA5E-4824-8073-69D757138D7D}" type="sibTrans" cxnId="{D99AC028-9BA7-4D01-9259-4DF361A0B06F}">
      <dgm:prSet/>
      <dgm:spPr/>
      <dgm:t>
        <a:bodyPr/>
        <a:lstStyle/>
        <a:p>
          <a:endParaRPr lang="en-US"/>
        </a:p>
      </dgm:t>
    </dgm:pt>
    <dgm:pt modelId="{B36FBE5B-8415-4945-AC66-8499EAEC3E91}" type="pres">
      <dgm:prSet presAssocID="{939BD1D5-C925-417B-BFED-D92C414889D9}" presName="Name0" presStyleCnt="0">
        <dgm:presLayoutVars>
          <dgm:dir/>
          <dgm:animLvl val="lvl"/>
          <dgm:resizeHandles val="exact"/>
        </dgm:presLayoutVars>
      </dgm:prSet>
      <dgm:spPr/>
      <dgm:t>
        <a:bodyPr/>
        <a:lstStyle/>
        <a:p>
          <a:endParaRPr lang="en-US"/>
        </a:p>
      </dgm:t>
    </dgm:pt>
    <dgm:pt modelId="{D11CC936-F44D-4C1E-9AE7-9666EF7440F0}" type="pres">
      <dgm:prSet presAssocID="{7EAA9697-2CFF-4145-8AB1-42A7A5671F0D}" presName="composite" presStyleCnt="0"/>
      <dgm:spPr/>
    </dgm:pt>
    <dgm:pt modelId="{B7C129D5-D72A-4823-84E1-78A2D2127707}" type="pres">
      <dgm:prSet presAssocID="{7EAA9697-2CFF-4145-8AB1-42A7A5671F0D}" presName="parTx" presStyleLbl="alignNode1" presStyleIdx="0" presStyleCnt="5">
        <dgm:presLayoutVars>
          <dgm:chMax val="0"/>
          <dgm:chPref val="0"/>
          <dgm:bulletEnabled val="1"/>
        </dgm:presLayoutVars>
      </dgm:prSet>
      <dgm:spPr/>
      <dgm:t>
        <a:bodyPr/>
        <a:lstStyle/>
        <a:p>
          <a:endParaRPr lang="en-US"/>
        </a:p>
      </dgm:t>
    </dgm:pt>
    <dgm:pt modelId="{A6098311-72F2-4D03-82B2-ED5BDBBEE2D2}" type="pres">
      <dgm:prSet presAssocID="{7EAA9697-2CFF-4145-8AB1-42A7A5671F0D}" presName="desTx" presStyleLbl="alignAccFollowNode1" presStyleIdx="0" presStyleCnt="5">
        <dgm:presLayoutVars>
          <dgm:bulletEnabled val="1"/>
        </dgm:presLayoutVars>
      </dgm:prSet>
      <dgm:spPr/>
      <dgm:t>
        <a:bodyPr/>
        <a:lstStyle/>
        <a:p>
          <a:endParaRPr lang="en-US"/>
        </a:p>
      </dgm:t>
    </dgm:pt>
    <dgm:pt modelId="{B3179B8A-B7F9-4C7B-8A47-867CD6FB2927}" type="pres">
      <dgm:prSet presAssocID="{597F036A-C6F9-4C99-A4E3-69BF160274AD}" presName="space" presStyleCnt="0"/>
      <dgm:spPr/>
    </dgm:pt>
    <dgm:pt modelId="{E487AB39-30D2-4929-9F41-F2203F25715D}" type="pres">
      <dgm:prSet presAssocID="{5D856CAB-898D-4CF4-A6CB-64C7591E118D}" presName="composite" presStyleCnt="0"/>
      <dgm:spPr/>
    </dgm:pt>
    <dgm:pt modelId="{EC3600C6-31BD-43F6-BCED-3357513BBF2F}" type="pres">
      <dgm:prSet presAssocID="{5D856CAB-898D-4CF4-A6CB-64C7591E118D}" presName="parTx" presStyleLbl="alignNode1" presStyleIdx="1" presStyleCnt="5">
        <dgm:presLayoutVars>
          <dgm:chMax val="0"/>
          <dgm:chPref val="0"/>
          <dgm:bulletEnabled val="1"/>
        </dgm:presLayoutVars>
      </dgm:prSet>
      <dgm:spPr/>
      <dgm:t>
        <a:bodyPr/>
        <a:lstStyle/>
        <a:p>
          <a:endParaRPr lang="en-US"/>
        </a:p>
      </dgm:t>
    </dgm:pt>
    <dgm:pt modelId="{3F5D70AE-702B-471B-9DEE-ADB64F447E4F}" type="pres">
      <dgm:prSet presAssocID="{5D856CAB-898D-4CF4-A6CB-64C7591E118D}" presName="desTx" presStyleLbl="alignAccFollowNode1" presStyleIdx="1" presStyleCnt="5">
        <dgm:presLayoutVars>
          <dgm:bulletEnabled val="1"/>
        </dgm:presLayoutVars>
      </dgm:prSet>
      <dgm:spPr/>
      <dgm:t>
        <a:bodyPr/>
        <a:lstStyle/>
        <a:p>
          <a:endParaRPr lang="en-US"/>
        </a:p>
      </dgm:t>
    </dgm:pt>
    <dgm:pt modelId="{08D6E6AF-004C-4BCA-B7CC-FAE6D6AC5C9B}" type="pres">
      <dgm:prSet presAssocID="{6E445EE4-600C-4CCE-AFBE-B2A21EF52BAD}" presName="space" presStyleCnt="0"/>
      <dgm:spPr/>
    </dgm:pt>
    <dgm:pt modelId="{FDB17152-5643-4172-92E9-114A3928438E}" type="pres">
      <dgm:prSet presAssocID="{75B4F0F0-FB0E-4694-8311-00155053CCF2}" presName="composite" presStyleCnt="0"/>
      <dgm:spPr/>
    </dgm:pt>
    <dgm:pt modelId="{53E2532F-32A1-49DD-B030-13C88F1FEA8F}" type="pres">
      <dgm:prSet presAssocID="{75B4F0F0-FB0E-4694-8311-00155053CCF2}" presName="parTx" presStyleLbl="alignNode1" presStyleIdx="2" presStyleCnt="5">
        <dgm:presLayoutVars>
          <dgm:chMax val="0"/>
          <dgm:chPref val="0"/>
          <dgm:bulletEnabled val="1"/>
        </dgm:presLayoutVars>
      </dgm:prSet>
      <dgm:spPr/>
      <dgm:t>
        <a:bodyPr/>
        <a:lstStyle/>
        <a:p>
          <a:endParaRPr lang="en-US"/>
        </a:p>
      </dgm:t>
    </dgm:pt>
    <dgm:pt modelId="{697D215E-E2C6-4BE3-8480-43B214C90334}" type="pres">
      <dgm:prSet presAssocID="{75B4F0F0-FB0E-4694-8311-00155053CCF2}" presName="desTx" presStyleLbl="alignAccFollowNode1" presStyleIdx="2" presStyleCnt="5">
        <dgm:presLayoutVars>
          <dgm:bulletEnabled val="1"/>
        </dgm:presLayoutVars>
      </dgm:prSet>
      <dgm:spPr/>
      <dgm:t>
        <a:bodyPr/>
        <a:lstStyle/>
        <a:p>
          <a:endParaRPr lang="en-US"/>
        </a:p>
      </dgm:t>
    </dgm:pt>
    <dgm:pt modelId="{E759C5EC-5C2E-44F9-BB15-B057DFE0BF5C}" type="pres">
      <dgm:prSet presAssocID="{7F5F31F5-AF3A-4116-BAED-86CAB581D2CB}" presName="space" presStyleCnt="0"/>
      <dgm:spPr/>
    </dgm:pt>
    <dgm:pt modelId="{84DA0F7E-C11C-4D5A-893F-496D8E9F7C2C}" type="pres">
      <dgm:prSet presAssocID="{37BF9B94-63A9-4E2E-91D3-43E1FD150600}" presName="composite" presStyleCnt="0"/>
      <dgm:spPr/>
    </dgm:pt>
    <dgm:pt modelId="{83316105-7CB0-492D-A1A1-8D96CA05F5A1}" type="pres">
      <dgm:prSet presAssocID="{37BF9B94-63A9-4E2E-91D3-43E1FD150600}" presName="parTx" presStyleLbl="alignNode1" presStyleIdx="3" presStyleCnt="5">
        <dgm:presLayoutVars>
          <dgm:chMax val="0"/>
          <dgm:chPref val="0"/>
          <dgm:bulletEnabled val="1"/>
        </dgm:presLayoutVars>
      </dgm:prSet>
      <dgm:spPr/>
      <dgm:t>
        <a:bodyPr/>
        <a:lstStyle/>
        <a:p>
          <a:endParaRPr lang="en-US"/>
        </a:p>
      </dgm:t>
    </dgm:pt>
    <dgm:pt modelId="{C0732578-B89C-4D30-A64E-DFA3DE18B21E}" type="pres">
      <dgm:prSet presAssocID="{37BF9B94-63A9-4E2E-91D3-43E1FD150600}" presName="desTx" presStyleLbl="alignAccFollowNode1" presStyleIdx="3" presStyleCnt="5">
        <dgm:presLayoutVars>
          <dgm:bulletEnabled val="1"/>
        </dgm:presLayoutVars>
      </dgm:prSet>
      <dgm:spPr/>
      <dgm:t>
        <a:bodyPr/>
        <a:lstStyle/>
        <a:p>
          <a:endParaRPr lang="en-US"/>
        </a:p>
      </dgm:t>
    </dgm:pt>
    <dgm:pt modelId="{77D60F79-3A50-4979-9422-734567C53BF5}" type="pres">
      <dgm:prSet presAssocID="{CDFA104A-AE9A-4987-905A-E51EF6EFEB6B}" presName="space" presStyleCnt="0"/>
      <dgm:spPr/>
    </dgm:pt>
    <dgm:pt modelId="{AD3654F8-7621-42C8-9936-5133B01591C5}" type="pres">
      <dgm:prSet presAssocID="{844B2CB7-7888-44E9-B928-E2F63489C1BC}" presName="composite" presStyleCnt="0"/>
      <dgm:spPr/>
    </dgm:pt>
    <dgm:pt modelId="{21271527-1C38-4A6C-86E5-E17F5F44425E}" type="pres">
      <dgm:prSet presAssocID="{844B2CB7-7888-44E9-B928-E2F63489C1BC}" presName="parTx" presStyleLbl="alignNode1" presStyleIdx="4" presStyleCnt="5" custLinFactNeighborX="291">
        <dgm:presLayoutVars>
          <dgm:chMax val="0"/>
          <dgm:chPref val="0"/>
          <dgm:bulletEnabled val="1"/>
        </dgm:presLayoutVars>
      </dgm:prSet>
      <dgm:spPr/>
      <dgm:t>
        <a:bodyPr/>
        <a:lstStyle/>
        <a:p>
          <a:endParaRPr lang="en-US"/>
        </a:p>
      </dgm:t>
    </dgm:pt>
    <dgm:pt modelId="{8F300284-D4B2-4DF8-BEAF-DFB42D5F70A0}" type="pres">
      <dgm:prSet presAssocID="{844B2CB7-7888-44E9-B928-E2F63489C1BC}" presName="desTx" presStyleLbl="alignAccFollowNode1" presStyleIdx="4" presStyleCnt="5">
        <dgm:presLayoutVars>
          <dgm:bulletEnabled val="1"/>
        </dgm:presLayoutVars>
      </dgm:prSet>
      <dgm:spPr/>
      <dgm:t>
        <a:bodyPr/>
        <a:lstStyle/>
        <a:p>
          <a:endParaRPr lang="en-US"/>
        </a:p>
      </dgm:t>
    </dgm:pt>
  </dgm:ptLst>
  <dgm:cxnLst>
    <dgm:cxn modelId="{3BB26664-CC43-4B55-BBF4-5FF81DA2A12B}" type="presOf" srcId="{6156D003-6211-4FD9-B84B-DE639A423769}" destId="{A6098311-72F2-4D03-82B2-ED5BDBBEE2D2}" srcOrd="0" destOrd="0" presId="urn:microsoft.com/office/officeart/2005/8/layout/hList1"/>
    <dgm:cxn modelId="{07BE0561-2F49-46A7-9ABC-3820F4AB5539}" type="presOf" srcId="{5D856CAB-898D-4CF4-A6CB-64C7591E118D}" destId="{EC3600C6-31BD-43F6-BCED-3357513BBF2F}" srcOrd="0" destOrd="0" presId="urn:microsoft.com/office/officeart/2005/8/layout/hList1"/>
    <dgm:cxn modelId="{80254257-7384-4F2B-A226-3F8830568793}" srcId="{37BF9B94-63A9-4E2E-91D3-43E1FD150600}" destId="{F0DA42F1-AD0F-48DC-9888-8D8762AB651E}" srcOrd="1" destOrd="0" parTransId="{95864311-F6F6-4259-9B71-E975CCC06B76}" sibTransId="{F4ED6914-EB37-4A1D-BA5B-32E3179CB0CA}"/>
    <dgm:cxn modelId="{09EABFFA-5B2A-4266-8E9C-14F04DE415FC}" type="presOf" srcId="{248A967B-CCD9-484C-A86B-F88B35F0F028}" destId="{697D215E-E2C6-4BE3-8480-43B214C90334}" srcOrd="0" destOrd="0" presId="urn:microsoft.com/office/officeart/2005/8/layout/hList1"/>
    <dgm:cxn modelId="{C525DBA4-354A-4A37-875E-D361609AF31A}" type="presOf" srcId="{8D1653CD-EABC-4216-86E2-9B715479BD10}" destId="{C0732578-B89C-4D30-A64E-DFA3DE18B21E}" srcOrd="0" destOrd="0" presId="urn:microsoft.com/office/officeart/2005/8/layout/hList1"/>
    <dgm:cxn modelId="{4626A56E-E3FC-4538-8DFE-748916C0F7BE}" srcId="{5D856CAB-898D-4CF4-A6CB-64C7591E118D}" destId="{3AB17104-3A75-4367-BB82-44CAC2AA6E28}" srcOrd="2" destOrd="0" parTransId="{28FE8F9F-CBCC-4240-B38C-4E897753605F}" sibTransId="{7A08B88B-7707-452B-B4D3-5F1ABF8B704D}"/>
    <dgm:cxn modelId="{76D840EA-4E37-49C4-8449-039A585290F4}" type="presOf" srcId="{4215F251-4CD6-4B9B-86D7-E8DD9533631A}" destId="{A6098311-72F2-4D03-82B2-ED5BDBBEE2D2}" srcOrd="0" destOrd="1" presId="urn:microsoft.com/office/officeart/2005/8/layout/hList1"/>
    <dgm:cxn modelId="{B98EA0EF-3CF2-483C-82C9-F54F96183E1B}" type="presOf" srcId="{B6F269CD-689F-4D99-82B1-CE7F999EE552}" destId="{697D215E-E2C6-4BE3-8480-43B214C90334}" srcOrd="0" destOrd="2" presId="urn:microsoft.com/office/officeart/2005/8/layout/hList1"/>
    <dgm:cxn modelId="{2AB18947-C156-4076-8B53-14660573B9EE}" srcId="{939BD1D5-C925-417B-BFED-D92C414889D9}" destId="{37BF9B94-63A9-4E2E-91D3-43E1FD150600}" srcOrd="3" destOrd="0" parTransId="{EC69DF81-4C08-4C4E-B132-4A5D79C5532A}" sibTransId="{CDFA104A-AE9A-4987-905A-E51EF6EFEB6B}"/>
    <dgm:cxn modelId="{04A3AEDD-3E0B-4A40-A3E1-8CBA6AEDD63E}" srcId="{5D856CAB-898D-4CF4-A6CB-64C7591E118D}" destId="{338A5C0C-10AA-47CB-A74D-489A75D27637}" srcOrd="1" destOrd="0" parTransId="{EEA09A02-B2D7-450A-A43F-D82BF6EECAA7}" sibTransId="{B87A3C6D-7117-4E63-9F7A-422FFF917C90}"/>
    <dgm:cxn modelId="{6506117D-DC13-40D4-A465-90E0E3E216B1}" type="presOf" srcId="{24113F7E-D8EC-4ED7-A2DB-66D895140BBD}" destId="{8F300284-D4B2-4DF8-BEAF-DFB42D5F70A0}" srcOrd="0" destOrd="1" presId="urn:microsoft.com/office/officeart/2005/8/layout/hList1"/>
    <dgm:cxn modelId="{2A18EDC0-EBD4-4E11-BBF2-67C85314EB03}" srcId="{7EAA9697-2CFF-4145-8AB1-42A7A5671F0D}" destId="{4215F251-4CD6-4B9B-86D7-E8DD9533631A}" srcOrd="1" destOrd="0" parTransId="{1B7F4724-EFC0-4DEE-815A-FEC161F3AC72}" sibTransId="{475D127B-7E58-4AA1-B7A1-9A113478C791}"/>
    <dgm:cxn modelId="{65F59145-9984-4603-BD5B-1F55B4E599D1}" srcId="{5D856CAB-898D-4CF4-A6CB-64C7591E118D}" destId="{399AF968-BD19-45BA-9A4C-EED95624479A}" srcOrd="5" destOrd="0" parTransId="{79BE8FEE-9091-48A6-8BE9-13C73AF87450}" sibTransId="{C8EEEE53-DC5B-4B76-9DC7-C5FD522B8E21}"/>
    <dgm:cxn modelId="{44154CE4-BD03-4380-97F9-C4619C81F045}" srcId="{7EAA9697-2CFF-4145-8AB1-42A7A5671F0D}" destId="{34AC6DEB-2C71-4621-85E6-47133FF4A545}" srcOrd="2" destOrd="0" parTransId="{8A414A94-2E57-4882-B443-9D0D8C9A7B22}" sibTransId="{3B76EE7B-F68D-4F11-B8C4-CD89B88BD932}"/>
    <dgm:cxn modelId="{01562935-362E-4334-B9DA-5CDB27CDC47B}" srcId="{844B2CB7-7888-44E9-B928-E2F63489C1BC}" destId="{1A4B68B4-EBB5-41BA-94B1-ADCA53C3DE09}" srcOrd="0" destOrd="0" parTransId="{9569A99B-E630-4817-BC36-E6D4FE5BD5E0}" sibTransId="{79F7E404-BC1D-4B94-B6B5-A65CEB7A6709}"/>
    <dgm:cxn modelId="{A3211E3E-5444-4916-B778-132DCA1A82AD}" srcId="{7EAA9697-2CFF-4145-8AB1-42A7A5671F0D}" destId="{6156D003-6211-4FD9-B84B-DE639A423769}" srcOrd="0" destOrd="0" parTransId="{57780788-4894-4429-B589-D9FE9688BDE7}" sibTransId="{8F35C480-C330-43F3-A60F-27E46CF3D602}"/>
    <dgm:cxn modelId="{FDFCB395-62A9-40F4-B386-08271234CE64}" type="presOf" srcId="{75B4F0F0-FB0E-4694-8311-00155053CCF2}" destId="{53E2532F-32A1-49DD-B030-13C88F1FEA8F}" srcOrd="0" destOrd="0" presId="urn:microsoft.com/office/officeart/2005/8/layout/hList1"/>
    <dgm:cxn modelId="{16687F42-5993-46D0-8DF7-DF2B4B0F23C2}" type="presOf" srcId="{25B97577-9AA0-4D05-AE53-1031AE02A777}" destId="{3F5D70AE-702B-471B-9DEE-ADB64F447E4F}" srcOrd="0" destOrd="4" presId="urn:microsoft.com/office/officeart/2005/8/layout/hList1"/>
    <dgm:cxn modelId="{607FF31A-8A16-4F11-A922-121C7241E141}" srcId="{37BF9B94-63A9-4E2E-91D3-43E1FD150600}" destId="{7F2C4D2B-A37C-4304-A0D9-97C38E56F3D8}" srcOrd="4" destOrd="0" parTransId="{6E2A8FA2-1C14-4469-8EFE-A67E7D085A09}" sibTransId="{E2BDF71D-6DC6-4B01-8035-3E4693CC96C5}"/>
    <dgm:cxn modelId="{EE4925CE-6FBE-488C-9637-14E517F40472}" srcId="{5D856CAB-898D-4CF4-A6CB-64C7591E118D}" destId="{25B97577-9AA0-4D05-AE53-1031AE02A777}" srcOrd="4" destOrd="0" parTransId="{2208E955-F48A-476F-B4E5-C8BC98D44E0D}" sibTransId="{3555FBAF-BBD8-4E35-99FA-D458596F8468}"/>
    <dgm:cxn modelId="{605870BD-E0D6-4175-B152-504E2EBE11D1}" type="presOf" srcId="{A536AEF0-4621-44B8-A0BC-6F4550160B56}" destId="{C0732578-B89C-4D30-A64E-DFA3DE18B21E}" srcOrd="0" destOrd="2" presId="urn:microsoft.com/office/officeart/2005/8/layout/hList1"/>
    <dgm:cxn modelId="{D0C8E5AF-FF90-42FC-84DD-FB840CA2CCF4}" type="presOf" srcId="{353CD0C2-7F68-4C24-A861-0B8CF7DBA295}" destId="{3F5D70AE-702B-471B-9DEE-ADB64F447E4F}" srcOrd="0" destOrd="0" presId="urn:microsoft.com/office/officeart/2005/8/layout/hList1"/>
    <dgm:cxn modelId="{D4ED2EBF-52E0-4714-BF81-82C1A87637E0}" type="presOf" srcId="{34AC6DEB-2C71-4621-85E6-47133FF4A545}" destId="{A6098311-72F2-4D03-82B2-ED5BDBBEE2D2}" srcOrd="0" destOrd="2" presId="urn:microsoft.com/office/officeart/2005/8/layout/hList1"/>
    <dgm:cxn modelId="{F95D8FF2-65F2-4025-B77D-0B897FDF2929}" type="presOf" srcId="{873ABAF1-419E-4658-B56A-E33B7426C100}" destId="{C0732578-B89C-4D30-A64E-DFA3DE18B21E}" srcOrd="0" destOrd="3" presId="urn:microsoft.com/office/officeart/2005/8/layout/hList1"/>
    <dgm:cxn modelId="{8E434204-6DA9-4B5A-8482-E12D9314A51C}" type="presOf" srcId="{410443E1-4E36-460D-A6A0-400DA8498E9F}" destId="{8F300284-D4B2-4DF8-BEAF-DFB42D5F70A0}" srcOrd="0" destOrd="2" presId="urn:microsoft.com/office/officeart/2005/8/layout/hList1"/>
    <dgm:cxn modelId="{0633DB32-DE75-4637-B380-D6B21AC201F9}" srcId="{37BF9B94-63A9-4E2E-91D3-43E1FD150600}" destId="{873ABAF1-419E-4658-B56A-E33B7426C100}" srcOrd="3" destOrd="0" parTransId="{A372C622-4D35-4047-BC59-2740174CD722}" sibTransId="{DB825D08-DD03-4CB0-A5EB-EBF38625416F}"/>
    <dgm:cxn modelId="{D99AC028-9BA7-4D01-9259-4DF361A0B06F}" srcId="{844B2CB7-7888-44E9-B928-E2F63489C1BC}" destId="{24113F7E-D8EC-4ED7-A2DB-66D895140BBD}" srcOrd="1" destOrd="0" parTransId="{07BEF91F-D5FC-4CA1-AB09-56C83F74C780}" sibTransId="{9A8681CD-DA5E-4824-8073-69D757138D7D}"/>
    <dgm:cxn modelId="{4A1E3656-8C4D-4EBD-8889-7D3B68EEB264}" srcId="{75B4F0F0-FB0E-4694-8311-00155053CCF2}" destId="{248A967B-CCD9-484C-A86B-F88B35F0F028}" srcOrd="0" destOrd="0" parTransId="{338911AC-BB26-47BE-ABB6-00C28B731955}" sibTransId="{1774CC26-EF34-4437-A3C9-C5289BF02572}"/>
    <dgm:cxn modelId="{46D4F51D-4E16-41EF-BBD3-35ECF141D505}" type="presOf" srcId="{E1F55F83-7E64-4131-8C91-96214E9B7412}" destId="{697D215E-E2C6-4BE3-8480-43B214C90334}" srcOrd="0" destOrd="1" presId="urn:microsoft.com/office/officeart/2005/8/layout/hList1"/>
    <dgm:cxn modelId="{839B2045-BA77-4C59-B179-DAE0545CECBD}" srcId="{37BF9B94-63A9-4E2E-91D3-43E1FD150600}" destId="{8D1653CD-EABC-4216-86E2-9B715479BD10}" srcOrd="0" destOrd="0" parTransId="{F0B5963A-9CE0-41C3-8731-86E0A633C93A}" sibTransId="{0BA057F6-1121-4028-BADC-4D059EF20351}"/>
    <dgm:cxn modelId="{6D4E6D0B-1444-4E52-8941-C4ABE3E8F694}" type="presOf" srcId="{5D9A47FC-01FA-4CC0-9F2E-DDE9BD88DA63}" destId="{3F5D70AE-702B-471B-9DEE-ADB64F447E4F}" srcOrd="0" destOrd="3" presId="urn:microsoft.com/office/officeart/2005/8/layout/hList1"/>
    <dgm:cxn modelId="{C75415FF-AA85-4F89-87A5-5ED0DD4D8630}" type="presOf" srcId="{844B2CB7-7888-44E9-B928-E2F63489C1BC}" destId="{21271527-1C38-4A6C-86E5-E17F5F44425E}" srcOrd="0" destOrd="0" presId="urn:microsoft.com/office/officeart/2005/8/layout/hList1"/>
    <dgm:cxn modelId="{B2FF9425-FEE8-40F1-9616-0506B30FE713}" type="presOf" srcId="{939BD1D5-C925-417B-BFED-D92C414889D9}" destId="{B36FBE5B-8415-4945-AC66-8499EAEC3E91}" srcOrd="0" destOrd="0" presId="urn:microsoft.com/office/officeart/2005/8/layout/hList1"/>
    <dgm:cxn modelId="{EEA89F05-7CBE-4936-903F-DA6D879CA59F}" srcId="{844B2CB7-7888-44E9-B928-E2F63489C1BC}" destId="{410443E1-4E36-460D-A6A0-400DA8498E9F}" srcOrd="2" destOrd="0" parTransId="{E0AE82AD-C9B9-47CC-8AED-28693704BA51}" sibTransId="{B976095A-C198-4897-B0B6-56C1ECE8027D}"/>
    <dgm:cxn modelId="{3489AAAB-83DA-4D6C-81B6-F5829E3D07B2}" type="presOf" srcId="{399AF968-BD19-45BA-9A4C-EED95624479A}" destId="{3F5D70AE-702B-471B-9DEE-ADB64F447E4F}" srcOrd="0" destOrd="5" presId="urn:microsoft.com/office/officeart/2005/8/layout/hList1"/>
    <dgm:cxn modelId="{2394F489-37D2-4A4B-A859-B078FACA3AA1}" srcId="{939BD1D5-C925-417B-BFED-D92C414889D9}" destId="{7EAA9697-2CFF-4145-8AB1-42A7A5671F0D}" srcOrd="0" destOrd="0" parTransId="{3BA81D05-1A53-4929-871D-9C556459EB03}" sibTransId="{597F036A-C6F9-4C99-A4E3-69BF160274AD}"/>
    <dgm:cxn modelId="{14C87FFB-BC97-4FAA-B09C-4CC3336E8B9A}" srcId="{939BD1D5-C925-417B-BFED-D92C414889D9}" destId="{844B2CB7-7888-44E9-B928-E2F63489C1BC}" srcOrd="4" destOrd="0" parTransId="{C792E67D-33AE-4707-AF19-3374705F245B}" sibTransId="{10C73DB6-77DB-4082-AE6F-A9050A67CF66}"/>
    <dgm:cxn modelId="{465FECBD-D408-4340-93AB-5CF6B6D8B936}" type="presOf" srcId="{37BF9B94-63A9-4E2E-91D3-43E1FD150600}" destId="{83316105-7CB0-492D-A1A1-8D96CA05F5A1}" srcOrd="0" destOrd="0" presId="urn:microsoft.com/office/officeart/2005/8/layout/hList1"/>
    <dgm:cxn modelId="{C63DE676-2CFD-4B82-8532-FA71ED383638}" srcId="{939BD1D5-C925-417B-BFED-D92C414889D9}" destId="{75B4F0F0-FB0E-4694-8311-00155053CCF2}" srcOrd="2" destOrd="0" parTransId="{F0BE1F8F-49A0-42AC-8485-04266B2CC119}" sibTransId="{7F5F31F5-AF3A-4116-BAED-86CAB581D2CB}"/>
    <dgm:cxn modelId="{B8B4A071-10FD-4FAF-B41D-172C4B079477}" srcId="{939BD1D5-C925-417B-BFED-D92C414889D9}" destId="{5D856CAB-898D-4CF4-A6CB-64C7591E118D}" srcOrd="1" destOrd="0" parTransId="{0F5B30DE-AD4E-45C3-8446-82212EE00A79}" sibTransId="{6E445EE4-600C-4CCE-AFBE-B2A21EF52BAD}"/>
    <dgm:cxn modelId="{9F63F028-6895-4C22-8585-D2410668EFE1}" srcId="{75B4F0F0-FB0E-4694-8311-00155053CCF2}" destId="{E1F55F83-7E64-4131-8C91-96214E9B7412}" srcOrd="1" destOrd="0" parTransId="{E77D305F-D8AB-41B9-8509-721C24B9388A}" sibTransId="{86550B68-65F1-4B0E-BD11-51C5365FB96A}"/>
    <dgm:cxn modelId="{9C75CA65-C478-4D59-8ECC-367BCD97B410}" type="presOf" srcId="{7F2C4D2B-A37C-4304-A0D9-97C38E56F3D8}" destId="{C0732578-B89C-4D30-A64E-DFA3DE18B21E}" srcOrd="0" destOrd="4" presId="urn:microsoft.com/office/officeart/2005/8/layout/hList1"/>
    <dgm:cxn modelId="{25F90EEF-39C4-49E8-95C4-9010B763B263}" type="presOf" srcId="{F0DA42F1-AD0F-48DC-9888-8D8762AB651E}" destId="{C0732578-B89C-4D30-A64E-DFA3DE18B21E}" srcOrd="0" destOrd="1" presId="urn:microsoft.com/office/officeart/2005/8/layout/hList1"/>
    <dgm:cxn modelId="{A937B045-0F11-4DEE-A3AE-5F5656CAD1BF}" srcId="{37BF9B94-63A9-4E2E-91D3-43E1FD150600}" destId="{A536AEF0-4621-44B8-A0BC-6F4550160B56}" srcOrd="2" destOrd="0" parTransId="{8FBA0A43-3F9A-455B-A12B-4EC7D9F83E45}" sibTransId="{40695426-F1FB-4791-BDCF-81CCF14CB1BD}"/>
    <dgm:cxn modelId="{91998420-882A-4E53-812B-8385188B8F72}" type="presOf" srcId="{7EAA9697-2CFF-4145-8AB1-42A7A5671F0D}" destId="{B7C129D5-D72A-4823-84E1-78A2D2127707}" srcOrd="0" destOrd="0" presId="urn:microsoft.com/office/officeart/2005/8/layout/hList1"/>
    <dgm:cxn modelId="{D440205F-E793-4311-AE58-A3CA8ABCF138}" srcId="{75B4F0F0-FB0E-4694-8311-00155053CCF2}" destId="{B6F269CD-689F-4D99-82B1-CE7F999EE552}" srcOrd="2" destOrd="0" parTransId="{61E6C89D-6989-49F8-B612-DC11C278FFED}" sibTransId="{9BA5D591-1634-4DE8-99B4-32C895BD3062}"/>
    <dgm:cxn modelId="{037F2E2F-A7C4-4BDB-BB7C-43898567FB3F}" type="presOf" srcId="{1A4B68B4-EBB5-41BA-94B1-ADCA53C3DE09}" destId="{8F300284-D4B2-4DF8-BEAF-DFB42D5F70A0}" srcOrd="0" destOrd="0" presId="urn:microsoft.com/office/officeart/2005/8/layout/hList1"/>
    <dgm:cxn modelId="{6176FEC1-145C-471C-9609-461D2B98CD85}" type="presOf" srcId="{3AB17104-3A75-4367-BB82-44CAC2AA6E28}" destId="{3F5D70AE-702B-471B-9DEE-ADB64F447E4F}" srcOrd="0" destOrd="2" presId="urn:microsoft.com/office/officeart/2005/8/layout/hList1"/>
    <dgm:cxn modelId="{485856C1-28EA-456C-AD58-FA4F29EBF9FA}" srcId="{5D856CAB-898D-4CF4-A6CB-64C7591E118D}" destId="{5D9A47FC-01FA-4CC0-9F2E-DDE9BD88DA63}" srcOrd="3" destOrd="0" parTransId="{8553C21C-B926-4FA3-9D90-B5F7916416F1}" sibTransId="{33375C15-D072-49B0-9F1E-14379BFA476A}"/>
    <dgm:cxn modelId="{11DD4EF3-9A5F-4E08-AC8E-C8FF5C135878}" srcId="{5D856CAB-898D-4CF4-A6CB-64C7591E118D}" destId="{353CD0C2-7F68-4C24-A861-0B8CF7DBA295}" srcOrd="0" destOrd="0" parTransId="{334D2C80-42FF-4109-8D1A-6A379A36AD90}" sibTransId="{117993F1-257D-4F9B-AB95-28F6D597DF77}"/>
    <dgm:cxn modelId="{BA8A0D6B-E60A-471D-9099-736A742F5247}" type="presOf" srcId="{338A5C0C-10AA-47CB-A74D-489A75D27637}" destId="{3F5D70AE-702B-471B-9DEE-ADB64F447E4F}" srcOrd="0" destOrd="1" presId="urn:microsoft.com/office/officeart/2005/8/layout/hList1"/>
    <dgm:cxn modelId="{0A07BB8E-46EA-4001-8916-343CE6ADBAC1}" type="presParOf" srcId="{B36FBE5B-8415-4945-AC66-8499EAEC3E91}" destId="{D11CC936-F44D-4C1E-9AE7-9666EF7440F0}" srcOrd="0" destOrd="0" presId="urn:microsoft.com/office/officeart/2005/8/layout/hList1"/>
    <dgm:cxn modelId="{2D1317DC-1443-4D9B-BF42-C9BBF5A56894}" type="presParOf" srcId="{D11CC936-F44D-4C1E-9AE7-9666EF7440F0}" destId="{B7C129D5-D72A-4823-84E1-78A2D2127707}" srcOrd="0" destOrd="0" presId="urn:microsoft.com/office/officeart/2005/8/layout/hList1"/>
    <dgm:cxn modelId="{AF62391E-F1F1-494D-A339-422253DBA2DD}" type="presParOf" srcId="{D11CC936-F44D-4C1E-9AE7-9666EF7440F0}" destId="{A6098311-72F2-4D03-82B2-ED5BDBBEE2D2}" srcOrd="1" destOrd="0" presId="urn:microsoft.com/office/officeart/2005/8/layout/hList1"/>
    <dgm:cxn modelId="{CEAEB0AA-2358-42FB-8404-7308992D1DE1}" type="presParOf" srcId="{B36FBE5B-8415-4945-AC66-8499EAEC3E91}" destId="{B3179B8A-B7F9-4C7B-8A47-867CD6FB2927}" srcOrd="1" destOrd="0" presId="urn:microsoft.com/office/officeart/2005/8/layout/hList1"/>
    <dgm:cxn modelId="{0ADF9F90-4A35-481E-96D7-6CCE36F0B894}" type="presParOf" srcId="{B36FBE5B-8415-4945-AC66-8499EAEC3E91}" destId="{E487AB39-30D2-4929-9F41-F2203F25715D}" srcOrd="2" destOrd="0" presId="urn:microsoft.com/office/officeart/2005/8/layout/hList1"/>
    <dgm:cxn modelId="{E30EBA69-DB93-4BE4-9F44-0654F5EB47DE}" type="presParOf" srcId="{E487AB39-30D2-4929-9F41-F2203F25715D}" destId="{EC3600C6-31BD-43F6-BCED-3357513BBF2F}" srcOrd="0" destOrd="0" presId="urn:microsoft.com/office/officeart/2005/8/layout/hList1"/>
    <dgm:cxn modelId="{E4A062C6-FE8E-4DBF-A7F9-D99B808B8B65}" type="presParOf" srcId="{E487AB39-30D2-4929-9F41-F2203F25715D}" destId="{3F5D70AE-702B-471B-9DEE-ADB64F447E4F}" srcOrd="1" destOrd="0" presId="urn:microsoft.com/office/officeart/2005/8/layout/hList1"/>
    <dgm:cxn modelId="{400A1B35-7ECE-4552-B996-F657E2B929A5}" type="presParOf" srcId="{B36FBE5B-8415-4945-AC66-8499EAEC3E91}" destId="{08D6E6AF-004C-4BCA-B7CC-FAE6D6AC5C9B}" srcOrd="3" destOrd="0" presId="urn:microsoft.com/office/officeart/2005/8/layout/hList1"/>
    <dgm:cxn modelId="{D3CA3FC6-9805-4D92-ABD6-32587DDBCCB6}" type="presParOf" srcId="{B36FBE5B-8415-4945-AC66-8499EAEC3E91}" destId="{FDB17152-5643-4172-92E9-114A3928438E}" srcOrd="4" destOrd="0" presId="urn:microsoft.com/office/officeart/2005/8/layout/hList1"/>
    <dgm:cxn modelId="{3AC2C859-3880-4C4E-AD86-2E70A84EB51D}" type="presParOf" srcId="{FDB17152-5643-4172-92E9-114A3928438E}" destId="{53E2532F-32A1-49DD-B030-13C88F1FEA8F}" srcOrd="0" destOrd="0" presId="urn:microsoft.com/office/officeart/2005/8/layout/hList1"/>
    <dgm:cxn modelId="{13D58309-CCAD-46A6-B941-AC63DD5D4BF8}" type="presParOf" srcId="{FDB17152-5643-4172-92E9-114A3928438E}" destId="{697D215E-E2C6-4BE3-8480-43B214C90334}" srcOrd="1" destOrd="0" presId="urn:microsoft.com/office/officeart/2005/8/layout/hList1"/>
    <dgm:cxn modelId="{DF7259FA-FC7F-45CC-9898-252DE4E3CDF4}" type="presParOf" srcId="{B36FBE5B-8415-4945-AC66-8499EAEC3E91}" destId="{E759C5EC-5C2E-44F9-BB15-B057DFE0BF5C}" srcOrd="5" destOrd="0" presId="urn:microsoft.com/office/officeart/2005/8/layout/hList1"/>
    <dgm:cxn modelId="{A2DCD925-6A9F-4FCB-90A7-A96A47A1F263}" type="presParOf" srcId="{B36FBE5B-8415-4945-AC66-8499EAEC3E91}" destId="{84DA0F7E-C11C-4D5A-893F-496D8E9F7C2C}" srcOrd="6" destOrd="0" presId="urn:microsoft.com/office/officeart/2005/8/layout/hList1"/>
    <dgm:cxn modelId="{2AD63255-EF07-4B46-9A0D-6911BE1DF94C}" type="presParOf" srcId="{84DA0F7E-C11C-4D5A-893F-496D8E9F7C2C}" destId="{83316105-7CB0-492D-A1A1-8D96CA05F5A1}" srcOrd="0" destOrd="0" presId="urn:microsoft.com/office/officeart/2005/8/layout/hList1"/>
    <dgm:cxn modelId="{B6DFE1FD-8F6B-4912-BF1F-7D95FED46E67}" type="presParOf" srcId="{84DA0F7E-C11C-4D5A-893F-496D8E9F7C2C}" destId="{C0732578-B89C-4D30-A64E-DFA3DE18B21E}" srcOrd="1" destOrd="0" presId="urn:microsoft.com/office/officeart/2005/8/layout/hList1"/>
    <dgm:cxn modelId="{537E569B-115C-4F02-A7A4-E28DEA57DDCB}" type="presParOf" srcId="{B36FBE5B-8415-4945-AC66-8499EAEC3E91}" destId="{77D60F79-3A50-4979-9422-734567C53BF5}" srcOrd="7" destOrd="0" presId="urn:microsoft.com/office/officeart/2005/8/layout/hList1"/>
    <dgm:cxn modelId="{05FB2C8F-9353-4E39-9EFE-EF66459B567E}" type="presParOf" srcId="{B36FBE5B-8415-4945-AC66-8499EAEC3E91}" destId="{AD3654F8-7621-42C8-9936-5133B01591C5}" srcOrd="8" destOrd="0" presId="urn:microsoft.com/office/officeart/2005/8/layout/hList1"/>
    <dgm:cxn modelId="{73D82A28-80BA-4454-953F-C21FB6B8DBB9}" type="presParOf" srcId="{AD3654F8-7621-42C8-9936-5133B01591C5}" destId="{21271527-1C38-4A6C-86E5-E17F5F44425E}" srcOrd="0" destOrd="0" presId="urn:microsoft.com/office/officeart/2005/8/layout/hList1"/>
    <dgm:cxn modelId="{E48B07C5-FF62-41EF-979E-A86D106D2652}" type="presParOf" srcId="{AD3654F8-7621-42C8-9936-5133B01591C5}" destId="{8F300284-D4B2-4DF8-BEAF-DFB42D5F70A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129D5-D72A-4823-84E1-78A2D2127707}">
      <dsp:nvSpPr>
        <dsp:cNvPr id="0" name=""/>
        <dsp:cNvSpPr/>
      </dsp:nvSpPr>
      <dsp:spPr>
        <a:xfrm>
          <a:off x="5336" y="3460"/>
          <a:ext cx="2045841" cy="633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latin typeface="Arial" panose="020B0604020202020204" pitchFamily="34" charset="0"/>
              <a:cs typeface="Arial" panose="020B0604020202020204" pitchFamily="34" charset="0"/>
            </a:rPr>
            <a:t>Questionnaire</a:t>
          </a:r>
          <a:endParaRPr lang="en-US" sz="1400" kern="1200" dirty="0">
            <a:latin typeface="Arial" panose="020B0604020202020204" pitchFamily="34" charset="0"/>
            <a:cs typeface="Arial" panose="020B0604020202020204" pitchFamily="34" charset="0"/>
          </a:endParaRPr>
        </a:p>
      </dsp:txBody>
      <dsp:txXfrm>
        <a:off x="5336" y="3460"/>
        <a:ext cx="2045841" cy="633600"/>
      </dsp:txXfrm>
    </dsp:sp>
    <dsp:sp modelId="{A6098311-72F2-4D03-82B2-ED5BDBBEE2D2}">
      <dsp:nvSpPr>
        <dsp:cNvPr id="0" name=""/>
        <dsp:cNvSpPr/>
      </dsp:nvSpPr>
      <dsp:spPr>
        <a:xfrm>
          <a:off x="5336" y="637060"/>
          <a:ext cx="2045841" cy="25986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Online questionnaire – quantitative and free text questions </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Printed questionnaire at face-to-face events.</a:t>
          </a:r>
          <a:endParaRPr lang="en-US" sz="1400" kern="1200" dirty="0">
            <a:latin typeface="Arial" panose="020B0604020202020204" pitchFamily="34" charset="0"/>
            <a:cs typeface="Arial" panose="020B0604020202020204" pitchFamily="34" charset="0"/>
          </a:endParaRPr>
        </a:p>
      </dsp:txBody>
      <dsp:txXfrm>
        <a:off x="5336" y="637060"/>
        <a:ext cx="2045841" cy="2598657"/>
      </dsp:txXfrm>
    </dsp:sp>
    <dsp:sp modelId="{EC3600C6-31BD-43F6-BCED-3357513BBF2F}">
      <dsp:nvSpPr>
        <dsp:cNvPr id="0" name=""/>
        <dsp:cNvSpPr/>
      </dsp:nvSpPr>
      <dsp:spPr>
        <a:xfrm>
          <a:off x="2337595" y="3460"/>
          <a:ext cx="2045841" cy="633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latin typeface="Arial" panose="020B0604020202020204" pitchFamily="34" charset="0"/>
              <a:cs typeface="Arial" panose="020B0604020202020204" pitchFamily="34" charset="0"/>
            </a:rPr>
            <a:t>Direct contact</a:t>
          </a:r>
          <a:endParaRPr lang="en-US" sz="1400" kern="1200" dirty="0">
            <a:latin typeface="Arial" panose="020B0604020202020204" pitchFamily="34" charset="0"/>
            <a:cs typeface="Arial" panose="020B0604020202020204" pitchFamily="34" charset="0"/>
          </a:endParaRPr>
        </a:p>
      </dsp:txBody>
      <dsp:txXfrm>
        <a:off x="2337595" y="3460"/>
        <a:ext cx="2045841" cy="633600"/>
      </dsp:txXfrm>
    </dsp:sp>
    <dsp:sp modelId="{3F5D70AE-702B-471B-9DEE-ADB64F447E4F}">
      <dsp:nvSpPr>
        <dsp:cNvPr id="0" name=""/>
        <dsp:cNvSpPr/>
      </dsp:nvSpPr>
      <dsp:spPr>
        <a:xfrm>
          <a:off x="2337595" y="637060"/>
          <a:ext cx="2045841" cy="25986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latin typeface="Arial" panose="020B0604020202020204" pitchFamily="34" charset="0"/>
              <a:cs typeface="Arial" panose="020B0604020202020204" pitchFamily="34" charset="0"/>
            </a:rPr>
            <a:t>Correspondence by freepost or email with  consultation team</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Can request meeting or online interview with team</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Can request additional support or translations.</a:t>
          </a:r>
          <a:endParaRPr lang="en-US" sz="14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endParaRPr lang="en-US" sz="1600" kern="1200" dirty="0"/>
        </a:p>
      </dsp:txBody>
      <dsp:txXfrm>
        <a:off x="2337595" y="637060"/>
        <a:ext cx="2045841" cy="2598657"/>
      </dsp:txXfrm>
    </dsp:sp>
    <dsp:sp modelId="{53E2532F-32A1-49DD-B030-13C88F1FEA8F}">
      <dsp:nvSpPr>
        <dsp:cNvPr id="0" name=""/>
        <dsp:cNvSpPr/>
      </dsp:nvSpPr>
      <dsp:spPr>
        <a:xfrm>
          <a:off x="4669854" y="3460"/>
          <a:ext cx="2045841" cy="633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latin typeface="Arial" panose="020B0604020202020204" pitchFamily="34" charset="0"/>
              <a:cs typeface="Arial" panose="020B0604020202020204" pitchFamily="34" charset="0"/>
            </a:rPr>
            <a:t>Public meetings</a:t>
          </a:r>
          <a:endParaRPr lang="en-US" sz="1400" kern="1200" dirty="0">
            <a:latin typeface="Arial" panose="020B0604020202020204" pitchFamily="34" charset="0"/>
            <a:cs typeface="Arial" panose="020B0604020202020204" pitchFamily="34" charset="0"/>
          </a:endParaRPr>
        </a:p>
      </dsp:txBody>
      <dsp:txXfrm>
        <a:off x="4669854" y="3460"/>
        <a:ext cx="2045841" cy="633600"/>
      </dsp:txXfrm>
    </dsp:sp>
    <dsp:sp modelId="{697D215E-E2C6-4BE3-8480-43B214C90334}">
      <dsp:nvSpPr>
        <dsp:cNvPr id="0" name=""/>
        <dsp:cNvSpPr/>
      </dsp:nvSpPr>
      <dsp:spPr>
        <a:xfrm>
          <a:off x="4669854" y="637060"/>
          <a:ext cx="2045841" cy="25986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latin typeface="Arial" panose="020B0604020202020204" pitchFamily="34" charset="0"/>
              <a:cs typeface="Arial" panose="020B0604020202020204" pitchFamily="34" charset="0"/>
            </a:rPr>
            <a:t>Face-to-face and online public meetings</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At least one per borough plus north west London level meetings.</a:t>
          </a:r>
          <a:endParaRPr lang="en-US" sz="1400" kern="1200" dirty="0">
            <a:latin typeface="Arial" panose="020B0604020202020204" pitchFamily="34" charset="0"/>
            <a:cs typeface="Arial" panose="020B0604020202020204" pitchFamily="34" charset="0"/>
          </a:endParaRPr>
        </a:p>
      </dsp:txBody>
      <dsp:txXfrm>
        <a:off x="4669854" y="637060"/>
        <a:ext cx="2045841" cy="2598657"/>
      </dsp:txXfrm>
    </dsp:sp>
    <dsp:sp modelId="{83316105-7CB0-492D-A1A1-8D96CA05F5A1}">
      <dsp:nvSpPr>
        <dsp:cNvPr id="0" name=""/>
        <dsp:cNvSpPr/>
      </dsp:nvSpPr>
      <dsp:spPr>
        <a:xfrm>
          <a:off x="7002113" y="3460"/>
          <a:ext cx="2045841" cy="633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latin typeface="Arial" panose="020B0604020202020204" pitchFamily="34" charset="0"/>
              <a:cs typeface="Arial" panose="020B0604020202020204" pitchFamily="34" charset="0"/>
            </a:rPr>
            <a:t>Community outreach</a:t>
          </a:r>
          <a:endParaRPr lang="en-US" sz="1400" kern="1200" dirty="0">
            <a:latin typeface="Arial" panose="020B0604020202020204" pitchFamily="34" charset="0"/>
            <a:cs typeface="Arial" panose="020B0604020202020204" pitchFamily="34" charset="0"/>
          </a:endParaRPr>
        </a:p>
      </dsp:txBody>
      <dsp:txXfrm>
        <a:off x="7002113" y="3460"/>
        <a:ext cx="2045841" cy="633600"/>
      </dsp:txXfrm>
    </dsp:sp>
    <dsp:sp modelId="{C0732578-B89C-4D30-A64E-DFA3DE18B21E}">
      <dsp:nvSpPr>
        <dsp:cNvPr id="0" name=""/>
        <dsp:cNvSpPr/>
      </dsp:nvSpPr>
      <dsp:spPr>
        <a:xfrm>
          <a:off x="7002113" y="637060"/>
          <a:ext cx="2045841" cy="25986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Drop-ins sessions at community locations</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GB" sz="1400" kern="1200" dirty="0" smtClean="0">
              <a:latin typeface="Arial" panose="020B0604020202020204" pitchFamily="34" charset="0"/>
              <a:cs typeface="Arial" panose="020B0604020202020204" pitchFamily="34" charset="0"/>
            </a:rPr>
            <a:t>Attendance at community forums and meetings</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GB" sz="1400" kern="1200" dirty="0" smtClean="0">
              <a:latin typeface="Arial" panose="020B0604020202020204" pitchFamily="34" charset="0"/>
              <a:cs typeface="Arial" panose="020B0604020202020204" pitchFamily="34" charset="0"/>
            </a:rPr>
            <a:t>Working with local groups and networks to promote the consultation.</a:t>
          </a:r>
          <a:endParaRPr lang="en-US" sz="1400" kern="1200" dirty="0">
            <a:latin typeface="Arial" panose="020B0604020202020204" pitchFamily="34" charset="0"/>
            <a:cs typeface="Arial" panose="020B0604020202020204" pitchFamily="34" charset="0"/>
          </a:endParaRPr>
        </a:p>
      </dsp:txBody>
      <dsp:txXfrm>
        <a:off x="7002113" y="637060"/>
        <a:ext cx="2045841" cy="2598657"/>
      </dsp:txXfrm>
    </dsp:sp>
    <dsp:sp modelId="{21271527-1C38-4A6C-86E5-E17F5F44425E}">
      <dsp:nvSpPr>
        <dsp:cNvPr id="0" name=""/>
        <dsp:cNvSpPr/>
      </dsp:nvSpPr>
      <dsp:spPr>
        <a:xfrm>
          <a:off x="9339708" y="3460"/>
          <a:ext cx="2045841" cy="633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latin typeface="Arial" panose="020B0604020202020204" pitchFamily="34" charset="0"/>
              <a:cs typeface="Arial" panose="020B0604020202020204" pitchFamily="34" charset="0"/>
            </a:rPr>
            <a:t>Direct meetings / conversations</a:t>
          </a:r>
          <a:endParaRPr lang="en-US" sz="1400" kern="1200" dirty="0">
            <a:latin typeface="Arial" panose="020B0604020202020204" pitchFamily="34" charset="0"/>
            <a:cs typeface="Arial" panose="020B0604020202020204" pitchFamily="34" charset="0"/>
          </a:endParaRPr>
        </a:p>
      </dsp:txBody>
      <dsp:txXfrm>
        <a:off x="9339708" y="3460"/>
        <a:ext cx="2045841" cy="633600"/>
      </dsp:txXfrm>
    </dsp:sp>
    <dsp:sp modelId="{8F300284-D4B2-4DF8-BEAF-DFB42D5F70A0}">
      <dsp:nvSpPr>
        <dsp:cNvPr id="0" name=""/>
        <dsp:cNvSpPr/>
      </dsp:nvSpPr>
      <dsp:spPr>
        <a:xfrm>
          <a:off x="9334372" y="637060"/>
          <a:ext cx="2045841" cy="25986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latin typeface="Arial" panose="020B0604020202020204" pitchFamily="34" charset="0"/>
              <a:cs typeface="Arial" panose="020B0604020202020204" pitchFamily="34" charset="0"/>
            </a:rPr>
            <a:t>Face-to-face or online meetings (e.g. focus groups, 1-2-1 in-depth interviews)</a:t>
          </a: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endParaRPr lang="en-US" sz="1400" kern="1200" dirty="0">
            <a:latin typeface="Arial" panose="020B0604020202020204" pitchFamily="34" charset="0"/>
            <a:cs typeface="Arial" panose="020B0604020202020204" pitchFamily="34" charset="0"/>
          </a:endParaRPr>
        </a:p>
        <a:p>
          <a:pPr marL="114300" lvl="1" indent="-114300" algn="l" defTabSz="622300">
            <a:lnSpc>
              <a:spcPct val="90000"/>
            </a:lnSpc>
            <a:spcBef>
              <a:spcPct val="0"/>
            </a:spcBef>
            <a:spcAft>
              <a:spcPct val="15000"/>
            </a:spcAft>
            <a:buChar char="••"/>
          </a:pPr>
          <a:r>
            <a:rPr lang="en-GB" sz="1400" kern="1200" dirty="0" smtClean="0">
              <a:latin typeface="Arial" panose="020B0604020202020204" pitchFamily="34" charset="0"/>
              <a:cs typeface="Arial" panose="020B0604020202020204" pitchFamily="34" charset="0"/>
            </a:rPr>
            <a:t>Approaching previous contributors / interviewees.</a:t>
          </a:r>
          <a:endParaRPr lang="en-US" sz="1400" kern="1200" dirty="0">
            <a:latin typeface="Arial" panose="020B0604020202020204" pitchFamily="34" charset="0"/>
            <a:cs typeface="Arial" panose="020B0604020202020204" pitchFamily="34" charset="0"/>
          </a:endParaRPr>
        </a:p>
      </dsp:txBody>
      <dsp:txXfrm>
        <a:off x="9334372" y="637060"/>
        <a:ext cx="2045841" cy="259865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02ABD6-E9C9-4937-ACE6-DF339C334A9A}" type="datetimeFigureOut">
              <a:rPr lang="en-GB" smtClean="0"/>
              <a:t>03/02/2025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D84963-D391-42E2-BBF2-2E58BF900442}" type="slidenum">
              <a:rPr lang="en-GB" smtClean="0"/>
              <a:t>‹#›</a:t>
            </a:fld>
            <a:endParaRPr lang="en-GB" dirty="0"/>
          </a:p>
        </p:txBody>
      </p:sp>
    </p:spTree>
    <p:extLst>
      <p:ext uri="{BB962C8B-B14F-4D97-AF65-F5344CB8AC3E}">
        <p14:creationId xmlns:p14="http://schemas.microsoft.com/office/powerpoint/2010/main" val="57545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ing.com/ck/a?!&amp;&amp;p=064c741b6dfc71475bef94300cabeeec610f197a84d0c8896986f3a43ac9c41eJmltdHM9MTcyOTY0MTYwMA&amp;ptn=3&amp;ver=2&amp;hsh=4&amp;fclid=2c70f079-d48e-6392-342a-e40bd5a962ef&amp;psq=what+is+lymphoedema&amp;u=a1aHR0cHM6Ly93d3cubWF5b2NsaW5pYy5vcmcvZGlzZWFzZXMtY29uZGl0aW9ucy9seW1waGVkZW1hL3N5bXB0b21zLWNhdXNlcy9zeWMtMjAzNzQ2ODI&amp;ntb=1"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slide still does not explain WHY specialist palliative care and not the whole pathway? We</a:t>
            </a:r>
            <a:r>
              <a:rPr lang="en-GB" baseline="0" dirty="0" smtClean="0"/>
              <a:t> have had this question consistently since starting especially from our acute providers, community providers, and residents. Issue papers says its because it’s the most fragile </a:t>
            </a:r>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3</a:t>
            </a:fld>
            <a:endParaRPr lang="en-GB" dirty="0"/>
          </a:p>
        </p:txBody>
      </p:sp>
    </p:spTree>
    <p:extLst>
      <p:ext uri="{BB962C8B-B14F-4D97-AF65-F5344CB8AC3E}">
        <p14:creationId xmlns:p14="http://schemas.microsoft.com/office/powerpoint/2010/main" val="792667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4</a:t>
            </a:fld>
            <a:endParaRPr lang="en-GB" dirty="0"/>
          </a:p>
        </p:txBody>
      </p:sp>
    </p:spTree>
    <p:extLst>
      <p:ext uri="{BB962C8B-B14F-4D97-AF65-F5344CB8AC3E}">
        <p14:creationId xmlns:p14="http://schemas.microsoft.com/office/powerpoint/2010/main" val="4157435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20000"/>
              </a:lnSpc>
              <a:spcBef>
                <a:spcPts val="0"/>
              </a:spcBef>
            </a:pPr>
            <a:r>
              <a:rPr lang="en-GB" dirty="0" smtClean="0"/>
              <a:t>A </a:t>
            </a:r>
            <a:r>
              <a:rPr lang="en-GB" b="1" dirty="0" smtClean="0"/>
              <a:t>community specialist palliative care nursing team</a:t>
            </a:r>
            <a:r>
              <a:rPr lang="en-GB" dirty="0" smtClean="0"/>
              <a:t>, supported by a specialist palliative care consultant, who are available 12 hours per day (8am to 8pm), 7 days per week in all boroughs. </a:t>
            </a:r>
          </a:p>
          <a:p>
            <a:pPr lvl="0">
              <a:lnSpc>
                <a:spcPct val="120000"/>
              </a:lnSpc>
              <a:spcBef>
                <a:spcPts val="0"/>
              </a:spcBef>
            </a:pPr>
            <a:r>
              <a:rPr lang="en-GB" b="1" dirty="0" smtClean="0"/>
              <a:t>24/7 specialist palliative care telephone advice line</a:t>
            </a:r>
            <a:r>
              <a:rPr lang="en-GB" dirty="0" smtClean="0"/>
              <a:t> available to anyone in north west London</a:t>
            </a:r>
          </a:p>
          <a:p>
            <a:pPr lvl="0">
              <a:lnSpc>
                <a:spcPct val="120000"/>
              </a:lnSpc>
              <a:spcBef>
                <a:spcPts val="0"/>
              </a:spcBef>
            </a:pPr>
            <a:r>
              <a:rPr lang="en-GB" b="1" dirty="0" smtClean="0"/>
              <a:t>Hospice at Home</a:t>
            </a:r>
            <a:r>
              <a:rPr lang="en-GB" dirty="0" smtClean="0"/>
              <a:t> care services available 24/7 in all boroughs </a:t>
            </a:r>
          </a:p>
          <a:p>
            <a:pPr lvl="0">
              <a:lnSpc>
                <a:spcPct val="120000"/>
              </a:lnSpc>
              <a:spcBef>
                <a:spcPts val="0"/>
              </a:spcBef>
            </a:pPr>
            <a:r>
              <a:rPr lang="en-GB" dirty="0" smtClean="0"/>
              <a:t>Specialist palliative care consultant and specialist palliative care nurse-led </a:t>
            </a:r>
            <a:r>
              <a:rPr lang="en-GB" b="1" dirty="0" smtClean="0"/>
              <a:t>hospice outpatient clinics </a:t>
            </a:r>
            <a:r>
              <a:rPr lang="en-GB" dirty="0" smtClean="0"/>
              <a:t>available in all boroughs </a:t>
            </a:r>
          </a:p>
          <a:p>
            <a:pPr lvl="0">
              <a:lnSpc>
                <a:spcPct val="120000"/>
              </a:lnSpc>
              <a:spcBef>
                <a:spcPts val="0"/>
              </a:spcBef>
            </a:pPr>
            <a:r>
              <a:rPr lang="en-GB" b="1" dirty="0" smtClean="0"/>
              <a:t>Lymphoedema services </a:t>
            </a:r>
            <a:r>
              <a:rPr lang="en-GB" dirty="0" smtClean="0"/>
              <a:t>for both </a:t>
            </a:r>
            <a:r>
              <a:rPr lang="en-GB" b="1" dirty="0" smtClean="0"/>
              <a:t>cancer and non-cancer </a:t>
            </a:r>
            <a:r>
              <a:rPr lang="en-GB" dirty="0" smtClean="0"/>
              <a:t>causes in all boroughs. Lymphoedema is a</a:t>
            </a:r>
            <a:r>
              <a:rPr lang="en-GB" sz="1200" b="1" dirty="0" smtClean="0">
                <a:hlinkClick r:id="rId3"/>
              </a:rPr>
              <a:t> long-term condition where a build-up of lymph fluid in your body's soft tissues causes swelling</a:t>
            </a:r>
            <a:r>
              <a:rPr lang="en-GB" sz="1200" dirty="0" smtClean="0"/>
              <a:t>.</a:t>
            </a:r>
          </a:p>
          <a:p>
            <a:pPr lvl="0">
              <a:lnSpc>
                <a:spcPct val="120000"/>
              </a:lnSpc>
              <a:spcBef>
                <a:spcPts val="0"/>
              </a:spcBef>
            </a:pPr>
            <a:r>
              <a:rPr lang="en-GB" dirty="0" smtClean="0"/>
              <a:t>Improved access to </a:t>
            </a:r>
            <a:r>
              <a:rPr lang="en-GB" b="1" dirty="0" smtClean="0"/>
              <a:t>psychological and bereavement services</a:t>
            </a:r>
            <a:r>
              <a:rPr lang="en-GB" dirty="0" smtClean="0"/>
              <a:t> at local hospices for all boroughs</a:t>
            </a:r>
          </a:p>
          <a:p>
            <a:pPr lvl="0">
              <a:lnSpc>
                <a:spcPct val="120000"/>
              </a:lnSpc>
              <a:spcBef>
                <a:spcPts val="0"/>
              </a:spcBef>
            </a:pPr>
            <a:r>
              <a:rPr lang="en-GB" dirty="0" smtClean="0"/>
              <a:t>Opening 46 new </a:t>
            </a:r>
            <a:r>
              <a:rPr lang="en-GB" b="1" dirty="0" smtClean="0"/>
              <a:t>enhanced end-of-life care beds </a:t>
            </a:r>
            <a:r>
              <a:rPr lang="en-GB" dirty="0" smtClean="0"/>
              <a:t>which will be available to residents of all boroughs (building on the 8 beds currently available in Hillingdon). These beds seek to prevent hospitalisation of people whose needs mean they cannot be cared for at home but they do not require the intensive specialist palliative care provided in a hospice inpatient bed. The enhanced end-of-life care beds are supported by health and care professionals with enhanced end-of-life care knowledge and skills and the community specialist palliative care team on a weekly basis. </a:t>
            </a:r>
          </a:p>
          <a:p>
            <a:pPr lvl="0">
              <a:lnSpc>
                <a:spcPct val="120000"/>
              </a:lnSpc>
              <a:spcBef>
                <a:spcPts val="0"/>
              </a:spcBef>
            </a:pPr>
            <a:r>
              <a:rPr lang="en-GB" dirty="0" smtClean="0"/>
              <a:t>Keeping open the current 57 </a:t>
            </a:r>
            <a:r>
              <a:rPr lang="en-GB" b="1" dirty="0" smtClean="0"/>
              <a:t>consultant-led specialist hospice inpatient beds</a:t>
            </a:r>
            <a:r>
              <a:rPr lang="en-GB" dirty="0" smtClean="0"/>
              <a:t>. This is the same number of beds that are open now (this does not include the inpatient specialist palliative care beds at the Pembridge Hospice, which have remained suspended since 2018). We have undertaken north west London wide analysis which supports that 57 beds will meet the needs of our population for the next 5 years.</a:t>
            </a:r>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5</a:t>
            </a:fld>
            <a:endParaRPr lang="en-GB" dirty="0"/>
          </a:p>
        </p:txBody>
      </p:sp>
    </p:spTree>
    <p:extLst>
      <p:ext uri="{BB962C8B-B14F-4D97-AF65-F5344CB8AC3E}">
        <p14:creationId xmlns:p14="http://schemas.microsoft.com/office/powerpoint/2010/main" val="3545853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mn-lt"/>
                <a:ea typeface="+mn-ea"/>
                <a:cs typeface="+mn-cs"/>
              </a:rPr>
              <a:t>Enhanced </a:t>
            </a:r>
            <a:r>
              <a:rPr lang="en-GB" sz="1200" b="1" kern="1200" dirty="0" err="1" smtClean="0">
                <a:solidFill>
                  <a:schemeClr val="tx1"/>
                </a:solidFill>
                <a:effectLst/>
                <a:latin typeface="+mn-lt"/>
                <a:ea typeface="+mn-ea"/>
                <a:cs typeface="+mn-cs"/>
              </a:rPr>
              <a:t>EoLC</a:t>
            </a:r>
            <a:r>
              <a:rPr lang="en-GB" sz="1200" b="1" kern="1200" dirty="0" smtClean="0">
                <a:solidFill>
                  <a:schemeClr val="tx1"/>
                </a:solidFill>
                <a:effectLst/>
                <a:latin typeface="+mn-lt"/>
                <a:ea typeface="+mn-ea"/>
                <a:cs typeface="+mn-cs"/>
              </a:rPr>
              <a:t> beds </a:t>
            </a:r>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Case for having them:</a:t>
            </a:r>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approximately 36,000 people on the end-of-life cohort and that 10,800 people on this cohort were admitted to hospital in the last 12 months  with an equivalent of 210 hospital beds occupied by this group each year.</a:t>
            </a:r>
          </a:p>
          <a:p>
            <a:pPr lvl="0"/>
            <a:r>
              <a:rPr lang="en-GB" sz="1200" kern="1200" dirty="0" smtClean="0">
                <a:solidFill>
                  <a:schemeClr val="tx1"/>
                </a:solidFill>
                <a:effectLst/>
                <a:latin typeface="+mn-lt"/>
                <a:ea typeface="+mn-ea"/>
                <a:cs typeface="+mn-cs"/>
              </a:rPr>
              <a:t>48% of deaths occurred in hospital and national survey findings tell us this is not the preferred place of death for most. This suggests further opportunity to prevent hospitalisation at the end-of-life in north west London.</a:t>
            </a:r>
          </a:p>
          <a:p>
            <a:pPr lvl="0"/>
            <a:r>
              <a:rPr lang="en-GB" sz="1200" kern="1200" dirty="0" smtClean="0">
                <a:solidFill>
                  <a:schemeClr val="tx1"/>
                </a:solidFill>
                <a:effectLst/>
                <a:latin typeface="+mn-lt"/>
                <a:ea typeface="+mn-ea"/>
                <a:cs typeface="+mn-cs"/>
              </a:rPr>
              <a:t>Our analysis suggests that the reasons for this includes that patients are admitted to hospital because there is not the right type of bed, in the right place, to meet their needs in a community setting:</a:t>
            </a:r>
          </a:p>
          <a:p>
            <a:pPr lvl="1"/>
            <a:r>
              <a:rPr lang="en-GB" sz="1200" kern="1200" dirty="0" smtClean="0">
                <a:solidFill>
                  <a:schemeClr val="tx1"/>
                </a:solidFill>
                <a:effectLst/>
                <a:latin typeface="+mn-lt"/>
                <a:ea typeface="+mn-ea"/>
                <a:cs typeface="+mn-cs"/>
              </a:rPr>
              <a:t>The percentage of deaths with three or more admissions in the last 90 days of life for all ages and those aged 75+ years is significantly worse in north west London than England .</a:t>
            </a:r>
          </a:p>
          <a:p>
            <a:pPr lvl="1"/>
            <a:r>
              <a:rPr lang="en-GB" sz="1200" kern="1200" dirty="0" smtClean="0">
                <a:solidFill>
                  <a:schemeClr val="tx1"/>
                </a:solidFill>
                <a:effectLst/>
                <a:latin typeface="+mn-lt"/>
                <a:ea typeface="+mn-ea"/>
                <a:cs typeface="+mn-cs"/>
              </a:rPr>
              <a:t>Deaths in hospital across north west London are significantly higher than England levels, but falling .</a:t>
            </a:r>
          </a:p>
          <a:p>
            <a:pPr lvl="0"/>
            <a:r>
              <a:rPr lang="en-GB" sz="1200" b="1" kern="1200" dirty="0" smtClean="0">
                <a:solidFill>
                  <a:schemeClr val="tx1"/>
                </a:solidFill>
                <a:effectLst/>
                <a:latin typeface="+mn-lt"/>
                <a:ea typeface="+mn-ea"/>
                <a:cs typeface="+mn-cs"/>
              </a:rPr>
              <a:t>T</a:t>
            </a:r>
            <a:r>
              <a:rPr lang="en-GB" sz="1200" kern="1200" dirty="0" smtClean="0">
                <a:solidFill>
                  <a:schemeClr val="tx1"/>
                </a:solidFill>
                <a:effectLst/>
                <a:latin typeface="+mn-lt"/>
                <a:ea typeface="+mn-ea"/>
                <a:cs typeface="+mn-cs"/>
              </a:rPr>
              <a:t>he case for enhanced </a:t>
            </a:r>
            <a:r>
              <a:rPr lang="en-GB" sz="1200" kern="1200" dirty="0" err="1" smtClean="0">
                <a:solidFill>
                  <a:schemeClr val="tx1"/>
                </a:solidFill>
                <a:effectLst/>
                <a:latin typeface="+mn-lt"/>
                <a:ea typeface="+mn-ea"/>
                <a:cs typeface="+mn-cs"/>
              </a:rPr>
              <a:t>EoLC</a:t>
            </a:r>
            <a:r>
              <a:rPr lang="en-GB" sz="1200" kern="1200" dirty="0" smtClean="0">
                <a:solidFill>
                  <a:schemeClr val="tx1"/>
                </a:solidFill>
                <a:effectLst/>
                <a:latin typeface="+mn-lt"/>
                <a:ea typeface="+mn-ea"/>
                <a:cs typeface="+mn-cs"/>
              </a:rPr>
              <a:t> beds also responds to an acute hospital discharge peer review of delayed discharges in 2023. The review showed there was a group of people who had no viable alternative to where they could be discharged from hospital to as hospice inpatient units and the patient’s own home were considered inappropriate.</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7</a:t>
            </a:fld>
            <a:endParaRPr lang="en-GB" dirty="0"/>
          </a:p>
        </p:txBody>
      </p:sp>
    </p:spTree>
    <p:extLst>
      <p:ext uri="{BB962C8B-B14F-4D97-AF65-F5344CB8AC3E}">
        <p14:creationId xmlns:p14="http://schemas.microsoft.com/office/powerpoint/2010/main" val="108814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Establishment of the task and finish groups will be staggered to manage resources and to allow for continuous learning and refinement. It is proposed that the reducing inequalities group be established first. The next steps for the ICB will be to gather expressions of interest from those who would like to be part of this task and finish group. </a:t>
            </a:r>
          </a:p>
          <a:p>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10</a:t>
            </a:fld>
            <a:endParaRPr lang="en-GB" dirty="0"/>
          </a:p>
        </p:txBody>
      </p:sp>
    </p:spTree>
    <p:extLst>
      <p:ext uri="{BB962C8B-B14F-4D97-AF65-F5344CB8AC3E}">
        <p14:creationId xmlns:p14="http://schemas.microsoft.com/office/powerpoint/2010/main" val="2192627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committed to ensuring that it is as easy as possible to comment, through a variety of different channels and to make the process as accessible and inclusive as possible</a:t>
            </a:r>
          </a:p>
          <a:p>
            <a:r>
              <a:rPr lang="en-GB" dirty="0" smtClean="0"/>
              <a:t>Channels will include:</a:t>
            </a:r>
          </a:p>
          <a:p>
            <a:pPr lvl="1"/>
            <a:r>
              <a:rPr lang="en-GB" dirty="0" smtClean="0"/>
              <a:t>Questionnaire on the ICB website with both quantitative and free text questions and the opportunity to make more general comments relevant to the consultation, along with demographic and other monitoring questions to facilitate analysis of different groups’ (e.g., by area of residence, service use, demographic characteristics)</a:t>
            </a:r>
          </a:p>
          <a:p>
            <a:pPr lvl="1"/>
            <a:r>
              <a:rPr lang="en-GB" dirty="0" smtClean="0"/>
              <a:t>Print copies of the questionnaire, which will be transcribed for analysis</a:t>
            </a:r>
          </a:p>
          <a:p>
            <a:pPr lvl="1"/>
            <a:r>
              <a:rPr lang="en-GB" dirty="0" smtClean="0"/>
              <a:t>Correspondence by post (consultation/team mailbox), or email (consultation/team inbox)</a:t>
            </a:r>
          </a:p>
          <a:p>
            <a:pPr lvl="1"/>
            <a:r>
              <a:rPr lang="en-GB" dirty="0" smtClean="0"/>
              <a:t>Face-to-face and online public meetings</a:t>
            </a:r>
          </a:p>
          <a:p>
            <a:pPr lvl="1"/>
            <a:r>
              <a:rPr lang="en-GB" dirty="0" smtClean="0"/>
              <a:t>Face-to-face or online meetings (focus groups and/or 1:1 depth interviews) by invitation with specific groups (e.g. staff, service users, residents, representative groups), including revisiting all of those we have previously spoken to during development of the model of care </a:t>
            </a:r>
          </a:p>
          <a:p>
            <a:pPr lvl="1"/>
            <a:r>
              <a:rPr lang="en-GB" dirty="0" smtClean="0"/>
              <a:t>Attendance at community forums and panels (including reaching out through local groups and networks to promote the consultation and offer speakers to attend meetings) </a:t>
            </a:r>
          </a:p>
          <a:p>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11</a:t>
            </a:fld>
            <a:endParaRPr lang="en-GB" dirty="0"/>
          </a:p>
        </p:txBody>
      </p:sp>
    </p:spTree>
    <p:extLst>
      <p:ext uri="{BB962C8B-B14F-4D97-AF65-F5344CB8AC3E}">
        <p14:creationId xmlns:p14="http://schemas.microsoft.com/office/powerpoint/2010/main" val="3420463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smtClean="0"/>
              <a:t>Having defined this, we now need to determine how these services will be delivered through borough level implementation plans, to be developed with providers. </a:t>
            </a:r>
          </a:p>
          <a:p>
            <a:r>
              <a:rPr lang="en-GB" sz="1200" dirty="0" smtClean="0"/>
              <a:t>These plans will determine what needs to be done to fill the gaps in service provision, what this will look like and what the time period is for delivery of each element. This will involve prioritisation of deliverables over the implementation period as well as consideration of workforce, infrastructure and system requirements to support the changes. </a:t>
            </a:r>
          </a:p>
          <a:p>
            <a:r>
              <a:rPr lang="en-GB" sz="1200" dirty="0" smtClean="0"/>
              <a:t>The ICB will support the planning process for all areas with standardised planning templates and oversight of the process</a:t>
            </a:r>
            <a:endParaRPr lang="en-GB" dirty="0"/>
          </a:p>
        </p:txBody>
      </p:sp>
      <p:sp>
        <p:nvSpPr>
          <p:cNvPr id="4" name="Slide Number Placeholder 3"/>
          <p:cNvSpPr>
            <a:spLocks noGrp="1"/>
          </p:cNvSpPr>
          <p:nvPr>
            <p:ph type="sldNum" sz="quarter" idx="10"/>
          </p:nvPr>
        </p:nvSpPr>
        <p:spPr/>
        <p:txBody>
          <a:bodyPr/>
          <a:lstStyle/>
          <a:p>
            <a:fld id="{23D84963-D391-42E2-BBF2-2E58BF900442}" type="slidenum">
              <a:rPr lang="en-GB" smtClean="0"/>
              <a:t>12</a:t>
            </a:fld>
            <a:endParaRPr lang="en-GB" dirty="0"/>
          </a:p>
        </p:txBody>
      </p:sp>
    </p:spTree>
    <p:extLst>
      <p:ext uri="{BB962C8B-B14F-4D97-AF65-F5344CB8AC3E}">
        <p14:creationId xmlns:p14="http://schemas.microsoft.com/office/powerpoint/2010/main" val="1210791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ctrTitle"/>
          </p:nvPr>
        </p:nvSpPr>
        <p:spPr>
          <a:xfrm>
            <a:off x="1524000" y="2202484"/>
            <a:ext cx="9144000" cy="2387600"/>
          </a:xfrm>
        </p:spPr>
        <p:txBody>
          <a:bodyPr anchor="b"/>
          <a:lstStyle>
            <a:lvl1pPr algn="ctr">
              <a:defRPr sz="5999">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399">
                <a:solidFill>
                  <a:schemeClr val="bg1"/>
                </a:solidFill>
              </a:defRPr>
            </a:lvl1pPr>
            <a:lvl2pPr marL="457143" indent="0" algn="ctr">
              <a:buNone/>
              <a:defRPr sz="1999"/>
            </a:lvl2pPr>
            <a:lvl3pPr marL="914286" indent="0" algn="ctr">
              <a:buNone/>
              <a:defRPr sz="1799"/>
            </a:lvl3pPr>
            <a:lvl4pPr marL="1371428" indent="0" algn="ctr">
              <a:buNone/>
              <a:defRPr sz="1600"/>
            </a:lvl4pPr>
            <a:lvl5pPr marL="1828571" indent="0" algn="ctr">
              <a:buNone/>
              <a:defRPr sz="1600"/>
            </a:lvl5pPr>
            <a:lvl6pPr marL="2285714" indent="0" algn="ctr">
              <a:buNone/>
              <a:defRPr sz="1600"/>
            </a:lvl6pPr>
            <a:lvl7pPr marL="2742857" indent="0" algn="ctr">
              <a:buNone/>
              <a:defRPr sz="1600"/>
            </a:lvl7pPr>
            <a:lvl8pPr marL="3200000" indent="0" algn="ctr">
              <a:buNone/>
              <a:defRPr sz="1600"/>
            </a:lvl8pPr>
            <a:lvl9pPr marL="3657144" indent="0" algn="ctr">
              <a:buNone/>
              <a:defRPr sz="1600"/>
            </a:lvl9pPr>
          </a:lstStyle>
          <a:p>
            <a:r>
              <a:rPr lang="en-US" dirty="0"/>
              <a:t>Click to edit Master subtitle style</a:t>
            </a:r>
            <a:endParaRPr lang="en-GB" dirty="0"/>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5"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3"/>
            <a:ext cx="2018474" cy="621069"/>
          </a:xfrm>
          <a:prstGeom prst="rect">
            <a:avLst/>
          </a:prstGeom>
        </p:spPr>
      </p:pic>
    </p:spTree>
    <p:extLst>
      <p:ext uri="{BB962C8B-B14F-4D97-AF65-F5344CB8AC3E}">
        <p14:creationId xmlns:p14="http://schemas.microsoft.com/office/powerpoint/2010/main" val="5410874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hree Column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FF8FB134-420D-46A3-9A1D-B87BF68DE58E}"/>
              </a:ext>
            </a:extLst>
          </p:cNvPr>
          <p:cNvSpPr>
            <a:spLocks noGrp="1"/>
          </p:cNvSpPr>
          <p:nvPr>
            <p:ph idx="1"/>
          </p:nvPr>
        </p:nvSpPr>
        <p:spPr>
          <a:xfrm>
            <a:off x="556115" y="1634557"/>
            <a:ext cx="3595704"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12" name="Title 1">
            <a:extLst>
              <a:ext uri="{FF2B5EF4-FFF2-40B4-BE49-F238E27FC236}">
                <a16:creationId xmlns:a16="http://schemas.microsoft.com/office/drawing/2014/main" id="{E0C260C0-7C07-44AA-9DA8-DDD803016568}"/>
              </a:ext>
            </a:extLst>
          </p:cNvPr>
          <p:cNvSpPr>
            <a:spLocks noGrp="1"/>
          </p:cNvSpPr>
          <p:nvPr>
            <p:ph type="title"/>
          </p:nvPr>
        </p:nvSpPr>
        <p:spPr>
          <a:xfrm>
            <a:off x="554211" y="512645"/>
            <a:ext cx="11085113" cy="792282"/>
          </a:xfrm>
        </p:spPr>
        <p:txBody>
          <a:bodyPr/>
          <a:lstStyle/>
          <a:p>
            <a:r>
              <a:rPr lang="en-GB"/>
              <a:t>Click to edit Master title style</a:t>
            </a:r>
          </a:p>
        </p:txBody>
      </p:sp>
      <p:cxnSp>
        <p:nvCxnSpPr>
          <p:cNvPr id="13" name="Straight Connector 12">
            <a:extLst>
              <a:ext uri="{FF2B5EF4-FFF2-40B4-BE49-F238E27FC236}">
                <a16:creationId xmlns:a16="http://schemas.microsoft.com/office/drawing/2014/main" id="{727B9B07-B927-4DEB-BE71-7EF73FF65D15}"/>
              </a:ext>
            </a:extLst>
          </p:cNvPr>
          <p:cNvCxnSpPr>
            <a:cxnSpLocks/>
          </p:cNvCxnSpPr>
          <p:nvPr userDrawn="1"/>
        </p:nvCxnSpPr>
        <p:spPr>
          <a:xfrm>
            <a:off x="554210" y="1474922"/>
            <a:ext cx="683822" cy="0"/>
          </a:xfrm>
          <a:prstGeom prst="line">
            <a:avLst/>
          </a:prstGeom>
          <a:ln w="12700">
            <a:solidFill>
              <a:srgbClr val="F62B44"/>
            </a:solidFill>
          </a:ln>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8725CAC4-393C-4722-A853-86DA0F5B6E38}"/>
              </a:ext>
            </a:extLst>
          </p:cNvPr>
          <p:cNvSpPr>
            <a:spLocks noGrp="1"/>
          </p:cNvSpPr>
          <p:nvPr>
            <p:ph idx="10"/>
          </p:nvPr>
        </p:nvSpPr>
        <p:spPr>
          <a:xfrm>
            <a:off x="4300053" y="1634557"/>
            <a:ext cx="3595704"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15" name="Content Placeholder 2">
            <a:extLst>
              <a:ext uri="{FF2B5EF4-FFF2-40B4-BE49-F238E27FC236}">
                <a16:creationId xmlns:a16="http://schemas.microsoft.com/office/drawing/2014/main" id="{8EDA6BAD-6394-4D9E-87B4-CF2960A727E1}"/>
              </a:ext>
            </a:extLst>
          </p:cNvPr>
          <p:cNvSpPr>
            <a:spLocks noGrp="1"/>
          </p:cNvSpPr>
          <p:nvPr>
            <p:ph idx="11"/>
          </p:nvPr>
        </p:nvSpPr>
        <p:spPr>
          <a:xfrm>
            <a:off x="8040181" y="1634557"/>
            <a:ext cx="3595704"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Tree>
    <p:extLst>
      <p:ext uri="{BB962C8B-B14F-4D97-AF65-F5344CB8AC3E}">
        <p14:creationId xmlns:p14="http://schemas.microsoft.com/office/powerpoint/2010/main" val="2688479813"/>
      </p:ext>
    </p:extLst>
  </p:cSld>
  <p:clrMapOvr>
    <a:masterClrMapping/>
  </p:clrMapOvr>
  <p:transition>
    <p:fade/>
  </p:transition>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wo Column Text">
    <p:spTree>
      <p:nvGrpSpPr>
        <p:cNvPr id="1" name=""/>
        <p:cNvGrpSpPr/>
        <p:nvPr/>
      </p:nvGrpSpPr>
      <p:grpSpPr>
        <a:xfrm>
          <a:off x="0" y="0"/>
          <a:ext cx="0" cy="0"/>
          <a:chOff x="0" y="0"/>
          <a:chExt cx="0" cy="0"/>
        </a:xfrm>
      </p:grpSpPr>
      <p:sp>
        <p:nvSpPr>
          <p:cNvPr id="6" name="Content Placeholder 2"/>
          <p:cNvSpPr>
            <a:spLocks noGrp="1"/>
          </p:cNvSpPr>
          <p:nvPr>
            <p:ph idx="1"/>
          </p:nvPr>
        </p:nvSpPr>
        <p:spPr>
          <a:xfrm>
            <a:off x="737577" y="1520826"/>
            <a:ext cx="10719777" cy="4645025"/>
          </a:xfrm>
        </p:spPr>
        <p:txBody>
          <a:bodyPr numCol="2" spcCol="180000">
            <a:noAutofit/>
          </a:bodyPr>
          <a:lstStyle>
            <a:lvl5pPr indent="-183582">
              <a:defRPr/>
            </a:lvl5pPr>
            <a:lvl6pPr>
              <a:defRPr baseline="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7">
            <a:extLst>
              <a:ext uri="{FF2B5EF4-FFF2-40B4-BE49-F238E27FC236}">
                <a16:creationId xmlns:a16="http://schemas.microsoft.com/office/drawing/2014/main" id="{EF153576-1E52-4F22-96D9-1B68FB43BEF5}"/>
              </a:ext>
            </a:extLst>
          </p:cNvPr>
          <p:cNvSpPr>
            <a:spLocks noGrp="1"/>
          </p:cNvSpPr>
          <p:nvPr>
            <p:ph type="body" sz="quarter" idx="13" hasCustomPrompt="1"/>
          </p:nvPr>
        </p:nvSpPr>
        <p:spPr>
          <a:xfrm>
            <a:off x="737575" y="586863"/>
            <a:ext cx="10718031" cy="718063"/>
          </a:xfrm>
        </p:spPr>
        <p:txBody>
          <a:bodyPr tIns="0" rIns="0" bIns="0" anchor="t">
            <a:noAutofit/>
          </a:bodyPr>
          <a:lstStyle>
            <a:lvl1pPr>
              <a:lnSpc>
                <a:spcPct val="100000"/>
              </a:lnSpc>
              <a:spcBef>
                <a:spcPts val="0"/>
              </a:spcBef>
              <a:spcAft>
                <a:spcPts val="0"/>
              </a:spcAft>
              <a:defRPr sz="2199" b="1" cap="none" spc="0" baseline="0">
                <a:solidFill>
                  <a:schemeClr val="bg2"/>
                </a:solidFill>
              </a:defRPr>
            </a:lvl1pPr>
            <a:lvl2pPr>
              <a:lnSpc>
                <a:spcPct val="100000"/>
              </a:lnSpc>
              <a:spcBef>
                <a:spcPts val="0"/>
              </a:spcBef>
              <a:spcAft>
                <a:spcPts val="0"/>
              </a:spcAft>
              <a:defRPr sz="1699" b="0" cap="none" spc="0">
                <a:solidFill>
                  <a:schemeClr val="tx1"/>
                </a:solidFill>
              </a:defRPr>
            </a:lvl2pPr>
            <a:lvl3pPr>
              <a:lnSpc>
                <a:spcPct val="100000"/>
              </a:lnSpc>
              <a:spcAft>
                <a:spcPts val="0"/>
              </a:spcAft>
              <a:defRPr sz="1699" spc="0">
                <a:solidFill>
                  <a:srgbClr val="7A91A6"/>
                </a:solidFill>
              </a:defRPr>
            </a:lvl3pPr>
            <a:lvl4pPr marL="0" indent="0">
              <a:spcBef>
                <a:spcPts val="0"/>
              </a:spcBef>
              <a:spcAft>
                <a:spcPts val="0"/>
              </a:spcAft>
              <a:buNone/>
              <a:defRPr sz="1699" spc="0">
                <a:solidFill>
                  <a:srgbClr val="7A91A6"/>
                </a:solidFill>
              </a:defRPr>
            </a:lvl4pPr>
            <a:lvl5pPr marL="0" indent="0">
              <a:spcBef>
                <a:spcPts val="0"/>
              </a:spcBef>
              <a:spcAft>
                <a:spcPts val="0"/>
              </a:spcAft>
              <a:buNone/>
              <a:defRPr sz="1699" spc="0">
                <a:solidFill>
                  <a:srgbClr val="7A91A6"/>
                </a:solidFill>
              </a:defRPr>
            </a:lvl5pPr>
            <a:lvl6pPr marL="0" indent="0">
              <a:lnSpc>
                <a:spcPct val="100000"/>
              </a:lnSpc>
              <a:spcBef>
                <a:spcPts val="0"/>
              </a:spcBef>
              <a:spcAft>
                <a:spcPts val="0"/>
              </a:spcAft>
              <a:buNone/>
              <a:defRPr sz="1699" spc="0">
                <a:solidFill>
                  <a:srgbClr val="7A91A6"/>
                </a:solidFill>
              </a:defRPr>
            </a:lvl6pPr>
            <a:lvl7pPr marL="0" indent="0">
              <a:lnSpc>
                <a:spcPct val="100000"/>
              </a:lnSpc>
              <a:spcBef>
                <a:spcPts val="0"/>
              </a:spcBef>
              <a:spcAft>
                <a:spcPts val="0"/>
              </a:spcAft>
              <a:buNone/>
              <a:defRPr sz="1699" spc="0">
                <a:solidFill>
                  <a:srgbClr val="7A91A6"/>
                </a:solidFill>
              </a:defRPr>
            </a:lvl7pPr>
            <a:lvl8pPr marL="0" indent="0">
              <a:lnSpc>
                <a:spcPct val="100000"/>
              </a:lnSpc>
              <a:spcBef>
                <a:spcPts val="0"/>
              </a:spcBef>
              <a:spcAft>
                <a:spcPts val="0"/>
              </a:spcAft>
              <a:buNone/>
              <a:defRPr sz="1699" spc="0">
                <a:solidFill>
                  <a:srgbClr val="7A91A6"/>
                </a:solidFill>
              </a:defRPr>
            </a:lvl8pPr>
            <a:lvl9pPr marL="0" indent="0">
              <a:lnSpc>
                <a:spcPct val="100000"/>
              </a:lnSpc>
              <a:spcBef>
                <a:spcPts val="0"/>
              </a:spcBef>
              <a:spcAft>
                <a:spcPts val="0"/>
              </a:spcAft>
              <a:buNone/>
              <a:defRPr sz="1699" spc="0">
                <a:solidFill>
                  <a:srgbClr val="7A91A6"/>
                </a:solidFill>
              </a:defRPr>
            </a:lvl9pPr>
          </a:lstStyle>
          <a:p>
            <a:pPr lvl="0"/>
            <a:r>
              <a:rPr lang="en-GB"/>
              <a:t>Click to edit title </a:t>
            </a:r>
          </a:p>
          <a:p>
            <a:pPr lvl="1"/>
            <a:r>
              <a:rPr lang="en-GB"/>
              <a:t>Second level</a:t>
            </a:r>
          </a:p>
        </p:txBody>
      </p:sp>
    </p:spTree>
    <p:extLst>
      <p:ext uri="{BB962C8B-B14F-4D97-AF65-F5344CB8AC3E}">
        <p14:creationId xmlns:p14="http://schemas.microsoft.com/office/powerpoint/2010/main" val="419249635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9"/>
            <a:ext cx="11386643" cy="44800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title" hasCustomPrompt="1"/>
          </p:nvPr>
        </p:nvSpPr>
        <p:spPr>
          <a:xfrm>
            <a:off x="407368" y="326583"/>
            <a:ext cx="11377264" cy="543595"/>
          </a:xfrm>
        </p:spPr>
        <p:txBody>
          <a:bodyPr/>
          <a:lstStyle>
            <a:lvl1pPr>
              <a:defRPr>
                <a:solidFill>
                  <a:schemeClr val="bg1"/>
                </a:solidFill>
              </a:defRPr>
            </a:lvl1pPr>
          </a:lstStyle>
          <a:p>
            <a:r>
              <a:rPr lang="en-US" dirty="0"/>
              <a:t>Click to edit title</a:t>
            </a:r>
            <a:endParaRPr lang="en-GB" dirty="0"/>
          </a:p>
        </p:txBody>
      </p:sp>
    </p:spTree>
    <p:extLst>
      <p:ext uri="{BB962C8B-B14F-4D97-AF65-F5344CB8AC3E}">
        <p14:creationId xmlns:p14="http://schemas.microsoft.com/office/powerpoint/2010/main" val="354141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1196753"/>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a:t>Click to add sub-heading</a:t>
            </a:r>
            <a:endParaRPr lang="en-GB" dirty="0"/>
          </a:p>
        </p:txBody>
      </p:sp>
    </p:spTree>
    <p:extLst>
      <p:ext uri="{BB962C8B-B14F-4D97-AF65-F5344CB8AC3E}">
        <p14:creationId xmlns:p14="http://schemas.microsoft.com/office/powerpoint/2010/main" val="111676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4" name="Picture 3" descr="\\nwlondon.local\NWL\Communications\14. Logos, images and photos\Logos\NWLICS\NWL-ICS-logo-high-res.jpg">
            <a:extLst>
              <a:ext uri="{FF2B5EF4-FFF2-40B4-BE49-F238E27FC236}">
                <a16:creationId xmlns:a16="http://schemas.microsoft.com/office/drawing/2014/main" id="{FDAF6524-C6C0-412A-B570-B9B61E6FB929}"/>
              </a:ext>
            </a:extLst>
          </p:cNvPr>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298572" y="1988841"/>
            <a:ext cx="3594856" cy="1198286"/>
          </a:xfrm>
          <a:prstGeom prst="rect">
            <a:avLst/>
          </a:prstGeom>
          <a:noFill/>
          <a:ln>
            <a:noFill/>
          </a:ln>
        </p:spPr>
      </p:pic>
      <p:sp>
        <p:nvSpPr>
          <p:cNvPr id="5" name="Rectangle 4">
            <a:extLst>
              <a:ext uri="{FF2B5EF4-FFF2-40B4-BE49-F238E27FC236}">
                <a16:creationId xmlns:a16="http://schemas.microsoft.com/office/drawing/2014/main" id="{9A4C208F-AB63-4A19-AB74-39C8EC736091}"/>
              </a:ext>
            </a:extLst>
          </p:cNvPr>
          <p:cNvSpPr/>
          <p:nvPr userDrawn="1"/>
        </p:nvSpPr>
        <p:spPr>
          <a:xfrm>
            <a:off x="0" y="5520906"/>
            <a:ext cx="12192000" cy="13370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999" dirty="0"/>
          </a:p>
        </p:txBody>
      </p:sp>
      <p:pic>
        <p:nvPicPr>
          <p:cNvPr id="6" name="Picture 5">
            <a:extLst>
              <a:ext uri="{FF2B5EF4-FFF2-40B4-BE49-F238E27FC236}">
                <a16:creationId xmlns:a16="http://schemas.microsoft.com/office/drawing/2014/main" id="{0BF955B3-9BC7-4406-AE42-74F517AEDBA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47948" y="3670875"/>
            <a:ext cx="3896105" cy="1198800"/>
          </a:xfrm>
          <a:prstGeom prst="rect">
            <a:avLst/>
          </a:prstGeom>
        </p:spPr>
      </p:pic>
    </p:spTree>
    <p:extLst>
      <p:ext uri="{BB962C8B-B14F-4D97-AF65-F5344CB8AC3E}">
        <p14:creationId xmlns:p14="http://schemas.microsoft.com/office/powerpoint/2010/main" val="390171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077836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Blank">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421975-A40D-45C3-9B41-5C42884DBB8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7324808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CD164-A73E-4497-84B0-8BED81DB51DD}"/>
              </a:ext>
            </a:extLst>
          </p:cNvPr>
          <p:cNvSpPr>
            <a:spLocks noGrp="1"/>
          </p:cNvSpPr>
          <p:nvPr>
            <p:ph type="title"/>
          </p:nvPr>
        </p:nvSpPr>
        <p:spPr/>
        <p:txBody>
          <a:bodyPr/>
          <a:lstStyle/>
          <a:p>
            <a:r>
              <a:rPr lang="en-US"/>
              <a:t>Click to edit Master title style</a:t>
            </a:r>
            <a:endParaRPr lang="en-GB"/>
          </a:p>
        </p:txBody>
      </p:sp>
      <p:sp>
        <p:nvSpPr>
          <p:cNvPr id="4" name="Text Placeholder 3">
            <a:extLst>
              <a:ext uri="{FF2B5EF4-FFF2-40B4-BE49-F238E27FC236}">
                <a16:creationId xmlns:a16="http://schemas.microsoft.com/office/drawing/2014/main" id="{92DACB7B-9811-4169-AF69-6337FB32C453}"/>
              </a:ext>
            </a:extLst>
          </p:cNvPr>
          <p:cNvSpPr>
            <a:spLocks noGrp="1"/>
          </p:cNvSpPr>
          <p:nvPr>
            <p:ph type="body" sz="quarter" idx="10"/>
          </p:nvPr>
        </p:nvSpPr>
        <p:spPr>
          <a:xfrm>
            <a:off x="553894" y="1629986"/>
            <a:ext cx="5470687" cy="453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3">
            <a:extLst>
              <a:ext uri="{FF2B5EF4-FFF2-40B4-BE49-F238E27FC236}">
                <a16:creationId xmlns:a16="http://schemas.microsoft.com/office/drawing/2014/main" id="{140AB0E1-DD29-4F2F-9DCD-75E7E4E6BBF8}"/>
              </a:ext>
            </a:extLst>
          </p:cNvPr>
          <p:cNvSpPr>
            <a:spLocks noGrp="1"/>
          </p:cNvSpPr>
          <p:nvPr>
            <p:ph type="body" sz="quarter" idx="11"/>
          </p:nvPr>
        </p:nvSpPr>
        <p:spPr>
          <a:xfrm>
            <a:off x="6169007" y="1629986"/>
            <a:ext cx="5470687" cy="453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0585180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7" tIns="45719" rIns="91437" bIns="45719" numCol="1" spcCol="0" rtlCol="0" fromWordArt="0" anchor="ctr" anchorCtr="0" forceAA="0" compatLnSpc="1">
            <a:prstTxWarp prst="textNoShape">
              <a:avLst/>
            </a:prstTxWarp>
            <a:noAutofit/>
          </a:bodyPr>
          <a:lstStyle/>
          <a:p>
            <a:pPr algn="ctr"/>
            <a:endParaRPr lang="en-GB" sz="1799" dirty="0"/>
          </a:p>
        </p:txBody>
      </p:sp>
      <p:sp>
        <p:nvSpPr>
          <p:cNvPr id="2" name="Title 1"/>
          <p:cNvSpPr>
            <a:spLocks noGrp="1"/>
          </p:cNvSpPr>
          <p:nvPr>
            <p:ph type="ctrTitle"/>
          </p:nvPr>
        </p:nvSpPr>
        <p:spPr>
          <a:xfrm>
            <a:off x="1524000" y="2202484"/>
            <a:ext cx="9144000" cy="2387600"/>
          </a:xfrm>
        </p:spPr>
        <p:txBody>
          <a:bodyPr anchor="b"/>
          <a:lstStyle>
            <a:lvl1pPr algn="ctr">
              <a:defRPr sz="5999">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524000" y="4682158"/>
            <a:ext cx="9144000" cy="907082"/>
          </a:xfrm>
        </p:spPr>
        <p:txBody>
          <a:bodyPr/>
          <a:lstStyle>
            <a:lvl1pPr marL="0" indent="0" algn="ctr">
              <a:buNone/>
              <a:defRPr sz="2399">
                <a:solidFill>
                  <a:schemeClr val="bg1"/>
                </a:solidFill>
              </a:defRPr>
            </a:lvl1pPr>
            <a:lvl2pPr marL="457143" indent="0" algn="ctr">
              <a:buNone/>
              <a:defRPr sz="1999"/>
            </a:lvl2pPr>
            <a:lvl3pPr marL="914286" indent="0" algn="ctr">
              <a:buNone/>
              <a:defRPr sz="1799"/>
            </a:lvl3pPr>
            <a:lvl4pPr marL="1371428" indent="0" algn="ctr">
              <a:buNone/>
              <a:defRPr sz="1600"/>
            </a:lvl4pPr>
            <a:lvl5pPr marL="1828571" indent="0" algn="ctr">
              <a:buNone/>
              <a:defRPr sz="1600"/>
            </a:lvl5pPr>
            <a:lvl6pPr marL="2285714" indent="0" algn="ctr">
              <a:buNone/>
              <a:defRPr sz="1600"/>
            </a:lvl6pPr>
            <a:lvl7pPr marL="2742857" indent="0" algn="ctr">
              <a:buNone/>
              <a:defRPr sz="1600"/>
            </a:lvl7pPr>
            <a:lvl8pPr marL="3200000" indent="0" algn="ctr">
              <a:buNone/>
              <a:defRPr sz="1600"/>
            </a:lvl8pPr>
            <a:lvl9pPr marL="3657144" indent="0" algn="ctr">
              <a:buNone/>
              <a:defRPr sz="1600"/>
            </a:lvl9pPr>
          </a:lstStyle>
          <a:p>
            <a:r>
              <a:rPr lang="en-US"/>
              <a:t>Click to edit Master subtitle style</a:t>
            </a:r>
            <a:endParaRPr lang="en-GB"/>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5"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3"/>
            <a:ext cx="2018474" cy="621069"/>
          </a:xfrm>
          <a:prstGeom prst="rect">
            <a:avLst/>
          </a:prstGeom>
        </p:spPr>
      </p:pic>
    </p:spTree>
    <p:extLst>
      <p:ext uri="{BB962C8B-B14F-4D97-AF65-F5344CB8AC3E}">
        <p14:creationId xmlns:p14="http://schemas.microsoft.com/office/powerpoint/2010/main" val="8869908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One Column Text">
    <p:spTree>
      <p:nvGrpSpPr>
        <p:cNvPr id="1" name=""/>
        <p:cNvGrpSpPr/>
        <p:nvPr/>
      </p:nvGrpSpPr>
      <p:grpSpPr>
        <a:xfrm>
          <a:off x="0" y="0"/>
          <a:ext cx="0" cy="0"/>
          <a:chOff x="0" y="0"/>
          <a:chExt cx="0" cy="0"/>
        </a:xfrm>
      </p:grpSpPr>
      <p:sp>
        <p:nvSpPr>
          <p:cNvPr id="3" name="Content Placeholder 2"/>
          <p:cNvSpPr>
            <a:spLocks noGrp="1"/>
          </p:cNvSpPr>
          <p:nvPr>
            <p:ph idx="1"/>
          </p:nvPr>
        </p:nvSpPr>
        <p:spPr>
          <a:xfrm>
            <a:off x="554210" y="1633794"/>
            <a:ext cx="11049123" cy="4534437"/>
          </a:xfrm>
        </p:spPr>
        <p:txBody>
          <a:bodyPr>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2" name="Title 1">
            <a:extLst>
              <a:ext uri="{FF2B5EF4-FFF2-40B4-BE49-F238E27FC236}">
                <a16:creationId xmlns:a16="http://schemas.microsoft.com/office/drawing/2014/main" id="{27F9C8D7-A637-4A7A-998A-8AAFD206238E}"/>
              </a:ext>
            </a:extLst>
          </p:cNvPr>
          <p:cNvSpPr>
            <a:spLocks noGrp="1"/>
          </p:cNvSpPr>
          <p:nvPr>
            <p:ph type="title"/>
          </p:nvPr>
        </p:nvSpPr>
        <p:spPr/>
        <p:txBody>
          <a:bodyPr/>
          <a:lstStyle/>
          <a:p>
            <a:r>
              <a:rPr lang="en-GB"/>
              <a:t>Click to edit Master title style</a:t>
            </a:r>
          </a:p>
        </p:txBody>
      </p:sp>
      <p:cxnSp>
        <p:nvCxnSpPr>
          <p:cNvPr id="6" name="Straight Connector 5">
            <a:extLst>
              <a:ext uri="{FF2B5EF4-FFF2-40B4-BE49-F238E27FC236}">
                <a16:creationId xmlns:a16="http://schemas.microsoft.com/office/drawing/2014/main" id="{4446F5A3-00B4-486E-9DB6-BA5F1CF44179}"/>
              </a:ext>
            </a:extLst>
          </p:cNvPr>
          <p:cNvCxnSpPr>
            <a:cxnSpLocks/>
          </p:cNvCxnSpPr>
          <p:nvPr userDrawn="1"/>
        </p:nvCxnSpPr>
        <p:spPr>
          <a:xfrm>
            <a:off x="554210" y="1474922"/>
            <a:ext cx="683822" cy="0"/>
          </a:xfrm>
          <a:prstGeom prst="line">
            <a:avLst/>
          </a:prstGeom>
          <a:ln w="12700">
            <a:solidFill>
              <a:srgbClr val="F62B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998394"/>
      </p:ext>
    </p:extLst>
  </p:cSld>
  <p:clrMapOvr>
    <a:masterClrMapping/>
  </p:clrMapOvr>
  <p:transition>
    <p:fade/>
  </p:transition>
  <p:extLst>
    <p:ext uri="{DCECCB84-F9BA-43D5-87BE-67443E8EF086}">
      <p15:sldGuideLst xmlns:p15="http://schemas.microsoft.com/office/powerpoint/2012/main">
        <p15:guide id="3" orient="horz" pos="3884">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dirty="0"/>
          </a:p>
        </p:txBody>
      </p:sp>
      <p:pic>
        <p:nvPicPr>
          <p:cNvPr id="4" name="Picture 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91344" y="6070406"/>
            <a:ext cx="2017948" cy="672650"/>
          </a:xfrm>
          <a:prstGeom prst="rect">
            <a:avLst/>
          </a:prstGeom>
        </p:spPr>
      </p:pic>
    </p:spTree>
    <p:extLst>
      <p:ext uri="{BB962C8B-B14F-4D97-AF65-F5344CB8AC3E}">
        <p14:creationId xmlns:p14="http://schemas.microsoft.com/office/powerpoint/2010/main" val="3545335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914286"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71" indent="-228571" algn="l" defTabSz="914286" rtl="0" eaLnBrk="1" latinLnBrk="0" hangingPunct="1">
        <a:lnSpc>
          <a:spcPct val="90000"/>
        </a:lnSpc>
        <a:spcBef>
          <a:spcPts val="1000"/>
        </a:spcBef>
        <a:buFont typeface="Arial" panose="020B0604020202020204" pitchFamily="34" charset="0"/>
        <a:buChar char="•"/>
        <a:defRPr sz="2399" kern="1200">
          <a:solidFill>
            <a:schemeClr val="tx1"/>
          </a:solidFill>
          <a:latin typeface="Arial" panose="020B0604020202020204" pitchFamily="34" charset="0"/>
          <a:ea typeface="+mn-ea"/>
          <a:cs typeface="Arial" panose="020B0604020202020204" pitchFamily="34" charset="0"/>
        </a:defRPr>
      </a:lvl1pPr>
      <a:lvl2pPr marL="685714" indent="-228571" algn="l" defTabSz="914286" rtl="0" eaLnBrk="1" latinLnBrk="0" hangingPunct="1">
        <a:lnSpc>
          <a:spcPct val="90000"/>
        </a:lnSpc>
        <a:spcBef>
          <a:spcPts val="500"/>
        </a:spcBef>
        <a:buFont typeface="Arial" panose="020B0604020202020204" pitchFamily="34" charset="0"/>
        <a:buChar char="•"/>
        <a:defRPr sz="1999" kern="1200">
          <a:solidFill>
            <a:schemeClr val="tx1"/>
          </a:solidFill>
          <a:latin typeface="Arial" panose="020B0604020202020204" pitchFamily="34" charset="0"/>
          <a:ea typeface="+mn-ea"/>
          <a:cs typeface="Arial" panose="020B0604020202020204" pitchFamily="34" charset="0"/>
        </a:defRPr>
      </a:lvl2pPr>
      <a:lvl3pPr marL="1142857"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Arial" panose="020B0604020202020204" pitchFamily="34" charset="0"/>
          <a:ea typeface="+mn-ea"/>
          <a:cs typeface="Arial" panose="020B0604020202020204" pitchFamily="34" charset="0"/>
        </a:defRPr>
      </a:lvl3pPr>
      <a:lvl4pPr marL="1600000" indent="-228571" algn="l" defTabSz="914286"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143" indent="-228571" algn="l" defTabSz="914286"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285"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1428"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8571"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714" indent="-228571" algn="l" defTabSz="91428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286" rtl="0" eaLnBrk="1" latinLnBrk="0" hangingPunct="1">
        <a:defRPr sz="1799" kern="1200">
          <a:solidFill>
            <a:schemeClr val="tx1"/>
          </a:solidFill>
          <a:latin typeface="+mn-lt"/>
          <a:ea typeface="+mn-ea"/>
          <a:cs typeface="+mn-cs"/>
        </a:defRPr>
      </a:lvl1pPr>
      <a:lvl2pPr marL="457143" algn="l" defTabSz="914286" rtl="0" eaLnBrk="1" latinLnBrk="0" hangingPunct="1">
        <a:defRPr sz="1799" kern="1200">
          <a:solidFill>
            <a:schemeClr val="tx1"/>
          </a:solidFill>
          <a:latin typeface="+mn-lt"/>
          <a:ea typeface="+mn-ea"/>
          <a:cs typeface="+mn-cs"/>
        </a:defRPr>
      </a:lvl2pPr>
      <a:lvl3pPr marL="914286" algn="l" defTabSz="914286" rtl="0" eaLnBrk="1" latinLnBrk="0" hangingPunct="1">
        <a:defRPr sz="1799" kern="1200">
          <a:solidFill>
            <a:schemeClr val="tx1"/>
          </a:solidFill>
          <a:latin typeface="+mn-lt"/>
          <a:ea typeface="+mn-ea"/>
          <a:cs typeface="+mn-cs"/>
        </a:defRPr>
      </a:lvl3pPr>
      <a:lvl4pPr marL="1371428" algn="l" defTabSz="914286" rtl="0" eaLnBrk="1" latinLnBrk="0" hangingPunct="1">
        <a:defRPr sz="1799" kern="1200">
          <a:solidFill>
            <a:schemeClr val="tx1"/>
          </a:solidFill>
          <a:latin typeface="+mn-lt"/>
          <a:ea typeface="+mn-ea"/>
          <a:cs typeface="+mn-cs"/>
        </a:defRPr>
      </a:lvl4pPr>
      <a:lvl5pPr marL="1828571" algn="l" defTabSz="914286" rtl="0" eaLnBrk="1" latinLnBrk="0" hangingPunct="1">
        <a:defRPr sz="1799" kern="1200">
          <a:solidFill>
            <a:schemeClr val="tx1"/>
          </a:solidFill>
          <a:latin typeface="+mn-lt"/>
          <a:ea typeface="+mn-ea"/>
          <a:cs typeface="+mn-cs"/>
        </a:defRPr>
      </a:lvl5pPr>
      <a:lvl6pPr marL="2285714" algn="l" defTabSz="914286" rtl="0" eaLnBrk="1" latinLnBrk="0" hangingPunct="1">
        <a:defRPr sz="1799" kern="1200">
          <a:solidFill>
            <a:schemeClr val="tx1"/>
          </a:solidFill>
          <a:latin typeface="+mn-lt"/>
          <a:ea typeface="+mn-ea"/>
          <a:cs typeface="+mn-cs"/>
        </a:defRPr>
      </a:lvl6pPr>
      <a:lvl7pPr marL="2742857" algn="l" defTabSz="914286" rtl="0" eaLnBrk="1" latinLnBrk="0" hangingPunct="1">
        <a:defRPr sz="1799" kern="1200">
          <a:solidFill>
            <a:schemeClr val="tx1"/>
          </a:solidFill>
          <a:latin typeface="+mn-lt"/>
          <a:ea typeface="+mn-ea"/>
          <a:cs typeface="+mn-cs"/>
        </a:defRPr>
      </a:lvl7pPr>
      <a:lvl8pPr marL="3200000" algn="l" defTabSz="914286" rtl="0" eaLnBrk="1" latinLnBrk="0" hangingPunct="1">
        <a:defRPr sz="1799" kern="1200">
          <a:solidFill>
            <a:schemeClr val="tx1"/>
          </a:solidFill>
          <a:latin typeface="+mn-lt"/>
          <a:ea typeface="+mn-ea"/>
          <a:cs typeface="+mn-cs"/>
        </a:defRPr>
      </a:lvl8pPr>
      <a:lvl9pPr marL="3657144" algn="l" defTabSz="914286" rtl="0" eaLnBrk="1" latinLnBrk="0" hangingPunct="1">
        <a:defRPr sz="17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rgbClr val="FFFFFF"/>
        </a:solidFill>
        <a:effectLst/>
      </p:bgPr>
    </p:bg>
    <p:spTree>
      <p:nvGrpSpPr>
        <p:cNvPr id="1" name=""/>
        <p:cNvGrpSpPr/>
        <p:nvPr/>
      </p:nvGrpSpPr>
      <p:grpSpPr>
        <a:xfrm>
          <a:off x="0" y="0"/>
          <a:ext cx="0" cy="0"/>
          <a:chOff x="0" y="0"/>
          <a:chExt cx="0" cy="0"/>
        </a:xfrm>
      </p:grpSpPr>
      <p:sp>
        <p:nvSpPr>
          <p:cNvPr id="12" name="shpShadedBackground" hidden="1">
            <a:extLst>
              <a:ext uri="{FF2B5EF4-FFF2-40B4-BE49-F238E27FC236}">
                <a16:creationId xmlns:a16="http://schemas.microsoft.com/office/drawing/2014/main" id="{989FE644-B848-412D-A3D7-B2401B8D817F}"/>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3904" tIns="51951" rIns="103904" bIns="51951" rtlCol="0" anchor="ctr"/>
          <a:lstStyle/>
          <a:p>
            <a:pPr algn="ctr"/>
            <a:endParaRPr lang="en-GB" sz="1799" dirty="0"/>
          </a:p>
        </p:txBody>
      </p:sp>
      <p:sp>
        <p:nvSpPr>
          <p:cNvPr id="2" name="Title Placeholder 1"/>
          <p:cNvSpPr>
            <a:spLocks noGrp="1"/>
          </p:cNvSpPr>
          <p:nvPr>
            <p:ph type="title"/>
          </p:nvPr>
        </p:nvSpPr>
        <p:spPr>
          <a:xfrm>
            <a:off x="554211" y="512645"/>
            <a:ext cx="11085113" cy="792282"/>
          </a:xfrm>
          <a:prstGeom prst="rect">
            <a:avLst/>
          </a:prstGeom>
        </p:spPr>
        <p:txBody>
          <a:bodyPr vert="horz" lIns="0" tIns="0" rIns="103931" bIns="0" rtlCol="0" anchor="b">
            <a:noAutofit/>
          </a:bodyPr>
          <a:lstStyle/>
          <a:p>
            <a:r>
              <a:rPr lang="en-GB"/>
              <a:t>Click to edit master title style</a:t>
            </a:r>
          </a:p>
        </p:txBody>
      </p:sp>
      <p:sp>
        <p:nvSpPr>
          <p:cNvPr id="3" name="Text Placeholder 2"/>
          <p:cNvSpPr>
            <a:spLocks noGrp="1"/>
          </p:cNvSpPr>
          <p:nvPr>
            <p:ph type="body" idx="1"/>
          </p:nvPr>
        </p:nvSpPr>
        <p:spPr>
          <a:xfrm>
            <a:off x="554211" y="1633794"/>
            <a:ext cx="11085113" cy="4535866"/>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10" name="plcSlideNumber"/>
          <p:cNvSpPr>
            <a:spLocks noGrp="1"/>
          </p:cNvSpPr>
          <p:nvPr userDrawn="1"/>
        </p:nvSpPr>
        <p:spPr>
          <a:xfrm>
            <a:off x="5917165" y="6553347"/>
            <a:ext cx="357669" cy="211454"/>
          </a:xfrm>
          <a:prstGeom prst="rect">
            <a:avLst/>
          </a:prstGeom>
        </p:spPr>
        <p:txBody>
          <a:bodyPr vert="horz" lIns="0" tIns="51951" rIns="0" bIns="51951"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764D758-178E-4044-96D2-948E9A9D94EB}" type="slidenum">
              <a:rPr lang="en-GB" sz="800" smtClean="0">
                <a:solidFill>
                  <a:schemeClr val="accent5"/>
                </a:solidFill>
              </a:rPr>
              <a:pPr algn="ctr"/>
              <a:t>‹#›</a:t>
            </a:fld>
            <a:endParaRPr lang="en-GB" sz="800" dirty="0">
              <a:solidFill>
                <a:schemeClr val="accent5"/>
              </a:solidFill>
            </a:endParaRPr>
          </a:p>
        </p:txBody>
      </p:sp>
      <p:sp>
        <p:nvSpPr>
          <p:cNvPr id="7" name="txtSecureMarker2" hidden="1"/>
          <p:cNvSpPr txBox="1"/>
          <p:nvPr userDrawn="1"/>
        </p:nvSpPr>
        <p:spPr>
          <a:xfrm>
            <a:off x="3761256" y="6530086"/>
            <a:ext cx="4669488" cy="304929"/>
          </a:xfrm>
          <a:prstGeom prst="rect">
            <a:avLst/>
          </a:prstGeom>
          <a:solidFill>
            <a:schemeClr val="bg1"/>
          </a:solidFill>
        </p:spPr>
        <p:txBody>
          <a:bodyPr wrap="square" lIns="103904" tIns="51951" rIns="103904" bIns="51951" rtlCol="0">
            <a:spAutoFit/>
          </a:bodyPr>
          <a:lstStyle/>
          <a:p>
            <a:pPr algn="ctr"/>
            <a:r>
              <a:rPr lang="en-GB" sz="1300" dirty="0">
                <a:solidFill>
                  <a:srgbClr val="000000"/>
                </a:solidFill>
              </a:rPr>
              <a:t>SC</a:t>
            </a:r>
            <a:r>
              <a:rPr lang="en-GB" sz="1300" baseline="0" dirty="0">
                <a:solidFill>
                  <a:srgbClr val="000000"/>
                </a:solidFill>
              </a:rPr>
              <a:t> TEXT GOES HERE</a:t>
            </a:r>
            <a:endParaRPr lang="en-GB" sz="1300" dirty="0">
              <a:solidFill>
                <a:srgbClr val="000000"/>
              </a:solidFill>
            </a:endParaRPr>
          </a:p>
        </p:txBody>
      </p:sp>
      <p:sp>
        <p:nvSpPr>
          <p:cNvPr id="11" name="txtSecureMarker1" hidden="1"/>
          <p:cNvSpPr txBox="1"/>
          <p:nvPr userDrawn="1"/>
        </p:nvSpPr>
        <p:spPr>
          <a:xfrm>
            <a:off x="3761256" y="35252"/>
            <a:ext cx="4669488" cy="304929"/>
          </a:xfrm>
          <a:prstGeom prst="rect">
            <a:avLst/>
          </a:prstGeom>
          <a:solidFill>
            <a:schemeClr val="bg1"/>
          </a:solidFill>
        </p:spPr>
        <p:txBody>
          <a:bodyPr wrap="square" lIns="103904" tIns="51951" rIns="103904" bIns="51951" rtlCol="0">
            <a:spAutoFit/>
          </a:bodyPr>
          <a:lstStyle/>
          <a:p>
            <a:pPr algn="ctr"/>
            <a:r>
              <a:rPr lang="en-GB" sz="1300" dirty="0">
                <a:solidFill>
                  <a:srgbClr val="000000"/>
                </a:solidFill>
              </a:rPr>
              <a:t>SC</a:t>
            </a:r>
            <a:r>
              <a:rPr lang="en-GB" sz="1300" baseline="0" dirty="0">
                <a:solidFill>
                  <a:srgbClr val="000000"/>
                </a:solidFill>
              </a:rPr>
              <a:t> TEXT GOES HERE</a:t>
            </a:r>
            <a:endParaRPr lang="en-GB" sz="1300" dirty="0">
              <a:solidFill>
                <a:srgbClr val="000000"/>
              </a:solidFill>
            </a:endParaRPr>
          </a:p>
        </p:txBody>
      </p:sp>
    </p:spTree>
    <p:extLst>
      <p:ext uri="{BB962C8B-B14F-4D97-AF65-F5344CB8AC3E}">
        <p14:creationId xmlns:p14="http://schemas.microsoft.com/office/powerpoint/2010/main" val="311772315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2" r:id="rId6"/>
    <p:sldLayoutId id="2147483673" r:id="rId7"/>
  </p:sldLayoutIdLst>
  <p:transition>
    <p:fade/>
  </p:transition>
  <p:hf hdr="0"/>
  <p:txStyles>
    <p:titleStyle>
      <a:lvl1pPr marL="0" algn="l" defTabSz="1038995" rtl="0" eaLnBrk="1" latinLnBrk="0" hangingPunct="1">
        <a:lnSpc>
          <a:spcPct val="100000"/>
        </a:lnSpc>
        <a:spcBef>
          <a:spcPct val="0"/>
        </a:spcBef>
        <a:buNone/>
        <a:tabLst>
          <a:tab pos="0" algn="l"/>
          <a:tab pos="2874101" algn="l"/>
        </a:tabLst>
        <a:defRPr lang="en-GB" sz="2799" b="0" kern="1200" cap="none" spc="0" baseline="0" dirty="0">
          <a:solidFill>
            <a:schemeClr val="accent1"/>
          </a:solidFill>
          <a:latin typeface="+mj-lt"/>
          <a:ea typeface="+mj-ea"/>
          <a:cs typeface="+mj-cs"/>
        </a:defRPr>
      </a:lvl1pPr>
    </p:titleStyle>
    <p:bodyStyle>
      <a:lvl1pPr marL="0" indent="0" algn="l" defTabSz="203831" rtl="0" eaLnBrk="1" latinLnBrk="0" hangingPunct="1">
        <a:lnSpc>
          <a:spcPct val="100000"/>
        </a:lnSpc>
        <a:spcBef>
          <a:spcPts val="0"/>
        </a:spcBef>
        <a:spcAft>
          <a:spcPts val="1200"/>
        </a:spcAft>
        <a:buClrTx/>
        <a:buFont typeface="Arial" panose="020B0604020202020204" pitchFamily="34" charset="0"/>
        <a:buNone/>
        <a:defRPr sz="1400" b="1" kern="1200" cap="none" baseline="0">
          <a:solidFill>
            <a:schemeClr val="accent1"/>
          </a:solidFill>
          <a:latin typeface="+mn-lt"/>
          <a:ea typeface="+mn-ea"/>
          <a:cs typeface="+mn-cs"/>
        </a:defRPr>
      </a:lvl1pPr>
      <a:lvl2pPr marL="0" indent="0" algn="l" defTabSz="203831"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accent1"/>
          </a:solidFill>
          <a:latin typeface="+mn-lt"/>
          <a:ea typeface="+mn-ea"/>
          <a:cs typeface="+mn-cs"/>
        </a:defRPr>
      </a:lvl2pPr>
      <a:lvl3pPr marL="0" indent="0" algn="l" defTabSz="203831" rtl="0" eaLnBrk="1" latinLnBrk="0" hangingPunct="1">
        <a:lnSpc>
          <a:spcPct val="100000"/>
        </a:lnSpc>
        <a:spcBef>
          <a:spcPts val="0"/>
        </a:spcBef>
        <a:spcAft>
          <a:spcPts val="600"/>
        </a:spcAft>
        <a:buFont typeface="Arial" panose="020B0604020202020204" pitchFamily="34" charset="0"/>
        <a:buNone/>
        <a:defRPr sz="1100" kern="1200">
          <a:solidFill>
            <a:schemeClr val="accent3"/>
          </a:solidFill>
          <a:latin typeface="+mn-lt"/>
          <a:ea typeface="+mn-ea"/>
          <a:cs typeface="+mn-cs"/>
        </a:defRPr>
      </a:lvl3pPr>
      <a:lvl4pPr marL="179946" indent="-179946" algn="l" defTabSz="203831" rtl="0" eaLnBrk="1" latinLnBrk="0" hangingPunct="1">
        <a:lnSpc>
          <a:spcPct val="100000"/>
        </a:lnSpc>
        <a:spcBef>
          <a:spcPts val="0"/>
        </a:spcBef>
        <a:spcAft>
          <a:spcPts val="600"/>
        </a:spcAft>
        <a:buClr>
          <a:srgbClr val="F62B44"/>
        </a:buClr>
        <a:buFont typeface="Arial" panose="020B0604020202020204" pitchFamily="34" charset="0"/>
        <a:buChar char="•"/>
        <a:defRPr sz="1100" kern="1200">
          <a:solidFill>
            <a:schemeClr val="accent3"/>
          </a:solidFill>
          <a:latin typeface="+mn-lt"/>
          <a:ea typeface="+mn-ea"/>
          <a:cs typeface="+mn-cs"/>
        </a:defRPr>
      </a:lvl4pPr>
      <a:lvl5pPr marL="359892" indent="-179946" algn="l" defTabSz="203831" rtl="0" eaLnBrk="1" latinLnBrk="0" hangingPunct="1">
        <a:lnSpc>
          <a:spcPct val="100000"/>
        </a:lnSpc>
        <a:spcBef>
          <a:spcPts val="0"/>
        </a:spcBef>
        <a:spcAft>
          <a:spcPts val="600"/>
        </a:spcAft>
        <a:buClr>
          <a:srgbClr val="F62B44"/>
        </a:buClr>
        <a:buSzPct val="100000"/>
        <a:buFont typeface="Arial" panose="020B0604020202020204" pitchFamily="34" charset="0"/>
        <a:buChar char="-"/>
        <a:defRPr sz="1100" kern="1200">
          <a:solidFill>
            <a:schemeClr val="accent3"/>
          </a:solidFill>
          <a:latin typeface="+mn-lt"/>
          <a:ea typeface="+mn-ea"/>
          <a:cs typeface="+mn-cs"/>
        </a:defRPr>
      </a:lvl5pPr>
      <a:lvl6pPr marL="539838" indent="-179946" algn="l" defTabSz="203831" rtl="0" eaLnBrk="1" latinLnBrk="0" hangingPunct="1">
        <a:lnSpc>
          <a:spcPct val="100000"/>
        </a:lnSpc>
        <a:spcBef>
          <a:spcPts val="0"/>
        </a:spcBef>
        <a:spcAft>
          <a:spcPts val="600"/>
        </a:spcAft>
        <a:buClr>
          <a:srgbClr val="F62B44"/>
        </a:buClr>
        <a:buSzPct val="100000"/>
        <a:buFont typeface="Arial" panose="020B0604020202020204" pitchFamily="34" charset="0"/>
        <a:buChar char="•"/>
        <a:defRPr sz="1100" kern="1200">
          <a:solidFill>
            <a:schemeClr val="accent3"/>
          </a:solidFill>
          <a:latin typeface="+mn-lt"/>
          <a:ea typeface="+mn-ea"/>
          <a:cs typeface="+mn-cs"/>
        </a:defRPr>
      </a:lvl6pPr>
      <a:lvl7pPr marL="225357" indent="-225357" algn="l" defTabSz="203831" rtl="0" eaLnBrk="1" latinLnBrk="0" hangingPunct="1">
        <a:lnSpc>
          <a:spcPct val="100000"/>
        </a:lnSpc>
        <a:spcBef>
          <a:spcPts val="0"/>
        </a:spcBef>
        <a:spcAft>
          <a:spcPts val="600"/>
        </a:spcAft>
        <a:buClr>
          <a:srgbClr val="F62B44"/>
        </a:buClr>
        <a:buFont typeface="+mj-lt"/>
        <a:buAutoNum type="arabicPeriod"/>
        <a:defRPr sz="1100" kern="1200">
          <a:solidFill>
            <a:schemeClr val="accent3"/>
          </a:solidFill>
          <a:latin typeface="+mn-lt"/>
          <a:ea typeface="+mn-ea"/>
          <a:cs typeface="+mn-cs"/>
        </a:defRPr>
      </a:lvl7pPr>
      <a:lvl8pPr marL="449128" indent="-215835" algn="l" defTabSz="203831" rtl="0" eaLnBrk="1" latinLnBrk="0" hangingPunct="1">
        <a:lnSpc>
          <a:spcPct val="100000"/>
        </a:lnSpc>
        <a:spcBef>
          <a:spcPts val="0"/>
        </a:spcBef>
        <a:spcAft>
          <a:spcPts val="600"/>
        </a:spcAft>
        <a:buClr>
          <a:srgbClr val="F62B44"/>
        </a:buClr>
        <a:buFont typeface="+mj-lt"/>
        <a:buAutoNum type="alphaLcParenR"/>
        <a:defRPr sz="1100" kern="1200">
          <a:solidFill>
            <a:schemeClr val="accent3"/>
          </a:solidFill>
          <a:latin typeface="+mn-lt"/>
          <a:ea typeface="+mn-ea"/>
          <a:cs typeface="+mn-cs"/>
        </a:defRPr>
      </a:lvl8pPr>
      <a:lvl9pPr marL="630049" indent="-180921" algn="l" defTabSz="203831" rtl="0" eaLnBrk="1" latinLnBrk="0" hangingPunct="1">
        <a:lnSpc>
          <a:spcPct val="100000"/>
        </a:lnSpc>
        <a:spcBef>
          <a:spcPts val="0"/>
        </a:spcBef>
        <a:spcAft>
          <a:spcPts val="600"/>
        </a:spcAft>
        <a:buClr>
          <a:srgbClr val="F62B44"/>
        </a:buClr>
        <a:buSzPct val="100000"/>
        <a:buFont typeface="+mj-lt"/>
        <a:buAutoNum type="romanLcPeriod"/>
        <a:defRPr sz="1100" kern="1200">
          <a:solidFill>
            <a:schemeClr val="accent3"/>
          </a:solidFill>
          <a:latin typeface="+mn-lt"/>
          <a:ea typeface="+mn-ea"/>
          <a:cs typeface="+mn-cs"/>
        </a:defRPr>
      </a:lvl9pPr>
    </p:bodyStyle>
    <p:otherStyle>
      <a:defPPr>
        <a:defRPr lang="en-US"/>
      </a:defPPr>
      <a:lvl1pPr marL="0" algn="l" defTabSz="1038995" rtl="0" eaLnBrk="1" latinLnBrk="0" hangingPunct="1">
        <a:defRPr sz="1999" kern="1200">
          <a:solidFill>
            <a:schemeClr val="tx1"/>
          </a:solidFill>
          <a:latin typeface="+mn-lt"/>
          <a:ea typeface="+mn-ea"/>
          <a:cs typeface="+mn-cs"/>
        </a:defRPr>
      </a:lvl1pPr>
      <a:lvl2pPr marL="519498" algn="l" defTabSz="1038995" rtl="0" eaLnBrk="1" latinLnBrk="0" hangingPunct="1">
        <a:defRPr sz="1999" kern="1200">
          <a:solidFill>
            <a:schemeClr val="tx1"/>
          </a:solidFill>
          <a:latin typeface="+mn-lt"/>
          <a:ea typeface="+mn-ea"/>
          <a:cs typeface="+mn-cs"/>
        </a:defRPr>
      </a:lvl2pPr>
      <a:lvl3pPr marL="1038995" algn="l" defTabSz="1038995" rtl="0" eaLnBrk="1" latinLnBrk="0" hangingPunct="1">
        <a:defRPr sz="1999" kern="1200">
          <a:solidFill>
            <a:schemeClr val="tx1"/>
          </a:solidFill>
          <a:latin typeface="+mn-lt"/>
          <a:ea typeface="+mn-ea"/>
          <a:cs typeface="+mn-cs"/>
        </a:defRPr>
      </a:lvl3pPr>
      <a:lvl4pPr marL="1558493" algn="l" defTabSz="1038995" rtl="0" eaLnBrk="1" latinLnBrk="0" hangingPunct="1">
        <a:defRPr sz="1999" kern="1200">
          <a:solidFill>
            <a:schemeClr val="tx1"/>
          </a:solidFill>
          <a:latin typeface="+mn-lt"/>
          <a:ea typeface="+mn-ea"/>
          <a:cs typeface="+mn-cs"/>
        </a:defRPr>
      </a:lvl4pPr>
      <a:lvl5pPr marL="2077990" algn="l" defTabSz="1038995" rtl="0" eaLnBrk="1" latinLnBrk="0" hangingPunct="1">
        <a:defRPr sz="1999" kern="1200">
          <a:solidFill>
            <a:schemeClr val="tx1"/>
          </a:solidFill>
          <a:latin typeface="+mn-lt"/>
          <a:ea typeface="+mn-ea"/>
          <a:cs typeface="+mn-cs"/>
        </a:defRPr>
      </a:lvl5pPr>
      <a:lvl6pPr marL="2597489" algn="l" defTabSz="1038995" rtl="0" eaLnBrk="1" latinLnBrk="0" hangingPunct="1">
        <a:defRPr sz="1999" kern="1200">
          <a:solidFill>
            <a:schemeClr val="tx1"/>
          </a:solidFill>
          <a:latin typeface="+mn-lt"/>
          <a:ea typeface="+mn-ea"/>
          <a:cs typeface="+mn-cs"/>
        </a:defRPr>
      </a:lvl6pPr>
      <a:lvl7pPr marL="3116986" algn="l" defTabSz="1038995" rtl="0" eaLnBrk="1" latinLnBrk="0" hangingPunct="1">
        <a:defRPr sz="1999" kern="1200">
          <a:solidFill>
            <a:schemeClr val="tx1"/>
          </a:solidFill>
          <a:latin typeface="+mn-lt"/>
          <a:ea typeface="+mn-ea"/>
          <a:cs typeface="+mn-cs"/>
        </a:defRPr>
      </a:lvl7pPr>
      <a:lvl8pPr marL="3636484" algn="l" defTabSz="1038995" rtl="0" eaLnBrk="1" latinLnBrk="0" hangingPunct="1">
        <a:defRPr sz="1999" kern="1200">
          <a:solidFill>
            <a:schemeClr val="tx1"/>
          </a:solidFill>
          <a:latin typeface="+mn-lt"/>
          <a:ea typeface="+mn-ea"/>
          <a:cs typeface="+mn-cs"/>
        </a:defRPr>
      </a:lvl8pPr>
      <a:lvl9pPr marL="4155981" algn="l" defTabSz="1038995" rtl="0" eaLnBrk="1" latinLnBrk="0" hangingPunct="1">
        <a:defRPr sz="1999"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48">
          <p15:clr>
            <a:srgbClr val="F26B43"/>
          </p15:clr>
        </p15:guide>
        <p15:guide id="5" orient="horz" pos="323">
          <p15:clr>
            <a:srgbClr val="FBAE40"/>
          </p15:clr>
        </p15:guide>
        <p15:guide id="7" orient="horz" pos="437">
          <p15:clr>
            <a:srgbClr val="F26B43"/>
          </p15:clr>
        </p15:guide>
        <p15:guide id="10" orient="horz" pos="3884">
          <p15:clr>
            <a:srgbClr val="F26B43"/>
          </p15:clr>
        </p15:guide>
        <p15:guide id="11" orient="horz" pos="936">
          <p15:clr>
            <a:srgbClr val="F26B43"/>
          </p15:clr>
        </p15:guide>
        <p15:guide id="12" orient="horz" pos="1027">
          <p15:clr>
            <a:srgbClr val="F26B43"/>
          </p15:clr>
        </p15:guide>
        <p15:guide id="14" pos="847">
          <p15:clr>
            <a:srgbClr val="F26B43"/>
          </p15:clr>
        </p15:guide>
        <p15:guide id="15" pos="938">
          <p15:clr>
            <a:srgbClr val="F26B43"/>
          </p15:clr>
        </p15:guide>
        <p15:guide id="16" pos="1437">
          <p15:clr>
            <a:srgbClr val="F26B43"/>
          </p15:clr>
        </p15:guide>
        <p15:guide id="17" pos="1528">
          <p15:clr>
            <a:srgbClr val="F26B43"/>
          </p15:clr>
        </p15:guide>
        <p15:guide id="18" pos="2027">
          <p15:clr>
            <a:srgbClr val="F26B43"/>
          </p15:clr>
        </p15:guide>
        <p15:guide id="19" pos="2117">
          <p15:clr>
            <a:srgbClr val="F26B43"/>
          </p15:clr>
        </p15:guide>
        <p15:guide id="20" pos="2616">
          <p15:clr>
            <a:srgbClr val="F26B43"/>
          </p15:clr>
        </p15:guide>
        <p15:guide id="21" pos="2707">
          <p15:clr>
            <a:srgbClr val="F26B43"/>
          </p15:clr>
        </p15:guide>
        <p15:guide id="22" pos="3206">
          <p15:clr>
            <a:srgbClr val="F26B43"/>
          </p15:clr>
        </p15:guide>
        <p15:guide id="23" pos="3297">
          <p15:clr>
            <a:srgbClr val="F26B43"/>
          </p15:clr>
        </p15:guide>
        <p15:guide id="24" pos="3796">
          <p15:clr>
            <a:srgbClr val="F26B43"/>
          </p15:clr>
        </p15:guide>
        <p15:guide id="25" pos="3886">
          <p15:clr>
            <a:srgbClr val="F26B43"/>
          </p15:clr>
        </p15:guide>
        <p15:guide id="26" pos="4385">
          <p15:clr>
            <a:srgbClr val="F26B43"/>
          </p15:clr>
        </p15:guide>
        <p15:guide id="27" pos="4476">
          <p15:clr>
            <a:srgbClr val="F26B43"/>
          </p15:clr>
        </p15:guide>
        <p15:guide id="28" pos="4975">
          <p15:clr>
            <a:srgbClr val="F26B43"/>
          </p15:clr>
        </p15:guide>
        <p15:guide id="29" pos="5066">
          <p15:clr>
            <a:srgbClr val="F26B43"/>
          </p15:clr>
        </p15:guide>
        <p15:guide id="30" pos="5565">
          <p15:clr>
            <a:srgbClr val="F26B43"/>
          </p15:clr>
        </p15:guide>
        <p15:guide id="31" pos="5655">
          <p15:clr>
            <a:srgbClr val="F26B43"/>
          </p15:clr>
        </p15:guide>
        <p15:guide id="32" pos="6154">
          <p15:clr>
            <a:srgbClr val="F26B43"/>
          </p15:clr>
        </p15:guide>
        <p15:guide id="33" pos="6245">
          <p15:clr>
            <a:srgbClr val="F26B43"/>
          </p15:clr>
        </p15:guide>
        <p15:guide id="34" pos="6744">
          <p15:clr>
            <a:srgbClr val="F26B43"/>
          </p15:clr>
        </p15:guide>
        <p15:guide id="35" pos="6835">
          <p15:clr>
            <a:srgbClr val="F26B43"/>
          </p15:clr>
        </p15:guide>
        <p15:guide id="36" pos="7334">
          <p15:clr>
            <a:srgbClr val="F26B43"/>
          </p15:clr>
        </p15:guide>
        <p15:guide id="37" orient="horz" pos="1525">
          <p15:clr>
            <a:srgbClr val="F26B43"/>
          </p15:clr>
        </p15:guide>
        <p15:guide id="38" orient="horz" pos="1616">
          <p15:clr>
            <a:srgbClr val="F26B43"/>
          </p15:clr>
        </p15:guide>
        <p15:guide id="39" orient="horz" pos="2115">
          <p15:clr>
            <a:srgbClr val="F26B43"/>
          </p15:clr>
        </p15:guide>
        <p15:guide id="40" orient="horz" pos="2206">
          <p15:clr>
            <a:srgbClr val="F26B43"/>
          </p15:clr>
        </p15:guide>
        <p15:guide id="41" orient="horz" pos="2705">
          <p15:clr>
            <a:srgbClr val="F26B43"/>
          </p15:clr>
        </p15:guide>
        <p15:guide id="42" orient="horz" pos="2796">
          <p15:clr>
            <a:srgbClr val="F26B43"/>
          </p15:clr>
        </p15:guide>
        <p15:guide id="43" orient="horz" pos="3294">
          <p15:clr>
            <a:srgbClr val="F26B43"/>
          </p15:clr>
        </p15:guide>
        <p15:guide id="44" orient="horz" pos="338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nwlondonicb.nhs.uk/csp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93159" y="2227517"/>
            <a:ext cx="11605681" cy="2387531"/>
          </a:xfrm>
        </p:spPr>
        <p:txBody>
          <a:bodyPr>
            <a:noAutofit/>
          </a:bodyPr>
          <a:lstStyle/>
          <a:p>
            <a:pPr>
              <a:lnSpc>
                <a:spcPct val="100000"/>
              </a:lnSpc>
              <a:spcBef>
                <a:spcPts val="0"/>
              </a:spcBef>
            </a:pPr>
            <a:r>
              <a:rPr lang="en-GB" sz="4800" b="1" dirty="0" smtClean="0"/>
              <a:t>Compassionate care for all</a:t>
            </a:r>
            <a:br>
              <a:rPr lang="en-GB" sz="4800" b="1" dirty="0" smtClean="0"/>
            </a:br>
            <a:r>
              <a:rPr lang="en-GB" sz="2800" b="1" dirty="0" smtClean="0"/>
              <a:t>Improving adult community specialist palliative care services for all residents in North </a:t>
            </a:r>
            <a:r>
              <a:rPr lang="en-GB" sz="2800" b="1" dirty="0"/>
              <a:t>W</a:t>
            </a:r>
            <a:r>
              <a:rPr lang="en-GB" sz="2800" b="1" dirty="0" smtClean="0"/>
              <a:t>est London</a:t>
            </a:r>
            <a:r>
              <a:rPr lang="en-GB" sz="2800" b="1" dirty="0"/>
              <a:t/>
            </a:r>
            <a:br>
              <a:rPr lang="en-GB" sz="2800" b="1" dirty="0"/>
            </a:br>
            <a:r>
              <a:rPr lang="en-GB" sz="2800" b="1" dirty="0" smtClean="0"/>
              <a:t>Kensington &amp; Chelsea and </a:t>
            </a:r>
            <a:r>
              <a:rPr lang="en-GB" sz="2800" b="1" dirty="0" smtClean="0"/>
              <a:t>Westminster</a:t>
            </a:r>
            <a:br>
              <a:rPr lang="en-GB" sz="2800" b="1" dirty="0" smtClean="0"/>
            </a:br>
            <a:r>
              <a:rPr lang="en-GB" sz="2800" b="1" dirty="0"/>
              <a:t/>
            </a:r>
            <a:br>
              <a:rPr lang="en-GB" sz="2800" b="1" dirty="0"/>
            </a:br>
            <a:r>
              <a:rPr lang="en-GB" sz="2800" b="1" smtClean="0"/>
              <a:t>BME Health Forum</a:t>
            </a:r>
            <a:endParaRPr lang="en-GB" sz="2800" dirty="0"/>
          </a:p>
        </p:txBody>
      </p:sp>
      <p:sp>
        <p:nvSpPr>
          <p:cNvPr id="5" name="Subtitle 4"/>
          <p:cNvSpPr>
            <a:spLocks noGrp="1"/>
          </p:cNvSpPr>
          <p:nvPr>
            <p:ph type="subTitle" idx="1"/>
          </p:nvPr>
        </p:nvSpPr>
        <p:spPr>
          <a:xfrm>
            <a:off x="766591" y="4947405"/>
            <a:ext cx="10658815" cy="1643243"/>
          </a:xfrm>
        </p:spPr>
        <p:txBody>
          <a:bodyPr>
            <a:normAutofit/>
          </a:bodyPr>
          <a:lstStyle/>
          <a:p>
            <a:r>
              <a:rPr lang="en-GB" dirty="0"/>
              <a:t> </a:t>
            </a:r>
          </a:p>
          <a:p>
            <a:r>
              <a:rPr lang="en-GB" sz="3000" dirty="0" smtClean="0"/>
              <a:t>05 February </a:t>
            </a:r>
            <a:r>
              <a:rPr lang="en-GB" sz="3000" dirty="0" smtClean="0"/>
              <a:t>2025</a:t>
            </a:r>
            <a:endParaRPr lang="en-GB" sz="3000" dirty="0" smtClean="0"/>
          </a:p>
        </p:txBody>
      </p:sp>
    </p:spTree>
    <p:extLst>
      <p:ext uri="{BB962C8B-B14F-4D97-AF65-F5344CB8AC3E}">
        <p14:creationId xmlns:p14="http://schemas.microsoft.com/office/powerpoint/2010/main" val="13708703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Title 3"/>
          <p:cNvSpPr>
            <a:spLocks noGrp="1"/>
          </p:cNvSpPr>
          <p:nvPr>
            <p:ph type="title"/>
          </p:nvPr>
        </p:nvSpPr>
        <p:spPr/>
        <p:txBody>
          <a:bodyPr>
            <a:noAutofit/>
          </a:bodyPr>
          <a:lstStyle/>
          <a:p>
            <a:r>
              <a:rPr lang="en-GB" sz="3200" b="1" dirty="0"/>
              <a:t>Progressing the agreed enablers to support </a:t>
            </a:r>
            <a:r>
              <a:rPr lang="en-GB" sz="3200" b="1" dirty="0" smtClean="0"/>
              <a:t>the implementation of the </a:t>
            </a:r>
            <a:r>
              <a:rPr lang="en-GB" sz="3200" b="1" dirty="0"/>
              <a:t>new model of care</a:t>
            </a:r>
          </a:p>
        </p:txBody>
      </p:sp>
      <p:grpSp>
        <p:nvGrpSpPr>
          <p:cNvPr id="41" name="Group 40"/>
          <p:cNvGrpSpPr/>
          <p:nvPr/>
        </p:nvGrpSpPr>
        <p:grpSpPr>
          <a:xfrm>
            <a:off x="679011" y="3904291"/>
            <a:ext cx="10676430" cy="1315681"/>
            <a:chOff x="623392" y="3634543"/>
            <a:chExt cx="10424747" cy="913250"/>
          </a:xfrm>
        </p:grpSpPr>
        <p:sp>
          <p:nvSpPr>
            <p:cNvPr id="7" name="Rounded Rectangle 6"/>
            <p:cNvSpPr/>
            <p:nvPr/>
          </p:nvSpPr>
          <p:spPr>
            <a:xfrm>
              <a:off x="2815533"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Workforce development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8" name="Rounded Rectangle 7"/>
            <p:cNvSpPr/>
            <p:nvPr/>
          </p:nvSpPr>
          <p:spPr>
            <a:xfrm>
              <a:off x="9391955" y="364779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Leadership, governance and integration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9" name="Rounded Rectangle 8"/>
            <p:cNvSpPr/>
            <p:nvPr/>
          </p:nvSpPr>
          <p:spPr>
            <a:xfrm>
              <a:off x="7199815"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Organisational </a:t>
              </a: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development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0" name="Rounded Rectangle 9"/>
            <p:cNvSpPr/>
            <p:nvPr/>
          </p:nvSpPr>
          <p:spPr>
            <a:xfrm>
              <a:off x="5007674"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Digital, data and technology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1" name="Rounded Rectangle 10"/>
            <p:cNvSpPr/>
            <p:nvPr/>
          </p:nvSpPr>
          <p:spPr>
            <a:xfrm>
              <a:off x="623392" y="3634543"/>
              <a:ext cx="1656184" cy="90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Reducing inequalities </a:t>
              </a:r>
              <a:r>
                <a:rPr lang="en-GB" sz="1400" dirty="0">
                  <a:solidFill>
                    <a:prstClr val="white"/>
                  </a:solidFill>
                  <a:latin typeface="Arial" panose="020B0604020202020204" pitchFamily="34" charset="0"/>
                  <a:cs typeface="Arial" panose="020B0604020202020204" pitchFamily="34" charset="0"/>
                </a:rPr>
                <a:t>w</a:t>
              </a:r>
              <a:r>
                <a:rPr kumimoji="0" lang="en-GB" sz="1400" b="0" i="0" u="none" strike="noStrike" kern="1200" cap="none" spc="0" normalizeH="0" baseline="0" noProof="0" dirty="0" err="1" smtClean="0">
                  <a:ln>
                    <a:noFill/>
                  </a:ln>
                  <a:solidFill>
                    <a:prstClr val="white"/>
                  </a:solidFill>
                  <a:effectLst/>
                  <a:uLnTx/>
                  <a:uFillTx/>
                  <a:latin typeface="Arial" panose="020B0604020202020204" pitchFamily="34" charset="0"/>
                  <a:cs typeface="Arial" panose="020B0604020202020204" pitchFamily="34" charset="0"/>
                </a:rPr>
                <a:t>orkstream</a:t>
              </a:r>
              <a:endParaRPr kumimoji="0" lang="en-GB" sz="14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cxnSp>
          <p:nvCxnSpPr>
            <p:cNvPr id="17" name="Straight Arrow Connector 16"/>
            <p:cNvCxnSpPr>
              <a:stCxn id="11" idx="3"/>
              <a:endCxn id="7" idx="1"/>
            </p:cNvCxnSpPr>
            <p:nvPr/>
          </p:nvCxnSpPr>
          <p:spPr>
            <a:xfrm>
              <a:off x="2279576" y="4084543"/>
              <a:ext cx="53595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3"/>
              <a:endCxn id="10" idx="1"/>
            </p:cNvCxnSpPr>
            <p:nvPr/>
          </p:nvCxnSpPr>
          <p:spPr>
            <a:xfrm>
              <a:off x="4471717" y="4084543"/>
              <a:ext cx="53595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0" idx="3"/>
              <a:endCxn id="9" idx="1"/>
            </p:cNvCxnSpPr>
            <p:nvPr/>
          </p:nvCxnSpPr>
          <p:spPr>
            <a:xfrm>
              <a:off x="6663858" y="4084543"/>
              <a:ext cx="53595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9" idx="3"/>
              <a:endCxn id="8" idx="1"/>
            </p:cNvCxnSpPr>
            <p:nvPr/>
          </p:nvCxnSpPr>
          <p:spPr>
            <a:xfrm>
              <a:off x="8855999" y="4084543"/>
              <a:ext cx="535956" cy="1325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 name="Rectangle 1"/>
          <p:cNvSpPr/>
          <p:nvPr/>
        </p:nvSpPr>
        <p:spPr>
          <a:xfrm>
            <a:off x="374754" y="1420848"/>
            <a:ext cx="11409878" cy="2031325"/>
          </a:xfrm>
          <a:prstGeom prst="rect">
            <a:avLst/>
          </a:prstGeom>
        </p:spPr>
        <p:txBody>
          <a:bodyPr wrap="square">
            <a:spAutoFit/>
          </a:bodyPr>
          <a:lstStyle/>
          <a:p>
            <a:r>
              <a:rPr lang="en-GB" dirty="0" smtClean="0">
                <a:latin typeface="Arial" panose="020B0604020202020204" pitchFamily="34" charset="0"/>
                <a:cs typeface="Arial" panose="020B0604020202020204" pitchFamily="34" charset="0"/>
              </a:rPr>
              <a:t>Whatever the outcome of the consultation we are committed to improving our specialist palliative care services.</a:t>
            </a: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 model </a:t>
            </a:r>
            <a:r>
              <a:rPr lang="en-GB" dirty="0">
                <a:latin typeface="Arial" panose="020B0604020202020204" pitchFamily="34" charset="0"/>
                <a:cs typeface="Arial" panose="020B0604020202020204" pitchFamily="34" charset="0"/>
              </a:rPr>
              <a:t>of care working </a:t>
            </a:r>
            <a:r>
              <a:rPr lang="en-GB" dirty="0" smtClean="0">
                <a:latin typeface="Arial" panose="020B0604020202020204" pitchFamily="34" charset="0"/>
                <a:cs typeface="Arial" panose="020B0604020202020204" pitchFamily="34" charset="0"/>
              </a:rPr>
              <a:t>group ( which included 12 patients) agreed </a:t>
            </a:r>
            <a:r>
              <a:rPr lang="en-GB" b="1" dirty="0">
                <a:latin typeface="Arial" panose="020B0604020202020204" pitchFamily="34" charset="0"/>
                <a:cs typeface="Arial" panose="020B0604020202020204" pitchFamily="34" charset="0"/>
              </a:rPr>
              <a:t>five enablers </a:t>
            </a:r>
            <a:r>
              <a:rPr lang="en-GB" b="1" dirty="0" smtClean="0">
                <a:latin typeface="Arial" panose="020B0604020202020204" pitchFamily="34" charset="0"/>
                <a:cs typeface="Arial" panose="020B0604020202020204" pitchFamily="34" charset="0"/>
              </a:rPr>
              <a:t>which are essential </a:t>
            </a:r>
            <a:r>
              <a:rPr lang="en-GB" dirty="0" smtClean="0">
                <a:latin typeface="Arial" panose="020B0604020202020204" pitchFamily="34" charset="0"/>
                <a:cs typeface="Arial" panose="020B0604020202020204" pitchFamily="34" charset="0"/>
              </a:rPr>
              <a:t>to </a:t>
            </a:r>
            <a:r>
              <a:rPr lang="en-GB" dirty="0">
                <a:latin typeface="Arial" panose="020B0604020202020204" pitchFamily="34" charset="0"/>
                <a:cs typeface="Arial" panose="020B0604020202020204" pitchFamily="34" charset="0"/>
              </a:rPr>
              <a:t>support the implementation of the new model of </a:t>
            </a:r>
            <a:r>
              <a:rPr lang="en-GB" dirty="0" smtClean="0">
                <a:latin typeface="Arial" panose="020B0604020202020204" pitchFamily="34" charset="0"/>
                <a:cs typeface="Arial" panose="020B0604020202020204" pitchFamily="34" charset="0"/>
              </a:rPr>
              <a:t>care.</a:t>
            </a: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We </a:t>
            </a:r>
            <a:r>
              <a:rPr lang="en-GB" dirty="0" smtClean="0">
                <a:latin typeface="Arial" panose="020B0604020202020204" pitchFamily="34" charset="0"/>
                <a:cs typeface="Arial" panose="020B0604020202020204" pitchFamily="34" charset="0"/>
              </a:rPr>
              <a:t>are establishing a working group </a:t>
            </a:r>
            <a:r>
              <a:rPr lang="en-GB" dirty="0">
                <a:latin typeface="Arial" panose="020B0604020202020204" pitchFamily="34" charset="0"/>
                <a:cs typeface="Arial" panose="020B0604020202020204" pitchFamily="34" charset="0"/>
              </a:rPr>
              <a:t>for each enabler, </a:t>
            </a:r>
            <a:r>
              <a:rPr lang="en-GB" dirty="0" smtClean="0">
                <a:latin typeface="Arial" panose="020B0604020202020204" pitchFamily="34" charset="0"/>
                <a:cs typeface="Arial" panose="020B0604020202020204" pitchFamily="34" charset="0"/>
              </a:rPr>
              <a:t>with representatives </a:t>
            </a:r>
            <a:r>
              <a:rPr lang="en-GB" dirty="0">
                <a:latin typeface="Arial" panose="020B0604020202020204" pitchFamily="34" charset="0"/>
                <a:cs typeface="Arial" panose="020B0604020202020204" pitchFamily="34" charset="0"/>
              </a:rPr>
              <a:t>from across </a:t>
            </a:r>
            <a:r>
              <a:rPr lang="en-GB" dirty="0" smtClean="0">
                <a:latin typeface="Arial" panose="020B0604020202020204" pitchFamily="34" charset="0"/>
                <a:cs typeface="Arial" panose="020B0604020202020204" pitchFamily="34" charset="0"/>
              </a:rPr>
              <a:t>north west London including patients to </a:t>
            </a:r>
            <a:r>
              <a:rPr lang="en-GB" dirty="0">
                <a:latin typeface="Arial" panose="020B0604020202020204" pitchFamily="34" charset="0"/>
                <a:cs typeface="Arial" panose="020B0604020202020204" pitchFamily="34" charset="0"/>
              </a:rPr>
              <a:t>coordinate work, reduce duplication and improve standardisation and access to resources. </a:t>
            </a:r>
          </a:p>
        </p:txBody>
      </p:sp>
    </p:spTree>
    <p:extLst>
      <p:ext uri="{BB962C8B-B14F-4D97-AF65-F5344CB8AC3E}">
        <p14:creationId xmlns:p14="http://schemas.microsoft.com/office/powerpoint/2010/main" val="7703224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38129023"/>
              </p:ext>
            </p:extLst>
          </p:nvPr>
        </p:nvGraphicFramePr>
        <p:xfrm>
          <a:off x="399082" y="2832211"/>
          <a:ext cx="11385550" cy="3239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normAutofit/>
          </a:bodyPr>
          <a:lstStyle/>
          <a:p>
            <a:r>
              <a:rPr lang="en-GB" sz="3200" b="1" dirty="0" smtClean="0"/>
              <a:t>How we are consulting</a:t>
            </a:r>
            <a:endParaRPr lang="en-GB" sz="3200" b="1" dirty="0"/>
          </a:p>
        </p:txBody>
      </p:sp>
      <p:sp>
        <p:nvSpPr>
          <p:cNvPr id="2" name="TextBox 1"/>
          <p:cNvSpPr txBox="1"/>
          <p:nvPr/>
        </p:nvSpPr>
        <p:spPr>
          <a:xfrm>
            <a:off x="259080" y="1351280"/>
            <a:ext cx="11587480" cy="1477328"/>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We have produced a range of supporting materials including a summary of the consultation document, shorter briefings including for each borough, FAQs and a range of campaign resources.</a:t>
            </a: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We are also working with partners</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and stakeholders to raise awareness of the consultation.</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3724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6549" y="1386878"/>
            <a:ext cx="11386643" cy="4880580"/>
          </a:xfrm>
        </p:spPr>
        <p:txBody>
          <a:bodyPr>
            <a:noAutofit/>
          </a:bodyPr>
          <a:lstStyle/>
          <a:p>
            <a:pPr marL="0" indent="0">
              <a:lnSpc>
                <a:spcPct val="120000"/>
              </a:lnSpc>
              <a:spcBef>
                <a:spcPts val="0"/>
              </a:spcBef>
              <a:buNone/>
            </a:pPr>
            <a:r>
              <a:rPr lang="en-GB" sz="1700" dirty="0" smtClean="0"/>
              <a:t>The consultation runs from 18 November 2024 to 24 February 2025 (14 weeks).</a:t>
            </a:r>
          </a:p>
          <a:p>
            <a:pPr marL="0" indent="0">
              <a:lnSpc>
                <a:spcPct val="120000"/>
              </a:lnSpc>
              <a:spcBef>
                <a:spcPts val="0"/>
              </a:spcBef>
              <a:buNone/>
            </a:pPr>
            <a:endParaRPr lang="en-GB" sz="1700" dirty="0"/>
          </a:p>
          <a:p>
            <a:pPr marL="0" indent="0">
              <a:lnSpc>
                <a:spcPct val="120000"/>
              </a:lnSpc>
              <a:spcBef>
                <a:spcPts val="0"/>
              </a:spcBef>
              <a:buNone/>
            </a:pPr>
            <a:r>
              <a:rPr lang="en-GB" sz="1700" dirty="0" smtClean="0"/>
              <a:t>All feedback </a:t>
            </a:r>
            <a:r>
              <a:rPr lang="en-GB" sz="1700" dirty="0"/>
              <a:t>received will be independently reviewed and analysed by 3ST, an alliance of the voluntary and community sector </a:t>
            </a:r>
            <a:r>
              <a:rPr lang="en-GB" sz="1700" dirty="0" smtClean="0"/>
              <a:t>across </a:t>
            </a:r>
            <a:r>
              <a:rPr lang="en-GB" sz="1700" dirty="0"/>
              <a:t>North West </a:t>
            </a:r>
            <a:r>
              <a:rPr lang="en-GB" sz="1700" dirty="0" smtClean="0"/>
              <a:t>London, </a:t>
            </a:r>
            <a:r>
              <a:rPr lang="en-GB" sz="1700" dirty="0"/>
              <a:t>and a report will be produced to inform the final decision </a:t>
            </a:r>
            <a:r>
              <a:rPr lang="en-GB" sz="1700" dirty="0" smtClean="0"/>
              <a:t>making. </a:t>
            </a:r>
          </a:p>
          <a:p>
            <a:pPr marL="0" indent="0">
              <a:lnSpc>
                <a:spcPct val="120000"/>
              </a:lnSpc>
              <a:spcBef>
                <a:spcPts val="0"/>
              </a:spcBef>
              <a:buNone/>
            </a:pPr>
            <a:endParaRPr lang="en-GB" sz="1700" dirty="0"/>
          </a:p>
          <a:p>
            <a:pPr marL="0" indent="0">
              <a:lnSpc>
                <a:spcPct val="120000"/>
              </a:lnSpc>
              <a:spcBef>
                <a:spcPts val="0"/>
              </a:spcBef>
              <a:buNone/>
            </a:pPr>
            <a:r>
              <a:rPr lang="en-GB" sz="1700" dirty="0" smtClean="0"/>
              <a:t>Planned timeline for next steps (indicative and subject to change):</a:t>
            </a:r>
          </a:p>
          <a:p>
            <a:pPr marL="0" indent="0">
              <a:lnSpc>
                <a:spcPct val="120000"/>
              </a:lnSpc>
              <a:spcBef>
                <a:spcPts val="0"/>
              </a:spcBef>
              <a:buNone/>
            </a:pPr>
            <a:endParaRPr lang="en-GB" sz="1700" dirty="0" smtClean="0"/>
          </a:p>
          <a:p>
            <a:pPr lvl="1">
              <a:lnSpc>
                <a:spcPct val="120000"/>
              </a:lnSpc>
              <a:spcBef>
                <a:spcPts val="0"/>
              </a:spcBef>
            </a:pPr>
            <a:r>
              <a:rPr lang="en-GB" sz="1700" dirty="0" smtClean="0"/>
              <a:t>Consultation outcome report </a:t>
            </a:r>
            <a:r>
              <a:rPr lang="en-GB" sz="1700" dirty="0"/>
              <a:t>(</a:t>
            </a:r>
            <a:r>
              <a:rPr lang="en-GB" sz="1700" dirty="0" smtClean="0"/>
              <a:t>March 2025)</a:t>
            </a:r>
          </a:p>
          <a:p>
            <a:pPr lvl="1">
              <a:lnSpc>
                <a:spcPct val="120000"/>
              </a:lnSpc>
              <a:spcBef>
                <a:spcPts val="0"/>
              </a:spcBef>
            </a:pPr>
            <a:r>
              <a:rPr lang="en-GB" sz="1700" dirty="0" smtClean="0"/>
              <a:t>ICB decision making business case (April 2025)</a:t>
            </a:r>
          </a:p>
          <a:p>
            <a:pPr lvl="1">
              <a:lnSpc>
                <a:spcPct val="120000"/>
              </a:lnSpc>
              <a:spcBef>
                <a:spcPts val="0"/>
              </a:spcBef>
            </a:pPr>
            <a:r>
              <a:rPr lang="en-GB" sz="1700" dirty="0" smtClean="0"/>
              <a:t>Development of new contracts (April to summer 2025)</a:t>
            </a:r>
          </a:p>
          <a:p>
            <a:pPr lvl="1">
              <a:lnSpc>
                <a:spcPct val="120000"/>
              </a:lnSpc>
              <a:spcBef>
                <a:spcPts val="0"/>
              </a:spcBef>
            </a:pPr>
            <a:r>
              <a:rPr lang="en-GB" sz="1700" dirty="0" smtClean="0"/>
              <a:t>Begin phased introduction of model of care (summer 2025)</a:t>
            </a:r>
          </a:p>
          <a:p>
            <a:pPr>
              <a:lnSpc>
                <a:spcPct val="120000"/>
              </a:lnSpc>
              <a:spcBef>
                <a:spcPts val="0"/>
              </a:spcBef>
            </a:pPr>
            <a:endParaRPr lang="en-GB" sz="1700" dirty="0" smtClean="0"/>
          </a:p>
          <a:p>
            <a:pPr marL="0" indent="0">
              <a:lnSpc>
                <a:spcPct val="120000"/>
              </a:lnSpc>
              <a:spcBef>
                <a:spcPts val="0"/>
              </a:spcBef>
              <a:buNone/>
            </a:pPr>
            <a:r>
              <a:rPr lang="en-GB" sz="1700" dirty="0" smtClean="0"/>
              <a:t>In the meantime we will be working with individual boroughs and providers to develop implementation plans, looking at what needs to be done to fill gaps in service provision and support the proposed improvements to how care is provided.</a:t>
            </a:r>
          </a:p>
          <a:p>
            <a:pPr marL="0" indent="0">
              <a:lnSpc>
                <a:spcPct val="120000"/>
              </a:lnSpc>
              <a:spcBef>
                <a:spcPts val="0"/>
              </a:spcBef>
              <a:buNone/>
            </a:pPr>
            <a:r>
              <a:rPr lang="en-GB" sz="1700" dirty="0" smtClean="0"/>
              <a:t> </a:t>
            </a:r>
            <a:endParaRPr lang="en-GB" sz="1700" dirty="0"/>
          </a:p>
          <a:p>
            <a:endParaRPr lang="en-GB" sz="1700" dirty="0"/>
          </a:p>
        </p:txBody>
      </p:sp>
      <p:sp>
        <p:nvSpPr>
          <p:cNvPr id="3" name="Slide Number Placeholder 2"/>
          <p:cNvSpPr>
            <a:spLocks noGrp="1"/>
          </p:cNvSpPr>
          <p:nvPr>
            <p:ph type="sldNum" sz="quarter" idx="12"/>
          </p:nvPr>
        </p:nvSpPr>
        <p:spPr/>
        <p:txBody>
          <a:bodyPr/>
          <a:lstStyle/>
          <a:p>
            <a:fld id="{E76F84FA-B8EB-462F-97BA-032CB76B4E3A}" type="slidenum">
              <a:rPr lang="en-GB" smtClean="0"/>
              <a:t>12</a:t>
            </a:fld>
            <a:endParaRPr lang="en-GB" dirty="0"/>
          </a:p>
        </p:txBody>
      </p:sp>
      <p:sp>
        <p:nvSpPr>
          <p:cNvPr id="4" name="Title 3"/>
          <p:cNvSpPr>
            <a:spLocks noGrp="1"/>
          </p:cNvSpPr>
          <p:nvPr>
            <p:ph type="title"/>
          </p:nvPr>
        </p:nvSpPr>
        <p:spPr/>
        <p:txBody>
          <a:bodyPr>
            <a:normAutofit/>
          </a:bodyPr>
          <a:lstStyle/>
          <a:p>
            <a:r>
              <a:rPr lang="en-GB" sz="3200" b="1" dirty="0"/>
              <a:t>What will happen next</a:t>
            </a:r>
          </a:p>
        </p:txBody>
      </p:sp>
    </p:spTree>
    <p:extLst>
      <p:ext uri="{BB962C8B-B14F-4D97-AF65-F5344CB8AC3E}">
        <p14:creationId xmlns:p14="http://schemas.microsoft.com/office/powerpoint/2010/main" val="7765765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76F84FA-B8EB-462F-97BA-032CB76B4E3A}" type="slidenum">
              <a:rPr lang="en-GB" smtClean="0"/>
              <a:t>13</a:t>
            </a:fld>
            <a:endParaRPr lang="en-GB" dirty="0"/>
          </a:p>
        </p:txBody>
      </p:sp>
      <p:sp>
        <p:nvSpPr>
          <p:cNvPr id="4" name="Title 3"/>
          <p:cNvSpPr>
            <a:spLocks noGrp="1"/>
          </p:cNvSpPr>
          <p:nvPr>
            <p:ph type="title"/>
          </p:nvPr>
        </p:nvSpPr>
        <p:spPr/>
        <p:txBody>
          <a:bodyPr>
            <a:normAutofit/>
          </a:bodyPr>
          <a:lstStyle/>
          <a:p>
            <a:r>
              <a:rPr lang="en-GB" sz="3200" b="1" dirty="0" smtClean="0"/>
              <a:t>Questions</a:t>
            </a:r>
            <a:endParaRPr lang="en-GB" sz="3200" b="1" dirty="0"/>
          </a:p>
        </p:txBody>
      </p:sp>
      <p:graphicFrame>
        <p:nvGraphicFramePr>
          <p:cNvPr id="5" name="Table 4"/>
          <p:cNvGraphicFramePr>
            <a:graphicFrameLocks noGrp="1"/>
          </p:cNvGraphicFramePr>
          <p:nvPr>
            <p:extLst>
              <p:ext uri="{D42A27DB-BD31-4B8C-83A1-F6EECF244321}">
                <p14:modId xmlns:p14="http://schemas.microsoft.com/office/powerpoint/2010/main" val="207435912"/>
              </p:ext>
            </p:extLst>
          </p:nvPr>
        </p:nvGraphicFramePr>
        <p:xfrm>
          <a:off x="407368" y="1440731"/>
          <a:ext cx="11377264" cy="640080"/>
        </p:xfrm>
        <a:graphic>
          <a:graphicData uri="http://schemas.openxmlformats.org/drawingml/2006/table">
            <a:tbl>
              <a:tblPr bandRow="1">
                <a:tableStyleId>{B301B821-A1FF-4177-AEE7-76D212191A09}</a:tableStyleId>
              </a:tblPr>
              <a:tblGrid>
                <a:gridCol w="590159">
                  <a:extLst>
                    <a:ext uri="{9D8B030D-6E8A-4147-A177-3AD203B41FA5}">
                      <a16:colId xmlns:a16="http://schemas.microsoft.com/office/drawing/2014/main" val="2208862258"/>
                    </a:ext>
                  </a:extLst>
                </a:gridCol>
                <a:gridCol w="10787105">
                  <a:extLst>
                    <a:ext uri="{9D8B030D-6E8A-4147-A177-3AD203B41FA5}">
                      <a16:colId xmlns:a16="http://schemas.microsoft.com/office/drawing/2014/main" val="4040878586"/>
                    </a:ext>
                  </a:extLst>
                </a:gridCol>
              </a:tblGrid>
              <a:tr h="370840">
                <a:tc>
                  <a: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r>
                        <a:rPr lang="en-GB" sz="2400" b="1" dirty="0" smtClean="0">
                          <a:solidFill>
                            <a:schemeClr val="bg1"/>
                          </a:solidFill>
                          <a:latin typeface="Arial" panose="020B0604020202020204" pitchFamily="34" charset="0"/>
                          <a:cs typeface="Arial" panose="020B0604020202020204" pitchFamily="34" charset="0"/>
                        </a:rPr>
                        <a:t>1</a:t>
                      </a:r>
                    </a:p>
                  </a:txBody>
                  <a:tcPr anchor="ctr">
                    <a:solidFill>
                      <a:srgbClr val="005EB8"/>
                    </a:solidFill>
                  </a:tcPr>
                </a:tc>
                <a:tc>
                  <a:txBody>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lang="en-GB" sz="1800" dirty="0" smtClean="0">
                          <a:latin typeface="Arial" panose="020B0604020202020204" pitchFamily="34" charset="0"/>
                          <a:cs typeface="Arial" panose="020B0604020202020204" pitchFamily="34" charset="0"/>
                        </a:rPr>
                        <a:t>What are your thoughts on Option A? Do you think it will help everyone access the same level of care across north west London?</a:t>
                      </a:r>
                    </a:p>
                  </a:txBody>
                  <a:tcPr/>
                </a:tc>
                <a:extLst>
                  <a:ext uri="{0D108BD9-81ED-4DB2-BD59-A6C34878D82A}">
                    <a16:rowId xmlns:a16="http://schemas.microsoft.com/office/drawing/2014/main" val="6384505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252441270"/>
              </p:ext>
            </p:extLst>
          </p:nvPr>
        </p:nvGraphicFramePr>
        <p:xfrm>
          <a:off x="407368" y="2239347"/>
          <a:ext cx="11377264" cy="640080"/>
        </p:xfrm>
        <a:graphic>
          <a:graphicData uri="http://schemas.openxmlformats.org/drawingml/2006/table">
            <a:tbl>
              <a:tblPr bandRow="1">
                <a:tableStyleId>{B301B821-A1FF-4177-AEE7-76D212191A09}</a:tableStyleId>
              </a:tblPr>
              <a:tblGrid>
                <a:gridCol w="590159">
                  <a:extLst>
                    <a:ext uri="{9D8B030D-6E8A-4147-A177-3AD203B41FA5}">
                      <a16:colId xmlns:a16="http://schemas.microsoft.com/office/drawing/2014/main" val="2208862258"/>
                    </a:ext>
                  </a:extLst>
                </a:gridCol>
                <a:gridCol w="10787105">
                  <a:extLst>
                    <a:ext uri="{9D8B030D-6E8A-4147-A177-3AD203B41FA5}">
                      <a16:colId xmlns:a16="http://schemas.microsoft.com/office/drawing/2014/main" val="4040878586"/>
                    </a:ext>
                  </a:extLst>
                </a:gridCol>
              </a:tblGrid>
              <a:tr h="370840">
                <a:tc>
                  <a: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r>
                        <a:rPr lang="en-GB" sz="2400" b="1" dirty="0" smtClean="0">
                          <a:solidFill>
                            <a:schemeClr val="bg1"/>
                          </a:solidFill>
                          <a:latin typeface="Arial" panose="020B0604020202020204" pitchFamily="34" charset="0"/>
                          <a:cs typeface="Arial" panose="020B0604020202020204" pitchFamily="34" charset="0"/>
                        </a:rPr>
                        <a:t>2</a:t>
                      </a:r>
                    </a:p>
                  </a:txBody>
                  <a:tcPr anchor="ctr">
                    <a:solidFill>
                      <a:srgbClr val="005EB8"/>
                    </a:solidFill>
                  </a:tcPr>
                </a:tc>
                <a:tc>
                  <a:txBody>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lang="en-GB" sz="1800" dirty="0" smtClean="0">
                          <a:latin typeface="Arial" panose="020B0604020202020204" pitchFamily="34" charset="0"/>
                          <a:cs typeface="Arial" panose="020B0604020202020204" pitchFamily="34" charset="0"/>
                        </a:rPr>
                        <a:t>What are your thoughts on Option B? Do you think it will help everyone access the same level of care across north west London?</a:t>
                      </a:r>
                    </a:p>
                  </a:txBody>
                  <a:tcPr>
                    <a:solidFill>
                      <a:schemeClr val="bg1"/>
                    </a:solidFill>
                  </a:tcPr>
                </a:tc>
                <a:extLst>
                  <a:ext uri="{0D108BD9-81ED-4DB2-BD59-A6C34878D82A}">
                    <a16:rowId xmlns:a16="http://schemas.microsoft.com/office/drawing/2014/main" val="63845058"/>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506597872"/>
              </p:ext>
            </p:extLst>
          </p:nvPr>
        </p:nvGraphicFramePr>
        <p:xfrm>
          <a:off x="416747" y="3037963"/>
          <a:ext cx="11377264" cy="640080"/>
        </p:xfrm>
        <a:graphic>
          <a:graphicData uri="http://schemas.openxmlformats.org/drawingml/2006/table">
            <a:tbl>
              <a:tblPr bandRow="1">
                <a:tableStyleId>{B301B821-A1FF-4177-AEE7-76D212191A09}</a:tableStyleId>
              </a:tblPr>
              <a:tblGrid>
                <a:gridCol w="590159">
                  <a:extLst>
                    <a:ext uri="{9D8B030D-6E8A-4147-A177-3AD203B41FA5}">
                      <a16:colId xmlns:a16="http://schemas.microsoft.com/office/drawing/2014/main" val="2208862258"/>
                    </a:ext>
                  </a:extLst>
                </a:gridCol>
                <a:gridCol w="10787105">
                  <a:extLst>
                    <a:ext uri="{9D8B030D-6E8A-4147-A177-3AD203B41FA5}">
                      <a16:colId xmlns:a16="http://schemas.microsoft.com/office/drawing/2014/main" val="4040878586"/>
                    </a:ext>
                  </a:extLst>
                </a:gridCol>
              </a:tblGrid>
              <a:tr h="370840">
                <a:tc>
                  <a: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r>
                        <a:rPr lang="en-GB" sz="2400" b="1" dirty="0" smtClean="0">
                          <a:solidFill>
                            <a:schemeClr val="bg1"/>
                          </a:solidFill>
                          <a:latin typeface="Arial" panose="020B0604020202020204" pitchFamily="34" charset="0"/>
                          <a:cs typeface="Arial" panose="020B0604020202020204" pitchFamily="34" charset="0"/>
                        </a:rPr>
                        <a:t>3</a:t>
                      </a:r>
                    </a:p>
                  </a:txBody>
                  <a:tcPr anchor="ctr">
                    <a:solidFill>
                      <a:srgbClr val="005EB8"/>
                    </a:solidFill>
                  </a:tcPr>
                </a:tc>
                <a:tc>
                  <a:txBody>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lang="en-GB" sz="1800" dirty="0" smtClean="0">
                          <a:latin typeface="Arial" panose="020B0604020202020204" pitchFamily="34" charset="0"/>
                          <a:cs typeface="Arial" panose="020B0604020202020204" pitchFamily="34" charset="0"/>
                        </a:rPr>
                        <a:t>Is there anything else you think we should consider to improve quality and experience for patients and their families in palliative care?</a:t>
                      </a:r>
                    </a:p>
                  </a:txBody>
                  <a:tcPr/>
                </a:tc>
                <a:extLst>
                  <a:ext uri="{0D108BD9-81ED-4DB2-BD59-A6C34878D82A}">
                    <a16:rowId xmlns:a16="http://schemas.microsoft.com/office/drawing/2014/main" val="63845058"/>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966404029"/>
              </p:ext>
            </p:extLst>
          </p:nvPr>
        </p:nvGraphicFramePr>
        <p:xfrm>
          <a:off x="416747" y="3836579"/>
          <a:ext cx="11377264" cy="640080"/>
        </p:xfrm>
        <a:graphic>
          <a:graphicData uri="http://schemas.openxmlformats.org/drawingml/2006/table">
            <a:tbl>
              <a:tblPr bandRow="1">
                <a:tableStyleId>{B301B821-A1FF-4177-AEE7-76D212191A09}</a:tableStyleId>
              </a:tblPr>
              <a:tblGrid>
                <a:gridCol w="590159">
                  <a:extLst>
                    <a:ext uri="{9D8B030D-6E8A-4147-A177-3AD203B41FA5}">
                      <a16:colId xmlns:a16="http://schemas.microsoft.com/office/drawing/2014/main" val="2208862258"/>
                    </a:ext>
                  </a:extLst>
                </a:gridCol>
                <a:gridCol w="10787105">
                  <a:extLst>
                    <a:ext uri="{9D8B030D-6E8A-4147-A177-3AD203B41FA5}">
                      <a16:colId xmlns:a16="http://schemas.microsoft.com/office/drawing/2014/main" val="4040878586"/>
                    </a:ext>
                  </a:extLst>
                </a:gridCol>
              </a:tblGrid>
              <a:tr h="370840">
                <a:tc>
                  <a: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r>
                        <a:rPr lang="en-GB" sz="2400" b="1" dirty="0" smtClean="0">
                          <a:solidFill>
                            <a:schemeClr val="bg1"/>
                          </a:solidFill>
                          <a:latin typeface="Arial" panose="020B0604020202020204" pitchFamily="34" charset="0"/>
                          <a:cs typeface="Arial" panose="020B0604020202020204" pitchFamily="34" charset="0"/>
                        </a:rPr>
                        <a:t>4</a:t>
                      </a:r>
                    </a:p>
                  </a:txBody>
                  <a:tcPr anchor="ctr">
                    <a:solidFill>
                      <a:srgbClr val="005EB8"/>
                    </a:solidFill>
                  </a:tcPr>
                </a:tc>
                <a:tc>
                  <a:txBody>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lang="en-GB" sz="1800" dirty="0" smtClean="0">
                          <a:latin typeface="Arial" panose="020B0604020202020204" pitchFamily="34" charset="0"/>
                          <a:cs typeface="Arial" panose="020B0604020202020204" pitchFamily="34" charset="0"/>
                        </a:rPr>
                        <a:t>Is there anything else you think we could propose to make services more responsive for people with specific needs?</a:t>
                      </a:r>
                    </a:p>
                  </a:txBody>
                  <a:tcPr>
                    <a:solidFill>
                      <a:schemeClr val="bg1"/>
                    </a:solidFill>
                  </a:tcPr>
                </a:tc>
                <a:extLst>
                  <a:ext uri="{0D108BD9-81ED-4DB2-BD59-A6C34878D82A}">
                    <a16:rowId xmlns:a16="http://schemas.microsoft.com/office/drawing/2014/main" val="63845058"/>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521823572"/>
              </p:ext>
            </p:extLst>
          </p:nvPr>
        </p:nvGraphicFramePr>
        <p:xfrm>
          <a:off x="416747" y="4635573"/>
          <a:ext cx="11377264" cy="457200"/>
        </p:xfrm>
        <a:graphic>
          <a:graphicData uri="http://schemas.openxmlformats.org/drawingml/2006/table">
            <a:tbl>
              <a:tblPr bandRow="1">
                <a:tableStyleId>{B301B821-A1FF-4177-AEE7-76D212191A09}</a:tableStyleId>
              </a:tblPr>
              <a:tblGrid>
                <a:gridCol w="590159">
                  <a:extLst>
                    <a:ext uri="{9D8B030D-6E8A-4147-A177-3AD203B41FA5}">
                      <a16:colId xmlns:a16="http://schemas.microsoft.com/office/drawing/2014/main" val="2208862258"/>
                    </a:ext>
                  </a:extLst>
                </a:gridCol>
                <a:gridCol w="10787105">
                  <a:extLst>
                    <a:ext uri="{9D8B030D-6E8A-4147-A177-3AD203B41FA5}">
                      <a16:colId xmlns:a16="http://schemas.microsoft.com/office/drawing/2014/main" val="4040878586"/>
                    </a:ext>
                  </a:extLst>
                </a:gridCol>
              </a:tblGrid>
              <a:tr h="370840">
                <a:tc>
                  <a: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r>
                        <a:rPr lang="en-GB" sz="2400" b="1" dirty="0" smtClean="0">
                          <a:solidFill>
                            <a:schemeClr val="bg1"/>
                          </a:solidFill>
                          <a:latin typeface="Arial" panose="020B0604020202020204" pitchFamily="34" charset="0"/>
                          <a:cs typeface="Arial" panose="020B0604020202020204" pitchFamily="34" charset="0"/>
                        </a:rPr>
                        <a:t>5</a:t>
                      </a:r>
                    </a:p>
                  </a:txBody>
                  <a:tcPr anchor="ctr">
                    <a:solidFill>
                      <a:srgbClr val="005EB8"/>
                    </a:solidFill>
                  </a:tcPr>
                </a:tc>
                <a:tc>
                  <a:txBody>
                    <a:bodyPr/>
                    <a:lstStyle/>
                    <a:p>
                      <a:pPr marL="0" indent="0">
                        <a:lnSpc>
                          <a:spcPct val="110000"/>
                        </a:lnSpc>
                        <a:spcBef>
                          <a:spcPts val="600"/>
                        </a:spcBef>
                        <a:buFont typeface="+mj-lt"/>
                        <a:buNone/>
                      </a:pPr>
                      <a:r>
                        <a:rPr lang="en-GB" smtClean="0">
                          <a:latin typeface="Arial" panose="020B0604020202020204" pitchFamily="34" charset="0"/>
                          <a:cs typeface="Arial" panose="020B0604020202020204" pitchFamily="34" charset="0"/>
                        </a:rPr>
                        <a:t>Do you have any feedback on areas we might have missed or could improve?</a:t>
                      </a:r>
                      <a:endParaRPr lang="en-GB" dirty="0" smtClean="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3845058"/>
                  </a:ext>
                </a:extLst>
              </a:tr>
            </a:tbl>
          </a:graphicData>
        </a:graphic>
      </p:graphicFrame>
    </p:spTree>
    <p:extLst>
      <p:ext uri="{BB962C8B-B14F-4D97-AF65-F5344CB8AC3E}">
        <p14:creationId xmlns:p14="http://schemas.microsoft.com/office/powerpoint/2010/main" val="1377284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GB" dirty="0" smtClean="0"/>
              <a:t>For further information and link to the questionnaire visit </a:t>
            </a:r>
            <a:r>
              <a:rPr lang="en-GB" dirty="0" smtClean="0">
                <a:hlinkClick r:id="rId2"/>
              </a:rPr>
              <a:t>www.nwlondonicb.nhs.uk/cspc</a:t>
            </a:r>
            <a:endParaRPr lang="en-GB" dirty="0" smtClean="0"/>
          </a:p>
          <a:p>
            <a:endParaRPr lang="en-GB" dirty="0"/>
          </a:p>
          <a:p>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14</a:t>
            </a:fld>
            <a:endParaRPr lang="en-GB" dirty="0"/>
          </a:p>
        </p:txBody>
      </p:sp>
      <p:sp>
        <p:nvSpPr>
          <p:cNvPr id="4" name="Title 3"/>
          <p:cNvSpPr>
            <a:spLocks noGrp="1"/>
          </p:cNvSpPr>
          <p:nvPr>
            <p:ph type="title"/>
          </p:nvPr>
        </p:nvSpPr>
        <p:spPr/>
        <p:txBody>
          <a:bodyPr>
            <a:normAutofit/>
          </a:bodyPr>
          <a:lstStyle/>
          <a:p>
            <a:r>
              <a:rPr lang="en-GB" sz="3200" b="1" dirty="0"/>
              <a:t>Further information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2045" y="2195543"/>
            <a:ext cx="3478530" cy="3478530"/>
          </a:xfrm>
          <a:prstGeom prst="rect">
            <a:avLst/>
          </a:prstGeom>
        </p:spPr>
      </p:pic>
    </p:spTree>
    <p:extLst>
      <p:ext uri="{BB962C8B-B14F-4D97-AF65-F5344CB8AC3E}">
        <p14:creationId xmlns:p14="http://schemas.microsoft.com/office/powerpoint/2010/main" val="973014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5985164"/>
            <a:ext cx="5126182" cy="8728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2"/>
          <p:cNvSpPr>
            <a:spLocks noGrp="1"/>
          </p:cNvSpPr>
          <p:nvPr>
            <p:ph type="sldNum" sz="quarter" idx="12"/>
          </p:nvPr>
        </p:nvSpPr>
        <p:spPr/>
        <p:txBody>
          <a:bodyPr/>
          <a:lstStyle/>
          <a:p>
            <a:fld id="{E76F84FA-B8EB-462F-97BA-032CB76B4E3A}" type="slidenum">
              <a:rPr lang="en-GB" smtClean="0"/>
              <a:t>2</a:t>
            </a:fld>
            <a:endParaRPr lang="en-GB" dirty="0"/>
          </a:p>
        </p:txBody>
      </p:sp>
      <p:sp>
        <p:nvSpPr>
          <p:cNvPr id="4" name="Title 3"/>
          <p:cNvSpPr>
            <a:spLocks noGrp="1"/>
          </p:cNvSpPr>
          <p:nvPr>
            <p:ph type="title"/>
          </p:nvPr>
        </p:nvSpPr>
        <p:spPr/>
        <p:txBody>
          <a:bodyPr>
            <a:normAutofit/>
          </a:bodyPr>
          <a:lstStyle/>
          <a:p>
            <a:r>
              <a:rPr lang="en-GB" sz="3200" b="1" dirty="0"/>
              <a:t>What is community specialist palliative care</a:t>
            </a:r>
            <a:r>
              <a:rPr lang="en-GB" sz="3200" b="1" dirty="0" smtClean="0"/>
              <a:t>?</a:t>
            </a:r>
            <a:endParaRPr lang="en-GB" sz="3200" dirty="0"/>
          </a:p>
        </p:txBody>
      </p:sp>
      <p:pic>
        <p:nvPicPr>
          <p:cNvPr id="6" name="Picture 5"/>
          <p:cNvPicPr>
            <a:picLocks noChangeAspect="1"/>
          </p:cNvPicPr>
          <p:nvPr/>
        </p:nvPicPr>
        <p:blipFill>
          <a:blip r:embed="rId2"/>
          <a:stretch>
            <a:fillRect/>
          </a:stretch>
        </p:blipFill>
        <p:spPr>
          <a:xfrm>
            <a:off x="1908112" y="1330491"/>
            <a:ext cx="6436164" cy="5338357"/>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904072561"/>
              </p:ext>
            </p:extLst>
          </p:nvPr>
        </p:nvGraphicFramePr>
        <p:xfrm>
          <a:off x="8679766" y="1330491"/>
          <a:ext cx="3104866" cy="1858405"/>
        </p:xfrm>
        <a:graphic>
          <a:graphicData uri="http://schemas.openxmlformats.org/drawingml/2006/table">
            <a:tbl>
              <a:tblPr firstRow="1" bandRow="1">
                <a:tableStyleId>{B301B821-A1FF-4177-AEE7-76D212191A09}</a:tableStyleId>
              </a:tblPr>
              <a:tblGrid>
                <a:gridCol w="3104866">
                  <a:extLst>
                    <a:ext uri="{9D8B030D-6E8A-4147-A177-3AD203B41FA5}">
                      <a16:colId xmlns:a16="http://schemas.microsoft.com/office/drawing/2014/main" val="1490915281"/>
                    </a:ext>
                  </a:extLst>
                </a:gridCol>
              </a:tblGrid>
              <a:tr h="396000">
                <a:tc>
                  <a:txBody>
                    <a:bodyPr/>
                    <a:lstStyle/>
                    <a:p>
                      <a:r>
                        <a:rPr lang="en-GB" dirty="0" smtClean="0">
                          <a:latin typeface="Arial" panose="020B0604020202020204" pitchFamily="34" charset="0"/>
                          <a:cs typeface="Arial" panose="020B0604020202020204" pitchFamily="34" charset="0"/>
                        </a:rPr>
                        <a:t>Community Care </a:t>
                      </a:r>
                    </a:p>
                  </a:txBody>
                  <a:tcPr>
                    <a:lnL w="19050" cap="flat" cmpd="sng" algn="ctr">
                      <a:solidFill>
                        <a:srgbClr val="005EB8"/>
                      </a:solidFill>
                      <a:prstDash val="solid"/>
                      <a:round/>
                      <a:headEnd type="none" w="med" len="med"/>
                      <a:tailEnd type="none" w="med" len="med"/>
                    </a:lnL>
                    <a:lnR w="19050" cap="flat" cmpd="sng" algn="ctr">
                      <a:solidFill>
                        <a:srgbClr val="005EB8"/>
                      </a:solidFill>
                      <a:prstDash val="solid"/>
                      <a:round/>
                      <a:headEnd type="none" w="med" len="med"/>
                      <a:tailEnd type="none" w="med" len="med"/>
                    </a:lnR>
                    <a:lnT w="19050" cap="flat" cmpd="sng" algn="ctr">
                      <a:solidFill>
                        <a:srgbClr val="005EB8"/>
                      </a:solidFill>
                      <a:prstDash val="solid"/>
                      <a:round/>
                      <a:headEnd type="none" w="med" len="med"/>
                      <a:tailEnd type="none" w="med" len="med"/>
                    </a:lnT>
                  </a:tcPr>
                </a:tc>
                <a:extLst>
                  <a:ext uri="{0D108BD9-81ED-4DB2-BD59-A6C34878D82A}">
                    <a16:rowId xmlns:a16="http://schemas.microsoft.com/office/drawing/2014/main" val="1441839364"/>
                  </a:ext>
                </a:extLst>
              </a:tr>
              <a:tr h="867046">
                <a:tc>
                  <a:txBody>
                    <a:bodyPr/>
                    <a:lstStyle/>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Care outside of hospital</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Usual place of residence</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Home</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Care home</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Hospice</a:t>
                      </a:r>
                    </a:p>
                  </a:txBody>
                  <a:tcPr>
                    <a:lnL w="19050" cap="flat" cmpd="sng" algn="ctr">
                      <a:solidFill>
                        <a:srgbClr val="005EB8"/>
                      </a:solidFill>
                      <a:prstDash val="solid"/>
                      <a:round/>
                      <a:headEnd type="none" w="med" len="med"/>
                      <a:tailEnd type="none" w="med" len="med"/>
                    </a:lnL>
                    <a:lnR w="19050" cap="flat" cmpd="sng" algn="ctr">
                      <a:solidFill>
                        <a:srgbClr val="005EB8"/>
                      </a:solidFill>
                      <a:prstDash val="solid"/>
                      <a:round/>
                      <a:headEnd type="none" w="med" len="med"/>
                      <a:tailEnd type="none" w="med" len="med"/>
                    </a:lnR>
                    <a:lnB w="1905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30820089"/>
                  </a:ext>
                </a:extLst>
              </a:tr>
            </a:tbl>
          </a:graphicData>
        </a:graphic>
      </p:graphicFrame>
    </p:spTree>
    <p:extLst>
      <p:ext uri="{BB962C8B-B14F-4D97-AF65-F5344CB8AC3E}">
        <p14:creationId xmlns:p14="http://schemas.microsoft.com/office/powerpoint/2010/main" val="779977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76F84FA-B8EB-462F-97BA-032CB76B4E3A}" type="slidenum">
              <a:rPr lang="en-GB" smtClean="0"/>
              <a:t>3</a:t>
            </a:fld>
            <a:endParaRPr lang="en-GB" dirty="0"/>
          </a:p>
        </p:txBody>
      </p:sp>
      <p:sp>
        <p:nvSpPr>
          <p:cNvPr id="4" name="Title 3"/>
          <p:cNvSpPr>
            <a:spLocks noGrp="1"/>
          </p:cNvSpPr>
          <p:nvPr>
            <p:ph type="title"/>
          </p:nvPr>
        </p:nvSpPr>
        <p:spPr/>
        <p:txBody>
          <a:bodyPr>
            <a:normAutofit/>
          </a:bodyPr>
          <a:lstStyle/>
          <a:p>
            <a:r>
              <a:rPr lang="en-GB" sz="3200" b="1" dirty="0" smtClean="0"/>
              <a:t>Why are we consulting on specialist palliative care?</a:t>
            </a:r>
            <a:endParaRPr lang="en-GB" sz="3200" b="1" dirty="0"/>
          </a:p>
        </p:txBody>
      </p:sp>
      <p:graphicFrame>
        <p:nvGraphicFramePr>
          <p:cNvPr id="5" name="Table 4"/>
          <p:cNvGraphicFramePr>
            <a:graphicFrameLocks noGrp="1"/>
          </p:cNvGraphicFramePr>
          <p:nvPr>
            <p:extLst>
              <p:ext uri="{D42A27DB-BD31-4B8C-83A1-F6EECF244321}">
                <p14:modId xmlns:p14="http://schemas.microsoft.com/office/powerpoint/2010/main" val="971066088"/>
              </p:ext>
            </p:extLst>
          </p:nvPr>
        </p:nvGraphicFramePr>
        <p:xfrm>
          <a:off x="407368" y="1640555"/>
          <a:ext cx="11457946" cy="3931920"/>
        </p:xfrm>
        <a:graphic>
          <a:graphicData uri="http://schemas.openxmlformats.org/drawingml/2006/table">
            <a:tbl>
              <a:tblPr bandRow="1">
                <a:tableStyleId>{B301B821-A1FF-4177-AEE7-76D212191A09}</a:tableStyleId>
              </a:tblPr>
              <a:tblGrid>
                <a:gridCol w="11457946">
                  <a:extLst>
                    <a:ext uri="{9D8B030D-6E8A-4147-A177-3AD203B41FA5}">
                      <a16:colId xmlns:a16="http://schemas.microsoft.com/office/drawing/2014/main" val="561937955"/>
                    </a:ext>
                  </a:extLst>
                </a:gridCol>
              </a:tblGrid>
              <a:tr h="370840">
                <a:tc>
                  <a:txBody>
                    <a:bodyPr/>
                    <a:lstStyle/>
                    <a:p>
                      <a:pPr lvl="0"/>
                      <a:r>
                        <a:rPr lang="en-GB" sz="1800" b="1" kern="1200" dirty="0" smtClean="0">
                          <a:solidFill>
                            <a:schemeClr val="dk1"/>
                          </a:solidFill>
                          <a:effectLst/>
                          <a:latin typeface="+mn-lt"/>
                          <a:ea typeface="+mn-ea"/>
                          <a:cs typeface="+mn-cs"/>
                        </a:rPr>
                        <a:t>National and local priority:</a:t>
                      </a:r>
                      <a:r>
                        <a:rPr lang="en-GB" sz="1800" kern="1200" dirty="0" smtClean="0">
                          <a:solidFill>
                            <a:schemeClr val="dk1"/>
                          </a:solidFill>
                          <a:effectLst/>
                          <a:latin typeface="+mn-lt"/>
                          <a:ea typeface="+mn-ea"/>
                          <a:cs typeface="+mn-cs"/>
                        </a:rPr>
                        <a:t> Palliative and end-of-life care is a key focus for the NHS and the North West London ICS.</a:t>
                      </a:r>
                      <a:endParaRPr lang="en-GB" sz="2000" kern="1200" dirty="0" smtClean="0">
                        <a:solidFill>
                          <a:schemeClr val="dk1"/>
                        </a:solidFill>
                        <a:effectLst/>
                        <a:latin typeface="+mn-lt"/>
                        <a:ea typeface="+mn-ea"/>
                        <a:cs typeface="+mn-cs"/>
                      </a:endParaRPr>
                    </a:p>
                    <a:p>
                      <a:pPr lvl="0"/>
                      <a:r>
                        <a:rPr lang="en-GB" sz="1800" b="1" kern="1200" dirty="0" smtClean="0">
                          <a:solidFill>
                            <a:schemeClr val="dk1"/>
                          </a:solidFill>
                          <a:effectLst/>
                          <a:latin typeface="+mn-lt"/>
                          <a:ea typeface="+mn-ea"/>
                          <a:cs typeface="+mn-cs"/>
                        </a:rPr>
                        <a:t>Current fragility:</a:t>
                      </a:r>
                      <a:r>
                        <a:rPr lang="en-GB" sz="1800" kern="1200" dirty="0" smtClean="0">
                          <a:solidFill>
                            <a:schemeClr val="dk1"/>
                          </a:solidFill>
                          <a:effectLst/>
                          <a:latin typeface="+mn-lt"/>
                          <a:ea typeface="+mn-ea"/>
                          <a:cs typeface="+mn-cs"/>
                        </a:rPr>
                        <a:t> Community-based specialist palliative care for adults (18+) is the most fragile part of the pathway.</a:t>
                      </a:r>
                      <a:endParaRPr lang="en-GB" sz="2000" kern="1200" dirty="0" smtClean="0">
                        <a:solidFill>
                          <a:schemeClr val="dk1"/>
                        </a:solidFill>
                        <a:effectLst/>
                        <a:latin typeface="+mn-lt"/>
                        <a:ea typeface="+mn-ea"/>
                        <a:cs typeface="+mn-cs"/>
                      </a:endParaRPr>
                    </a:p>
                    <a:p>
                      <a:pPr lvl="0"/>
                      <a:r>
                        <a:rPr lang="en-GB" sz="1800" b="1" kern="1200" dirty="0" smtClean="0">
                          <a:solidFill>
                            <a:schemeClr val="dk1"/>
                          </a:solidFill>
                          <a:effectLst/>
                          <a:latin typeface="+mn-lt"/>
                          <a:ea typeface="+mn-ea"/>
                          <a:cs typeface="+mn-cs"/>
                        </a:rPr>
                        <a:t>Review objectives (since late 2021):</a:t>
                      </a:r>
                      <a:endParaRPr lang="en-GB" sz="2000" kern="1200" dirty="0" smtClean="0">
                        <a:solidFill>
                          <a:schemeClr val="dk1"/>
                        </a:solidFill>
                        <a:effectLst/>
                        <a:latin typeface="+mn-lt"/>
                        <a:ea typeface="+mn-ea"/>
                        <a:cs typeface="+mn-cs"/>
                      </a:endParaRPr>
                    </a:p>
                    <a:p>
                      <a:pPr marL="742893" lvl="1" indent="-285750">
                        <a:buFont typeface="Arial" panose="020B0604020202020204" pitchFamily="34" charset="0"/>
                        <a:buChar char="•"/>
                      </a:pPr>
                      <a:r>
                        <a:rPr lang="en-GB" sz="1800" kern="1200" dirty="0" smtClean="0">
                          <a:solidFill>
                            <a:schemeClr val="dk1"/>
                          </a:solidFill>
                          <a:effectLst/>
                          <a:latin typeface="+mn-lt"/>
                          <a:ea typeface="+mn-ea"/>
                          <a:cs typeface="+mn-cs"/>
                        </a:rPr>
                        <a:t>Improve access, quality, and consistency of specialist palliative care services.</a:t>
                      </a:r>
                      <a:endParaRPr lang="en-GB" sz="2000" kern="1200" dirty="0" smtClean="0">
                        <a:solidFill>
                          <a:schemeClr val="dk1"/>
                        </a:solidFill>
                        <a:effectLst/>
                        <a:latin typeface="+mn-lt"/>
                        <a:ea typeface="+mn-ea"/>
                        <a:cs typeface="+mn-cs"/>
                      </a:endParaRPr>
                    </a:p>
                    <a:p>
                      <a:pPr marL="742893" lvl="1" indent="-285750">
                        <a:buFont typeface="Arial" panose="020B0604020202020204" pitchFamily="34" charset="0"/>
                        <a:buChar char="•"/>
                      </a:pPr>
                      <a:r>
                        <a:rPr lang="en-GB" sz="1800" kern="1200" dirty="0" smtClean="0">
                          <a:solidFill>
                            <a:schemeClr val="dk1"/>
                          </a:solidFill>
                          <a:effectLst/>
                          <a:latin typeface="+mn-lt"/>
                          <a:ea typeface="+mn-ea"/>
                          <a:cs typeface="+mn-cs"/>
                        </a:rPr>
                        <a:t>Address health inequalities, population changes, and workforce challenges.</a:t>
                      </a:r>
                      <a:endParaRPr lang="en-GB" sz="2000" kern="1200" dirty="0" smtClean="0">
                        <a:solidFill>
                          <a:schemeClr val="dk1"/>
                        </a:solidFill>
                        <a:effectLst/>
                        <a:latin typeface="+mn-lt"/>
                        <a:ea typeface="+mn-ea"/>
                        <a:cs typeface="+mn-cs"/>
                      </a:endParaRPr>
                    </a:p>
                    <a:p>
                      <a:pPr marL="742893" lvl="1" indent="-285750">
                        <a:buFont typeface="Arial" panose="020B0604020202020204" pitchFamily="34" charset="0"/>
                        <a:buChar char="•"/>
                      </a:pPr>
                      <a:r>
                        <a:rPr lang="en-GB" sz="1800" kern="1200" dirty="0" smtClean="0">
                          <a:solidFill>
                            <a:schemeClr val="dk1"/>
                          </a:solidFill>
                          <a:effectLst/>
                          <a:latin typeface="+mn-lt"/>
                          <a:ea typeface="+mn-ea"/>
                          <a:cs typeface="+mn-cs"/>
                        </a:rPr>
                        <a:t>Tackle financial pressures and align services with national policies.</a:t>
                      </a:r>
                      <a:endParaRPr lang="en-GB" sz="2000" kern="1200" dirty="0" smtClean="0">
                        <a:solidFill>
                          <a:schemeClr val="dk1"/>
                        </a:solidFill>
                        <a:effectLst/>
                        <a:latin typeface="+mn-lt"/>
                        <a:ea typeface="+mn-ea"/>
                        <a:cs typeface="+mn-cs"/>
                      </a:endParaRPr>
                    </a:p>
                    <a:p>
                      <a:pPr lvl="0"/>
                      <a:r>
                        <a:rPr lang="en-GB" sz="1800" b="1" kern="1200" dirty="0" smtClean="0">
                          <a:solidFill>
                            <a:schemeClr val="dk1"/>
                          </a:solidFill>
                          <a:effectLst/>
                          <a:latin typeface="+mn-lt"/>
                          <a:ea typeface="+mn-ea"/>
                          <a:cs typeface="+mn-cs"/>
                        </a:rPr>
                        <a:t>Pembridge Unit beds:</a:t>
                      </a:r>
                      <a:r>
                        <a:rPr lang="en-GB" sz="1800" kern="1200" dirty="0" smtClean="0">
                          <a:solidFill>
                            <a:schemeClr val="dk1"/>
                          </a:solidFill>
                          <a:effectLst/>
                          <a:latin typeface="+mn-lt"/>
                          <a:ea typeface="+mn-ea"/>
                          <a:cs typeface="+mn-cs"/>
                        </a:rPr>
                        <a:t> Consultation includes determining the future of inpatient beds suspended since 2018 due to staffing challenges.</a:t>
                      </a:r>
                      <a:endParaRPr lang="en-GB" sz="2000" kern="1200" dirty="0" smtClean="0">
                        <a:solidFill>
                          <a:schemeClr val="dk1"/>
                        </a:solidFill>
                        <a:effectLst/>
                        <a:latin typeface="+mn-lt"/>
                        <a:ea typeface="+mn-ea"/>
                        <a:cs typeface="+mn-cs"/>
                      </a:endParaRPr>
                    </a:p>
                    <a:p>
                      <a:pPr lvl="0"/>
                      <a:r>
                        <a:rPr lang="en-GB" sz="1800" b="1" kern="1200" dirty="0" smtClean="0">
                          <a:solidFill>
                            <a:schemeClr val="dk1"/>
                          </a:solidFill>
                          <a:effectLst/>
                          <a:latin typeface="+mn-lt"/>
                          <a:ea typeface="+mn-ea"/>
                          <a:cs typeface="+mn-cs"/>
                        </a:rPr>
                        <a:t>Ongoing Pembridge services:</a:t>
                      </a:r>
                      <a:endParaRPr lang="en-GB" sz="2000" kern="1200" dirty="0" smtClean="0">
                        <a:solidFill>
                          <a:schemeClr val="dk1"/>
                        </a:solidFill>
                        <a:effectLst/>
                        <a:latin typeface="+mn-lt"/>
                        <a:ea typeface="+mn-ea"/>
                        <a:cs typeface="+mn-cs"/>
                      </a:endParaRPr>
                    </a:p>
                    <a:p>
                      <a:pPr marL="742893" lvl="1" indent="-285750">
                        <a:buFont typeface="Arial" panose="020B0604020202020204" pitchFamily="34" charset="0"/>
                        <a:buChar char="•"/>
                      </a:pPr>
                      <a:r>
                        <a:rPr lang="en-GB" sz="1800" kern="1200" dirty="0" smtClean="0">
                          <a:solidFill>
                            <a:schemeClr val="dk1"/>
                          </a:solidFill>
                          <a:effectLst/>
                          <a:latin typeface="+mn-lt"/>
                          <a:ea typeface="+mn-ea"/>
                          <a:cs typeface="+mn-cs"/>
                        </a:rPr>
                        <a:t>Specialist day services, outpatient services, rehabilitation, and 24/7 advice line remain operational.</a:t>
                      </a:r>
                      <a:endParaRPr lang="en-GB" sz="2000" kern="1200" dirty="0" smtClean="0">
                        <a:solidFill>
                          <a:schemeClr val="dk1"/>
                        </a:solidFill>
                        <a:effectLst/>
                        <a:latin typeface="+mn-lt"/>
                        <a:ea typeface="+mn-ea"/>
                        <a:cs typeface="+mn-cs"/>
                      </a:endParaRPr>
                    </a:p>
                    <a:p>
                      <a:pPr lvl="0"/>
                      <a:r>
                        <a:rPr lang="en-GB" sz="1800" b="1" kern="1200" dirty="0" smtClean="0">
                          <a:solidFill>
                            <a:schemeClr val="dk1"/>
                          </a:solidFill>
                          <a:effectLst/>
                          <a:latin typeface="+mn-lt"/>
                          <a:ea typeface="+mn-ea"/>
                          <a:cs typeface="+mn-cs"/>
                        </a:rPr>
                        <a:t>Why focus on specialist palliative care?</a:t>
                      </a:r>
                      <a:endParaRPr lang="en-GB" sz="2000" kern="1200" dirty="0" smtClean="0">
                        <a:solidFill>
                          <a:schemeClr val="dk1"/>
                        </a:solidFill>
                        <a:effectLst/>
                        <a:latin typeface="+mn-lt"/>
                        <a:ea typeface="+mn-ea"/>
                        <a:cs typeface="+mn-cs"/>
                      </a:endParaRPr>
                    </a:p>
                    <a:p>
                      <a:pPr marL="742893" lvl="1" indent="-285750">
                        <a:buFont typeface="Arial" panose="020B0604020202020204" pitchFamily="34" charset="0"/>
                        <a:buChar char="•"/>
                      </a:pPr>
                      <a:r>
                        <a:rPr lang="en-GB" sz="1800" kern="1200" dirty="0" smtClean="0">
                          <a:solidFill>
                            <a:schemeClr val="dk1"/>
                          </a:solidFill>
                          <a:effectLst/>
                          <a:latin typeface="+mn-lt"/>
                          <a:ea typeface="+mn-ea"/>
                          <a:cs typeface="+mn-cs"/>
                        </a:rPr>
                        <a:t>Concentrating on this area ensures sustainability and improvement of services currently under the greatest strain.</a:t>
                      </a:r>
                      <a:endParaRPr lang="en-GB" sz="2000" kern="1200" dirty="0" smtClean="0">
                        <a:solidFill>
                          <a:schemeClr val="dk1"/>
                        </a:solidFill>
                        <a:effectLst/>
                        <a:latin typeface="+mn-lt"/>
                        <a:ea typeface="+mn-ea"/>
                        <a:cs typeface="+mn-cs"/>
                      </a:endParaRPr>
                    </a:p>
                    <a:p>
                      <a:pPr marL="742893" lvl="1" indent="-285750">
                        <a:buFont typeface="Arial" panose="020B0604020202020204" pitchFamily="34" charset="0"/>
                        <a:buChar char="•"/>
                      </a:pPr>
                      <a:r>
                        <a:rPr lang="en-GB" sz="1800" kern="1200" dirty="0" smtClean="0">
                          <a:solidFill>
                            <a:schemeClr val="dk1"/>
                          </a:solidFill>
                          <a:effectLst/>
                          <a:latin typeface="+mn-lt"/>
                          <a:ea typeface="+mn-ea"/>
                          <a:cs typeface="+mn-cs"/>
                        </a:rPr>
                        <a:t>This approach also lays the groundwork for broader enhancements to end-of-life care pathways in the future.</a:t>
                      </a:r>
                      <a:endParaRPr lang="en-GB" sz="2000" kern="1200" dirty="0" smtClean="0">
                        <a:solidFill>
                          <a:schemeClr val="dk1"/>
                        </a:solidFill>
                        <a:effectLst/>
                        <a:latin typeface="+mn-lt"/>
                        <a:ea typeface="+mn-ea"/>
                        <a:cs typeface="+mn-cs"/>
                      </a:endParaRPr>
                    </a:p>
                  </a:txBody>
                  <a:tcPr/>
                </a:tc>
                <a:extLst>
                  <a:ext uri="{0D108BD9-81ED-4DB2-BD59-A6C34878D82A}">
                    <a16:rowId xmlns:a16="http://schemas.microsoft.com/office/drawing/2014/main" val="3181336580"/>
                  </a:ext>
                </a:extLst>
              </a:tr>
            </a:tbl>
          </a:graphicData>
        </a:graphic>
      </p:graphicFrame>
    </p:spTree>
    <p:extLst>
      <p:ext uri="{BB962C8B-B14F-4D97-AF65-F5344CB8AC3E}">
        <p14:creationId xmlns:p14="http://schemas.microsoft.com/office/powerpoint/2010/main" val="3497848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125319"/>
            <a:ext cx="12192000" cy="7260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2"/>
          <p:cNvSpPr>
            <a:spLocks noGrp="1"/>
          </p:cNvSpPr>
          <p:nvPr>
            <p:ph type="sldNum" sz="quarter" idx="12"/>
          </p:nvPr>
        </p:nvSpPr>
        <p:spPr/>
        <p:txBody>
          <a:bodyPr/>
          <a:lstStyle/>
          <a:p>
            <a:fld id="{E76F84FA-B8EB-462F-97BA-032CB76B4E3A}" type="slidenum">
              <a:rPr lang="en-GB" smtClean="0"/>
              <a:t>4</a:t>
            </a:fld>
            <a:endParaRPr lang="en-GB" dirty="0"/>
          </a:p>
        </p:txBody>
      </p:sp>
      <p:sp>
        <p:nvSpPr>
          <p:cNvPr id="4" name="Title 3"/>
          <p:cNvSpPr>
            <a:spLocks noGrp="1"/>
          </p:cNvSpPr>
          <p:nvPr>
            <p:ph type="title"/>
          </p:nvPr>
        </p:nvSpPr>
        <p:spPr/>
        <p:txBody>
          <a:bodyPr>
            <a:normAutofit/>
          </a:bodyPr>
          <a:lstStyle/>
          <a:p>
            <a:r>
              <a:rPr lang="en-GB" sz="3200" b="1" dirty="0" smtClean="0"/>
              <a:t>Timeline of Engagement and Feedback to date</a:t>
            </a:r>
            <a:endParaRPr lang="en-GB" sz="32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977801168"/>
              </p:ext>
            </p:extLst>
          </p:nvPr>
        </p:nvGraphicFramePr>
        <p:xfrm>
          <a:off x="203515" y="1330966"/>
          <a:ext cx="11784969" cy="4229856"/>
        </p:xfrm>
        <a:graphic>
          <a:graphicData uri="http://schemas.openxmlformats.org/drawingml/2006/table">
            <a:tbl>
              <a:tblPr firstRow="1" firstCol="1" bandRow="1">
                <a:tableStyleId>{B301B821-A1FF-4177-AEE7-76D212191A09}</a:tableStyleId>
              </a:tblPr>
              <a:tblGrid>
                <a:gridCol w="3495649">
                  <a:extLst>
                    <a:ext uri="{9D8B030D-6E8A-4147-A177-3AD203B41FA5}">
                      <a16:colId xmlns:a16="http://schemas.microsoft.com/office/drawing/2014/main" val="1301048750"/>
                    </a:ext>
                  </a:extLst>
                </a:gridCol>
                <a:gridCol w="8289320">
                  <a:extLst>
                    <a:ext uri="{9D8B030D-6E8A-4147-A177-3AD203B41FA5}">
                      <a16:colId xmlns:a16="http://schemas.microsoft.com/office/drawing/2014/main" val="3562072297"/>
                    </a:ext>
                  </a:extLst>
                </a:gridCol>
              </a:tblGrid>
              <a:tr h="334213">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Date</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Publication</a:t>
                      </a:r>
                      <a:r>
                        <a:rPr lang="en-GB" sz="1400" baseline="0" dirty="0" smtClean="0">
                          <a:effectLst/>
                          <a:latin typeface="Arial" panose="020B0604020202020204" pitchFamily="34" charset="0"/>
                          <a:cs typeface="Arial" panose="020B0604020202020204" pitchFamily="34" charset="0"/>
                        </a:rPr>
                        <a:t> / engagement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463431808"/>
                  </a:ext>
                </a:extLst>
              </a:tr>
              <a:tr h="406957">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December 2021</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Issues paper published </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061710997"/>
                  </a:ext>
                </a:extLst>
              </a:tr>
              <a:tr h="398315">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December 2021 to May 2022</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What is important to north west London residents</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236678419"/>
                  </a:ext>
                </a:extLst>
              </a:tr>
              <a:tr h="398315">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June 2022</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Interim residents</a:t>
                      </a:r>
                      <a:r>
                        <a:rPr lang="en-GB" sz="1400" baseline="0" dirty="0" smtClean="0">
                          <a:effectLst/>
                          <a:latin typeface="Arial" panose="020B0604020202020204" pitchFamily="34" charset="0"/>
                          <a:cs typeface="Arial" panose="020B0604020202020204" pitchFamily="34" charset="0"/>
                        </a:rPr>
                        <a:t> </a:t>
                      </a:r>
                      <a:r>
                        <a:rPr lang="en-GB" sz="1400" dirty="0" smtClean="0">
                          <a:effectLst/>
                          <a:latin typeface="Arial" panose="020B0604020202020204" pitchFamily="34" charset="0"/>
                          <a:cs typeface="Arial" panose="020B0604020202020204" pitchFamily="34" charset="0"/>
                        </a:rPr>
                        <a:t>engagement report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297804798"/>
                  </a:ext>
                </a:extLst>
              </a:tr>
              <a:tr h="398315">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March 2023</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Final residents engagement report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2966056948"/>
                  </a:ext>
                </a:extLst>
              </a:tr>
              <a:tr h="428568">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May 2022 to April 2023</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800"/>
                        </a:spcAft>
                      </a:pPr>
                      <a:r>
                        <a:rPr lang="en-GB" sz="1400" dirty="0" smtClean="0">
                          <a:effectLst/>
                          <a:latin typeface="Arial" panose="020B0604020202020204" pitchFamily="34" charset="0"/>
                          <a:cs typeface="Arial" panose="020B0604020202020204" pitchFamily="34" charset="0"/>
                        </a:rPr>
                        <a:t>Working group co-design the model of care (with 12 residents)</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190515867"/>
                  </a:ext>
                </a:extLst>
              </a:tr>
              <a:tr h="393274">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September to October 2023</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Initial model of care published</a:t>
                      </a:r>
                      <a:r>
                        <a:rPr lang="en-GB" sz="1400" baseline="0" dirty="0" smtClean="0">
                          <a:effectLst/>
                          <a:latin typeface="Arial" panose="020B0604020202020204" pitchFamily="34" charset="0"/>
                          <a:cs typeface="Arial" panose="020B0604020202020204" pitchFamily="34" charset="0"/>
                        </a:rPr>
                        <a:t> and engaged on</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686072174"/>
                  </a:ext>
                </a:extLst>
              </a:tr>
              <a:tr h="463266">
                <a:tc>
                  <a:txBody>
                    <a:bodyPr/>
                    <a:lstStyle/>
                    <a:p>
                      <a:pPr marL="0" marR="0" lvl="0" indent="0" algn="l" defTabSz="914286" rtl="0" eaLnBrk="1" fontAlgn="auto" latinLnBrk="0" hangingPunct="1">
                        <a:lnSpc>
                          <a:spcPct val="107000"/>
                        </a:lnSpc>
                        <a:spcBef>
                          <a:spcPts val="0"/>
                        </a:spcBef>
                        <a:spcAft>
                          <a:spcPts val="0"/>
                        </a:spcAft>
                        <a:buClrTx/>
                        <a:buSzTx/>
                        <a:buFontTx/>
                        <a:buNone/>
                        <a:tabLst/>
                        <a:defRPr/>
                      </a:pPr>
                      <a:r>
                        <a:rPr lang="en-GB" sz="1400" dirty="0" smtClean="0">
                          <a:solidFill>
                            <a:schemeClr val="bg1"/>
                          </a:solidFill>
                          <a:effectLst/>
                          <a:latin typeface="Arial" panose="020B0604020202020204" pitchFamily="34" charset="0"/>
                          <a:cs typeface="Arial" panose="020B0604020202020204" pitchFamily="34" charset="0"/>
                        </a:rPr>
                        <a:t>November to December 2023</a:t>
                      </a:r>
                    </a:p>
                    <a:p>
                      <a:pPr>
                        <a:lnSpc>
                          <a:spcPct val="107000"/>
                        </a:lnSpc>
                        <a:spcAft>
                          <a:spcPts val="0"/>
                        </a:spcAft>
                      </a:pP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marL="0" marR="0" lvl="0" indent="0" algn="l" defTabSz="914286" rtl="0" eaLnBrk="1" fontAlgn="auto" latinLnBrk="0" hangingPunct="1">
                        <a:lnSpc>
                          <a:spcPct val="107000"/>
                        </a:lnSpc>
                        <a:spcBef>
                          <a:spcPts val="0"/>
                        </a:spcBef>
                        <a:spcAft>
                          <a:spcPts val="0"/>
                        </a:spcAft>
                        <a:buClrTx/>
                        <a:buSzTx/>
                        <a:buFontTx/>
                        <a:buNone/>
                        <a:tabLst/>
                        <a:defRPr/>
                      </a:pPr>
                      <a:r>
                        <a:rPr lang="en-GB" sz="1400" dirty="0" smtClean="0">
                          <a:effectLst/>
                          <a:latin typeface="Arial" panose="020B0604020202020204" pitchFamily="34" charset="0"/>
                          <a:cs typeface="Arial" panose="020B0604020202020204" pitchFamily="34" charset="0"/>
                        </a:rPr>
                        <a:t>Engagement on options for delivering model</a:t>
                      </a:r>
                      <a:r>
                        <a:rPr lang="en-GB" sz="1400" baseline="0" dirty="0" smtClean="0">
                          <a:effectLst/>
                          <a:latin typeface="Arial" panose="020B0604020202020204" pitchFamily="34" charset="0"/>
                          <a:cs typeface="Arial" panose="020B0604020202020204" pitchFamily="34" charset="0"/>
                        </a:rPr>
                        <a:t> of care</a:t>
                      </a:r>
                      <a:endParaRPr lang="en-GB" sz="1400" dirty="0" smtClean="0">
                        <a:effectLst/>
                        <a:latin typeface="Arial" panose="020B0604020202020204" pitchFamily="34" charset="0"/>
                        <a:cs typeface="Arial" panose="020B0604020202020204" pitchFamily="34" charset="0"/>
                      </a:endParaRPr>
                    </a:p>
                    <a:p>
                      <a:pPr>
                        <a:lnSpc>
                          <a:spcPct val="107000"/>
                        </a:lnSpc>
                        <a:spcAft>
                          <a:spcPts val="0"/>
                        </a:spcAft>
                      </a:pP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692983191"/>
                  </a:ext>
                </a:extLst>
              </a:tr>
              <a:tr h="483841">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February 2024</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Revised model</a:t>
                      </a:r>
                      <a:r>
                        <a:rPr lang="en-GB" sz="1400" baseline="0" dirty="0" smtClean="0">
                          <a:effectLst/>
                          <a:latin typeface="Arial" panose="020B0604020202020204" pitchFamily="34" charset="0"/>
                          <a:cs typeface="Arial" panose="020B0604020202020204" pitchFamily="34" charset="0"/>
                        </a:rPr>
                        <a:t> of care published</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1101582183"/>
                  </a:ext>
                </a:extLst>
              </a:tr>
              <a:tr h="524792">
                <a:tc>
                  <a:txBody>
                    <a:bodyPr/>
                    <a:lstStyle/>
                    <a:p>
                      <a:pPr>
                        <a:lnSpc>
                          <a:spcPct val="107000"/>
                        </a:lnSpc>
                        <a:spcAft>
                          <a:spcPts val="0"/>
                        </a:spcAft>
                      </a:pPr>
                      <a:r>
                        <a:rPr lang="en-GB" sz="1400" dirty="0" smtClean="0">
                          <a:solidFill>
                            <a:schemeClr val="bg1"/>
                          </a:solidFill>
                          <a:effectLst/>
                          <a:latin typeface="Arial" panose="020B0604020202020204" pitchFamily="34" charset="0"/>
                          <a:cs typeface="Arial" panose="020B0604020202020204" pitchFamily="34" charset="0"/>
                        </a:rPr>
                        <a:t>February to October 2024</a:t>
                      </a:r>
                      <a:endParaRPr lang="en-GB"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5B9BD5"/>
                    </a:solidFill>
                  </a:tcPr>
                </a:tc>
                <a:tc>
                  <a:txBody>
                    <a:bodyPr/>
                    <a:lstStyle/>
                    <a:p>
                      <a:pPr>
                        <a:lnSpc>
                          <a:spcPct val="107000"/>
                        </a:lnSpc>
                        <a:spcAft>
                          <a:spcPts val="0"/>
                        </a:spcAft>
                      </a:pPr>
                      <a:r>
                        <a:rPr lang="en-GB" sz="1400" dirty="0" smtClean="0">
                          <a:effectLst/>
                          <a:latin typeface="Arial" panose="020B0604020202020204" pitchFamily="34" charset="0"/>
                          <a:cs typeface="Arial" panose="020B0604020202020204" pitchFamily="34" charset="0"/>
                        </a:rPr>
                        <a:t>Completion of assurance stages with London Clinical Senate, NHS</a:t>
                      </a:r>
                      <a:r>
                        <a:rPr lang="en-GB" sz="1400" baseline="0" dirty="0" smtClean="0">
                          <a:effectLst/>
                          <a:latin typeface="Arial" panose="020B0604020202020204" pitchFamily="34" charset="0"/>
                          <a:cs typeface="Arial" panose="020B0604020202020204" pitchFamily="34" charset="0"/>
                        </a:rPr>
                        <a:t> England, London Mayor’s office and North West London Integrated Care Board leading to further revision of model of care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3007301297"/>
                  </a:ext>
                </a:extLst>
              </a:tr>
            </a:tbl>
          </a:graphicData>
        </a:graphic>
      </p:graphicFrame>
      <p:sp>
        <p:nvSpPr>
          <p:cNvPr id="7" name="Content Placeholder 1"/>
          <p:cNvSpPr>
            <a:spLocks noGrp="1"/>
          </p:cNvSpPr>
          <p:nvPr>
            <p:ph idx="1"/>
          </p:nvPr>
        </p:nvSpPr>
        <p:spPr>
          <a:xfrm>
            <a:off x="198823" y="5783324"/>
            <a:ext cx="11789661" cy="683990"/>
          </a:xfrm>
          <a:solidFill>
            <a:schemeClr val="accent4">
              <a:lumMod val="20000"/>
              <a:lumOff val="80000"/>
            </a:schemeClr>
          </a:solidFill>
          <a:ln w="19050">
            <a:noFill/>
            <a:prstDash val="sysDash"/>
          </a:ln>
        </p:spPr>
        <p:txBody>
          <a:bodyPr>
            <a:normAutofit/>
          </a:bodyPr>
          <a:lstStyle/>
          <a:p>
            <a:pPr marL="0" indent="0" algn="ctr">
              <a:lnSpc>
                <a:spcPct val="120000"/>
              </a:lnSpc>
              <a:spcBef>
                <a:spcPts val="600"/>
              </a:spcBef>
              <a:buNone/>
            </a:pPr>
            <a:r>
              <a:rPr lang="en-GB" sz="1600" b="1" dirty="0" smtClean="0">
                <a:solidFill>
                  <a:schemeClr val="accent2">
                    <a:lumMod val="75000"/>
                  </a:schemeClr>
                </a:solidFill>
              </a:rPr>
              <a:t>We </a:t>
            </a:r>
            <a:r>
              <a:rPr lang="en-GB" sz="1600" b="1" dirty="0">
                <a:solidFill>
                  <a:schemeClr val="accent2">
                    <a:lumMod val="75000"/>
                  </a:schemeClr>
                </a:solidFill>
              </a:rPr>
              <a:t>want to thank all our </a:t>
            </a:r>
            <a:r>
              <a:rPr lang="en-GB" sz="1600" b="1" dirty="0" smtClean="0">
                <a:solidFill>
                  <a:schemeClr val="accent2">
                    <a:lumMod val="75000"/>
                  </a:schemeClr>
                </a:solidFill>
              </a:rPr>
              <a:t>North </a:t>
            </a:r>
            <a:r>
              <a:rPr lang="en-GB" sz="1600" b="1" dirty="0">
                <a:solidFill>
                  <a:schemeClr val="accent2">
                    <a:lumMod val="75000"/>
                  </a:schemeClr>
                </a:solidFill>
              </a:rPr>
              <a:t>W</a:t>
            </a:r>
            <a:r>
              <a:rPr lang="en-GB" sz="1600" b="1" dirty="0" smtClean="0">
                <a:solidFill>
                  <a:schemeClr val="accent2">
                    <a:lumMod val="75000"/>
                  </a:schemeClr>
                </a:solidFill>
              </a:rPr>
              <a:t>est </a:t>
            </a:r>
            <a:r>
              <a:rPr lang="en-GB" sz="1600" b="1" dirty="0">
                <a:solidFill>
                  <a:schemeClr val="accent2">
                    <a:lumMod val="75000"/>
                  </a:schemeClr>
                </a:solidFill>
              </a:rPr>
              <a:t>London residents who have contributed to the development of these proposals. Their thoughts, personal stories and suggestions have really made a difference.</a:t>
            </a:r>
          </a:p>
          <a:p>
            <a:pPr marL="0" indent="0">
              <a:lnSpc>
                <a:spcPct val="120000"/>
              </a:lnSpc>
              <a:spcBef>
                <a:spcPts val="600"/>
              </a:spcBef>
              <a:buNone/>
            </a:pPr>
            <a:endParaRPr lang="en-GB" sz="1600" dirty="0" smtClean="0">
              <a:solidFill>
                <a:schemeClr val="accent2">
                  <a:lumMod val="75000"/>
                </a:schemeClr>
              </a:solidFill>
            </a:endParaRPr>
          </a:p>
          <a:p>
            <a:pPr marL="0" indent="0">
              <a:lnSpc>
                <a:spcPct val="120000"/>
              </a:lnSpc>
              <a:spcBef>
                <a:spcPts val="600"/>
              </a:spcBef>
              <a:buNone/>
            </a:pPr>
            <a:endParaRPr lang="en-GB" sz="1600" dirty="0">
              <a:solidFill>
                <a:schemeClr val="accent2">
                  <a:lumMod val="75000"/>
                </a:schemeClr>
              </a:solidFill>
            </a:endParaRPr>
          </a:p>
        </p:txBody>
      </p:sp>
    </p:spTree>
    <p:extLst>
      <p:ext uri="{BB962C8B-B14F-4D97-AF65-F5344CB8AC3E}">
        <p14:creationId xmlns:p14="http://schemas.microsoft.com/office/powerpoint/2010/main" val="2698718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892145" y="6137564"/>
            <a:ext cx="2299855" cy="7204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2"/>
          <p:cNvSpPr>
            <a:spLocks noGrp="1"/>
          </p:cNvSpPr>
          <p:nvPr>
            <p:ph type="sldNum" sz="quarter" idx="12"/>
          </p:nvPr>
        </p:nvSpPr>
        <p:spPr/>
        <p:txBody>
          <a:bodyPr/>
          <a:lstStyle/>
          <a:p>
            <a:fld id="{E76F84FA-B8EB-462F-97BA-032CB76B4E3A}" type="slidenum">
              <a:rPr lang="en-GB" smtClean="0"/>
              <a:t>5</a:t>
            </a:fld>
            <a:endParaRPr lang="en-GB" dirty="0"/>
          </a:p>
        </p:txBody>
      </p:sp>
      <p:sp>
        <p:nvSpPr>
          <p:cNvPr id="4" name="Title 3"/>
          <p:cNvSpPr>
            <a:spLocks noGrp="1"/>
          </p:cNvSpPr>
          <p:nvPr>
            <p:ph type="title"/>
          </p:nvPr>
        </p:nvSpPr>
        <p:spPr>
          <a:xfrm>
            <a:off x="407368" y="326583"/>
            <a:ext cx="11535712" cy="543595"/>
          </a:xfrm>
        </p:spPr>
        <p:txBody>
          <a:bodyPr>
            <a:normAutofit/>
          </a:bodyPr>
          <a:lstStyle/>
          <a:p>
            <a:r>
              <a:rPr lang="en-GB" sz="3200" b="1" dirty="0"/>
              <a:t>What we are </a:t>
            </a:r>
            <a:r>
              <a:rPr lang="en-GB" sz="3200" b="1" dirty="0" smtClean="0"/>
              <a:t>consulting on: proposed key improvements</a:t>
            </a:r>
            <a:endParaRPr lang="en-GB" sz="3200" dirty="0"/>
          </a:p>
        </p:txBody>
      </p:sp>
      <p:sp>
        <p:nvSpPr>
          <p:cNvPr id="2" name="TextBox 1"/>
          <p:cNvSpPr txBox="1"/>
          <p:nvPr/>
        </p:nvSpPr>
        <p:spPr>
          <a:xfrm>
            <a:off x="407368" y="1384799"/>
            <a:ext cx="11369339" cy="4524315"/>
          </a:xfrm>
          <a:prstGeom prst="rect">
            <a:avLst/>
          </a:prstGeom>
          <a:noFill/>
        </p:spPr>
        <p:txBody>
          <a:bodyPr wrap="square" rtlCol="0">
            <a:spAutoFit/>
          </a:bodyPr>
          <a:lstStyle/>
          <a:p>
            <a:pPr lvl="0"/>
            <a:r>
              <a:rPr lang="en-GB" b="1" dirty="0" smtClean="0">
                <a:latin typeface="Arial" panose="020B0604020202020204" pitchFamily="34" charset="0"/>
                <a:cs typeface="Arial" panose="020B0604020202020204" pitchFamily="34" charset="0"/>
              </a:rPr>
              <a:t>The highlights:</a:t>
            </a:r>
          </a:p>
          <a:p>
            <a:pPr lvl="0"/>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A specialist </a:t>
            </a:r>
            <a:r>
              <a:rPr lang="en-GB" dirty="0" smtClean="0">
                <a:latin typeface="Arial" panose="020B0604020202020204" pitchFamily="34" charset="0"/>
                <a:cs typeface="Arial" panose="020B0604020202020204" pitchFamily="34" charset="0"/>
              </a:rPr>
              <a:t>palliative care nursing </a:t>
            </a:r>
            <a:r>
              <a:rPr lang="en-GB" dirty="0">
                <a:latin typeface="Arial" panose="020B0604020202020204" pitchFamily="34" charset="0"/>
                <a:cs typeface="Arial" panose="020B0604020202020204" pitchFamily="34" charset="0"/>
              </a:rPr>
              <a:t>team available </a:t>
            </a:r>
            <a:r>
              <a:rPr lang="en-GB" b="1" dirty="0">
                <a:solidFill>
                  <a:srgbClr val="432C89"/>
                </a:solidFill>
                <a:latin typeface="Arial" panose="020B0604020202020204" pitchFamily="34" charset="0"/>
                <a:cs typeface="Arial" panose="020B0604020202020204" pitchFamily="34" charset="0"/>
              </a:rPr>
              <a:t>12 hours </a:t>
            </a:r>
            <a:r>
              <a:rPr lang="en-GB" dirty="0">
                <a:latin typeface="Arial" panose="020B0604020202020204" pitchFamily="34" charset="0"/>
                <a:cs typeface="Arial" panose="020B0604020202020204" pitchFamily="34" charset="0"/>
              </a:rPr>
              <a:t>a </a:t>
            </a:r>
            <a:r>
              <a:rPr lang="en-GB" dirty="0" smtClean="0">
                <a:latin typeface="Arial" panose="020B0604020202020204" pitchFamily="34" charset="0"/>
                <a:cs typeface="Arial" panose="020B0604020202020204" pitchFamily="34" charset="0"/>
              </a:rPr>
              <a:t>day (8am to 8pm), </a:t>
            </a:r>
            <a:r>
              <a:rPr lang="en-GB" b="1" dirty="0">
                <a:solidFill>
                  <a:srgbClr val="432C89"/>
                </a:solidFill>
                <a:latin typeface="Arial" panose="020B0604020202020204" pitchFamily="34" charset="0"/>
                <a:cs typeface="Arial" panose="020B0604020202020204" pitchFamily="34" charset="0"/>
              </a:rPr>
              <a:t>7 days a week</a:t>
            </a:r>
            <a:r>
              <a:rPr lang="en-GB" dirty="0">
                <a:latin typeface="Arial" panose="020B0604020202020204" pitchFamily="34" charset="0"/>
                <a:cs typeface="Arial" panose="020B0604020202020204" pitchFamily="34" charset="0"/>
              </a:rPr>
              <a:t>, across </a:t>
            </a:r>
            <a:r>
              <a:rPr lang="en-GB" dirty="0" smtClean="0">
                <a:latin typeface="Arial" panose="020B0604020202020204" pitchFamily="34" charset="0"/>
                <a:cs typeface="Arial" panose="020B0604020202020204" pitchFamily="34" charset="0"/>
              </a:rPr>
              <a:t>all 8 boroughs</a:t>
            </a:r>
            <a:r>
              <a:rPr lang="en-GB" dirty="0">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r>
              <a:rPr lang="en-GB" b="1" dirty="0">
                <a:solidFill>
                  <a:srgbClr val="432C89"/>
                </a:solidFill>
                <a:latin typeface="Arial" panose="020B0604020202020204" pitchFamily="34" charset="0"/>
                <a:cs typeface="Arial" panose="020B0604020202020204" pitchFamily="34" charset="0"/>
              </a:rPr>
              <a:t>24/7 </a:t>
            </a:r>
            <a:r>
              <a:rPr lang="en-GB" b="1" dirty="0" smtClean="0">
                <a:solidFill>
                  <a:srgbClr val="432C89"/>
                </a:solidFill>
                <a:latin typeface="Arial" panose="020B0604020202020204" pitchFamily="34" charset="0"/>
                <a:cs typeface="Arial" panose="020B0604020202020204" pitchFamily="34" charset="0"/>
              </a:rPr>
              <a:t>specialist palliative care telephone </a:t>
            </a:r>
            <a:r>
              <a:rPr lang="en-GB" dirty="0">
                <a:latin typeface="Arial" panose="020B0604020202020204" pitchFamily="34" charset="0"/>
                <a:cs typeface="Arial" panose="020B0604020202020204" pitchFamily="34" charset="0"/>
              </a:rPr>
              <a:t>support for </a:t>
            </a:r>
            <a:r>
              <a:rPr lang="en-GB" dirty="0" smtClean="0">
                <a:latin typeface="Arial" panose="020B0604020202020204" pitchFamily="34" charset="0"/>
                <a:cs typeface="Arial" panose="020B0604020202020204" pitchFamily="34" charset="0"/>
              </a:rPr>
              <a:t>all north </a:t>
            </a:r>
            <a:r>
              <a:rPr lang="en-GB" dirty="0">
                <a:latin typeface="Arial" panose="020B0604020202020204" pitchFamily="34" charset="0"/>
                <a:cs typeface="Arial" panose="020B0604020202020204" pitchFamily="34" charset="0"/>
              </a:rPr>
              <a:t>w</a:t>
            </a:r>
            <a:r>
              <a:rPr lang="en-GB" dirty="0" smtClean="0">
                <a:latin typeface="Arial" panose="020B0604020202020204" pitchFamily="34" charset="0"/>
                <a:cs typeface="Arial" panose="020B0604020202020204" pitchFamily="34" charset="0"/>
              </a:rPr>
              <a:t>est </a:t>
            </a:r>
            <a:r>
              <a:rPr lang="en-GB" dirty="0">
                <a:latin typeface="Arial" panose="020B0604020202020204" pitchFamily="34" charset="0"/>
                <a:cs typeface="Arial" panose="020B0604020202020204" pitchFamily="34" charset="0"/>
              </a:rPr>
              <a:t>London </a:t>
            </a:r>
            <a:r>
              <a:rPr lang="en-GB" dirty="0" smtClean="0">
                <a:latin typeface="Arial" panose="020B0604020202020204" pitchFamily="34" charset="0"/>
                <a:cs typeface="Arial" panose="020B0604020202020204" pitchFamily="34" charset="0"/>
              </a:rPr>
              <a:t>residents whether known or not to the services.</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b="1" dirty="0" smtClean="0">
                <a:solidFill>
                  <a:srgbClr val="432C89"/>
                </a:solidFill>
                <a:latin typeface="Arial" panose="020B0604020202020204" pitchFamily="34" charset="0"/>
                <a:cs typeface="Arial" panose="020B0604020202020204" pitchFamily="34" charset="0"/>
              </a:rPr>
              <a:t>Hospice </a:t>
            </a:r>
            <a:r>
              <a:rPr lang="en-GB" b="1" dirty="0">
                <a:solidFill>
                  <a:srgbClr val="432C89"/>
                </a:solidFill>
                <a:latin typeface="Arial" panose="020B0604020202020204" pitchFamily="34" charset="0"/>
                <a:cs typeface="Arial" panose="020B0604020202020204" pitchFamily="34" charset="0"/>
              </a:rPr>
              <a:t>at </a:t>
            </a:r>
            <a:r>
              <a:rPr lang="en-GB" b="1" dirty="0" smtClean="0">
                <a:solidFill>
                  <a:srgbClr val="432C89"/>
                </a:solidFill>
                <a:latin typeface="Arial" panose="020B0604020202020204" pitchFamily="34" charset="0"/>
                <a:cs typeface="Arial" panose="020B0604020202020204" pitchFamily="34" charset="0"/>
              </a:rPr>
              <a:t>Home </a:t>
            </a:r>
            <a:r>
              <a:rPr lang="en-GB" dirty="0">
                <a:latin typeface="Arial" panose="020B0604020202020204" pitchFamily="34" charset="0"/>
                <a:cs typeface="Arial" panose="020B0604020202020204" pitchFamily="34" charset="0"/>
              </a:rPr>
              <a:t>services </a:t>
            </a:r>
            <a:r>
              <a:rPr lang="en-GB" dirty="0" smtClean="0">
                <a:latin typeface="Arial" panose="020B0604020202020204" pitchFamily="34" charset="0"/>
                <a:cs typeface="Arial" panose="020B0604020202020204" pitchFamily="34" charset="0"/>
              </a:rPr>
              <a:t>available for all 8 boroughs 24/7 </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Specialist palliative care </a:t>
            </a:r>
            <a:r>
              <a:rPr lang="en-GB" b="1" dirty="0">
                <a:solidFill>
                  <a:srgbClr val="432C89"/>
                </a:solidFill>
                <a:latin typeface="Arial" panose="020B0604020202020204" pitchFamily="34" charset="0"/>
                <a:cs typeface="Arial" panose="020B0604020202020204" pitchFamily="34" charset="0"/>
              </a:rPr>
              <a:t>outpatient clinics </a:t>
            </a:r>
            <a:r>
              <a:rPr lang="en-GB" dirty="0">
                <a:latin typeface="Arial" panose="020B0604020202020204" pitchFamily="34" charset="0"/>
                <a:cs typeface="Arial" panose="020B0604020202020204" pitchFamily="34" charset="0"/>
              </a:rPr>
              <a:t>in </a:t>
            </a:r>
            <a:r>
              <a:rPr lang="en-GB" dirty="0" smtClean="0">
                <a:latin typeface="Arial" panose="020B0604020202020204" pitchFamily="34" charset="0"/>
                <a:cs typeface="Arial" panose="020B0604020202020204" pitchFamily="34" charset="0"/>
              </a:rPr>
              <a:t>all 8 boroughs.</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Improved access to </a:t>
            </a:r>
            <a:r>
              <a:rPr lang="en-GB" b="1" dirty="0">
                <a:solidFill>
                  <a:srgbClr val="432C89"/>
                </a:solidFill>
                <a:latin typeface="Arial" panose="020B0604020202020204" pitchFamily="34" charset="0"/>
                <a:cs typeface="Arial" panose="020B0604020202020204" pitchFamily="34" charset="0"/>
              </a:rPr>
              <a:t>psychological and bereavement </a:t>
            </a:r>
            <a:r>
              <a:rPr lang="en-GB" dirty="0">
                <a:latin typeface="Arial" panose="020B0604020202020204" pitchFamily="34" charset="0"/>
                <a:cs typeface="Arial" panose="020B0604020202020204" pitchFamily="34" charset="0"/>
              </a:rPr>
              <a:t>support for families </a:t>
            </a:r>
            <a:r>
              <a:rPr lang="en-GB" dirty="0" smtClean="0">
                <a:latin typeface="Arial" panose="020B0604020202020204" pitchFamily="34" charset="0"/>
                <a:cs typeface="Arial" panose="020B0604020202020204" pitchFamily="34" charset="0"/>
              </a:rPr>
              <a:t>for all 8 boroughs</a:t>
            </a:r>
          </a:p>
          <a:p>
            <a:pPr marL="285750" lvl="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Expanded </a:t>
            </a:r>
            <a:r>
              <a:rPr lang="en-GB" b="1" dirty="0" err="1">
                <a:solidFill>
                  <a:srgbClr val="432C89"/>
                </a:solidFill>
                <a:latin typeface="Arial" panose="020B0604020202020204" pitchFamily="34" charset="0"/>
                <a:cs typeface="Arial" panose="020B0604020202020204" pitchFamily="34" charset="0"/>
              </a:rPr>
              <a:t>lymphoedema</a:t>
            </a:r>
            <a:r>
              <a:rPr lang="en-GB" dirty="0">
                <a:latin typeface="Arial" panose="020B0604020202020204" pitchFamily="34" charset="0"/>
                <a:cs typeface="Arial" panose="020B0604020202020204" pitchFamily="34" charset="0"/>
              </a:rPr>
              <a:t> services for conditions related to both cancer and non-cancer </a:t>
            </a:r>
            <a:r>
              <a:rPr lang="en-GB" dirty="0" smtClean="0">
                <a:latin typeface="Arial" panose="020B0604020202020204" pitchFamily="34" charset="0"/>
                <a:cs typeface="Arial" panose="020B0604020202020204" pitchFamily="34" charset="0"/>
              </a:rPr>
              <a:t>causes for all 8 boroughs.</a:t>
            </a:r>
            <a:endParaRPr lang="en-GB"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b="1" dirty="0">
                <a:solidFill>
                  <a:srgbClr val="432C89"/>
                </a:solidFill>
                <a:latin typeface="Arial" panose="020B0604020202020204" pitchFamily="34" charset="0"/>
                <a:cs typeface="Arial" panose="020B0604020202020204" pitchFamily="34" charset="0"/>
              </a:rPr>
              <a:t>46 new enhanced end-of-life care beds</a:t>
            </a:r>
            <a:r>
              <a:rPr lang="en-GB" b="1"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across north west London, </a:t>
            </a:r>
            <a:r>
              <a:rPr lang="en-GB" dirty="0">
                <a:latin typeface="Arial" panose="020B0604020202020204" pitchFamily="34" charset="0"/>
                <a:cs typeface="Arial" panose="020B0604020202020204" pitchFamily="34" charset="0"/>
              </a:rPr>
              <a:t>providing additional </a:t>
            </a:r>
            <a:r>
              <a:rPr lang="en-GB" dirty="0" smtClean="0">
                <a:latin typeface="Arial" panose="020B0604020202020204" pitchFamily="34" charset="0"/>
                <a:cs typeface="Arial" panose="020B0604020202020204" pitchFamily="34" charset="0"/>
              </a:rPr>
              <a:t>care options </a:t>
            </a:r>
            <a:r>
              <a:rPr lang="en-GB" dirty="0">
                <a:latin typeface="Arial" panose="020B0604020202020204" pitchFamily="34" charset="0"/>
                <a:cs typeface="Arial" panose="020B0604020202020204" pitchFamily="34" charset="0"/>
              </a:rPr>
              <a:t>for those whose needs </a:t>
            </a:r>
            <a:r>
              <a:rPr lang="en-GB" dirty="0" smtClean="0">
                <a:latin typeface="Arial" panose="020B0604020202020204" pitchFamily="34" charset="0"/>
                <a:cs typeface="Arial" panose="020B0604020202020204" pitchFamily="34" charset="0"/>
              </a:rPr>
              <a:t>can not be </a:t>
            </a:r>
            <a:r>
              <a:rPr lang="en-GB" dirty="0">
                <a:latin typeface="Arial" panose="020B0604020202020204" pitchFamily="34" charset="0"/>
                <a:cs typeface="Arial" panose="020B0604020202020204" pitchFamily="34" charset="0"/>
              </a:rPr>
              <a:t>met at home but </a:t>
            </a:r>
            <a:r>
              <a:rPr lang="en-GB" dirty="0" smtClean="0">
                <a:latin typeface="Arial" panose="020B0604020202020204" pitchFamily="34" charset="0"/>
                <a:cs typeface="Arial" panose="020B0604020202020204" pitchFamily="34" charset="0"/>
              </a:rPr>
              <a:t>do not </a:t>
            </a:r>
            <a:r>
              <a:rPr lang="en-GB" dirty="0">
                <a:latin typeface="Arial" panose="020B0604020202020204" pitchFamily="34" charset="0"/>
                <a:cs typeface="Arial" panose="020B0604020202020204" pitchFamily="34" charset="0"/>
              </a:rPr>
              <a:t>require </a:t>
            </a:r>
            <a:r>
              <a:rPr lang="en-GB" dirty="0" smtClean="0">
                <a:latin typeface="Arial" panose="020B0604020202020204" pitchFamily="34" charset="0"/>
                <a:cs typeface="Arial" panose="020B0604020202020204" pitchFamily="34" charset="0"/>
              </a:rPr>
              <a:t>hospice </a:t>
            </a:r>
            <a:r>
              <a:rPr lang="en-GB" dirty="0">
                <a:latin typeface="Arial" panose="020B0604020202020204" pitchFamily="34" charset="0"/>
                <a:cs typeface="Arial" panose="020B0604020202020204" pitchFamily="34" charset="0"/>
              </a:rPr>
              <a:t>inpatient care.</a:t>
            </a:r>
          </a:p>
          <a:p>
            <a:pPr marL="285750" lvl="0" indent="-285750">
              <a:buFont typeface="Arial" panose="020B0604020202020204" pitchFamily="34" charset="0"/>
              <a:buChar char="•"/>
            </a:pPr>
            <a:r>
              <a:rPr lang="en-GB" b="1" dirty="0" smtClean="0">
                <a:solidFill>
                  <a:srgbClr val="432C89"/>
                </a:solidFill>
                <a:latin typeface="Arial" panose="020B0604020202020204" pitchFamily="34" charset="0"/>
                <a:cs typeface="Arial" panose="020B0604020202020204" pitchFamily="34" charset="0"/>
              </a:rPr>
              <a:t>Maintaining the 57 </a:t>
            </a:r>
            <a:r>
              <a:rPr lang="en-GB" b="1" dirty="0">
                <a:solidFill>
                  <a:srgbClr val="432C89"/>
                </a:solidFill>
                <a:latin typeface="Arial" panose="020B0604020202020204" pitchFamily="34" charset="0"/>
                <a:cs typeface="Arial" panose="020B0604020202020204" pitchFamily="34" charset="0"/>
              </a:rPr>
              <a:t>consultant-led hospice inpatient beds </a:t>
            </a:r>
            <a:r>
              <a:rPr lang="en-GB" dirty="0">
                <a:latin typeface="Arial" panose="020B0604020202020204" pitchFamily="34" charset="0"/>
                <a:cs typeface="Arial" panose="020B0604020202020204" pitchFamily="34" charset="0"/>
              </a:rPr>
              <a:t>currently available, which our analysis shows will meet community needs over the next five years.</a:t>
            </a:r>
          </a:p>
          <a:p>
            <a:endParaRPr lang="en-GB" dirty="0"/>
          </a:p>
        </p:txBody>
      </p:sp>
    </p:spTree>
    <p:extLst>
      <p:ext uri="{BB962C8B-B14F-4D97-AF65-F5344CB8AC3E}">
        <p14:creationId xmlns:p14="http://schemas.microsoft.com/office/powerpoint/2010/main" val="2879587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743262704"/>
              </p:ext>
            </p:extLst>
          </p:nvPr>
        </p:nvGraphicFramePr>
        <p:xfrm>
          <a:off x="89648" y="1298672"/>
          <a:ext cx="5804308" cy="5469680"/>
        </p:xfrm>
        <a:graphic>
          <a:graphicData uri="http://schemas.openxmlformats.org/drawingml/2006/table">
            <a:tbl>
              <a:tblPr firstRow="1" firstCol="1" bandRow="1">
                <a:tableStyleId>{B301B821-A1FF-4177-AEE7-76D212191A09}</a:tableStyleId>
              </a:tblPr>
              <a:tblGrid>
                <a:gridCol w="2902154">
                  <a:extLst>
                    <a:ext uri="{9D8B030D-6E8A-4147-A177-3AD203B41FA5}">
                      <a16:colId xmlns:a16="http://schemas.microsoft.com/office/drawing/2014/main" val="714439594"/>
                    </a:ext>
                  </a:extLst>
                </a:gridCol>
                <a:gridCol w="2902154">
                  <a:extLst>
                    <a:ext uri="{9D8B030D-6E8A-4147-A177-3AD203B41FA5}">
                      <a16:colId xmlns:a16="http://schemas.microsoft.com/office/drawing/2014/main" val="727380675"/>
                    </a:ext>
                  </a:extLst>
                </a:gridCol>
              </a:tblGrid>
              <a:tr h="443445">
                <a:tc gridSpan="2">
                  <a:txBody>
                    <a:bodyPr/>
                    <a:lstStyle/>
                    <a:p>
                      <a:pPr algn="ctr">
                        <a:lnSpc>
                          <a:spcPct val="100000"/>
                        </a:lnSpc>
                        <a:spcAft>
                          <a:spcPts val="0"/>
                        </a:spcAft>
                      </a:pPr>
                      <a:r>
                        <a:rPr lang="en-GB" sz="20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Kensington</a:t>
                      </a:r>
                      <a:r>
                        <a:rPr lang="en-GB" sz="2000" baseline="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 &amp; Chelsea</a:t>
                      </a:r>
                      <a:endParaRPr lang="en-GB" sz="2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chemeClr val="accent1">
                        <a:lumMod val="75000"/>
                      </a:schemeClr>
                    </a:solidFill>
                  </a:tcPr>
                </a:tc>
                <a:tc hMerge="1">
                  <a:txBody>
                    <a:bodyPr/>
                    <a:lstStyle/>
                    <a:p>
                      <a:pPr algn="l">
                        <a:lnSpc>
                          <a:spcPct val="100000"/>
                        </a:lnSpc>
                        <a:spcAft>
                          <a:spcPts val="0"/>
                        </a:spcAft>
                      </a:pP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453386161"/>
                  </a:ext>
                </a:extLst>
              </a:tr>
              <a:tr h="335866">
                <a:tc>
                  <a:txBody>
                    <a:bodyPr/>
                    <a:lstStyle/>
                    <a:p>
                      <a:pPr algn="l">
                        <a:lnSpc>
                          <a:spcPct val="100000"/>
                        </a:lnSpc>
                        <a:spcAft>
                          <a:spcPts val="0"/>
                        </a:spcAft>
                      </a:pPr>
                      <a:r>
                        <a:rPr lang="en-GB" sz="1050" dirty="0">
                          <a:solidFill>
                            <a:srgbClr val="FFFF00"/>
                          </a:solidFill>
                          <a:effectLst/>
                          <a:latin typeface="Arial" panose="020B0604020202020204" pitchFamily="34" charset="0"/>
                          <a:cs typeface="Arial" panose="020B0604020202020204" pitchFamily="34" charset="0"/>
                        </a:rPr>
                        <a:t>Current community specialist palliative care services</a:t>
                      </a:r>
                      <a:endParaRPr lang="en-GB" sz="1050" dirty="0">
                        <a:solidFill>
                          <a:srgbClr val="FFFF00"/>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chemeClr val="accent1">
                        <a:lumMod val="75000"/>
                      </a:schemeClr>
                    </a:solidFill>
                  </a:tcPr>
                </a:tc>
                <a:tc>
                  <a:txBody>
                    <a:bodyPr/>
                    <a:lstStyle/>
                    <a:p>
                      <a:pPr algn="l">
                        <a:lnSpc>
                          <a:spcPct val="100000"/>
                        </a:lnSpc>
                        <a:spcAft>
                          <a:spcPts val="0"/>
                        </a:spcAft>
                      </a:pPr>
                      <a:r>
                        <a:rPr lang="en-GB" sz="1050" b="1" dirty="0">
                          <a:solidFill>
                            <a:srgbClr val="FFFF00"/>
                          </a:solidFill>
                          <a:effectLst/>
                          <a:latin typeface="Arial" panose="020B0604020202020204" pitchFamily="34" charset="0"/>
                          <a:cs typeface="Arial" panose="020B0604020202020204" pitchFamily="34" charset="0"/>
                        </a:rPr>
                        <a:t>New community specialist palliative care services we are consulting on </a:t>
                      </a:r>
                      <a:endParaRPr lang="en-GB" sz="1050" b="1" dirty="0">
                        <a:solidFill>
                          <a:srgbClr val="FFFF00"/>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58519964"/>
                  </a:ext>
                </a:extLst>
              </a:tr>
              <a:tr h="491158">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Adult community specialist palliative care team supports between  9am to 5pm 7 days a week</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dirty="0">
                          <a:effectLst/>
                          <a:latin typeface="Arial" panose="020B0604020202020204" pitchFamily="34" charset="0"/>
                          <a:cs typeface="Arial" panose="020B0604020202020204" pitchFamily="34" charset="0"/>
                        </a:rPr>
                        <a:t>Increased hours of support to  </a:t>
                      </a:r>
                      <a:r>
                        <a:rPr lang="en-GB" sz="1000" b="1" dirty="0">
                          <a:effectLst/>
                          <a:latin typeface="Arial" panose="020B0604020202020204" pitchFamily="34" charset="0"/>
                          <a:cs typeface="Arial" panose="020B0604020202020204" pitchFamily="34" charset="0"/>
                        </a:rPr>
                        <a:t>8am - 8pm </a:t>
                      </a:r>
                      <a:r>
                        <a:rPr lang="en-GB" sz="1000" dirty="0">
                          <a:effectLst/>
                          <a:latin typeface="Arial" panose="020B0604020202020204" pitchFamily="34" charset="0"/>
                          <a:cs typeface="Arial" panose="020B0604020202020204" pitchFamily="34" charset="0"/>
                        </a:rPr>
                        <a:t>7 days a week</a:t>
                      </a: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712768274"/>
                  </a:ext>
                </a:extLst>
              </a:tr>
              <a:tr h="163720">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Hospice at home service </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a:effectLst/>
                          <a:latin typeface="Arial" panose="020B0604020202020204" pitchFamily="34" charset="0"/>
                          <a:cs typeface="Arial" panose="020B0604020202020204" pitchFamily="34" charset="0"/>
                        </a:rPr>
                        <a:t>No change </a:t>
                      </a:r>
                      <a:endParaRPr lang="en-GB" sz="90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923149033"/>
                  </a:ext>
                </a:extLst>
              </a:tr>
              <a:tr h="639745">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Specialist Palliative Care hospice in-patient unit bed care at Royal Trinity Hospice and St John’s Hospice </a:t>
                      </a:r>
                      <a:r>
                        <a:rPr lang="en-GB" sz="1000" b="0" dirty="0" smtClean="0">
                          <a:solidFill>
                            <a:schemeClr val="bg1"/>
                          </a:solidFill>
                          <a:effectLst/>
                          <a:latin typeface="Arial" panose="020B0604020202020204" pitchFamily="34" charset="0"/>
                          <a:cs typeface="Arial" panose="020B0604020202020204" pitchFamily="34" charset="0"/>
                        </a:rPr>
                        <a:t>(suspended</a:t>
                      </a:r>
                      <a:r>
                        <a:rPr lang="en-GB" sz="1000" b="0" baseline="0" dirty="0" smtClean="0">
                          <a:solidFill>
                            <a:schemeClr val="bg1"/>
                          </a:solidFill>
                          <a:effectLst/>
                          <a:latin typeface="Arial" panose="020B0604020202020204" pitchFamily="34" charset="0"/>
                          <a:cs typeface="Arial" panose="020B0604020202020204" pitchFamily="34" charset="0"/>
                        </a:rPr>
                        <a:t> Pembridge Palliative Care Inpatient Unit)</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dirty="0">
                          <a:effectLst/>
                          <a:latin typeface="Arial" panose="020B0604020202020204" pitchFamily="34" charset="0"/>
                          <a:cs typeface="Arial" panose="020B0604020202020204" pitchFamily="34" charset="0"/>
                        </a:rPr>
                        <a:t>Residents will be able to </a:t>
                      </a:r>
                      <a:r>
                        <a:rPr lang="en-GB" sz="1000" b="1" dirty="0">
                          <a:effectLst/>
                          <a:latin typeface="Arial" panose="020B0604020202020204" pitchFamily="34" charset="0"/>
                          <a:cs typeface="Arial" panose="020B0604020202020204" pitchFamily="34" charset="0"/>
                        </a:rPr>
                        <a:t>access specialist hospice inpatient beds at all north west London hospices</a:t>
                      </a:r>
                      <a:r>
                        <a:rPr lang="en-GB" sz="1000" dirty="0">
                          <a:effectLst/>
                          <a:latin typeface="Arial" panose="020B0604020202020204" pitchFamily="34" charset="0"/>
                          <a:cs typeface="Arial" panose="020B0604020202020204" pitchFamily="34" charset="0"/>
                        </a:rPr>
                        <a:t>, not just the one closest to them.</a:t>
                      </a: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657687180"/>
                  </a:ext>
                </a:extLst>
              </a:tr>
              <a:tr h="818597">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No Enhanced end of life care beds </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b="1" dirty="0">
                          <a:effectLst/>
                          <a:latin typeface="Arial" panose="020B0604020202020204" pitchFamily="34" charset="0"/>
                          <a:cs typeface="Arial" panose="020B0604020202020204" pitchFamily="34" charset="0"/>
                        </a:rPr>
                        <a:t>Four new enhanced end-of-life care beds </a:t>
                      </a:r>
                      <a:r>
                        <a:rPr lang="en-GB" sz="1000" dirty="0">
                          <a:effectLst/>
                          <a:latin typeface="Arial" panose="020B0604020202020204" pitchFamily="34" charset="0"/>
                          <a:cs typeface="Arial" panose="020B0604020202020204" pitchFamily="34" charset="0"/>
                        </a:rPr>
                        <a:t>providing specialist palliative care weekly ward round support in a 24/7 care facility by those with enhanced palliative care skills and knowledge</a:t>
                      </a: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368908068"/>
                  </a:ext>
                </a:extLst>
              </a:tr>
              <a:tr h="654877">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24/7 specialist palliative care telephone advice for patients that are already known to community specialist palliative care services.</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dirty="0">
                          <a:effectLst/>
                          <a:latin typeface="Arial" panose="020B0604020202020204" pitchFamily="34" charset="0"/>
                          <a:cs typeface="Arial" panose="020B0604020202020204" pitchFamily="34" charset="0"/>
                        </a:rPr>
                        <a:t>Expand the </a:t>
                      </a:r>
                      <a:r>
                        <a:rPr lang="en-GB" sz="1000" b="1" dirty="0">
                          <a:effectLst/>
                          <a:latin typeface="Arial" panose="020B0604020202020204" pitchFamily="34" charset="0"/>
                          <a:cs typeface="Arial" panose="020B0604020202020204" pitchFamily="34" charset="0"/>
                        </a:rPr>
                        <a:t>24/7 advice line </a:t>
                      </a:r>
                      <a:r>
                        <a:rPr lang="en-GB" sz="1000" dirty="0">
                          <a:effectLst/>
                          <a:latin typeface="Arial" panose="020B0604020202020204" pitchFamily="34" charset="0"/>
                          <a:cs typeface="Arial" panose="020B0604020202020204" pitchFamily="34" charset="0"/>
                        </a:rPr>
                        <a:t>for those residents and those involved in their care </a:t>
                      </a:r>
                      <a:r>
                        <a:rPr lang="en-GB" sz="1000" b="1" dirty="0">
                          <a:effectLst/>
                          <a:latin typeface="Arial" panose="020B0604020202020204" pitchFamily="34" charset="0"/>
                          <a:cs typeface="Arial" panose="020B0604020202020204" pitchFamily="34" charset="0"/>
                        </a:rPr>
                        <a:t>who are not known to the service, as well as for those who are. </a:t>
                      </a:r>
                      <a:endParaRPr lang="en-GB" sz="900" b="1"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103736914"/>
                  </a:ext>
                </a:extLst>
              </a:tr>
              <a:tr h="491158">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Hospice outpatient and multidisciplinary clinics including Lymphoedema and wellness centres</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dirty="0">
                          <a:effectLst/>
                          <a:latin typeface="Arial" panose="020B0604020202020204" pitchFamily="34" charset="0"/>
                          <a:cs typeface="Arial" panose="020B0604020202020204" pitchFamily="34" charset="0"/>
                        </a:rPr>
                        <a:t>No change</a:t>
                      </a: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732786335"/>
                  </a:ext>
                </a:extLst>
              </a:tr>
              <a:tr h="654877">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Hospice psychology and bereavement</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b="1" dirty="0">
                          <a:effectLst/>
                          <a:latin typeface="Arial" panose="020B0604020202020204" pitchFamily="34" charset="0"/>
                          <a:cs typeface="Arial" panose="020B0604020202020204" pitchFamily="34" charset="0"/>
                        </a:rPr>
                        <a:t>Improved Psychology and bereavement </a:t>
                      </a:r>
                      <a:r>
                        <a:rPr lang="en-GB" sz="1000" dirty="0">
                          <a:effectLst/>
                          <a:latin typeface="Arial" panose="020B0604020202020204" pitchFamily="34" charset="0"/>
                          <a:cs typeface="Arial" panose="020B0604020202020204" pitchFamily="34" charset="0"/>
                        </a:rPr>
                        <a:t>support led by specialist psychologist where necessary with a clear pathway for access and support. </a:t>
                      </a: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175301174"/>
                  </a:ext>
                </a:extLst>
              </a:tr>
              <a:tr h="776237">
                <a:tc>
                  <a:txBody>
                    <a:bodyPr/>
                    <a:lstStyle/>
                    <a:p>
                      <a:pPr>
                        <a:lnSpc>
                          <a:spcPct val="100000"/>
                        </a:lnSpc>
                        <a:spcAft>
                          <a:spcPts val="0"/>
                        </a:spcAft>
                      </a:pPr>
                      <a:r>
                        <a:rPr lang="en-GB" sz="1000" b="0" dirty="0">
                          <a:solidFill>
                            <a:schemeClr val="bg1"/>
                          </a:solidFill>
                          <a:effectLst/>
                          <a:latin typeface="Arial" panose="020B0604020202020204" pitchFamily="34" charset="0"/>
                          <a:cs typeface="Arial" panose="020B0604020202020204" pitchFamily="34" charset="0"/>
                        </a:rPr>
                        <a:t>Personalised care </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a:lnSpc>
                          <a:spcPct val="100000"/>
                        </a:lnSpc>
                        <a:spcAft>
                          <a:spcPts val="0"/>
                        </a:spcAft>
                      </a:pPr>
                      <a:r>
                        <a:rPr lang="en-GB" sz="1000" b="1" dirty="0">
                          <a:effectLst/>
                          <a:latin typeface="Arial" panose="020B0604020202020204" pitchFamily="34" charset="0"/>
                          <a:cs typeface="Arial" panose="020B0604020202020204" pitchFamily="34" charset="0"/>
                        </a:rPr>
                        <a:t>Improved training </a:t>
                      </a:r>
                      <a:r>
                        <a:rPr lang="en-GB" sz="1000" dirty="0">
                          <a:effectLst/>
                          <a:latin typeface="Arial" panose="020B0604020202020204" pitchFamily="34" charset="0"/>
                          <a:cs typeface="Arial" panose="020B0604020202020204" pitchFamily="34" charset="0"/>
                        </a:rPr>
                        <a:t>of all staff working within specialist palliative care services to enhance </a:t>
                      </a:r>
                      <a:r>
                        <a:rPr lang="en-GB" sz="1000" b="1" dirty="0">
                          <a:effectLst/>
                          <a:latin typeface="Arial" panose="020B0604020202020204" pitchFamily="34" charset="0"/>
                          <a:cs typeface="Arial" panose="020B0604020202020204" pitchFamily="34" charset="0"/>
                        </a:rPr>
                        <a:t>cultural competences, reduce inequalities </a:t>
                      </a:r>
                      <a:r>
                        <a:rPr lang="en-GB" sz="1000" dirty="0">
                          <a:effectLst/>
                          <a:latin typeface="Arial" panose="020B0604020202020204" pitchFamily="34" charset="0"/>
                          <a:cs typeface="Arial" panose="020B0604020202020204" pitchFamily="34" charset="0"/>
                        </a:rPr>
                        <a:t>providing truly personalised care. </a:t>
                      </a:r>
                      <a:endParaRPr lang="en-GB" sz="900" dirty="0">
                        <a:effectLst/>
                        <a:latin typeface="Arial" panose="020B0604020202020204" pitchFamily="34" charset="0"/>
                        <a:ea typeface="Calibri" panose="020F0502020204030204" pitchFamily="34" charset="0"/>
                        <a:cs typeface="Arial" panose="020B0604020202020204" pitchFamily="34" charset="0"/>
                      </a:endParaRPr>
                    </a:p>
                  </a:txBody>
                  <a:tcPr marL="50641" marR="50641"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429269389"/>
                  </a:ext>
                </a:extLst>
              </a:tr>
            </a:tbl>
          </a:graphicData>
        </a:graphic>
      </p:graphicFrame>
      <p:sp>
        <p:nvSpPr>
          <p:cNvPr id="3" name="Slide Number Placeholder 2"/>
          <p:cNvSpPr>
            <a:spLocks noGrp="1"/>
          </p:cNvSpPr>
          <p:nvPr>
            <p:ph type="sldNum" sz="quarter" idx="12"/>
          </p:nvPr>
        </p:nvSpPr>
        <p:spPr/>
        <p:txBody>
          <a:bodyPr/>
          <a:lstStyle/>
          <a:p>
            <a:fld id="{E76F84FA-B8EB-462F-97BA-032CB76B4E3A}" type="slidenum">
              <a:rPr lang="en-GB" smtClean="0"/>
              <a:t>6</a:t>
            </a:fld>
            <a:endParaRPr lang="en-GB" dirty="0"/>
          </a:p>
        </p:txBody>
      </p:sp>
      <p:sp>
        <p:nvSpPr>
          <p:cNvPr id="4" name="Title 3"/>
          <p:cNvSpPr>
            <a:spLocks noGrp="1"/>
          </p:cNvSpPr>
          <p:nvPr>
            <p:ph type="title"/>
          </p:nvPr>
        </p:nvSpPr>
        <p:spPr>
          <a:xfrm>
            <a:off x="407368" y="326583"/>
            <a:ext cx="11784632" cy="543595"/>
          </a:xfrm>
        </p:spPr>
        <p:txBody>
          <a:bodyPr>
            <a:noAutofit/>
          </a:bodyPr>
          <a:lstStyle/>
          <a:p>
            <a:r>
              <a:rPr lang="en-GB" sz="3200" b="1" dirty="0"/>
              <a:t>What </a:t>
            </a:r>
            <a:r>
              <a:rPr lang="en-GB" sz="3200" b="1" dirty="0" smtClean="0"/>
              <a:t>does the new model mean </a:t>
            </a:r>
            <a:r>
              <a:rPr lang="en-GB" sz="3200" b="1" dirty="0"/>
              <a:t>for </a:t>
            </a:r>
            <a:r>
              <a:rPr lang="en-GB" sz="3200" b="1" dirty="0" smtClean="0"/>
              <a:t>you?</a:t>
            </a:r>
            <a:endParaRPr lang="en-GB" sz="3200" b="1" dirty="0"/>
          </a:p>
        </p:txBody>
      </p:sp>
      <p:graphicFrame>
        <p:nvGraphicFramePr>
          <p:cNvPr id="8" name="Table 7"/>
          <p:cNvGraphicFramePr>
            <a:graphicFrameLocks noGrp="1"/>
          </p:cNvGraphicFramePr>
          <p:nvPr>
            <p:extLst>
              <p:ext uri="{D42A27DB-BD31-4B8C-83A1-F6EECF244321}">
                <p14:modId xmlns:p14="http://schemas.microsoft.com/office/powerpoint/2010/main" val="2164092295"/>
              </p:ext>
            </p:extLst>
          </p:nvPr>
        </p:nvGraphicFramePr>
        <p:xfrm>
          <a:off x="6070962" y="1294298"/>
          <a:ext cx="6031390" cy="5474052"/>
        </p:xfrm>
        <a:graphic>
          <a:graphicData uri="http://schemas.openxmlformats.org/drawingml/2006/table">
            <a:tbl>
              <a:tblPr firstRow="1" firstCol="1" bandRow="1">
                <a:tableStyleId>{B301B821-A1FF-4177-AEE7-76D212191A09}</a:tableStyleId>
              </a:tblPr>
              <a:tblGrid>
                <a:gridCol w="3015695">
                  <a:extLst>
                    <a:ext uri="{9D8B030D-6E8A-4147-A177-3AD203B41FA5}">
                      <a16:colId xmlns:a16="http://schemas.microsoft.com/office/drawing/2014/main" val="163282131"/>
                    </a:ext>
                  </a:extLst>
                </a:gridCol>
                <a:gridCol w="3015695">
                  <a:extLst>
                    <a:ext uri="{9D8B030D-6E8A-4147-A177-3AD203B41FA5}">
                      <a16:colId xmlns:a16="http://schemas.microsoft.com/office/drawing/2014/main" val="1510243067"/>
                    </a:ext>
                  </a:extLst>
                </a:gridCol>
              </a:tblGrid>
              <a:tr h="465611">
                <a:tc gridSpan="2">
                  <a:txBody>
                    <a:bodyPr/>
                    <a:lstStyle/>
                    <a:p>
                      <a:pPr marL="0" algn="ctr" defTabSz="914286" rtl="0" eaLnBrk="1" latinLnBrk="0" hangingPunct="1">
                        <a:lnSpc>
                          <a:spcPct val="100000"/>
                        </a:lnSpc>
                        <a:spcAft>
                          <a:spcPts val="0"/>
                        </a:spcAft>
                      </a:pPr>
                      <a:r>
                        <a:rPr lang="en-GB" sz="2000" kern="1200" dirty="0" smtClean="0">
                          <a:solidFill>
                            <a:schemeClr val="bg1"/>
                          </a:solidFill>
                          <a:effectLst/>
                          <a:latin typeface="Arial" panose="020B0604020202020204" pitchFamily="34" charset="0"/>
                          <a:ea typeface="+mn-ea"/>
                          <a:cs typeface="Arial" panose="020B0604020202020204" pitchFamily="34" charset="0"/>
                        </a:rPr>
                        <a:t>Westminster</a:t>
                      </a:r>
                      <a:endParaRPr lang="en-GB" sz="200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chemeClr val="accent1">
                        <a:lumMod val="75000"/>
                      </a:schemeClr>
                    </a:solidFill>
                  </a:tcPr>
                </a:tc>
                <a:tc hMerge="1">
                  <a:txBody>
                    <a:bodyPr/>
                    <a:lstStyle/>
                    <a:p>
                      <a:pPr marL="0" algn="l" defTabSz="914286" rtl="0" eaLnBrk="1" latinLnBrk="0" hangingPunct="1">
                        <a:lnSpc>
                          <a:spcPct val="100000"/>
                        </a:lnSpc>
                        <a:spcAft>
                          <a:spcPts val="0"/>
                        </a:spcAft>
                      </a:pP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635530708"/>
                  </a:ext>
                </a:extLst>
              </a:tr>
              <a:tr h="332292">
                <a:tc>
                  <a:txBody>
                    <a:bodyPr/>
                    <a:lstStyle/>
                    <a:p>
                      <a:pPr marL="0" algn="l" defTabSz="914286" rtl="0" eaLnBrk="1" latinLnBrk="0" hangingPunct="1">
                        <a:lnSpc>
                          <a:spcPct val="100000"/>
                        </a:lnSpc>
                        <a:spcAft>
                          <a:spcPts val="0"/>
                        </a:spcAft>
                      </a:pPr>
                      <a:r>
                        <a:rPr lang="en-GB" sz="1000" b="1" kern="1200" dirty="0">
                          <a:solidFill>
                            <a:srgbClr val="FFFF00"/>
                          </a:solidFill>
                          <a:effectLst/>
                          <a:latin typeface="Arial" panose="020B0604020202020204" pitchFamily="34" charset="0"/>
                          <a:cs typeface="Arial" panose="020B0604020202020204" pitchFamily="34" charset="0"/>
                        </a:rPr>
                        <a:t>Current community specialist palliative care services</a:t>
                      </a:r>
                      <a:endParaRPr lang="en-GB" sz="1000" b="1" kern="1200" dirty="0">
                        <a:solidFill>
                          <a:srgbClr val="FFFF00"/>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chemeClr val="accent1">
                        <a:lumMod val="75000"/>
                      </a:schemeClr>
                    </a:solidFill>
                  </a:tcPr>
                </a:tc>
                <a:tc>
                  <a:txBody>
                    <a:bodyPr/>
                    <a:lstStyle/>
                    <a:p>
                      <a:pPr marL="0" algn="l" defTabSz="914286" rtl="0" eaLnBrk="1" latinLnBrk="0" hangingPunct="1">
                        <a:lnSpc>
                          <a:spcPct val="100000"/>
                        </a:lnSpc>
                        <a:spcAft>
                          <a:spcPts val="0"/>
                        </a:spcAft>
                      </a:pPr>
                      <a:r>
                        <a:rPr lang="en-GB" sz="1000" b="1" kern="1200" dirty="0">
                          <a:solidFill>
                            <a:srgbClr val="FFFF00"/>
                          </a:solidFill>
                          <a:effectLst/>
                          <a:latin typeface="Arial" panose="020B0604020202020204" pitchFamily="34" charset="0"/>
                          <a:cs typeface="Arial" panose="020B0604020202020204" pitchFamily="34" charset="0"/>
                        </a:rPr>
                        <a:t>New community specialist palliative care services we are consulting on </a:t>
                      </a:r>
                      <a:endParaRPr lang="en-GB" sz="1000" b="1" kern="1200" dirty="0">
                        <a:solidFill>
                          <a:srgbClr val="FFFF00"/>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530135780"/>
                  </a:ext>
                </a:extLst>
              </a:tr>
              <a:tr h="498437">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Adult community specialist palliative care team supports between  9am to 5pm 7 days a week</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kern="1200" dirty="0">
                          <a:effectLst/>
                          <a:latin typeface="Arial" panose="020B0604020202020204" pitchFamily="34" charset="0"/>
                          <a:cs typeface="Arial" panose="020B0604020202020204" pitchFamily="34" charset="0"/>
                        </a:rPr>
                        <a:t>Increased hours of support to  </a:t>
                      </a:r>
                      <a:r>
                        <a:rPr lang="en-GB" sz="1000" b="1" kern="1200" dirty="0">
                          <a:effectLst/>
                          <a:latin typeface="Arial" panose="020B0604020202020204" pitchFamily="34" charset="0"/>
                          <a:cs typeface="Arial" panose="020B0604020202020204" pitchFamily="34" charset="0"/>
                        </a:rPr>
                        <a:t>8am - 8pm </a:t>
                      </a:r>
                      <a:r>
                        <a:rPr lang="en-GB" sz="1000" kern="1200" dirty="0">
                          <a:effectLst/>
                          <a:latin typeface="Arial" panose="020B0604020202020204" pitchFamily="34" charset="0"/>
                          <a:cs typeface="Arial" panose="020B0604020202020204" pitchFamily="34" charset="0"/>
                        </a:rPr>
                        <a:t>7 days a week</a:t>
                      </a: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4229933983"/>
                  </a:ext>
                </a:extLst>
              </a:tr>
              <a:tr h="166145">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Hospice at home service </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kern="1200">
                          <a:effectLst/>
                          <a:latin typeface="Arial" panose="020B0604020202020204" pitchFamily="34" charset="0"/>
                          <a:cs typeface="Arial" panose="020B0604020202020204" pitchFamily="34" charset="0"/>
                        </a:rPr>
                        <a:t>No change</a:t>
                      </a:r>
                      <a:endParaRPr lang="en-GB" sz="1000" kern="120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4079420352"/>
                  </a:ext>
                </a:extLst>
              </a:tr>
              <a:tr h="638043">
                <a:tc>
                  <a:txBody>
                    <a:bodyPr/>
                    <a:lstStyle/>
                    <a:p>
                      <a:pPr>
                        <a:lnSpc>
                          <a:spcPct val="100000"/>
                        </a:lnSpc>
                        <a:spcAft>
                          <a:spcPts val="0"/>
                        </a:spcAft>
                      </a:pPr>
                      <a:r>
                        <a:rPr lang="en-GB" sz="1000" b="0" smtClean="0">
                          <a:solidFill>
                            <a:schemeClr val="bg1"/>
                          </a:solidFill>
                          <a:effectLst/>
                          <a:latin typeface="Arial" panose="020B0604020202020204" pitchFamily="34" charset="0"/>
                          <a:cs typeface="Arial" panose="020B0604020202020204" pitchFamily="34" charset="0"/>
                        </a:rPr>
                        <a:t>Specialist Palliative Care hospice in-patient unit bed care at Royal Trinity Hospice and St John’s Hospice (suspended</a:t>
                      </a:r>
                      <a:r>
                        <a:rPr lang="en-GB" sz="1000" b="0" baseline="0" smtClean="0">
                          <a:solidFill>
                            <a:schemeClr val="bg1"/>
                          </a:solidFill>
                          <a:effectLst/>
                          <a:latin typeface="Arial" panose="020B0604020202020204" pitchFamily="34" charset="0"/>
                          <a:cs typeface="Arial" panose="020B0604020202020204" pitchFamily="34" charset="0"/>
                        </a:rPr>
                        <a:t> Pembridge Palliative Care Inpatient Unit)</a:t>
                      </a:r>
                      <a:endParaRPr lang="en-GB" sz="9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kern="1200" dirty="0">
                          <a:effectLst/>
                          <a:latin typeface="Arial" panose="020B0604020202020204" pitchFamily="34" charset="0"/>
                          <a:cs typeface="Arial" panose="020B0604020202020204" pitchFamily="34" charset="0"/>
                        </a:rPr>
                        <a:t>Residents will be able to </a:t>
                      </a:r>
                      <a:r>
                        <a:rPr lang="en-GB" sz="1000" b="1" kern="1200" dirty="0">
                          <a:effectLst/>
                          <a:latin typeface="Arial" panose="020B0604020202020204" pitchFamily="34" charset="0"/>
                          <a:cs typeface="Arial" panose="020B0604020202020204" pitchFamily="34" charset="0"/>
                        </a:rPr>
                        <a:t>access specialist hospice inpatient beds at all north west London hospices</a:t>
                      </a:r>
                      <a:r>
                        <a:rPr lang="en-GB" sz="1000" kern="1200" dirty="0">
                          <a:effectLst/>
                          <a:latin typeface="Arial" panose="020B0604020202020204" pitchFamily="34" charset="0"/>
                          <a:cs typeface="Arial" panose="020B0604020202020204" pitchFamily="34" charset="0"/>
                        </a:rPr>
                        <a:t>, not just the one closest to them.</a:t>
                      </a: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4034070187"/>
                  </a:ext>
                </a:extLst>
              </a:tr>
              <a:tr h="786230">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No Enhanced end of life care beds </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b="1" kern="1200" dirty="0">
                          <a:effectLst/>
                          <a:latin typeface="Arial" panose="020B0604020202020204" pitchFamily="34" charset="0"/>
                          <a:cs typeface="Arial" panose="020B0604020202020204" pitchFamily="34" charset="0"/>
                        </a:rPr>
                        <a:t>Five new enhanced end-of-life care beds </a:t>
                      </a:r>
                      <a:r>
                        <a:rPr lang="en-GB" sz="1000" kern="1200" dirty="0">
                          <a:effectLst/>
                          <a:latin typeface="Arial" panose="020B0604020202020204" pitchFamily="34" charset="0"/>
                          <a:cs typeface="Arial" panose="020B0604020202020204" pitchFamily="34" charset="0"/>
                        </a:rPr>
                        <a:t>providing specialist palliative care weekly ward round support in a 24/7 care facility by those with enhanced palliative care skills and knowledge</a:t>
                      </a: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741883353"/>
                  </a:ext>
                </a:extLst>
              </a:tr>
              <a:tr h="664584">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24/7 specialist palliative care telephone advice for patients that are already known to community specialist palliative care services.</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kern="1200" dirty="0">
                          <a:effectLst/>
                          <a:latin typeface="Arial" panose="020B0604020202020204" pitchFamily="34" charset="0"/>
                          <a:cs typeface="Arial" panose="020B0604020202020204" pitchFamily="34" charset="0"/>
                        </a:rPr>
                        <a:t>Expand the </a:t>
                      </a:r>
                      <a:r>
                        <a:rPr lang="en-GB" sz="1000" b="1" kern="1200" dirty="0">
                          <a:effectLst/>
                          <a:latin typeface="Arial" panose="020B0604020202020204" pitchFamily="34" charset="0"/>
                          <a:cs typeface="Arial" panose="020B0604020202020204" pitchFamily="34" charset="0"/>
                        </a:rPr>
                        <a:t>24/7 advice line </a:t>
                      </a:r>
                      <a:r>
                        <a:rPr lang="en-GB" sz="1000" kern="1200" dirty="0">
                          <a:effectLst/>
                          <a:latin typeface="Arial" panose="020B0604020202020204" pitchFamily="34" charset="0"/>
                          <a:cs typeface="Arial" panose="020B0604020202020204" pitchFamily="34" charset="0"/>
                        </a:rPr>
                        <a:t>for those residents and those involved in their care </a:t>
                      </a:r>
                      <a:r>
                        <a:rPr lang="en-GB" sz="1000" b="1" kern="1200" dirty="0">
                          <a:effectLst/>
                          <a:latin typeface="Arial" panose="020B0604020202020204" pitchFamily="34" charset="0"/>
                          <a:cs typeface="Arial" panose="020B0604020202020204" pitchFamily="34" charset="0"/>
                        </a:rPr>
                        <a:t>who are not known to the service, as well as for those who are. </a:t>
                      </a:r>
                      <a:endParaRPr lang="en-GB" sz="1000" b="1"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868662982"/>
                  </a:ext>
                </a:extLst>
              </a:tr>
              <a:tr h="498437">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Hospice outpatient and multidisciplinary clinics including Lymphoedema and wellness centres</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kern="1200" dirty="0">
                          <a:effectLst/>
                          <a:latin typeface="Arial" panose="020B0604020202020204" pitchFamily="34" charset="0"/>
                          <a:cs typeface="Arial" panose="020B0604020202020204" pitchFamily="34" charset="0"/>
                        </a:rPr>
                        <a:t>No change</a:t>
                      </a: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535348243"/>
                  </a:ext>
                </a:extLst>
              </a:tr>
              <a:tr h="638043">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Hospice psychology and bereavement</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b="1" kern="1200" dirty="0">
                          <a:effectLst/>
                          <a:latin typeface="Arial" panose="020B0604020202020204" pitchFamily="34" charset="0"/>
                          <a:cs typeface="Arial" panose="020B0604020202020204" pitchFamily="34" charset="0"/>
                        </a:rPr>
                        <a:t>Improved Psychology and bereavement support </a:t>
                      </a:r>
                      <a:r>
                        <a:rPr lang="en-GB" sz="1000" kern="1200" dirty="0">
                          <a:effectLst/>
                          <a:latin typeface="Arial" panose="020B0604020202020204" pitchFamily="34" charset="0"/>
                          <a:cs typeface="Arial" panose="020B0604020202020204" pitchFamily="34" charset="0"/>
                        </a:rPr>
                        <a:t>led by specialist psychologist where necessary with a clear pathway for access and support. </a:t>
                      </a: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199860016"/>
                  </a:ext>
                </a:extLst>
              </a:tr>
              <a:tr h="786230">
                <a:tc>
                  <a:txBody>
                    <a:bodyPr/>
                    <a:lstStyle/>
                    <a:p>
                      <a:pPr marL="0" algn="l" defTabSz="914286" rtl="0" eaLnBrk="1" latinLnBrk="0" hangingPunct="1">
                        <a:lnSpc>
                          <a:spcPct val="100000"/>
                        </a:lnSpc>
                        <a:spcAft>
                          <a:spcPts val="0"/>
                        </a:spcAft>
                      </a:pPr>
                      <a:r>
                        <a:rPr lang="en-GB" sz="1000" b="0" kern="1200" dirty="0">
                          <a:solidFill>
                            <a:schemeClr val="bg1"/>
                          </a:solidFill>
                          <a:effectLst/>
                          <a:latin typeface="Arial" panose="020B0604020202020204" pitchFamily="34" charset="0"/>
                          <a:cs typeface="Arial" panose="020B0604020202020204" pitchFamily="34" charset="0"/>
                        </a:rPr>
                        <a:t>Personalised care </a:t>
                      </a:r>
                      <a:endParaRPr lang="en-GB" sz="1000" b="0" kern="1200" dirty="0">
                        <a:solidFill>
                          <a:schemeClr val="bg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solidFill>
                      <a:srgbClr val="5B9BD5"/>
                    </a:solidFill>
                  </a:tcPr>
                </a:tc>
                <a:tc>
                  <a:txBody>
                    <a:bodyPr/>
                    <a:lstStyle/>
                    <a:p>
                      <a:pPr marL="0" algn="l" defTabSz="914286" rtl="0" eaLnBrk="1" latinLnBrk="0" hangingPunct="1">
                        <a:lnSpc>
                          <a:spcPct val="100000"/>
                        </a:lnSpc>
                        <a:spcAft>
                          <a:spcPts val="0"/>
                        </a:spcAft>
                      </a:pPr>
                      <a:r>
                        <a:rPr lang="en-GB" sz="1000" b="1" kern="1200" dirty="0">
                          <a:effectLst/>
                          <a:latin typeface="Arial" panose="020B0604020202020204" pitchFamily="34" charset="0"/>
                          <a:cs typeface="Arial" panose="020B0604020202020204" pitchFamily="34" charset="0"/>
                        </a:rPr>
                        <a:t>Improved training </a:t>
                      </a:r>
                      <a:r>
                        <a:rPr lang="en-GB" sz="1000" kern="1200" dirty="0">
                          <a:effectLst/>
                          <a:latin typeface="Arial" panose="020B0604020202020204" pitchFamily="34" charset="0"/>
                          <a:cs typeface="Arial" panose="020B0604020202020204" pitchFamily="34" charset="0"/>
                        </a:rPr>
                        <a:t>of all staff working within specialist palliative care services to enhance </a:t>
                      </a:r>
                      <a:r>
                        <a:rPr lang="en-GB" sz="1000" b="1" kern="1200" dirty="0">
                          <a:effectLst/>
                          <a:latin typeface="Arial" panose="020B0604020202020204" pitchFamily="34" charset="0"/>
                          <a:cs typeface="Arial" panose="020B0604020202020204" pitchFamily="34" charset="0"/>
                        </a:rPr>
                        <a:t>cultural competences, reduce inequalities </a:t>
                      </a:r>
                      <a:r>
                        <a:rPr lang="en-GB" sz="1000" kern="1200" dirty="0">
                          <a:effectLst/>
                          <a:latin typeface="Arial" panose="020B0604020202020204" pitchFamily="34" charset="0"/>
                          <a:cs typeface="Arial" panose="020B0604020202020204" pitchFamily="34" charset="0"/>
                        </a:rPr>
                        <a:t>providing truly personalised care. </a:t>
                      </a:r>
                      <a:endParaRPr lang="en-GB" sz="1000" kern="1200" dirty="0">
                        <a:solidFill>
                          <a:schemeClr val="dk1"/>
                        </a:solidFill>
                        <a:effectLst/>
                        <a:latin typeface="Arial" panose="020B0604020202020204" pitchFamily="34" charset="0"/>
                        <a:ea typeface="+mn-ea"/>
                        <a:cs typeface="Arial" panose="020B0604020202020204" pitchFamily="34" charset="0"/>
                      </a:endParaRPr>
                    </a:p>
                  </a:txBody>
                  <a:tcPr marL="49187" marR="49187" marT="0" marB="0" anchor="ctr">
                    <a:lnL w="9525" cap="flat" cmpd="sng" algn="ctr">
                      <a:solidFill>
                        <a:srgbClr val="005EB8"/>
                      </a:solidFill>
                      <a:prstDash val="solid"/>
                      <a:round/>
                      <a:headEnd type="none" w="med" len="med"/>
                      <a:tailEnd type="none" w="med" len="med"/>
                    </a:lnL>
                    <a:lnR w="9525" cap="flat" cmpd="sng" algn="ctr">
                      <a:solidFill>
                        <a:srgbClr val="005EB8"/>
                      </a:solidFill>
                      <a:prstDash val="solid"/>
                      <a:round/>
                      <a:headEnd type="none" w="med" len="med"/>
                      <a:tailEnd type="none" w="med" len="med"/>
                    </a:lnR>
                    <a:lnT w="9525" cap="flat" cmpd="sng" algn="ctr">
                      <a:solidFill>
                        <a:srgbClr val="005EB8"/>
                      </a:solidFill>
                      <a:prstDash val="solid"/>
                      <a:round/>
                      <a:headEnd type="none" w="med" len="med"/>
                      <a:tailEnd type="none" w="med" len="med"/>
                    </a:lnT>
                    <a:lnB w="9525"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852964588"/>
                  </a:ext>
                </a:extLst>
              </a:tr>
            </a:tbl>
          </a:graphicData>
        </a:graphic>
      </p:graphicFrame>
    </p:spTree>
    <p:extLst>
      <p:ext uri="{BB962C8B-B14F-4D97-AF65-F5344CB8AC3E}">
        <p14:creationId xmlns:p14="http://schemas.microsoft.com/office/powerpoint/2010/main" val="193421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smtClean="0"/>
              <a:t>Proposed expansion </a:t>
            </a:r>
            <a:r>
              <a:rPr lang="en-GB" dirty="0"/>
              <a:t>of NHS-funded </a:t>
            </a:r>
            <a:r>
              <a:rPr lang="en-GB" dirty="0" smtClean="0"/>
              <a:t>enhanced end-of-life care beds </a:t>
            </a:r>
            <a:r>
              <a:rPr lang="en-GB" dirty="0"/>
              <a:t>across all eight boroughs in North West London to support patients with </a:t>
            </a:r>
            <a:r>
              <a:rPr lang="en-GB" u="sng" dirty="0"/>
              <a:t>moderate end-of-life needs</a:t>
            </a:r>
            <a:r>
              <a:rPr lang="en-GB" dirty="0"/>
              <a:t>.  </a:t>
            </a:r>
          </a:p>
          <a:p>
            <a:r>
              <a:rPr lang="en-GB" dirty="0" smtClean="0"/>
              <a:t>These </a:t>
            </a:r>
            <a:r>
              <a:rPr lang="en-GB" dirty="0"/>
              <a:t>beds fill a gap for patients whose needs cannot be met at home but do not require highly specialist </a:t>
            </a:r>
            <a:r>
              <a:rPr lang="en-GB" dirty="0" smtClean="0"/>
              <a:t>inpatient hospice </a:t>
            </a:r>
            <a:r>
              <a:rPr lang="en-GB" dirty="0"/>
              <a:t>care.  </a:t>
            </a:r>
          </a:p>
          <a:p>
            <a:r>
              <a:rPr lang="en-GB" dirty="0" smtClean="0"/>
              <a:t>Beds </a:t>
            </a:r>
            <a:r>
              <a:rPr lang="en-GB" dirty="0"/>
              <a:t>will be closer to residents, making it easier for family and friends to visit.  </a:t>
            </a:r>
            <a:r>
              <a:rPr lang="en-GB" dirty="0" smtClean="0"/>
              <a:t>Location to be determined but likely to be in a care home, nursing home or NHS community site.</a:t>
            </a:r>
            <a:endParaRPr lang="en-GB" dirty="0"/>
          </a:p>
          <a:p>
            <a:r>
              <a:rPr lang="en-GB" dirty="0" smtClean="0"/>
              <a:t>Reduces </a:t>
            </a:r>
            <a:r>
              <a:rPr lang="en-GB" dirty="0"/>
              <a:t>hospital admissions at the end-of-life </a:t>
            </a:r>
            <a:r>
              <a:rPr lang="en-GB" dirty="0" smtClean="0"/>
              <a:t>for those who do not wish for this and </a:t>
            </a:r>
            <a:r>
              <a:rPr lang="en-GB" dirty="0"/>
              <a:t>preserves specialist hospice beds for the most complex cases.  </a:t>
            </a:r>
          </a:p>
          <a:p>
            <a:r>
              <a:rPr lang="en-GB" dirty="0" smtClean="0"/>
              <a:t>Supports </a:t>
            </a:r>
            <a:r>
              <a:rPr lang="en-GB" dirty="0"/>
              <a:t>people’s preferred place of death while enhancing comfort and wellbeing at the end-of-life.  </a:t>
            </a:r>
          </a:p>
          <a:p>
            <a:r>
              <a:rPr lang="en-GB" dirty="0" smtClean="0"/>
              <a:t>Increase </a:t>
            </a:r>
            <a:r>
              <a:rPr lang="en-GB" dirty="0"/>
              <a:t>from </a:t>
            </a:r>
            <a:r>
              <a:rPr lang="en-GB" dirty="0" smtClean="0"/>
              <a:t>only eight </a:t>
            </a:r>
            <a:r>
              <a:rPr lang="en-GB" dirty="0"/>
              <a:t>beds </a:t>
            </a:r>
            <a:r>
              <a:rPr lang="en-GB" dirty="0" smtClean="0"/>
              <a:t>currently available in </a:t>
            </a:r>
            <a:r>
              <a:rPr lang="en-GB" dirty="0"/>
              <a:t>Hillingdon to 54 beds across the </a:t>
            </a:r>
            <a:r>
              <a:rPr lang="en-GB" dirty="0" smtClean="0"/>
              <a:t>boroughs, based </a:t>
            </a:r>
            <a:r>
              <a:rPr lang="en-GB" dirty="0"/>
              <a:t>on </a:t>
            </a:r>
            <a:r>
              <a:rPr lang="en-GB" dirty="0" smtClean="0"/>
              <a:t>population.</a:t>
            </a:r>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7</a:t>
            </a:fld>
            <a:endParaRPr lang="en-GB" dirty="0"/>
          </a:p>
        </p:txBody>
      </p:sp>
      <p:sp>
        <p:nvSpPr>
          <p:cNvPr id="4" name="Title 3"/>
          <p:cNvSpPr>
            <a:spLocks noGrp="1"/>
          </p:cNvSpPr>
          <p:nvPr>
            <p:ph type="title"/>
          </p:nvPr>
        </p:nvSpPr>
        <p:spPr/>
        <p:txBody>
          <a:bodyPr>
            <a:normAutofit/>
          </a:bodyPr>
          <a:lstStyle/>
          <a:p>
            <a:r>
              <a:rPr lang="en-GB" sz="3200" b="1" dirty="0" smtClean="0"/>
              <a:t>Enhanced end of life care beds </a:t>
            </a:r>
            <a:r>
              <a:rPr lang="en-GB" sz="2000" dirty="0" smtClean="0"/>
              <a:t>(1 of 2)</a:t>
            </a:r>
            <a:endParaRPr lang="en-GB" sz="2000" dirty="0"/>
          </a:p>
        </p:txBody>
      </p:sp>
    </p:spTree>
    <p:extLst>
      <p:ext uri="{BB962C8B-B14F-4D97-AF65-F5344CB8AC3E}">
        <p14:creationId xmlns:p14="http://schemas.microsoft.com/office/powerpoint/2010/main" val="10540986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76F84FA-B8EB-462F-97BA-032CB76B4E3A}" type="slidenum">
              <a:rPr lang="en-GB" smtClean="0"/>
              <a:t>8</a:t>
            </a:fld>
            <a:endParaRPr lang="en-GB" dirty="0"/>
          </a:p>
        </p:txBody>
      </p:sp>
      <p:sp>
        <p:nvSpPr>
          <p:cNvPr id="4" name="Title 3"/>
          <p:cNvSpPr>
            <a:spLocks noGrp="1"/>
          </p:cNvSpPr>
          <p:nvPr>
            <p:ph type="title"/>
          </p:nvPr>
        </p:nvSpPr>
        <p:spPr/>
        <p:txBody>
          <a:bodyPr>
            <a:normAutofit/>
          </a:bodyPr>
          <a:lstStyle/>
          <a:p>
            <a:r>
              <a:rPr lang="en-GB" sz="3200" b="1" dirty="0" smtClean="0"/>
              <a:t>Enhanced end of life care beds </a:t>
            </a:r>
            <a:r>
              <a:rPr lang="en-GB" sz="2000" dirty="0" smtClean="0"/>
              <a:t>(2 of 2)</a:t>
            </a:r>
            <a:endParaRPr lang="en-GB" sz="2000" dirty="0"/>
          </a:p>
        </p:txBody>
      </p:sp>
      <p:graphicFrame>
        <p:nvGraphicFramePr>
          <p:cNvPr id="8" name="Content Placeholder 4"/>
          <p:cNvGraphicFramePr>
            <a:graphicFrameLocks noGrp="1"/>
          </p:cNvGraphicFramePr>
          <p:nvPr>
            <p:ph idx="1"/>
            <p:extLst>
              <p:ext uri="{D42A27DB-BD31-4B8C-83A1-F6EECF244321}">
                <p14:modId xmlns:p14="http://schemas.microsoft.com/office/powerpoint/2010/main" val="3716136451"/>
              </p:ext>
            </p:extLst>
          </p:nvPr>
        </p:nvGraphicFramePr>
        <p:xfrm>
          <a:off x="71718" y="961045"/>
          <a:ext cx="12057529" cy="5209257"/>
        </p:xfrm>
        <a:graphic>
          <a:graphicData uri="http://schemas.openxmlformats.org/drawingml/2006/table">
            <a:tbl>
              <a:tblPr firstRow="1" firstCol="1" bandRow="1">
                <a:tableStyleId>{5C22544A-7EE6-4342-B048-85BDC9FD1C3A}</a:tableStyleId>
              </a:tblPr>
              <a:tblGrid>
                <a:gridCol w="1750316">
                  <a:extLst>
                    <a:ext uri="{9D8B030D-6E8A-4147-A177-3AD203B41FA5}">
                      <a16:colId xmlns:a16="http://schemas.microsoft.com/office/drawing/2014/main" val="4267573941"/>
                    </a:ext>
                  </a:extLst>
                </a:gridCol>
                <a:gridCol w="4892531">
                  <a:extLst>
                    <a:ext uri="{9D8B030D-6E8A-4147-A177-3AD203B41FA5}">
                      <a16:colId xmlns:a16="http://schemas.microsoft.com/office/drawing/2014/main" val="3483831360"/>
                    </a:ext>
                  </a:extLst>
                </a:gridCol>
                <a:gridCol w="5414682">
                  <a:extLst>
                    <a:ext uri="{9D8B030D-6E8A-4147-A177-3AD203B41FA5}">
                      <a16:colId xmlns:a16="http://schemas.microsoft.com/office/drawing/2014/main" val="664205988"/>
                    </a:ext>
                  </a:extLst>
                </a:gridCol>
              </a:tblGrid>
              <a:tr h="203697">
                <a:tc>
                  <a:txBody>
                    <a:bodyPr/>
                    <a:lstStyle/>
                    <a:p>
                      <a:pPr>
                        <a:lnSpc>
                          <a:spcPct val="107000"/>
                        </a:lnSpc>
                        <a:spcAft>
                          <a:spcPts val="0"/>
                        </a:spcAft>
                      </a:pPr>
                      <a:r>
                        <a:rPr lang="en-GB" sz="1300" dirty="0">
                          <a:effectLst/>
                          <a:latin typeface="Arial" panose="020B0604020202020204" pitchFamily="34" charset="0"/>
                          <a:cs typeface="Arial" panose="020B0604020202020204" pitchFamily="34" charset="0"/>
                        </a:rPr>
                        <a:t> </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228600">
                        <a:lnSpc>
                          <a:spcPct val="107000"/>
                        </a:lnSpc>
                        <a:spcAft>
                          <a:spcPts val="0"/>
                        </a:spcAft>
                      </a:pPr>
                      <a:r>
                        <a:rPr lang="en-GB" sz="1300" dirty="0">
                          <a:effectLst/>
                          <a:latin typeface="Arial" panose="020B0604020202020204" pitchFamily="34" charset="0"/>
                          <a:cs typeface="Arial" panose="020B0604020202020204" pitchFamily="34" charset="0"/>
                        </a:rPr>
                        <a:t>Hospice inpatient </a:t>
                      </a:r>
                      <a:r>
                        <a:rPr lang="en-GB" sz="1300" dirty="0" smtClean="0">
                          <a:effectLst/>
                          <a:latin typeface="Arial" panose="020B0604020202020204" pitchFamily="34" charset="0"/>
                          <a:cs typeface="Arial" panose="020B0604020202020204" pitchFamily="34" charset="0"/>
                        </a:rPr>
                        <a:t>unit beds</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228600">
                        <a:lnSpc>
                          <a:spcPct val="107000"/>
                        </a:lnSpc>
                        <a:spcAft>
                          <a:spcPts val="0"/>
                        </a:spcAft>
                      </a:pPr>
                      <a:r>
                        <a:rPr lang="en-GB" sz="1300" dirty="0">
                          <a:effectLst/>
                          <a:latin typeface="Arial" panose="020B0604020202020204" pitchFamily="34" charset="0"/>
                          <a:cs typeface="Arial" panose="020B0604020202020204" pitchFamily="34" charset="0"/>
                        </a:rPr>
                        <a:t>Enhanced </a:t>
                      </a:r>
                      <a:r>
                        <a:rPr lang="en-GB" sz="1300" dirty="0" smtClean="0">
                          <a:effectLst/>
                          <a:latin typeface="Arial" panose="020B0604020202020204" pitchFamily="34" charset="0"/>
                          <a:cs typeface="Arial" panose="020B0604020202020204" pitchFamily="34" charset="0"/>
                        </a:rPr>
                        <a:t>end of life care </a:t>
                      </a:r>
                      <a:r>
                        <a:rPr lang="en-GB" sz="1300" dirty="0">
                          <a:effectLst/>
                          <a:latin typeface="Arial" panose="020B0604020202020204" pitchFamily="34" charset="0"/>
                          <a:cs typeface="Arial" panose="020B0604020202020204" pitchFamily="34" charset="0"/>
                        </a:rPr>
                        <a:t>beds</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extLst>
                  <a:ext uri="{0D108BD9-81ED-4DB2-BD59-A6C34878D82A}">
                    <a16:rowId xmlns:a16="http://schemas.microsoft.com/office/drawing/2014/main" val="2875050278"/>
                  </a:ext>
                </a:extLst>
              </a:tr>
              <a:tr h="343403">
                <a:tc>
                  <a:txBody>
                    <a:bodyPr/>
                    <a:lstStyle/>
                    <a:p>
                      <a:pPr>
                        <a:lnSpc>
                          <a:spcPct val="107000"/>
                        </a:lnSpc>
                        <a:spcAft>
                          <a:spcPts val="0"/>
                        </a:spcAft>
                      </a:pPr>
                      <a:r>
                        <a:rPr lang="en-GB" sz="1300" dirty="0">
                          <a:effectLst/>
                          <a:latin typeface="Arial" panose="020B0604020202020204" pitchFamily="34" charset="0"/>
                          <a:cs typeface="Arial" panose="020B0604020202020204" pitchFamily="34" charset="0"/>
                        </a:rPr>
                        <a:t>Location</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a:effectLst/>
                          <a:latin typeface="Arial" panose="020B0604020202020204" pitchFamily="34" charset="0"/>
                          <a:cs typeface="Arial" panose="020B0604020202020204" pitchFamily="34" charset="0"/>
                        </a:rPr>
                        <a:t>Hospice </a:t>
                      </a:r>
                      <a:r>
                        <a:rPr lang="en-GB" sz="1300" dirty="0" smtClean="0">
                          <a:effectLst/>
                          <a:latin typeface="Arial" panose="020B0604020202020204" pitchFamily="34" charset="0"/>
                          <a:cs typeface="Arial" panose="020B0604020202020204" pitchFamily="34" charset="0"/>
                        </a:rPr>
                        <a:t>site</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200" dirty="0" smtClean="0">
                          <a:effectLst/>
                          <a:latin typeface="Arial" panose="020B0604020202020204" pitchFamily="34" charset="0"/>
                          <a:cs typeface="Arial" panose="020B0604020202020204" pitchFamily="34" charset="0"/>
                        </a:rPr>
                        <a:t>Undecided but could be a care home</a:t>
                      </a:r>
                      <a:r>
                        <a:rPr lang="en-GB" sz="1200" baseline="0" dirty="0" smtClean="0">
                          <a:effectLst/>
                          <a:latin typeface="Arial" panose="020B0604020202020204" pitchFamily="34" charset="0"/>
                          <a:cs typeface="Arial" panose="020B0604020202020204" pitchFamily="34" charset="0"/>
                        </a:rPr>
                        <a:t> or </a:t>
                      </a:r>
                      <a:r>
                        <a:rPr lang="en-GB" sz="1200" dirty="0" smtClean="0">
                          <a:effectLst/>
                          <a:latin typeface="Arial" panose="020B0604020202020204" pitchFamily="34" charset="0"/>
                          <a:cs typeface="Arial" panose="020B0604020202020204" pitchFamily="34" charset="0"/>
                        </a:rPr>
                        <a:t>community bed </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extLst>
                  <a:ext uri="{0D108BD9-81ED-4DB2-BD59-A6C34878D82A}">
                    <a16:rowId xmlns:a16="http://schemas.microsoft.com/office/drawing/2014/main" val="259024794"/>
                  </a:ext>
                </a:extLst>
              </a:tr>
              <a:tr h="960341">
                <a:tc>
                  <a:txBody>
                    <a:bodyPr/>
                    <a:lstStyle/>
                    <a:p>
                      <a:pPr>
                        <a:lnSpc>
                          <a:spcPct val="107000"/>
                        </a:lnSpc>
                        <a:spcAft>
                          <a:spcPts val="0"/>
                        </a:spcAft>
                      </a:pPr>
                      <a:r>
                        <a:rPr lang="en-GB" sz="1300" dirty="0">
                          <a:effectLst/>
                          <a:latin typeface="Arial" panose="020B0604020202020204" pitchFamily="34" charset="0"/>
                          <a:cs typeface="Arial" panose="020B0604020202020204" pitchFamily="34" charset="0"/>
                        </a:rPr>
                        <a:t>Workforce</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a:effectLst/>
                          <a:latin typeface="Arial" panose="020B0604020202020204" pitchFamily="34" charset="0"/>
                          <a:cs typeface="Arial" panose="020B0604020202020204" pitchFamily="34" charset="0"/>
                        </a:rPr>
                        <a:t>On-site consultant-led team of dedicated specialist palliative care </a:t>
                      </a:r>
                      <a:r>
                        <a:rPr lang="en-GB" sz="1300" dirty="0" smtClean="0">
                          <a:effectLst/>
                          <a:latin typeface="Arial" panose="020B0604020202020204" pitchFamily="34" charset="0"/>
                          <a:cs typeface="Arial" panose="020B0604020202020204" pitchFamily="34" charset="0"/>
                        </a:rPr>
                        <a:t>professionals</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On-site </a:t>
                      </a:r>
                      <a:r>
                        <a:rPr lang="en-GB" sz="1300" dirty="0">
                          <a:effectLst/>
                          <a:latin typeface="Arial" panose="020B0604020202020204" pitchFamily="34" charset="0"/>
                          <a:cs typeface="Arial" panose="020B0604020202020204" pitchFamily="34" charset="0"/>
                        </a:rPr>
                        <a:t>nursing and care </a:t>
                      </a:r>
                      <a:r>
                        <a:rPr lang="en-GB" sz="1300" dirty="0" smtClean="0">
                          <a:effectLst/>
                          <a:latin typeface="Arial" panose="020B0604020202020204" pitchFamily="34" charset="0"/>
                          <a:cs typeface="Arial" panose="020B0604020202020204" pitchFamily="34" charset="0"/>
                        </a:rPr>
                        <a:t>teams with enhanced</a:t>
                      </a:r>
                      <a:r>
                        <a:rPr lang="en-GB" sz="1300" baseline="0" dirty="0" smtClean="0">
                          <a:effectLst/>
                          <a:latin typeface="Arial" panose="020B0604020202020204" pitchFamily="34" charset="0"/>
                          <a:cs typeface="Arial" panose="020B0604020202020204" pitchFamily="34" charset="0"/>
                        </a:rPr>
                        <a:t> palliative care knowledge and skills</a:t>
                      </a: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24/7 specialist palliative care support when needed</a:t>
                      </a:r>
                      <a:endParaRPr lang="en-GB" sz="1300" dirty="0">
                        <a:effectLst/>
                        <a:latin typeface="Arial" panose="020B060402020202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Weekly ward round by a Specialist </a:t>
                      </a:r>
                      <a:r>
                        <a:rPr lang="en-GB" sz="1300" dirty="0">
                          <a:effectLst/>
                          <a:latin typeface="Arial" panose="020B0604020202020204" pitchFamily="34" charset="0"/>
                          <a:cs typeface="Arial" panose="020B0604020202020204" pitchFamily="34" charset="0"/>
                        </a:rPr>
                        <a:t>palliative care </a:t>
                      </a:r>
                      <a:r>
                        <a:rPr lang="en-GB" sz="1300" dirty="0" smtClean="0">
                          <a:effectLst/>
                          <a:latin typeface="Arial" panose="020B0604020202020204" pitchFamily="34" charset="0"/>
                          <a:cs typeface="Arial" panose="020B0604020202020204" pitchFamily="34" charset="0"/>
                        </a:rPr>
                        <a:t>team</a:t>
                      </a:r>
                    </a:p>
                  </a:txBody>
                  <a:tcPr marL="45135" marR="45135" marT="0" marB="0" anchor="ctr"/>
                </a:tc>
                <a:extLst>
                  <a:ext uri="{0D108BD9-81ED-4DB2-BD59-A6C34878D82A}">
                    <a16:rowId xmlns:a16="http://schemas.microsoft.com/office/drawing/2014/main" val="3402837399"/>
                  </a:ext>
                </a:extLst>
              </a:tr>
              <a:tr h="407394">
                <a:tc>
                  <a:txBody>
                    <a:bodyPr/>
                    <a:lstStyle/>
                    <a:p>
                      <a:pPr>
                        <a:lnSpc>
                          <a:spcPct val="107000"/>
                        </a:lnSpc>
                        <a:spcAft>
                          <a:spcPts val="0"/>
                        </a:spcAft>
                      </a:pPr>
                      <a:r>
                        <a:rPr lang="en-GB" sz="1300">
                          <a:effectLst/>
                          <a:latin typeface="Arial" panose="020B0604020202020204" pitchFamily="34" charset="0"/>
                          <a:cs typeface="Arial" panose="020B0604020202020204" pitchFamily="34" charset="0"/>
                        </a:rPr>
                        <a:t>Anticipated length of stay</a:t>
                      </a:r>
                      <a:endParaRPr lang="en-GB" sz="130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15 </a:t>
                      </a:r>
                      <a:r>
                        <a:rPr lang="en-GB" sz="1300" dirty="0">
                          <a:effectLst/>
                          <a:latin typeface="Arial" panose="020B0604020202020204" pitchFamily="34" charset="0"/>
                          <a:cs typeface="Arial" panose="020B0604020202020204" pitchFamily="34" charset="0"/>
                        </a:rPr>
                        <a:t>(based on current average length of stay</a:t>
                      </a:r>
                      <a:r>
                        <a:rPr lang="en-GB" sz="1300" dirty="0" smtClean="0">
                          <a:effectLst/>
                          <a:latin typeface="Arial" panose="020B0604020202020204" pitchFamily="34" charset="0"/>
                          <a:cs typeface="Arial" panose="020B0604020202020204" pitchFamily="34" charset="0"/>
                        </a:rPr>
                        <a:t>)</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30 </a:t>
                      </a:r>
                      <a:r>
                        <a:rPr lang="en-GB" sz="1300" dirty="0">
                          <a:effectLst/>
                          <a:latin typeface="Arial" panose="020B0604020202020204" pitchFamily="34" charset="0"/>
                          <a:cs typeface="Arial" panose="020B0604020202020204" pitchFamily="34" charset="0"/>
                        </a:rPr>
                        <a:t>days (</a:t>
                      </a:r>
                      <a:r>
                        <a:rPr lang="en-GB" sz="1300" dirty="0" smtClean="0">
                          <a:effectLst/>
                          <a:latin typeface="Arial" panose="020B0604020202020204" pitchFamily="34" charset="0"/>
                          <a:cs typeface="Arial" panose="020B0604020202020204" pitchFamily="34" charset="0"/>
                        </a:rPr>
                        <a:t>based</a:t>
                      </a:r>
                      <a:r>
                        <a:rPr lang="en-GB" sz="1300" baseline="0" dirty="0" smtClean="0">
                          <a:effectLst/>
                          <a:latin typeface="Arial" panose="020B0604020202020204" pitchFamily="34" charset="0"/>
                          <a:cs typeface="Arial" panose="020B0604020202020204" pitchFamily="34" charset="0"/>
                        </a:rPr>
                        <a:t> on current</a:t>
                      </a:r>
                      <a:r>
                        <a:rPr lang="en-GB" sz="1300" dirty="0" smtClean="0">
                          <a:effectLst/>
                          <a:latin typeface="Arial" panose="020B0604020202020204" pitchFamily="34" charset="0"/>
                          <a:cs typeface="Arial" panose="020B0604020202020204" pitchFamily="34" charset="0"/>
                        </a:rPr>
                        <a:t> average </a:t>
                      </a:r>
                      <a:r>
                        <a:rPr lang="en-GB" sz="1300" dirty="0">
                          <a:effectLst/>
                          <a:latin typeface="Arial" panose="020B0604020202020204" pitchFamily="34" charset="0"/>
                          <a:cs typeface="Arial" panose="020B0604020202020204" pitchFamily="34" charset="0"/>
                        </a:rPr>
                        <a:t>length of </a:t>
                      </a:r>
                      <a:r>
                        <a:rPr lang="en-GB" sz="1300" dirty="0" smtClean="0">
                          <a:effectLst/>
                          <a:latin typeface="Arial" panose="020B0604020202020204" pitchFamily="34" charset="0"/>
                          <a:cs typeface="Arial" panose="020B0604020202020204" pitchFamily="34" charset="0"/>
                        </a:rPr>
                        <a:t>stay)</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extLst>
                  <a:ext uri="{0D108BD9-81ED-4DB2-BD59-A6C34878D82A}">
                    <a16:rowId xmlns:a16="http://schemas.microsoft.com/office/drawing/2014/main" val="3673007997"/>
                  </a:ext>
                </a:extLst>
              </a:tr>
              <a:tr h="1449754">
                <a:tc>
                  <a:txBody>
                    <a:bodyPr/>
                    <a:lstStyle/>
                    <a:p>
                      <a:pPr>
                        <a:lnSpc>
                          <a:spcPct val="107000"/>
                        </a:lnSpc>
                        <a:spcAft>
                          <a:spcPts val="0"/>
                        </a:spcAft>
                      </a:pPr>
                      <a:r>
                        <a:rPr lang="en-GB" sz="1300">
                          <a:effectLst/>
                          <a:latin typeface="Arial" panose="020B0604020202020204" pitchFamily="34" charset="0"/>
                          <a:cs typeface="Arial" panose="020B0604020202020204" pitchFamily="34" charset="0"/>
                        </a:rPr>
                        <a:t>Patient need</a:t>
                      </a:r>
                      <a:endParaRPr lang="en-GB" sz="130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Highest specialist palliative care needs</a:t>
                      </a: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Unable to be supported in other care setting available</a:t>
                      </a: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To support short term specialist palliative care needs until stable</a:t>
                      </a:r>
                    </a:p>
                    <a:p>
                      <a:pPr marL="342900" lvl="0" indent="-342900">
                        <a:lnSpc>
                          <a:spcPct val="107000"/>
                        </a:lnSpc>
                        <a:spcAft>
                          <a:spcPts val="0"/>
                        </a:spcAft>
                        <a:buFont typeface="Symbol" panose="05050102010706020507" pitchFamily="18" charset="2"/>
                        <a:buChar char=""/>
                      </a:pPr>
                      <a:r>
                        <a:rPr lang="en-GB" sz="1300" dirty="0" err="1" smtClean="0">
                          <a:effectLst/>
                          <a:latin typeface="Arial" panose="020B0604020202020204" pitchFamily="34" charset="0"/>
                          <a:cs typeface="Arial" panose="020B0604020202020204" pitchFamily="34" charset="0"/>
                        </a:rPr>
                        <a:t>Rquires</a:t>
                      </a:r>
                      <a:r>
                        <a:rPr lang="en-GB" sz="1300" dirty="0" smtClean="0">
                          <a:effectLst/>
                          <a:latin typeface="Arial" panose="020B0604020202020204" pitchFamily="34" charset="0"/>
                          <a:cs typeface="Arial" panose="020B0604020202020204" pitchFamily="34" charset="0"/>
                        </a:rPr>
                        <a:t> </a:t>
                      </a:r>
                      <a:r>
                        <a:rPr lang="en-GB" sz="1300" dirty="0">
                          <a:effectLst/>
                          <a:latin typeface="Arial" panose="020B0604020202020204" pitchFamily="34" charset="0"/>
                          <a:cs typeface="Arial" panose="020B0604020202020204" pitchFamily="34" charset="0"/>
                        </a:rPr>
                        <a:t>the full </a:t>
                      </a:r>
                      <a:r>
                        <a:rPr lang="en-GB" sz="1300" dirty="0" smtClean="0">
                          <a:effectLst/>
                          <a:latin typeface="Arial" panose="020B0604020202020204" pitchFamily="34" charset="0"/>
                          <a:cs typeface="Arial" panose="020B0604020202020204" pitchFamily="34" charset="0"/>
                        </a:rPr>
                        <a:t>specialist palliative care multi-disciplinary </a:t>
                      </a:r>
                      <a:r>
                        <a:rPr lang="en-GB" sz="1300" dirty="0">
                          <a:effectLst/>
                          <a:latin typeface="Arial" panose="020B0604020202020204" pitchFamily="34" charset="0"/>
                          <a:cs typeface="Arial" panose="020B0604020202020204" pitchFamily="34" charset="0"/>
                        </a:rPr>
                        <a:t>team (MDT) with daily </a:t>
                      </a:r>
                      <a:r>
                        <a:rPr lang="en-GB" sz="1300" dirty="0" smtClean="0">
                          <a:effectLst/>
                          <a:latin typeface="Arial" panose="020B0604020202020204" pitchFamily="34" charset="0"/>
                          <a:cs typeface="Arial" panose="020B0604020202020204" pitchFamily="34" charset="0"/>
                        </a:rPr>
                        <a:t>specialist palliative care consultant support</a:t>
                      </a:r>
                      <a:endParaRPr lang="en-GB" sz="1300" dirty="0">
                        <a:effectLst/>
                        <a:latin typeface="Arial" panose="020B060402020202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Requiring 24/7 care </a:t>
                      </a: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Specialist</a:t>
                      </a:r>
                      <a:r>
                        <a:rPr lang="en-GB" sz="1300" baseline="0" dirty="0" smtClean="0">
                          <a:effectLst/>
                          <a:latin typeface="Arial" panose="020B0604020202020204" pitchFamily="34" charset="0"/>
                          <a:cs typeface="Arial" panose="020B0604020202020204" pitchFamily="34" charset="0"/>
                        </a:rPr>
                        <a:t> p</a:t>
                      </a:r>
                      <a:r>
                        <a:rPr lang="en-GB" sz="1300" dirty="0" smtClean="0">
                          <a:effectLst/>
                          <a:latin typeface="Arial" panose="020B0604020202020204" pitchFamily="34" charset="0"/>
                          <a:cs typeface="Arial" panose="020B0604020202020204" pitchFamily="34" charset="0"/>
                        </a:rPr>
                        <a:t>alliative</a:t>
                      </a:r>
                      <a:r>
                        <a:rPr lang="en-GB" sz="1300" baseline="0" dirty="0" smtClean="0">
                          <a:effectLst/>
                          <a:latin typeface="Arial" panose="020B0604020202020204" pitchFamily="34" charset="0"/>
                          <a:cs typeface="Arial" panose="020B0604020202020204" pitchFamily="34" charset="0"/>
                        </a:rPr>
                        <a:t> care needs greater than can be supported at home/ usual place of residence in their final weeks/months </a:t>
                      </a:r>
                      <a:endParaRPr lang="en-GB" sz="1300" dirty="0" smtClean="0">
                        <a:effectLst/>
                        <a:latin typeface="Arial" panose="020B060402020202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Does not require daily specialist palliative care</a:t>
                      </a:r>
                      <a:r>
                        <a:rPr lang="en-GB" sz="1300" baseline="0" dirty="0" smtClean="0">
                          <a:effectLst/>
                          <a:latin typeface="Arial" panose="020B0604020202020204" pitchFamily="34" charset="0"/>
                          <a:cs typeface="Arial" panose="020B0604020202020204" pitchFamily="34" charset="0"/>
                        </a:rPr>
                        <a:t> </a:t>
                      </a:r>
                      <a:r>
                        <a:rPr lang="en-GB" sz="1300" smtClean="0">
                          <a:effectLst/>
                          <a:latin typeface="Arial" panose="020B0604020202020204" pitchFamily="34" charset="0"/>
                          <a:cs typeface="Arial" panose="020B0604020202020204" pitchFamily="34" charset="0"/>
                        </a:rPr>
                        <a:t>consultant – led support</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extLst>
                  <a:ext uri="{0D108BD9-81ED-4DB2-BD59-A6C34878D82A}">
                    <a16:rowId xmlns:a16="http://schemas.microsoft.com/office/drawing/2014/main" val="366497495"/>
                  </a:ext>
                </a:extLst>
              </a:tr>
              <a:tr h="1361957">
                <a:tc>
                  <a:txBody>
                    <a:bodyPr/>
                    <a:lstStyle/>
                    <a:p>
                      <a:pPr>
                        <a:lnSpc>
                          <a:spcPct val="107000"/>
                        </a:lnSpc>
                        <a:spcAft>
                          <a:spcPts val="0"/>
                        </a:spcAft>
                      </a:pPr>
                      <a:r>
                        <a:rPr lang="en-GB" sz="1300">
                          <a:effectLst/>
                          <a:latin typeface="Arial" panose="020B0604020202020204" pitchFamily="34" charset="0"/>
                          <a:cs typeface="Arial" panose="020B0604020202020204" pitchFamily="34" charset="0"/>
                        </a:rPr>
                        <a:t>Intended benefits</a:t>
                      </a:r>
                      <a:endParaRPr lang="en-GB" sz="130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a:effectLst/>
                          <a:latin typeface="Arial" panose="020B0604020202020204" pitchFamily="34" charset="0"/>
                          <a:cs typeface="Arial" panose="020B0604020202020204" pitchFamily="34" charset="0"/>
                        </a:rPr>
                        <a:t>Quality of care for people with the most complex needs</a:t>
                      </a:r>
                    </a:p>
                    <a:p>
                      <a:pPr marL="342900" lvl="0" indent="-342900">
                        <a:lnSpc>
                          <a:spcPct val="107000"/>
                        </a:lnSpc>
                        <a:spcAft>
                          <a:spcPts val="0"/>
                        </a:spcAft>
                        <a:buFont typeface="Symbol" panose="05050102010706020507" pitchFamily="18" charset="2"/>
                        <a:buChar char=""/>
                      </a:pPr>
                      <a:r>
                        <a:rPr lang="en-GB" sz="1300" dirty="0">
                          <a:effectLst/>
                          <a:latin typeface="Arial" panose="020B0604020202020204" pitchFamily="34" charset="0"/>
                          <a:cs typeface="Arial" panose="020B0604020202020204" pitchFamily="34" charset="0"/>
                        </a:rPr>
                        <a:t>Meeting people’s preferences </a:t>
                      </a:r>
                      <a:r>
                        <a:rPr lang="en-GB" sz="1300" dirty="0" smtClean="0">
                          <a:effectLst/>
                          <a:latin typeface="Arial" panose="020B0604020202020204" pitchFamily="34" charset="0"/>
                          <a:cs typeface="Arial" panose="020B0604020202020204" pitchFamily="34" charset="0"/>
                        </a:rPr>
                        <a:t>on </a:t>
                      </a:r>
                      <a:r>
                        <a:rPr lang="en-GB" sz="1300" dirty="0">
                          <a:effectLst/>
                          <a:latin typeface="Arial" panose="020B0604020202020204" pitchFamily="34" charset="0"/>
                          <a:cs typeface="Arial" panose="020B0604020202020204" pitchFamily="34" charset="0"/>
                        </a:rPr>
                        <a:t>preferred place of </a:t>
                      </a:r>
                      <a:r>
                        <a:rPr lang="en-GB" sz="1300" dirty="0" smtClean="0">
                          <a:effectLst/>
                          <a:latin typeface="Arial" panose="020B0604020202020204" pitchFamily="34" charset="0"/>
                          <a:cs typeface="Arial" panose="020B0604020202020204" pitchFamily="34" charset="0"/>
                        </a:rPr>
                        <a:t>care and death</a:t>
                      </a:r>
                      <a:endParaRPr lang="en-GB" sz="1300" dirty="0">
                        <a:effectLst/>
                        <a:latin typeface="Arial" panose="020B0604020202020204" pitchFamily="34" charset="0"/>
                        <a:cs typeface="Arial" panose="020B0604020202020204" pitchFamily="34" charset="0"/>
                      </a:endParaRPr>
                    </a:p>
                    <a:p>
                      <a:pPr>
                        <a:lnSpc>
                          <a:spcPct val="107000"/>
                        </a:lnSpc>
                        <a:spcAft>
                          <a:spcPts val="0"/>
                        </a:spcAft>
                      </a:pP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marR="0" lvl="0" indent="-342900" algn="l" defTabSz="914286"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300" dirty="0" smtClean="0">
                          <a:effectLst/>
                          <a:latin typeface="Arial" panose="020B0604020202020204" pitchFamily="34" charset="0"/>
                          <a:cs typeface="Arial" panose="020B0604020202020204" pitchFamily="34" charset="0"/>
                        </a:rPr>
                        <a:t>Quality of care for people with specialist palliative care needs</a:t>
                      </a:r>
                    </a:p>
                    <a:p>
                      <a:pPr marL="342900" marR="0" lvl="0" indent="-342900" algn="l" defTabSz="914286"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300" dirty="0" smtClean="0">
                          <a:effectLst/>
                          <a:latin typeface="Arial" panose="020B0604020202020204" pitchFamily="34" charset="0"/>
                          <a:cs typeface="Arial" panose="020B0604020202020204" pitchFamily="34" charset="0"/>
                        </a:rPr>
                        <a:t>Meeting people’s preferences on preferred place of death</a:t>
                      </a:r>
                    </a:p>
                    <a:p>
                      <a:pPr marL="342900" lvl="0" indent="-342900">
                        <a:lnSpc>
                          <a:spcPct val="107000"/>
                        </a:lnSpc>
                        <a:spcAft>
                          <a:spcPts val="0"/>
                        </a:spcAft>
                        <a:buFont typeface="Symbol" panose="05050102010706020507" pitchFamily="18" charset="2"/>
                        <a:buChar char=""/>
                      </a:pPr>
                      <a:r>
                        <a:rPr lang="en-GB" sz="1300" dirty="0" smtClean="0">
                          <a:effectLst/>
                          <a:latin typeface="Arial" panose="020B0604020202020204" pitchFamily="34" charset="0"/>
                          <a:cs typeface="Arial" panose="020B0604020202020204" pitchFamily="34" charset="0"/>
                        </a:rPr>
                        <a:t>More </a:t>
                      </a:r>
                      <a:r>
                        <a:rPr lang="en-GB" sz="1300" dirty="0">
                          <a:effectLst/>
                          <a:latin typeface="Arial" panose="020B0604020202020204" pitchFamily="34" charset="0"/>
                          <a:cs typeface="Arial" panose="020B0604020202020204" pitchFamily="34" charset="0"/>
                        </a:rPr>
                        <a:t>appropriate use of hospice beds (and therefore greater access for those with the most complex needs)</a:t>
                      </a:r>
                    </a:p>
                    <a:p>
                      <a:pPr marL="342900" marR="0" lvl="0" indent="-342900" algn="l" defTabSz="914286"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300" dirty="0" smtClean="0">
                          <a:effectLst/>
                          <a:latin typeface="Arial" panose="020B0604020202020204" pitchFamily="34" charset="0"/>
                          <a:cs typeface="Arial" panose="020B0604020202020204" pitchFamily="34" charset="0"/>
                        </a:rPr>
                        <a:t>Fewer people admitted to hospital at the end-of-life</a:t>
                      </a:r>
                    </a:p>
                  </a:txBody>
                  <a:tcPr marL="45135" marR="45135" marT="0" marB="0" anchor="ctr"/>
                </a:tc>
                <a:extLst>
                  <a:ext uri="{0D108BD9-81ED-4DB2-BD59-A6C34878D82A}">
                    <a16:rowId xmlns:a16="http://schemas.microsoft.com/office/drawing/2014/main" val="2393731109"/>
                  </a:ext>
                </a:extLst>
              </a:tr>
              <a:tr h="407394">
                <a:tc>
                  <a:txBody>
                    <a:bodyPr/>
                    <a:lstStyle/>
                    <a:p>
                      <a:pPr>
                        <a:lnSpc>
                          <a:spcPct val="107000"/>
                        </a:lnSpc>
                        <a:spcAft>
                          <a:spcPts val="0"/>
                        </a:spcAft>
                      </a:pPr>
                      <a:r>
                        <a:rPr lang="en-GB" sz="1300">
                          <a:effectLst/>
                          <a:latin typeface="Arial" panose="020B0604020202020204" pitchFamily="34" charset="0"/>
                          <a:cs typeface="Arial" panose="020B0604020202020204" pitchFamily="34" charset="0"/>
                        </a:rPr>
                        <a:t>How are beds funded</a:t>
                      </a:r>
                      <a:endParaRPr lang="en-GB" sz="130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a:effectLst/>
                          <a:latin typeface="Arial" panose="020B0604020202020204" pitchFamily="34" charset="0"/>
                          <a:cs typeface="Arial" panose="020B0604020202020204" pitchFamily="34" charset="0"/>
                        </a:rPr>
                        <a:t>NHS </a:t>
                      </a:r>
                      <a:r>
                        <a:rPr lang="en-GB" sz="1300" dirty="0" smtClean="0">
                          <a:effectLst/>
                          <a:latin typeface="Arial" panose="020B0604020202020204" pitchFamily="34" charset="0"/>
                          <a:cs typeface="Arial" panose="020B0604020202020204" pitchFamily="34" charset="0"/>
                        </a:rPr>
                        <a:t>North</a:t>
                      </a:r>
                      <a:r>
                        <a:rPr lang="en-GB" sz="1300" baseline="0" dirty="0" smtClean="0">
                          <a:effectLst/>
                          <a:latin typeface="Arial" panose="020B0604020202020204" pitchFamily="34" charset="0"/>
                          <a:cs typeface="Arial" panose="020B0604020202020204" pitchFamily="34" charset="0"/>
                        </a:rPr>
                        <a:t> West</a:t>
                      </a:r>
                      <a:r>
                        <a:rPr lang="en-GB" sz="1300" dirty="0" smtClean="0">
                          <a:effectLst/>
                          <a:latin typeface="Arial" panose="020B0604020202020204" pitchFamily="34" charset="0"/>
                          <a:cs typeface="Arial" panose="020B0604020202020204" pitchFamily="34" charset="0"/>
                        </a:rPr>
                        <a:t> </a:t>
                      </a:r>
                      <a:r>
                        <a:rPr lang="en-GB" sz="1300" dirty="0">
                          <a:effectLst/>
                          <a:latin typeface="Arial" panose="020B0604020202020204" pitchFamily="34" charset="0"/>
                          <a:cs typeface="Arial" panose="020B0604020202020204" pitchFamily="34" charset="0"/>
                        </a:rPr>
                        <a:t>London and hospice charitable </a:t>
                      </a:r>
                      <a:r>
                        <a:rPr lang="en-GB" sz="1300" dirty="0" smtClean="0">
                          <a:effectLst/>
                          <a:latin typeface="Arial" panose="020B0604020202020204" pitchFamily="34" charset="0"/>
                          <a:cs typeface="Arial" panose="020B0604020202020204" pitchFamily="34" charset="0"/>
                        </a:rPr>
                        <a:t>funds</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tc>
                  <a:txBody>
                    <a:bodyPr/>
                    <a:lstStyle/>
                    <a:p>
                      <a:pPr marL="342900" lvl="0" indent="-342900">
                        <a:lnSpc>
                          <a:spcPct val="107000"/>
                        </a:lnSpc>
                        <a:spcAft>
                          <a:spcPts val="0"/>
                        </a:spcAft>
                        <a:buFont typeface="Symbol" panose="05050102010706020507" pitchFamily="18" charset="2"/>
                        <a:buChar char=""/>
                      </a:pPr>
                      <a:r>
                        <a:rPr lang="en-GB" sz="1300" dirty="0">
                          <a:effectLst/>
                          <a:latin typeface="Arial" panose="020B0604020202020204" pitchFamily="34" charset="0"/>
                          <a:cs typeface="Arial" panose="020B0604020202020204" pitchFamily="34" charset="0"/>
                        </a:rPr>
                        <a:t>NHS </a:t>
                      </a:r>
                      <a:r>
                        <a:rPr lang="en-GB" sz="1300" dirty="0" smtClean="0">
                          <a:effectLst/>
                          <a:latin typeface="Arial" panose="020B0604020202020204" pitchFamily="34" charset="0"/>
                          <a:cs typeface="Arial" panose="020B0604020202020204" pitchFamily="34" charset="0"/>
                        </a:rPr>
                        <a:t>North</a:t>
                      </a:r>
                      <a:r>
                        <a:rPr lang="en-GB" sz="1300" baseline="0" dirty="0" smtClean="0">
                          <a:effectLst/>
                          <a:latin typeface="Arial" panose="020B0604020202020204" pitchFamily="34" charset="0"/>
                          <a:cs typeface="Arial" panose="020B0604020202020204" pitchFamily="34" charset="0"/>
                        </a:rPr>
                        <a:t> west</a:t>
                      </a:r>
                      <a:r>
                        <a:rPr lang="en-GB" sz="1300" dirty="0" smtClean="0">
                          <a:effectLst/>
                          <a:latin typeface="Arial" panose="020B0604020202020204" pitchFamily="34" charset="0"/>
                          <a:cs typeface="Arial" panose="020B0604020202020204" pitchFamily="34" charset="0"/>
                        </a:rPr>
                        <a:t> </a:t>
                      </a:r>
                      <a:r>
                        <a:rPr lang="en-GB" sz="1300" dirty="0">
                          <a:effectLst/>
                          <a:latin typeface="Arial" panose="020B0604020202020204" pitchFamily="34" charset="0"/>
                          <a:cs typeface="Arial" panose="020B0604020202020204" pitchFamily="34" charset="0"/>
                        </a:rPr>
                        <a:t>London including continuing health care fast </a:t>
                      </a:r>
                      <a:r>
                        <a:rPr lang="en-GB" sz="1300" dirty="0" smtClean="0">
                          <a:effectLst/>
                          <a:latin typeface="Arial" panose="020B0604020202020204" pitchFamily="34" charset="0"/>
                          <a:cs typeface="Arial" panose="020B0604020202020204" pitchFamily="34" charset="0"/>
                        </a:rPr>
                        <a:t>track</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45135" marR="45135" marT="0" marB="0" anchor="ctr"/>
                </a:tc>
                <a:extLst>
                  <a:ext uri="{0D108BD9-81ED-4DB2-BD59-A6C34878D82A}">
                    <a16:rowId xmlns:a16="http://schemas.microsoft.com/office/drawing/2014/main" val="4044206531"/>
                  </a:ext>
                </a:extLst>
              </a:tr>
            </a:tbl>
          </a:graphicData>
        </a:graphic>
      </p:graphicFrame>
    </p:spTree>
    <p:extLst>
      <p:ext uri="{BB962C8B-B14F-4D97-AF65-F5344CB8AC3E}">
        <p14:creationId xmlns:p14="http://schemas.microsoft.com/office/powerpoint/2010/main" val="539479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7989" y="1315758"/>
            <a:ext cx="11597853" cy="4880580"/>
          </a:xfrm>
        </p:spPr>
        <p:txBody>
          <a:bodyPr>
            <a:normAutofit fontScale="62500" lnSpcReduction="20000"/>
          </a:bodyPr>
          <a:lstStyle/>
          <a:p>
            <a:pPr marL="0" indent="0">
              <a:lnSpc>
                <a:spcPct val="120000"/>
              </a:lnSpc>
              <a:spcBef>
                <a:spcPts val="0"/>
              </a:spcBef>
              <a:buNone/>
            </a:pPr>
            <a:r>
              <a:rPr lang="en-GB" dirty="0" smtClean="0"/>
              <a:t>Following a long-listing, short-listing, appraisal and assurance process, we are consulting </a:t>
            </a:r>
            <a:r>
              <a:rPr lang="en-GB" dirty="0"/>
              <a:t>on </a:t>
            </a:r>
            <a:r>
              <a:rPr lang="en-GB" dirty="0" smtClean="0"/>
              <a:t>the two options below:</a:t>
            </a:r>
          </a:p>
          <a:p>
            <a:pPr marL="0" indent="0">
              <a:lnSpc>
                <a:spcPct val="120000"/>
              </a:lnSpc>
              <a:spcBef>
                <a:spcPts val="0"/>
              </a:spcBef>
              <a:buNone/>
            </a:pPr>
            <a:endParaRPr lang="en-GB" b="1" dirty="0" smtClean="0"/>
          </a:p>
          <a:p>
            <a:pPr marL="0" indent="0">
              <a:lnSpc>
                <a:spcPct val="120000"/>
              </a:lnSpc>
              <a:spcBef>
                <a:spcPts val="0"/>
              </a:spcBef>
              <a:buNone/>
            </a:pPr>
            <a:r>
              <a:rPr lang="en-GB" b="1" dirty="0" smtClean="0"/>
              <a:t>Option </a:t>
            </a:r>
            <a:r>
              <a:rPr lang="en-GB" b="1" dirty="0"/>
              <a:t>A </a:t>
            </a:r>
            <a:r>
              <a:rPr lang="en-GB" b="1" dirty="0" smtClean="0"/>
              <a:t>(North West London Integrated Care Boards preferred </a:t>
            </a:r>
            <a:r>
              <a:rPr lang="en-GB" b="1" dirty="0"/>
              <a:t>option): Full implementation of the </a:t>
            </a:r>
            <a:r>
              <a:rPr lang="en-GB" b="1" dirty="0" smtClean="0"/>
              <a:t>new model </a:t>
            </a:r>
            <a:r>
              <a:rPr lang="en-GB" b="1" dirty="0"/>
              <a:t>of care with Pembridge Palliative Care Inpatient beds not </a:t>
            </a:r>
            <a:r>
              <a:rPr lang="en-GB" b="1" dirty="0" smtClean="0"/>
              <a:t>reopening</a:t>
            </a:r>
          </a:p>
          <a:p>
            <a:pPr marL="0" indent="0">
              <a:lnSpc>
                <a:spcPct val="120000"/>
              </a:lnSpc>
              <a:spcBef>
                <a:spcPts val="0"/>
              </a:spcBef>
              <a:buNone/>
            </a:pPr>
            <a:endParaRPr lang="en-GB" dirty="0"/>
          </a:p>
          <a:p>
            <a:pPr fontAlgn="base">
              <a:lnSpc>
                <a:spcPct val="120000"/>
              </a:lnSpc>
              <a:spcBef>
                <a:spcPts val="0"/>
              </a:spcBef>
            </a:pPr>
            <a:r>
              <a:rPr lang="en-GB" dirty="0" smtClean="0"/>
              <a:t>Fully </a:t>
            </a:r>
            <a:r>
              <a:rPr lang="en-GB" dirty="0"/>
              <a:t>implement the </a:t>
            </a:r>
            <a:r>
              <a:rPr lang="en-GB" dirty="0" smtClean="0"/>
              <a:t>new model of care, </a:t>
            </a:r>
            <a:r>
              <a:rPr lang="en-GB" dirty="0"/>
              <a:t>including </a:t>
            </a:r>
            <a:r>
              <a:rPr lang="en-GB" dirty="0" smtClean="0"/>
              <a:t>the 46 </a:t>
            </a:r>
            <a:r>
              <a:rPr lang="en-GB" dirty="0"/>
              <a:t>new enhanced end-of-life care beds, while maintaining the existing hospice beds without reopening the Pembridge Hospice inpatient beds. This option would be easier and quicker to implement and benefit more north west London residents as a </a:t>
            </a:r>
            <a:r>
              <a:rPr lang="en-GB" dirty="0" smtClean="0"/>
              <a:t>whole.</a:t>
            </a:r>
            <a:endParaRPr lang="en-GB" dirty="0"/>
          </a:p>
          <a:p>
            <a:pPr marL="0" indent="0">
              <a:lnSpc>
                <a:spcPct val="120000"/>
              </a:lnSpc>
              <a:spcBef>
                <a:spcPts val="0"/>
              </a:spcBef>
              <a:buNone/>
            </a:pPr>
            <a:endParaRPr lang="en-GB" b="1" dirty="0" smtClean="0"/>
          </a:p>
          <a:p>
            <a:pPr marL="0" indent="0">
              <a:lnSpc>
                <a:spcPct val="120000"/>
              </a:lnSpc>
              <a:spcBef>
                <a:spcPts val="0"/>
              </a:spcBef>
              <a:buNone/>
            </a:pPr>
            <a:r>
              <a:rPr lang="en-GB" b="1" dirty="0" smtClean="0"/>
              <a:t>Option </a:t>
            </a:r>
            <a:r>
              <a:rPr lang="en-GB" b="1" dirty="0"/>
              <a:t>B: Full implementation of the </a:t>
            </a:r>
            <a:r>
              <a:rPr lang="en-GB" b="1" dirty="0" smtClean="0"/>
              <a:t>new </a:t>
            </a:r>
            <a:r>
              <a:rPr lang="en-GB" b="1" dirty="0"/>
              <a:t>model of care with Pembridge Palliative Care Inpatient beds </a:t>
            </a:r>
            <a:r>
              <a:rPr lang="en-GB" b="1" dirty="0" smtClean="0"/>
              <a:t>reopening</a:t>
            </a:r>
          </a:p>
          <a:p>
            <a:pPr marL="0" indent="0" fontAlgn="base">
              <a:lnSpc>
                <a:spcPct val="120000"/>
              </a:lnSpc>
              <a:spcBef>
                <a:spcPts val="0"/>
              </a:spcBef>
              <a:buNone/>
            </a:pPr>
            <a:endParaRPr lang="en-GB" dirty="0"/>
          </a:p>
          <a:p>
            <a:pPr fontAlgn="base">
              <a:lnSpc>
                <a:spcPct val="120000"/>
              </a:lnSpc>
              <a:spcBef>
                <a:spcPts val="0"/>
              </a:spcBef>
            </a:pPr>
            <a:r>
              <a:rPr lang="en-GB" dirty="0" smtClean="0"/>
              <a:t>Fully </a:t>
            </a:r>
            <a:r>
              <a:rPr lang="en-GB" dirty="0"/>
              <a:t>implement the </a:t>
            </a:r>
            <a:r>
              <a:rPr lang="en-GB" dirty="0" smtClean="0"/>
              <a:t>new </a:t>
            </a:r>
            <a:r>
              <a:rPr lang="en-GB" dirty="0"/>
              <a:t>model, including 46 new enhanced end-of-life care beds and </a:t>
            </a:r>
            <a:r>
              <a:rPr lang="en-GB" dirty="0" smtClean="0"/>
              <a:t>the reopening of </a:t>
            </a:r>
            <a:r>
              <a:rPr lang="en-GB" dirty="0"/>
              <a:t>Pembridge Hospice inpatient beds. This would require a reduction </a:t>
            </a:r>
            <a:r>
              <a:rPr lang="en-GB" dirty="0" smtClean="0"/>
              <a:t>in other north west </a:t>
            </a:r>
            <a:r>
              <a:rPr lang="en-GB" dirty="0" err="1" smtClean="0"/>
              <a:t>london</a:t>
            </a:r>
            <a:r>
              <a:rPr lang="en-GB" dirty="0" smtClean="0"/>
              <a:t> specialist palliative care in-patient hospice </a:t>
            </a:r>
            <a:r>
              <a:rPr lang="en-GB" dirty="0"/>
              <a:t>beds </a:t>
            </a:r>
            <a:r>
              <a:rPr lang="en-GB" dirty="0" smtClean="0"/>
              <a:t>and result </a:t>
            </a:r>
            <a:r>
              <a:rPr lang="en-GB" dirty="0"/>
              <a:t>in a loss of income for charitable hospices</a:t>
            </a:r>
            <a:r>
              <a:rPr lang="en-GB" dirty="0" smtClean="0"/>
              <a:t>. It would also have </a:t>
            </a:r>
            <a:r>
              <a:rPr lang="en-GB" dirty="0"/>
              <a:t>a longer implementation timeline due to the need to recruit specialist palliative care </a:t>
            </a:r>
            <a:r>
              <a:rPr lang="en-GB" dirty="0" smtClean="0"/>
              <a:t>consultant and </a:t>
            </a:r>
            <a:r>
              <a:rPr lang="en-GB" dirty="0"/>
              <a:t>35 additional staff</a:t>
            </a:r>
            <a:r>
              <a:rPr lang="en-GB" dirty="0" smtClean="0"/>
              <a:t>.</a:t>
            </a:r>
          </a:p>
          <a:p>
            <a:pPr marL="0" indent="0" fontAlgn="base">
              <a:lnSpc>
                <a:spcPct val="120000"/>
              </a:lnSpc>
              <a:spcBef>
                <a:spcPts val="0"/>
              </a:spcBef>
              <a:buNone/>
            </a:pPr>
            <a:endParaRPr lang="en-GB" dirty="0"/>
          </a:p>
          <a:p>
            <a:pPr marL="0" indent="0" fontAlgn="base">
              <a:lnSpc>
                <a:spcPct val="120000"/>
              </a:lnSpc>
              <a:spcBef>
                <a:spcPts val="0"/>
              </a:spcBef>
              <a:buNone/>
            </a:pPr>
            <a:r>
              <a:rPr lang="en-GB" dirty="0" smtClean="0"/>
              <a:t>In addition, we are focused on delivering care that is equitable</a:t>
            </a:r>
            <a:r>
              <a:rPr lang="en-GB" dirty="0"/>
              <a:t>, personalised, and integrated care that is compassionate, culturally sensitive, and easy to navigate, while providing clear information, better support for patients and families, and improving access to bereavement services.</a:t>
            </a:r>
          </a:p>
          <a:p>
            <a:pPr marL="0" indent="0">
              <a:lnSpc>
                <a:spcPct val="120000"/>
              </a:lnSpc>
              <a:spcBef>
                <a:spcPts val="0"/>
              </a:spcBef>
              <a:buNone/>
            </a:pPr>
            <a:endParaRPr lang="en-GB" dirty="0" smtClean="0"/>
          </a:p>
          <a:p>
            <a:pPr marL="0" indent="0">
              <a:lnSpc>
                <a:spcPct val="120000"/>
              </a:lnSpc>
              <a:spcBef>
                <a:spcPts val="0"/>
              </a:spcBef>
              <a:buNone/>
            </a:pPr>
            <a:endParaRPr lang="en-GB" dirty="0"/>
          </a:p>
          <a:p>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9</a:t>
            </a:fld>
            <a:endParaRPr lang="en-GB" dirty="0"/>
          </a:p>
        </p:txBody>
      </p:sp>
      <p:sp>
        <p:nvSpPr>
          <p:cNvPr id="4" name="Title 3"/>
          <p:cNvSpPr>
            <a:spLocks noGrp="1"/>
          </p:cNvSpPr>
          <p:nvPr>
            <p:ph type="title"/>
          </p:nvPr>
        </p:nvSpPr>
        <p:spPr/>
        <p:txBody>
          <a:bodyPr>
            <a:normAutofit/>
          </a:bodyPr>
          <a:lstStyle/>
          <a:p>
            <a:r>
              <a:rPr lang="en-GB" sz="3200" b="1" dirty="0"/>
              <a:t>The two options we are consulting on</a:t>
            </a:r>
          </a:p>
        </p:txBody>
      </p:sp>
    </p:spTree>
    <p:extLst>
      <p:ext uri="{BB962C8B-B14F-4D97-AF65-F5344CB8AC3E}">
        <p14:creationId xmlns:p14="http://schemas.microsoft.com/office/powerpoint/2010/main" val="3319518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Template">
  <a:themeElements>
    <a:clrScheme name="NEW VI Colours - PA">
      <a:dk1>
        <a:srgbClr val="000000"/>
      </a:dk1>
      <a:lt1>
        <a:srgbClr val="FFFFFF"/>
      </a:lt1>
      <a:dk2>
        <a:srgbClr val="CDECF2"/>
      </a:dk2>
      <a:lt2>
        <a:srgbClr val="0580A7"/>
      </a:lt2>
      <a:accent1>
        <a:srgbClr val="00172D"/>
      </a:accent1>
      <a:accent2>
        <a:srgbClr val="024D78"/>
      </a:accent2>
      <a:accent3>
        <a:srgbClr val="36465A"/>
      </a:accent3>
      <a:accent4>
        <a:srgbClr val="64778A"/>
      </a:accent4>
      <a:accent5>
        <a:srgbClr val="A2B3C9"/>
      </a:accent5>
      <a:accent6>
        <a:srgbClr val="E8ECF2"/>
      </a:accent6>
      <a:hlink>
        <a:srgbClr val="024D78"/>
      </a:hlink>
      <a:folHlink>
        <a:srgbClr val="A2B3C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sz="140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defRPr sz="1100" dirty="0" err="1" smtClean="0"/>
        </a:defPPr>
      </a:lstStyle>
    </a:txDef>
  </a:objectDefaults>
  <a:extraClrSchemeLst/>
  <a:custClrLst>
    <a:custClr name="Aqua 01">
      <a:srgbClr val="CDECF2"/>
    </a:custClr>
    <a:custClr name="Grey 01">
      <a:srgbClr val="E8ECF2"/>
    </a:custClr>
    <a:custClr name="Lime 01">
      <a:srgbClr val="D5ECC8"/>
    </a:custClr>
    <a:custClr name="Apricot 01">
      <a:srgbClr val="FAECBD"/>
    </a:custClr>
    <a:custClr name="Rose 01">
      <a:srgbClr val="F3D3DC"/>
    </a:custClr>
    <a:custClr name="Blank">
      <a:srgbClr val="FFFFFF"/>
    </a:custClr>
    <a:custClr name="Blank">
      <a:srgbClr val="FFFFFF"/>
    </a:custClr>
    <a:custClr name="Blank">
      <a:srgbClr val="FFFFFF"/>
    </a:custClr>
    <a:custClr name="Error Red">
      <a:srgbClr val="CC1D63"/>
    </a:custClr>
    <a:custClr name="PA Ingenuity Red">
      <a:srgbClr val="F62B44"/>
    </a:custClr>
    <a:custClr name="Aqua 02">
      <a:srgbClr val="B7E5EE"/>
    </a:custClr>
    <a:custClr name="Grey 02">
      <a:srgbClr val="A2B3C9"/>
    </a:custClr>
    <a:custClr name="Lime 02">
      <a:srgbClr val="C0EFA5"/>
    </a:custClr>
    <a:custClr name="Apricot 02">
      <a:srgbClr val="FFE18E"/>
    </a:custClr>
    <a:custClr name="Rose 02">
      <a:srgbClr val="FFBECF"/>
    </a:custClr>
    <a:custClr name="Blank">
      <a:srgbClr val="FFFFFF"/>
    </a:custClr>
    <a:custClr name="Blank">
      <a:srgbClr val="FFFFFF"/>
    </a:custClr>
    <a:custClr name="Blank">
      <a:srgbClr val="FFFFFF"/>
    </a:custClr>
    <a:custClr name="Warning Amber">
      <a:srgbClr val="FF6C3B"/>
    </a:custClr>
    <a:custClr name="Logo Grey">
      <a:srgbClr val="7C8B9A"/>
    </a:custClr>
    <a:custClr name="Aqua 03">
      <a:srgbClr val="4AB9D3"/>
    </a:custClr>
    <a:custClr name="Grey 03">
      <a:srgbClr val="64778A"/>
    </a:custClr>
    <a:custClr name="Lime 03">
      <a:srgbClr val="6CBD3A"/>
    </a:custClr>
    <a:custClr name="Apricot 03">
      <a:srgbClr val="FFC000"/>
    </a:custClr>
    <a:custClr name="Rose 03">
      <a:srgbClr val="F3809E"/>
    </a:custClr>
    <a:custClr name="Blank">
      <a:srgbClr val="FFFFFF"/>
    </a:custClr>
    <a:custClr name="Blank">
      <a:srgbClr val="FFFFFF"/>
    </a:custClr>
    <a:custClr name="Blank">
      <a:srgbClr val="FFFFFF"/>
    </a:custClr>
    <a:custClr name="Success Green">
      <a:srgbClr val="008471"/>
    </a:custClr>
    <a:custClr name="Dark Blue">
      <a:srgbClr val="00172D"/>
    </a:custClr>
    <a:custClr name="Aqua 04">
      <a:srgbClr val="0580A7"/>
    </a:custClr>
    <a:custClr name="Grey 04">
      <a:srgbClr val="36465A"/>
    </a:custClr>
    <a:custClr name="Lime 04">
      <a:srgbClr val="2C8027"/>
    </a:custClr>
    <a:custClr name="Blank">
      <a:srgbClr val="FFFFFF"/>
    </a:custClr>
    <a:custClr name="Rose 04">
      <a:srgbClr val="EE2F66"/>
    </a:custClr>
    <a:custClr name="Blank">
      <a:srgbClr val="FFFFFF"/>
    </a:custClr>
    <a:custClr name="Blank">
      <a:srgbClr val="FFFFFF"/>
    </a:custClr>
    <a:custClr name="Blank">
      <a:srgbClr val="FFFFFF"/>
    </a:custClr>
    <a:custClr name="Blank">
      <a:srgbClr val="FFFFFF"/>
    </a:custClr>
    <a:custClr name="Blank">
      <a:srgbClr val="FFFFFF"/>
    </a:custClr>
    <a:custClr name="Aqua 05">
      <a:srgbClr val="024D78"/>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15635</TotalTime>
  <Words>3208</Words>
  <Application>Microsoft Office PowerPoint</Application>
  <PresentationFormat>Widescreen</PresentationFormat>
  <Paragraphs>255</Paragraphs>
  <Slides>14</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Symbol</vt:lpstr>
      <vt:lpstr>1_Office Theme</vt:lpstr>
      <vt:lpstr>Blank Template</vt:lpstr>
      <vt:lpstr>Compassionate care for all Improving adult community specialist palliative care services for all residents in North West London Kensington &amp; Chelsea and Westminster  BME Health Forum</vt:lpstr>
      <vt:lpstr>What is community specialist palliative care?</vt:lpstr>
      <vt:lpstr>Why are we consulting on specialist palliative care?</vt:lpstr>
      <vt:lpstr>Timeline of Engagement and Feedback to date</vt:lpstr>
      <vt:lpstr>What we are consulting on: proposed key improvements</vt:lpstr>
      <vt:lpstr>What does the new model mean for you?</vt:lpstr>
      <vt:lpstr>Enhanced end of life care beds (1 of 2)</vt:lpstr>
      <vt:lpstr>Enhanced end of life care beds (2 of 2)</vt:lpstr>
      <vt:lpstr>The two options we are consulting on</vt:lpstr>
      <vt:lpstr>Progressing the agreed enablers to support the implementation of the new model of care</vt:lpstr>
      <vt:lpstr>How we are consulting</vt:lpstr>
      <vt:lpstr>What will happen next</vt:lpstr>
      <vt:lpstr>Questions</vt:lpstr>
      <vt:lpstr>Further information</vt:lpstr>
    </vt:vector>
  </TitlesOfParts>
  <Company>NWLONDONCCGS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 London community-based specialist palliative care (CSPC) Steering Group Meeting:  Agenda and Meeting pack</dc:title>
  <dc:creator>Michelle Scaife</dc:creator>
  <cp:lastModifiedBy>Andrew Pike</cp:lastModifiedBy>
  <cp:revision>265</cp:revision>
  <dcterms:created xsi:type="dcterms:W3CDTF">2023-07-25T11:06:14Z</dcterms:created>
  <dcterms:modified xsi:type="dcterms:W3CDTF">2025-02-03T17:43:17Z</dcterms:modified>
</cp:coreProperties>
</file>