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6" r:id="rId5"/>
    <p:sldId id="257" r:id="rId6"/>
    <p:sldId id="263" r:id="rId7"/>
    <p:sldId id="264" r:id="rId8"/>
    <p:sldId id="259" r:id="rId9"/>
    <p:sldId id="260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9DDC7-FE4A-40E9-A725-4881994B69D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F3F8A37-BC2E-49EC-8C8F-74B1D4172F92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Case studies – will be presented by our partners, which  will show the impact of the projects on service users.  </a:t>
          </a:r>
        </a:p>
      </dgm:t>
    </dgm:pt>
    <dgm:pt modelId="{72D4019F-4172-437A-8320-CD8650416297}" type="parTrans" cxnId="{63A129EF-9360-48FB-A91F-350785702BD1}">
      <dgm:prSet/>
      <dgm:spPr/>
      <dgm:t>
        <a:bodyPr/>
        <a:lstStyle/>
        <a:p>
          <a:endParaRPr lang="en-US"/>
        </a:p>
      </dgm:t>
    </dgm:pt>
    <dgm:pt modelId="{F3F94D87-DBC2-4C72-95BD-6CF82F81D75E}" type="sibTrans" cxnId="{63A129EF-9360-48FB-A91F-350785702BD1}">
      <dgm:prSet/>
      <dgm:spPr/>
      <dgm:t>
        <a:bodyPr/>
        <a:lstStyle/>
        <a:p>
          <a:endParaRPr lang="en-US"/>
        </a:p>
      </dgm:t>
    </dgm:pt>
    <dgm:pt modelId="{F747F7D2-8FF3-4860-B62C-91FE17C8C77B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Feedback collected from service users revealed their awareness about symptoms of cancers and the screening programmes was increased.  Our partners will provide more information on this. </a:t>
          </a:r>
        </a:p>
      </dgm:t>
    </dgm:pt>
    <dgm:pt modelId="{F389F296-EFDC-4D03-9A31-395EDA1DDD99}" type="parTrans" cxnId="{B54C5EAA-1324-4E64-B062-1DABF3EDDA56}">
      <dgm:prSet/>
      <dgm:spPr/>
      <dgm:t>
        <a:bodyPr/>
        <a:lstStyle/>
        <a:p>
          <a:endParaRPr lang="en-US"/>
        </a:p>
      </dgm:t>
    </dgm:pt>
    <dgm:pt modelId="{B251B874-A2C9-4BCD-ACE8-BA58939ABA93}" type="sibTrans" cxnId="{B54C5EAA-1324-4E64-B062-1DABF3EDDA56}">
      <dgm:prSet/>
      <dgm:spPr/>
      <dgm:t>
        <a:bodyPr/>
        <a:lstStyle/>
        <a:p>
          <a:endParaRPr lang="en-US"/>
        </a:p>
      </dgm:t>
    </dgm:pt>
    <dgm:pt modelId="{446B38EC-D794-41E2-8C33-C88DD6827A82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Quotes collected from service users indicated they will attend the screening when they receive their invitations. Some will seek help from their local community organisations to access services. </a:t>
          </a:r>
        </a:p>
      </dgm:t>
    </dgm:pt>
    <dgm:pt modelId="{3411A488-2F3F-4008-A35D-91EC1A4EF092}" type="parTrans" cxnId="{A0F81760-8D5B-441F-8820-BF73BE13E170}">
      <dgm:prSet/>
      <dgm:spPr/>
      <dgm:t>
        <a:bodyPr/>
        <a:lstStyle/>
        <a:p>
          <a:endParaRPr lang="en-US"/>
        </a:p>
      </dgm:t>
    </dgm:pt>
    <dgm:pt modelId="{913377B2-5611-4AD5-82D4-4FAB56082E4D}" type="sibTrans" cxnId="{A0F81760-8D5B-441F-8820-BF73BE13E170}">
      <dgm:prSet/>
      <dgm:spPr/>
      <dgm:t>
        <a:bodyPr/>
        <a:lstStyle/>
        <a:p>
          <a:endParaRPr lang="en-US"/>
        </a:p>
      </dgm:t>
    </dgm:pt>
    <dgm:pt modelId="{ABE62ADB-213F-4BC1-8BE1-5929639FE43F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The cancer survivors and ambassadors have an extreme powerful impact on the project’s success and sustainability as they will continue spreading the words around cancers screening programmes</a:t>
          </a:r>
        </a:p>
      </dgm:t>
    </dgm:pt>
    <dgm:pt modelId="{FDD3F262-BBE9-4C26-9F1A-7E518BC448B5}" type="parTrans" cxnId="{CB5D90BA-4CBE-4E22-917B-2AB9AEF83F10}">
      <dgm:prSet/>
      <dgm:spPr/>
      <dgm:t>
        <a:bodyPr/>
        <a:lstStyle/>
        <a:p>
          <a:endParaRPr lang="en-GB"/>
        </a:p>
      </dgm:t>
    </dgm:pt>
    <dgm:pt modelId="{4FA47564-14DF-4AA0-B04C-0B954275650D}" type="sibTrans" cxnId="{CB5D90BA-4CBE-4E22-917B-2AB9AEF83F10}">
      <dgm:prSet/>
      <dgm:spPr/>
      <dgm:t>
        <a:bodyPr/>
        <a:lstStyle/>
        <a:p>
          <a:endParaRPr lang="en-GB"/>
        </a:p>
      </dgm:t>
    </dgm:pt>
    <dgm:pt modelId="{3C97B252-9798-4308-AB68-873C81F5B420}" type="pres">
      <dgm:prSet presAssocID="{6EB9DDC7-FE4A-40E9-A725-4881994B69DC}" presName="linear" presStyleCnt="0">
        <dgm:presLayoutVars>
          <dgm:animLvl val="lvl"/>
          <dgm:resizeHandles val="exact"/>
        </dgm:presLayoutVars>
      </dgm:prSet>
      <dgm:spPr/>
    </dgm:pt>
    <dgm:pt modelId="{89A556D0-B1B0-446D-A146-928C10B4AC79}" type="pres">
      <dgm:prSet presAssocID="{3F3F8A37-BC2E-49EC-8C8F-74B1D4172F92}" presName="parentText" presStyleLbl="node1" presStyleIdx="0" presStyleCnt="4" custScaleY="119889">
        <dgm:presLayoutVars>
          <dgm:chMax val="0"/>
          <dgm:bulletEnabled val="1"/>
        </dgm:presLayoutVars>
      </dgm:prSet>
      <dgm:spPr/>
    </dgm:pt>
    <dgm:pt modelId="{6D302822-864E-41DB-923B-39682A128398}" type="pres">
      <dgm:prSet presAssocID="{F3F94D87-DBC2-4C72-95BD-6CF82F81D75E}" presName="spacer" presStyleCnt="0"/>
      <dgm:spPr/>
    </dgm:pt>
    <dgm:pt modelId="{10E4F9E4-5D49-41AC-9D51-379F7AF7CCC2}" type="pres">
      <dgm:prSet presAssocID="{ABE62ADB-213F-4BC1-8BE1-5929639FE43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C58191E-B2D7-4961-8BB6-38B25A85F7EF}" type="pres">
      <dgm:prSet presAssocID="{4FA47564-14DF-4AA0-B04C-0B954275650D}" presName="spacer" presStyleCnt="0"/>
      <dgm:spPr/>
    </dgm:pt>
    <dgm:pt modelId="{9FF961F2-C66C-438D-926B-2E9A9F710E4A}" type="pres">
      <dgm:prSet presAssocID="{F747F7D2-8FF3-4860-B62C-91FE17C8C77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5429C8A-DFFE-495E-87AC-3E44ACF83981}" type="pres">
      <dgm:prSet presAssocID="{B251B874-A2C9-4BCD-ACE8-BA58939ABA93}" presName="spacer" presStyleCnt="0"/>
      <dgm:spPr/>
    </dgm:pt>
    <dgm:pt modelId="{E95364D9-93D0-4765-A077-90869DAF3463}" type="pres">
      <dgm:prSet presAssocID="{446B38EC-D794-41E2-8C33-C88DD6827A8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D97033C-30CC-4FD2-9773-F0AA32027414}" type="presOf" srcId="{6EB9DDC7-FE4A-40E9-A725-4881994B69DC}" destId="{3C97B252-9798-4308-AB68-873C81F5B420}" srcOrd="0" destOrd="0" presId="urn:microsoft.com/office/officeart/2005/8/layout/vList2"/>
    <dgm:cxn modelId="{A0F81760-8D5B-441F-8820-BF73BE13E170}" srcId="{6EB9DDC7-FE4A-40E9-A725-4881994B69DC}" destId="{446B38EC-D794-41E2-8C33-C88DD6827A82}" srcOrd="3" destOrd="0" parTransId="{3411A488-2F3F-4008-A35D-91EC1A4EF092}" sibTransId="{913377B2-5611-4AD5-82D4-4FAB56082E4D}"/>
    <dgm:cxn modelId="{E8C86C8D-6C12-491A-BA10-B614EB09EAC5}" type="presOf" srcId="{F747F7D2-8FF3-4860-B62C-91FE17C8C77B}" destId="{9FF961F2-C66C-438D-926B-2E9A9F710E4A}" srcOrd="0" destOrd="0" presId="urn:microsoft.com/office/officeart/2005/8/layout/vList2"/>
    <dgm:cxn modelId="{36BFD499-1EB4-4D51-9A2B-0A00F91A8E0F}" type="presOf" srcId="{446B38EC-D794-41E2-8C33-C88DD6827A82}" destId="{E95364D9-93D0-4765-A077-90869DAF3463}" srcOrd="0" destOrd="0" presId="urn:microsoft.com/office/officeart/2005/8/layout/vList2"/>
    <dgm:cxn modelId="{524AEBA4-7881-487C-A744-4371922116EB}" type="presOf" srcId="{ABE62ADB-213F-4BC1-8BE1-5929639FE43F}" destId="{10E4F9E4-5D49-41AC-9D51-379F7AF7CCC2}" srcOrd="0" destOrd="0" presId="urn:microsoft.com/office/officeart/2005/8/layout/vList2"/>
    <dgm:cxn modelId="{B54C5EAA-1324-4E64-B062-1DABF3EDDA56}" srcId="{6EB9DDC7-FE4A-40E9-A725-4881994B69DC}" destId="{F747F7D2-8FF3-4860-B62C-91FE17C8C77B}" srcOrd="2" destOrd="0" parTransId="{F389F296-EFDC-4D03-9A31-395EDA1DDD99}" sibTransId="{B251B874-A2C9-4BCD-ACE8-BA58939ABA93}"/>
    <dgm:cxn modelId="{CB5D90BA-4CBE-4E22-917B-2AB9AEF83F10}" srcId="{6EB9DDC7-FE4A-40E9-A725-4881994B69DC}" destId="{ABE62ADB-213F-4BC1-8BE1-5929639FE43F}" srcOrd="1" destOrd="0" parTransId="{FDD3F262-BBE9-4C26-9F1A-7E518BC448B5}" sibTransId="{4FA47564-14DF-4AA0-B04C-0B954275650D}"/>
    <dgm:cxn modelId="{C62358DD-315F-4338-B302-5A60D0021221}" type="presOf" srcId="{3F3F8A37-BC2E-49EC-8C8F-74B1D4172F92}" destId="{89A556D0-B1B0-446D-A146-928C10B4AC79}" srcOrd="0" destOrd="0" presId="urn:microsoft.com/office/officeart/2005/8/layout/vList2"/>
    <dgm:cxn modelId="{63A129EF-9360-48FB-A91F-350785702BD1}" srcId="{6EB9DDC7-FE4A-40E9-A725-4881994B69DC}" destId="{3F3F8A37-BC2E-49EC-8C8F-74B1D4172F92}" srcOrd="0" destOrd="0" parTransId="{72D4019F-4172-437A-8320-CD8650416297}" sibTransId="{F3F94D87-DBC2-4C72-95BD-6CF82F81D75E}"/>
    <dgm:cxn modelId="{5002B7C0-82C4-4635-ACBA-4300CDB35FA5}" type="presParOf" srcId="{3C97B252-9798-4308-AB68-873C81F5B420}" destId="{89A556D0-B1B0-446D-A146-928C10B4AC79}" srcOrd="0" destOrd="0" presId="urn:microsoft.com/office/officeart/2005/8/layout/vList2"/>
    <dgm:cxn modelId="{D7D15A01-622D-479E-8C79-119D7019BD04}" type="presParOf" srcId="{3C97B252-9798-4308-AB68-873C81F5B420}" destId="{6D302822-864E-41DB-923B-39682A128398}" srcOrd="1" destOrd="0" presId="urn:microsoft.com/office/officeart/2005/8/layout/vList2"/>
    <dgm:cxn modelId="{7EF9B4D1-E860-442C-AD6F-3869E925F109}" type="presParOf" srcId="{3C97B252-9798-4308-AB68-873C81F5B420}" destId="{10E4F9E4-5D49-41AC-9D51-379F7AF7CCC2}" srcOrd="2" destOrd="0" presId="urn:microsoft.com/office/officeart/2005/8/layout/vList2"/>
    <dgm:cxn modelId="{A3C5F6D3-D34E-46A7-9A22-212CBDFBC938}" type="presParOf" srcId="{3C97B252-9798-4308-AB68-873C81F5B420}" destId="{5C58191E-B2D7-4961-8BB6-38B25A85F7EF}" srcOrd="3" destOrd="0" presId="urn:microsoft.com/office/officeart/2005/8/layout/vList2"/>
    <dgm:cxn modelId="{DBA1FB5B-530D-47E0-8814-953CF4E9A824}" type="presParOf" srcId="{3C97B252-9798-4308-AB68-873C81F5B420}" destId="{9FF961F2-C66C-438D-926B-2E9A9F710E4A}" srcOrd="4" destOrd="0" presId="urn:microsoft.com/office/officeart/2005/8/layout/vList2"/>
    <dgm:cxn modelId="{CA4D75DD-E7C1-4A85-8C46-DA9C71F88A53}" type="presParOf" srcId="{3C97B252-9798-4308-AB68-873C81F5B420}" destId="{95429C8A-DFFE-495E-87AC-3E44ACF83981}" srcOrd="5" destOrd="0" presId="urn:microsoft.com/office/officeart/2005/8/layout/vList2"/>
    <dgm:cxn modelId="{B1FAE7DD-02BC-4052-9DC7-05E649F381C8}" type="presParOf" srcId="{3C97B252-9798-4308-AB68-873C81F5B420}" destId="{E95364D9-93D0-4765-A077-90869DAF346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556D0-B1B0-446D-A146-928C10B4AC79}">
      <dsp:nvSpPr>
        <dsp:cNvPr id="0" name=""/>
        <dsp:cNvSpPr/>
      </dsp:nvSpPr>
      <dsp:spPr>
        <a:xfrm>
          <a:off x="0" y="17534"/>
          <a:ext cx="6490535" cy="169836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Case studies – will be presented by our partners, which  will show the impact of the projects on service users.  </a:t>
          </a:r>
        </a:p>
      </dsp:txBody>
      <dsp:txXfrm>
        <a:off x="82907" y="100441"/>
        <a:ext cx="6324721" cy="1532550"/>
      </dsp:txXfrm>
    </dsp:sp>
    <dsp:sp modelId="{10E4F9E4-5D49-41AC-9D51-379F7AF7CCC2}">
      <dsp:nvSpPr>
        <dsp:cNvPr id="0" name=""/>
        <dsp:cNvSpPr/>
      </dsp:nvSpPr>
      <dsp:spPr>
        <a:xfrm>
          <a:off x="0" y="1776379"/>
          <a:ext cx="6490535" cy="1416614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Arial" panose="020B0604020202020204" pitchFamily="34" charset="0"/>
              <a:cs typeface="Arial" panose="020B0604020202020204" pitchFamily="34" charset="0"/>
            </a:rPr>
            <a:t>The cancer survivors and ambassadors have an extreme powerful impact on the project’s success and sustainability as they will continue spreading the words around cancers screening programmes</a:t>
          </a:r>
        </a:p>
      </dsp:txBody>
      <dsp:txXfrm>
        <a:off x="69153" y="1845532"/>
        <a:ext cx="6352229" cy="1278308"/>
      </dsp:txXfrm>
    </dsp:sp>
    <dsp:sp modelId="{9FF961F2-C66C-438D-926B-2E9A9F710E4A}">
      <dsp:nvSpPr>
        <dsp:cNvPr id="0" name=""/>
        <dsp:cNvSpPr/>
      </dsp:nvSpPr>
      <dsp:spPr>
        <a:xfrm>
          <a:off x="0" y="3253473"/>
          <a:ext cx="6490535" cy="1416614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Feedback collected from service users revealed their awareness about symptoms of cancers and the screening programmes was increased.  Our partners will provide more information on this. </a:t>
          </a:r>
        </a:p>
      </dsp:txBody>
      <dsp:txXfrm>
        <a:off x="69153" y="3322626"/>
        <a:ext cx="6352229" cy="1278308"/>
      </dsp:txXfrm>
    </dsp:sp>
    <dsp:sp modelId="{E95364D9-93D0-4765-A077-90869DAF3463}">
      <dsp:nvSpPr>
        <dsp:cNvPr id="0" name=""/>
        <dsp:cNvSpPr/>
      </dsp:nvSpPr>
      <dsp:spPr>
        <a:xfrm>
          <a:off x="0" y="4730567"/>
          <a:ext cx="6490535" cy="1416614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Quotes collected from service users indicated they will attend the screening when they receive their invitations. Some will seek help from their local community organisations to access services. </a:t>
          </a:r>
        </a:p>
      </dsp:txBody>
      <dsp:txXfrm>
        <a:off x="69153" y="4799720"/>
        <a:ext cx="6352229" cy="1278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12CC2-99B5-4816-88BF-00E198936A3F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EE3F-C839-4EEB-8FA3-756A9146979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865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859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013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87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30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50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6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705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04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32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815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34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5BCED-907C-4661-85ED-2DC890680070}" type="datetimeFigureOut">
              <a:rPr lang="en-GB" smtClean="0"/>
              <a:t>21/09/2024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5E244-1CB9-4FC0-A7EC-94E4B1D04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23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E0A9B-71F2-D5C3-97F2-AC7899AF0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/>
          </a:bodyPr>
          <a:lstStyle/>
          <a:p>
            <a:pPr algn="l"/>
            <a:r>
              <a:rPr lang="en-GB" sz="3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Screen, Detect &amp; Protect and Cancer Awareness Communications&amp; Engagement Projects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1CF3B-9E61-D605-C3C0-A3040E7C3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4355585"/>
            <a:ext cx="4393278" cy="1645163"/>
          </a:xfrm>
        </p:spPr>
        <p:txBody>
          <a:bodyPr anchor="t">
            <a:normAutofit/>
          </a:bodyPr>
          <a:lstStyle/>
          <a:p>
            <a:pPr algn="l"/>
            <a:endParaRPr lang="en-GB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Phayza Fudlalla – Engagement and Projects Manager </a:t>
            </a:r>
            <a:endParaRPr lang="en-GB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300" dirty="0">
              <a:solidFill>
                <a:srgbClr val="FFFFFF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green and white logo&#10;&#10;Description automatically generated">
            <a:extLst>
              <a:ext uri="{FF2B5EF4-FFF2-40B4-BE49-F238E27FC236}">
                <a16:creationId xmlns:a16="http://schemas.microsoft.com/office/drawing/2014/main" id="{467A9D2A-BE74-BECD-E02E-FD590A2B6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0559" y="2225812"/>
            <a:ext cx="3737164" cy="2420662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8D315-EEF4-42A5-5CFD-C069E07135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1600"/>
            <a:ext cx="2740875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18D64E6-36F6-4EF6-B2A9-AEE5F6353099}" type="datetime1">
              <a:rPr lang="en-GB" sz="1100">
                <a:solidFill>
                  <a:srgbClr val="FFFFFF"/>
                </a:solidFill>
              </a:rPr>
              <a:pPr algn="r">
                <a:spcAft>
                  <a:spcPts val="600"/>
                </a:spcAft>
              </a:pPr>
              <a:t>21/09/2024</a:t>
            </a:fld>
            <a:endParaRPr lang="en-GB" sz="11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F8308-F4A0-9DC9-D12C-8A847A7A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1600"/>
            <a:ext cx="4445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2D5E244-1CB9-4FC0-A7EC-94E4B1D04C67}" type="slidenum">
              <a:rPr lang="en-GB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670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31D72-D572-5591-0007-5A68EFDD0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99CEA-2C3B-1091-2E8D-0EEC66498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GB" sz="20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BME Health Forum is a well-established partnership of Black, Asian and Minority Ethnic (BAME) community organisations.</a:t>
            </a:r>
            <a:endParaRPr lang="en-GB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0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Our mission is to reduce health inequalities experienced by BAME communities across London.</a:t>
            </a:r>
            <a:endParaRPr lang="en-GB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0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achieve this by delivering health and wellbeing services, helping our partners and their communities influence healthcare policy and provision, and strengthening BAME organisations.</a:t>
            </a:r>
            <a:endParaRPr lang="en-GB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20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Our organisation is led by people with experience of the issues we address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90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31D72-D572-5591-0007-5A68EFDD0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Screen Detect and Protect Project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99CEA-2C3B-1091-2E8D-0EEC66498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393290"/>
            <a:ext cx="4862447" cy="596306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endParaRPr lang="en-GB" sz="2000" kern="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GB" sz="2000" kern="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3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project funded by the Vibrant &amp; Healthy Community- ( the NHS and local authorities funding) with £40,000. </a:t>
            </a:r>
            <a:endParaRPr lang="en-GB" sz="23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3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project delivered during December 2023- July 2024.</a:t>
            </a:r>
            <a:endParaRPr lang="en-GB" sz="23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3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Seven grassroot organisations working in Westminster and the RBKC delivered the project including :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Abdul Mageed Educational Trust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FORWARD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Iranian Association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Middle Eastern Women’s Society organisation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SW1 Islamic Centre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The Sudanese Nubian Association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3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WAND UK </a:t>
            </a:r>
          </a:p>
          <a:p>
            <a:pPr>
              <a:spcAft>
                <a:spcPts val="800"/>
              </a:spcAft>
            </a:pPr>
            <a:endParaRPr lang="en-GB" sz="2000" kern="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GB" sz="2000" kern="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GB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42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31D72-D572-5591-0007-5A68EFDD0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Awareness Communications &amp; Engagement Project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99CEA-2C3B-1091-2E8D-0EEC66498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957797"/>
          </a:xfrm>
        </p:spPr>
        <p:txBody>
          <a:bodyPr anchor="ctr">
            <a:normAutofit fontScale="85000" lnSpcReduction="10000"/>
          </a:bodyPr>
          <a:lstStyle/>
          <a:p>
            <a:pPr>
              <a:spcAft>
                <a:spcPts val="800"/>
              </a:spcAft>
            </a:pPr>
            <a:endParaRPr lang="en-GB" sz="2000" kern="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GB" sz="2000" kern="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2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RM Partners – West London Cancer Alliance funded the project  by £10,000. </a:t>
            </a:r>
            <a:endParaRPr lang="en-GB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project delivered during </a:t>
            </a:r>
            <a:r>
              <a:rPr lang="en-GB" sz="2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January</a:t>
            </a:r>
            <a:r>
              <a:rPr lang="en-GB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GB" sz="2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June </a:t>
            </a:r>
            <a:r>
              <a:rPr lang="en-GB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2024. </a:t>
            </a:r>
            <a:endParaRPr lang="en-GB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Five</a:t>
            </a:r>
            <a:r>
              <a:rPr lang="en-GB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grassroot organisations working in Northwest London (Westminster,  RBKC, H&amp;F and Ealing</a:t>
            </a:r>
            <a:r>
              <a:rPr lang="en-GB" sz="2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GB" sz="2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delivered the project including: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2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Abdul Mageed Educational Trust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2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Education Skills Development Group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2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Iranian Association 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2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Middle Eastern Women’s Society organisation</a:t>
            </a:r>
          </a:p>
          <a:p>
            <a:pPr lvl="1"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2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Westminster Bangladeshi Welfare Trust </a:t>
            </a:r>
          </a:p>
          <a:p>
            <a:pPr>
              <a:spcAft>
                <a:spcPts val="800"/>
              </a:spcAft>
            </a:pPr>
            <a:endParaRPr lang="en-GB" sz="2000" kern="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GB" sz="2000" kern="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en-GB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355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EA142-9616-EBF4-6648-F742B54AF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Outputs delivered  by partners involved in the two projects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8383-B486-3FC9-F3A1-D28B3A130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178" y="334297"/>
            <a:ext cx="4862447" cy="5798605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workshops on breast, cervical, bowel, and prostate &amp; testicular cancers were delivered( target was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workshops). </a:t>
            </a: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part-time workers,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part-time managers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, 25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health professionals,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chefs  and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volunteers involved in the delivery.  </a:t>
            </a: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Ambassadors and cancer survivors involved as volunteers </a:t>
            </a: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Around 3000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hours delivery from all partners involved. </a:t>
            </a:r>
          </a:p>
          <a:p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2,913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residents from very diverse backgrounds including Arabic speaking, </a:t>
            </a: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Bangladeshi, Kurdish, Farsi , Somali, Black African and other ethnic minorities engaged at workshops, Facebook and the Ambassadors'  events.  </a:t>
            </a:r>
          </a:p>
          <a:p>
            <a:r>
              <a:rPr lang="en-GB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11, 652 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indirectly </a:t>
            </a: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benefited 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(2,913 </a:t>
            </a: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X4) including family members, friends, relatives, and neighbours. 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1509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C252B5-DFD4-81E0-8DBE-82654DCF1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 fontScale="90000"/>
          </a:bodyPr>
          <a:lstStyle/>
          <a:p>
            <a:r>
              <a:rPr lang="en-GB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 Achieved by partners involved in the   two projects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DFFC05-D8C4-C3F5-323D-85D1FC7490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44116"/>
              </p:ext>
            </p:extLst>
          </p:nvPr>
        </p:nvGraphicFramePr>
        <p:xfrm>
          <a:off x="4905052" y="511387"/>
          <a:ext cx="6490535" cy="616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2137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Different coloured question marks">
            <a:extLst>
              <a:ext uri="{FF2B5EF4-FFF2-40B4-BE49-F238E27FC236}">
                <a16:creationId xmlns:a16="http://schemas.microsoft.com/office/drawing/2014/main" id="{B13BBED7-E8BE-DE2B-ACE5-8721C7638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2" r="2676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93E09-BD32-70A2-33AD-525D560F9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Thank you - Any questions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E7562-3EDB-D966-0A6C-B3CB1B5A6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326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24d292ad-1d7b-47bb-988d-0421f47b48dd">
      <Terms xmlns="http://schemas.microsoft.com/office/infopath/2007/PartnerControls"/>
    </lcf76f155ced4ddcb4097134ff3c332f>
    <TaxCatchAll xmlns="66dc577f-7463-49c1-b6b4-ba31d4c27bbb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6326E1111D89438A3085FDE9A5FD0F" ma:contentTypeVersion="20" ma:contentTypeDescription="Create a new document." ma:contentTypeScope="" ma:versionID="7c9c58197a7a72d66d4b54d96d767e3d">
  <xsd:schema xmlns:xsd="http://www.w3.org/2001/XMLSchema" xmlns:xs="http://www.w3.org/2001/XMLSchema" xmlns:p="http://schemas.microsoft.com/office/2006/metadata/properties" xmlns:ns1="http://schemas.microsoft.com/sharepoint/v3" xmlns:ns2="24d292ad-1d7b-47bb-988d-0421f47b48dd" xmlns:ns3="66dc577f-7463-49c1-b6b4-ba31d4c27bbb" targetNamespace="http://schemas.microsoft.com/office/2006/metadata/properties" ma:root="true" ma:fieldsID="45d3eb025654f9e83ce413d56fd94b41" ns1:_="" ns2:_="" ns3:_="">
    <xsd:import namespace="http://schemas.microsoft.com/sharepoint/v3"/>
    <xsd:import namespace="24d292ad-1d7b-47bb-988d-0421f47b48dd"/>
    <xsd:import namespace="66dc577f-7463-49c1-b6b4-ba31d4c27b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292ad-1d7b-47bb-988d-0421f47b48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7ed7110-f592-4c9a-8fba-958c55cbc3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c577f-7463-49c1-b6b4-ba31d4c27bb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e6362ba2-87ba-4762-9774-42b2a5749c05}" ma:internalName="TaxCatchAll" ma:showField="CatchAllData" ma:web="66dc577f-7463-49c1-b6b4-ba31d4c27b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13572F-043D-4B2F-ACD0-F1FE28E3CA1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4d292ad-1d7b-47bb-988d-0421f47b48dd"/>
    <ds:schemaRef ds:uri="66dc577f-7463-49c1-b6b4-ba31d4c27bbb"/>
  </ds:schemaRefs>
</ds:datastoreItem>
</file>

<file path=customXml/itemProps2.xml><?xml version="1.0" encoding="utf-8"?>
<ds:datastoreItem xmlns:ds="http://schemas.openxmlformats.org/officeDocument/2006/customXml" ds:itemID="{BCC13223-5954-471F-99F5-968128DB3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4d292ad-1d7b-47bb-988d-0421f47b48dd"/>
    <ds:schemaRef ds:uri="66dc577f-7463-49c1-b6b4-ba31d4c27b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26FF4E-94F0-4D24-AF9F-6D70F58D9F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487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Wingdings</vt:lpstr>
      <vt:lpstr>Office 2013 - 2022 Theme</vt:lpstr>
      <vt:lpstr>Cancer Screen, Detect &amp; Protect and Cancer Awareness Communications&amp; Engagement Projects </vt:lpstr>
      <vt:lpstr>Introduction </vt:lpstr>
      <vt:lpstr>Cancer Screen Detect and Protect Project </vt:lpstr>
      <vt:lpstr>Cancer Awareness Communications &amp; Engagement Project </vt:lpstr>
      <vt:lpstr>Outputs delivered  by partners involved in the two projects  </vt:lpstr>
      <vt:lpstr>Outcomes Achieved by partners involved in the   two projects </vt:lpstr>
      <vt:lpstr>Thank you - Any 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Services for Marginalised Communities</dc:title>
  <dc:creator>Phayza Fudlalla</dc:creator>
  <cp:lastModifiedBy>Phayza Fudlalla</cp:lastModifiedBy>
  <cp:revision>3</cp:revision>
  <dcterms:created xsi:type="dcterms:W3CDTF">2024-04-05T09:56:27Z</dcterms:created>
  <dcterms:modified xsi:type="dcterms:W3CDTF">2024-09-21T10:40:55Z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0x010100A66326E1111D89438A3085FDE9A5FD0F</vt:lpwstr>
  </property>
  <property fmtid="{D5CDD505-2E9C-101B-9397-08002B2CF9AE}" pid="3" name="MediaServiceImageTags">
    <vt:lpwstr/>
  </property>
</Properties>
</file>