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3" r:id="rId1"/>
  </p:sldMasterIdLst>
  <p:notesMasterIdLst>
    <p:notesMasterId r:id="rId26"/>
  </p:notesMasterIdLst>
  <p:sldIdLst>
    <p:sldId id="256" r:id="rId2"/>
    <p:sldId id="308" r:id="rId3"/>
    <p:sldId id="281" r:id="rId4"/>
    <p:sldId id="294" r:id="rId5"/>
    <p:sldId id="295" r:id="rId6"/>
    <p:sldId id="282" r:id="rId7"/>
    <p:sldId id="298" r:id="rId8"/>
    <p:sldId id="286" r:id="rId9"/>
    <p:sldId id="268" r:id="rId10"/>
    <p:sldId id="293" r:id="rId11"/>
    <p:sldId id="305" r:id="rId12"/>
    <p:sldId id="306" r:id="rId13"/>
    <p:sldId id="307" r:id="rId14"/>
    <p:sldId id="283" r:id="rId15"/>
    <p:sldId id="299" r:id="rId16"/>
    <p:sldId id="300" r:id="rId17"/>
    <p:sldId id="302" r:id="rId18"/>
    <p:sldId id="301" r:id="rId19"/>
    <p:sldId id="287" r:id="rId20"/>
    <p:sldId id="292" r:id="rId21"/>
    <p:sldId id="288" r:id="rId22"/>
    <p:sldId id="275" r:id="rId23"/>
    <p:sldId id="291" r:id="rId24"/>
    <p:sldId id="30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Truswell" initials="DT" lastIdx="1" clrIdx="0">
    <p:extLst>
      <p:ext uri="{19B8F6BF-5375-455C-9EA6-DF929625EA0E}">
        <p15:presenceInfo xmlns:p15="http://schemas.microsoft.com/office/powerpoint/2012/main" userId="969090ce6319a8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71283D"/>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93969" autoAdjust="0"/>
  </p:normalViewPr>
  <p:slideViewPr>
    <p:cSldViewPr snapToGrid="0" snapToObjects="1">
      <p:cViewPr varScale="1">
        <p:scale>
          <a:sx n="68" d="100"/>
          <a:sy n="68" d="100"/>
        </p:scale>
        <p:origin x="738" y="54"/>
      </p:cViewPr>
      <p:guideLst/>
    </p:cSldViewPr>
  </p:slideViewPr>
  <p:notesTextViewPr>
    <p:cViewPr>
      <p:scale>
        <a:sx n="1" d="1"/>
        <a:sy n="1" d="1"/>
      </p:scale>
      <p:origin x="0" y="0"/>
    </p:cViewPr>
  </p:notesTextViewPr>
  <p:notesViewPr>
    <p:cSldViewPr snapToGrid="0" snapToObjects="1" showGuides="1">
      <p:cViewPr varScale="1">
        <p:scale>
          <a:sx n="50" d="100"/>
          <a:sy n="50" d="100"/>
        </p:scale>
        <p:origin x="2886" y="3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2EF4D-4E1B-CF49-890A-87507299FA97}" type="datetimeFigureOut">
              <a:rPr lang="en-US" smtClean="0"/>
              <a:t>9/15/2020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23C79-22B1-6243-B6EB-82C44C7E7CCF}" type="slidenum">
              <a:rPr lang="en-US" smtClean="0"/>
              <a:t>‹#›</a:t>
            </a:fld>
            <a:endParaRPr lang="en-US"/>
          </a:p>
        </p:txBody>
      </p:sp>
    </p:spTree>
    <p:extLst>
      <p:ext uri="{BB962C8B-B14F-4D97-AF65-F5344CB8AC3E}">
        <p14:creationId xmlns:p14="http://schemas.microsoft.com/office/powerpoint/2010/main" val="114870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423C79-22B1-6243-B6EB-82C44C7E7CCF}" type="slidenum">
              <a:rPr lang="en-US" smtClean="0"/>
              <a:t>1</a:t>
            </a:fld>
            <a:endParaRPr lang="en-US"/>
          </a:p>
        </p:txBody>
      </p:sp>
    </p:spTree>
    <p:extLst>
      <p:ext uri="{BB962C8B-B14F-4D97-AF65-F5344CB8AC3E}">
        <p14:creationId xmlns:p14="http://schemas.microsoft.com/office/powerpoint/2010/main" val="2821744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Actions that are taken on this need to be done in a way that is culturally appropriate and feel personally validating</a:t>
            </a:r>
          </a:p>
        </p:txBody>
      </p:sp>
      <p:sp>
        <p:nvSpPr>
          <p:cNvPr id="4" name="Slide Number Placeholder 3"/>
          <p:cNvSpPr>
            <a:spLocks noGrp="1"/>
          </p:cNvSpPr>
          <p:nvPr>
            <p:ph type="sldNum" sz="quarter" idx="5"/>
          </p:nvPr>
        </p:nvSpPr>
        <p:spPr/>
        <p:txBody>
          <a:bodyPr/>
          <a:lstStyle/>
          <a:p>
            <a:fld id="{D1423C79-22B1-6243-B6EB-82C44C7E7CCF}" type="slidenum">
              <a:rPr lang="en-US" smtClean="0"/>
              <a:t>14</a:t>
            </a:fld>
            <a:endParaRPr lang="en-US"/>
          </a:p>
        </p:txBody>
      </p:sp>
    </p:spTree>
    <p:extLst>
      <p:ext uri="{BB962C8B-B14F-4D97-AF65-F5344CB8AC3E}">
        <p14:creationId xmlns:p14="http://schemas.microsoft.com/office/powerpoint/2010/main" val="3532426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Actions that are taken on this need to be done in a way that is culturally appropriate and feel personally validating</a:t>
            </a:r>
          </a:p>
        </p:txBody>
      </p:sp>
      <p:sp>
        <p:nvSpPr>
          <p:cNvPr id="4" name="Slide Number Placeholder 3"/>
          <p:cNvSpPr>
            <a:spLocks noGrp="1"/>
          </p:cNvSpPr>
          <p:nvPr>
            <p:ph type="sldNum" sz="quarter" idx="5"/>
          </p:nvPr>
        </p:nvSpPr>
        <p:spPr/>
        <p:txBody>
          <a:bodyPr/>
          <a:lstStyle/>
          <a:p>
            <a:fld id="{D1423C79-22B1-6243-B6EB-82C44C7E7CCF}" type="slidenum">
              <a:rPr lang="en-US" smtClean="0"/>
              <a:t>15</a:t>
            </a:fld>
            <a:endParaRPr lang="en-US"/>
          </a:p>
        </p:txBody>
      </p:sp>
    </p:spTree>
    <p:extLst>
      <p:ext uri="{BB962C8B-B14F-4D97-AF65-F5344CB8AC3E}">
        <p14:creationId xmlns:p14="http://schemas.microsoft.com/office/powerpoint/2010/main" val="2371125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 beliefs have a major impact on what carers believe is expected of them. Usually people expect too much of themselves and underestimate how challenging and complex it can be to support someone living with dementia. ‘Living in the moment’ means accepting that sometimes people living with dementia will believe they are living at an earlier point in their life. Unless they are at immediate physical risk, carers and family should not assume they need to challenge this or ‘bring them back to reality’. Try to appreciate that their mind has slipped back to an earlier moment in their life and has got stuck there for now. Arguing is unlikely to help. </a:t>
            </a:r>
          </a:p>
        </p:txBody>
      </p:sp>
      <p:sp>
        <p:nvSpPr>
          <p:cNvPr id="4" name="Slide Number Placeholder 3"/>
          <p:cNvSpPr>
            <a:spLocks noGrp="1"/>
          </p:cNvSpPr>
          <p:nvPr>
            <p:ph type="sldNum" sz="quarter" idx="5"/>
          </p:nvPr>
        </p:nvSpPr>
        <p:spPr/>
        <p:txBody>
          <a:bodyPr/>
          <a:lstStyle/>
          <a:p>
            <a:fld id="{D1423C79-22B1-6243-B6EB-82C44C7E7CCF}" type="slidenum">
              <a:rPr lang="en-US" smtClean="0"/>
              <a:t>16</a:t>
            </a:fld>
            <a:endParaRPr lang="en-US"/>
          </a:p>
        </p:txBody>
      </p:sp>
    </p:spTree>
    <p:extLst>
      <p:ext uri="{BB962C8B-B14F-4D97-AF65-F5344CB8AC3E}">
        <p14:creationId xmlns:p14="http://schemas.microsoft.com/office/powerpoint/2010/main" val="1726594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reminding people that partners and friends are dead or that they no longer live were they used to simply pushes them to re-experiencing loss and grief as if it were being experienced anew and for the first time. Remember to make time to look after yourself if you are a carer. Ensure that here are times when you and the person you are caring for can get involved in fun activities. Time for enjoyment is part of good mental and physical health for the person living with dementia and their carers</a:t>
            </a:r>
          </a:p>
        </p:txBody>
      </p:sp>
      <p:sp>
        <p:nvSpPr>
          <p:cNvPr id="4" name="Slide Number Placeholder 3"/>
          <p:cNvSpPr>
            <a:spLocks noGrp="1"/>
          </p:cNvSpPr>
          <p:nvPr>
            <p:ph type="sldNum" sz="quarter" idx="5"/>
          </p:nvPr>
        </p:nvSpPr>
        <p:spPr/>
        <p:txBody>
          <a:bodyPr/>
          <a:lstStyle/>
          <a:p>
            <a:fld id="{D1423C79-22B1-6243-B6EB-82C44C7E7CCF}" type="slidenum">
              <a:rPr lang="en-US" smtClean="0"/>
              <a:t>17</a:t>
            </a:fld>
            <a:endParaRPr lang="en-US"/>
          </a:p>
        </p:txBody>
      </p:sp>
    </p:spTree>
    <p:extLst>
      <p:ext uri="{BB962C8B-B14F-4D97-AF65-F5344CB8AC3E}">
        <p14:creationId xmlns:p14="http://schemas.microsoft.com/office/powerpoint/2010/main" val="2602673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take out Lasting Power of Attorney by yourself using forms on the UK government website or you can pay a solicitor to do it for you.  You can only do this if you have capacity, otherwise the Court of Public Protection decides who will act as the person with Power of Attorney. People living with dementia should decide who they want to act in this capacity on their behalf as soon as possible.</a:t>
            </a:r>
          </a:p>
        </p:txBody>
      </p:sp>
      <p:sp>
        <p:nvSpPr>
          <p:cNvPr id="4" name="Slide Number Placeholder 3"/>
          <p:cNvSpPr>
            <a:spLocks noGrp="1"/>
          </p:cNvSpPr>
          <p:nvPr>
            <p:ph type="sldNum" sz="quarter" idx="5"/>
          </p:nvPr>
        </p:nvSpPr>
        <p:spPr/>
        <p:txBody>
          <a:bodyPr/>
          <a:lstStyle/>
          <a:p>
            <a:fld id="{D1423C79-22B1-6243-B6EB-82C44C7E7CCF}" type="slidenum">
              <a:rPr lang="en-US" smtClean="0"/>
              <a:t>18</a:t>
            </a:fld>
            <a:endParaRPr lang="en-US"/>
          </a:p>
        </p:txBody>
      </p:sp>
    </p:spTree>
    <p:extLst>
      <p:ext uri="{BB962C8B-B14F-4D97-AF65-F5344CB8AC3E}">
        <p14:creationId xmlns:p14="http://schemas.microsoft.com/office/powerpoint/2010/main" val="3584219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Dementia is a complex illness that people may live with for many years. Family carers should seek dementia carers training and ensure they have support for their caring role and help to understand what to do when they feel they are overwhelmed by the role. Cultural beliefs influence carers expectorations and can lead to carers feeling very isolated and overwhelmed but afraid of </a:t>
            </a:r>
            <a:r>
              <a:rPr lang="en-US"/>
              <a:t>asking for help</a:t>
            </a:r>
            <a:endParaRPr lang="en-US" dirty="0"/>
          </a:p>
        </p:txBody>
      </p:sp>
      <p:sp>
        <p:nvSpPr>
          <p:cNvPr id="4" name="Slide Number Placeholder 3"/>
          <p:cNvSpPr>
            <a:spLocks noGrp="1"/>
          </p:cNvSpPr>
          <p:nvPr>
            <p:ph type="sldNum" sz="quarter" idx="5"/>
          </p:nvPr>
        </p:nvSpPr>
        <p:spPr/>
        <p:txBody>
          <a:bodyPr/>
          <a:lstStyle/>
          <a:p>
            <a:fld id="{D1423C79-22B1-6243-B6EB-82C44C7E7CCF}" type="slidenum">
              <a:rPr lang="en-US" smtClean="0"/>
              <a:t>20</a:t>
            </a:fld>
            <a:endParaRPr lang="en-US"/>
          </a:p>
        </p:txBody>
      </p:sp>
    </p:spTree>
    <p:extLst>
      <p:ext uri="{BB962C8B-B14F-4D97-AF65-F5344CB8AC3E}">
        <p14:creationId xmlns:p14="http://schemas.microsoft.com/office/powerpoint/2010/main" val="3873010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who see the presentation should be encourages to remember these 5 messages if they remember nothing else!</a:t>
            </a:r>
          </a:p>
        </p:txBody>
      </p:sp>
      <p:sp>
        <p:nvSpPr>
          <p:cNvPr id="4" name="Slide Number Placeholder 3"/>
          <p:cNvSpPr>
            <a:spLocks noGrp="1"/>
          </p:cNvSpPr>
          <p:nvPr>
            <p:ph type="sldNum" sz="quarter" idx="5"/>
          </p:nvPr>
        </p:nvSpPr>
        <p:spPr/>
        <p:txBody>
          <a:bodyPr/>
          <a:lstStyle/>
          <a:p>
            <a:fld id="{D1423C79-22B1-6243-B6EB-82C44C7E7CCF}" type="slidenum">
              <a:rPr lang="en-US" smtClean="0"/>
              <a:t>21</a:t>
            </a:fld>
            <a:endParaRPr lang="en-US"/>
          </a:p>
        </p:txBody>
      </p:sp>
    </p:spTree>
    <p:extLst>
      <p:ext uri="{BB962C8B-B14F-4D97-AF65-F5344CB8AC3E}">
        <p14:creationId xmlns:p14="http://schemas.microsoft.com/office/powerpoint/2010/main" val="2353162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these videos are made by community groups in the UK and are in a variety of languages</a:t>
            </a:r>
          </a:p>
        </p:txBody>
      </p:sp>
      <p:sp>
        <p:nvSpPr>
          <p:cNvPr id="4" name="Slide Number Placeholder 3"/>
          <p:cNvSpPr>
            <a:spLocks noGrp="1"/>
          </p:cNvSpPr>
          <p:nvPr>
            <p:ph type="sldNum" sz="quarter" idx="5"/>
          </p:nvPr>
        </p:nvSpPr>
        <p:spPr/>
        <p:txBody>
          <a:bodyPr/>
          <a:lstStyle/>
          <a:p>
            <a:fld id="{D1423C79-22B1-6243-B6EB-82C44C7E7CCF}" type="slidenum">
              <a:rPr lang="en-US" smtClean="0"/>
              <a:t>22</a:t>
            </a:fld>
            <a:endParaRPr lang="en-US"/>
          </a:p>
        </p:txBody>
      </p:sp>
    </p:spTree>
    <p:extLst>
      <p:ext uri="{BB962C8B-B14F-4D97-AF65-F5344CB8AC3E}">
        <p14:creationId xmlns:p14="http://schemas.microsoft.com/office/powerpoint/2010/main" val="2521696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Dementia is a term that describes a set of symptoms such as impaired thinking or memory that are an indication of damage to the brain. Damage to the brain may be caused by disease or brain injury.</a:t>
            </a:r>
          </a:p>
        </p:txBody>
      </p:sp>
      <p:sp>
        <p:nvSpPr>
          <p:cNvPr id="4" name="Slide Number Placeholder 3"/>
          <p:cNvSpPr>
            <a:spLocks noGrp="1"/>
          </p:cNvSpPr>
          <p:nvPr>
            <p:ph type="sldNum" sz="quarter" idx="5"/>
          </p:nvPr>
        </p:nvSpPr>
        <p:spPr/>
        <p:txBody>
          <a:bodyPr/>
          <a:lstStyle/>
          <a:p>
            <a:fld id="{D1423C79-22B1-6243-B6EB-82C44C7E7CCF}" type="slidenum">
              <a:rPr lang="en-US" smtClean="0"/>
              <a:t>3</a:t>
            </a:fld>
            <a:endParaRPr lang="en-US"/>
          </a:p>
        </p:txBody>
      </p:sp>
    </p:spTree>
    <p:extLst>
      <p:ext uri="{BB962C8B-B14F-4D97-AF65-F5344CB8AC3E}">
        <p14:creationId xmlns:p14="http://schemas.microsoft.com/office/powerpoint/2010/main" val="97208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these risks increase the possibility of developing dementia and many people have more than one risk factor. African-Caribbean and South Asian people, especially those from India, have an increase risk of dementia which may be due to these populations also having high rates for some of the other health issues on this list like diabetes and cardiovascular disease.</a:t>
            </a:r>
          </a:p>
        </p:txBody>
      </p:sp>
      <p:sp>
        <p:nvSpPr>
          <p:cNvPr id="4" name="Slide Number Placeholder 3"/>
          <p:cNvSpPr>
            <a:spLocks noGrp="1"/>
          </p:cNvSpPr>
          <p:nvPr>
            <p:ph type="sldNum" sz="quarter" idx="5"/>
          </p:nvPr>
        </p:nvSpPr>
        <p:spPr/>
        <p:txBody>
          <a:bodyPr/>
          <a:lstStyle/>
          <a:p>
            <a:fld id="{D1423C79-22B1-6243-B6EB-82C44C7E7CCF}" type="slidenum">
              <a:rPr lang="en-US" smtClean="0"/>
              <a:t>6</a:t>
            </a:fld>
            <a:endParaRPr lang="en-US"/>
          </a:p>
        </p:txBody>
      </p:sp>
    </p:spTree>
    <p:extLst>
      <p:ext uri="{BB962C8B-B14F-4D97-AF65-F5344CB8AC3E}">
        <p14:creationId xmlns:p14="http://schemas.microsoft.com/office/powerpoint/2010/main" val="183768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Memory loss may not be the first noticeable symptom. Persistent memory loss  may be caused by other health problems.</a:t>
            </a:r>
          </a:p>
        </p:txBody>
      </p:sp>
      <p:sp>
        <p:nvSpPr>
          <p:cNvPr id="4" name="Slide Number Placeholder 3"/>
          <p:cNvSpPr>
            <a:spLocks noGrp="1"/>
          </p:cNvSpPr>
          <p:nvPr>
            <p:ph type="sldNum" sz="quarter" idx="5"/>
          </p:nvPr>
        </p:nvSpPr>
        <p:spPr/>
        <p:txBody>
          <a:bodyPr/>
          <a:lstStyle/>
          <a:p>
            <a:fld id="{D1423C79-22B1-6243-B6EB-82C44C7E7CCF}" type="slidenum">
              <a:rPr lang="en-US" smtClean="0"/>
              <a:t>7</a:t>
            </a:fld>
            <a:endParaRPr lang="en-US"/>
          </a:p>
        </p:txBody>
      </p:sp>
    </p:spTree>
    <p:extLst>
      <p:ext uri="{BB962C8B-B14F-4D97-AF65-F5344CB8AC3E}">
        <p14:creationId xmlns:p14="http://schemas.microsoft.com/office/powerpoint/2010/main" val="214508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Carers often need  help and advice to know how to respond to the more challenging issues</a:t>
            </a:r>
          </a:p>
        </p:txBody>
      </p:sp>
      <p:sp>
        <p:nvSpPr>
          <p:cNvPr id="4" name="Slide Number Placeholder 3"/>
          <p:cNvSpPr>
            <a:spLocks noGrp="1"/>
          </p:cNvSpPr>
          <p:nvPr>
            <p:ph type="sldNum" sz="quarter" idx="5"/>
          </p:nvPr>
        </p:nvSpPr>
        <p:spPr/>
        <p:txBody>
          <a:bodyPr/>
          <a:lstStyle/>
          <a:p>
            <a:fld id="{D1423C79-22B1-6243-B6EB-82C44C7E7CCF}" type="slidenum">
              <a:rPr lang="en-US" smtClean="0"/>
              <a:t>8</a:t>
            </a:fld>
            <a:endParaRPr lang="en-US"/>
          </a:p>
        </p:txBody>
      </p:sp>
    </p:spTree>
    <p:extLst>
      <p:ext uri="{BB962C8B-B14F-4D97-AF65-F5344CB8AC3E}">
        <p14:creationId xmlns:p14="http://schemas.microsoft.com/office/powerpoint/2010/main" val="1495176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people living with dementia will have at least one other long-term health problem that they are being treated for.</a:t>
            </a:r>
          </a:p>
        </p:txBody>
      </p:sp>
      <p:sp>
        <p:nvSpPr>
          <p:cNvPr id="4" name="Slide Number Placeholder 3"/>
          <p:cNvSpPr>
            <a:spLocks noGrp="1"/>
          </p:cNvSpPr>
          <p:nvPr>
            <p:ph type="sldNum" sz="quarter" idx="5"/>
          </p:nvPr>
        </p:nvSpPr>
        <p:spPr/>
        <p:txBody>
          <a:bodyPr/>
          <a:lstStyle/>
          <a:p>
            <a:fld id="{D1423C79-22B1-6243-B6EB-82C44C7E7CCF}" type="slidenum">
              <a:rPr lang="en-US" smtClean="0"/>
              <a:t>9</a:t>
            </a:fld>
            <a:endParaRPr lang="en-US"/>
          </a:p>
        </p:txBody>
      </p:sp>
    </p:spTree>
    <p:extLst>
      <p:ext uri="{BB962C8B-B14F-4D97-AF65-F5344CB8AC3E}">
        <p14:creationId xmlns:p14="http://schemas.microsoft.com/office/powerpoint/2010/main" val="209866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Depression, anxiety, forgetfulness behaviour changes in later life can be a result of severe life events, such as loss of a partner, or illnesses that are not dementia. Many of these can be treated more easily than dementia especially if caught in the early stages. Beliefs such as ‘it’s just old age’ or ‘nothing can be done about’ it must be </a:t>
            </a:r>
            <a:r>
              <a:rPr lang="en-US" dirty="0" err="1"/>
              <a:t>challnganged</a:t>
            </a:r>
            <a:endParaRPr lang="en-US" dirty="0"/>
          </a:p>
        </p:txBody>
      </p:sp>
      <p:sp>
        <p:nvSpPr>
          <p:cNvPr id="4" name="Slide Number Placeholder 3"/>
          <p:cNvSpPr>
            <a:spLocks noGrp="1"/>
          </p:cNvSpPr>
          <p:nvPr>
            <p:ph type="sldNum" sz="quarter" idx="5"/>
          </p:nvPr>
        </p:nvSpPr>
        <p:spPr/>
        <p:txBody>
          <a:bodyPr/>
          <a:lstStyle/>
          <a:p>
            <a:fld id="{D1423C79-22B1-6243-B6EB-82C44C7E7CCF}" type="slidenum">
              <a:rPr lang="en-US" smtClean="0"/>
              <a:t>10</a:t>
            </a:fld>
            <a:endParaRPr lang="en-US"/>
          </a:p>
        </p:txBody>
      </p:sp>
    </p:spTree>
    <p:extLst>
      <p:ext uri="{BB962C8B-B14F-4D97-AF65-F5344CB8AC3E}">
        <p14:creationId xmlns:p14="http://schemas.microsoft.com/office/powerpoint/2010/main" val="3345455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GP may see you two or three times before referring to a Memory Service as they may want to see if the problems are getting worse over time</a:t>
            </a:r>
          </a:p>
        </p:txBody>
      </p:sp>
      <p:sp>
        <p:nvSpPr>
          <p:cNvPr id="4" name="Slide Number Placeholder 3"/>
          <p:cNvSpPr>
            <a:spLocks noGrp="1"/>
          </p:cNvSpPr>
          <p:nvPr>
            <p:ph type="sldNum" sz="quarter" idx="5"/>
          </p:nvPr>
        </p:nvSpPr>
        <p:spPr/>
        <p:txBody>
          <a:bodyPr/>
          <a:lstStyle/>
          <a:p>
            <a:fld id="{D1423C79-22B1-6243-B6EB-82C44C7E7CCF}" type="slidenum">
              <a:rPr lang="en-US" smtClean="0"/>
              <a:t>12</a:t>
            </a:fld>
            <a:endParaRPr lang="en-US"/>
          </a:p>
        </p:txBody>
      </p:sp>
    </p:spTree>
    <p:extLst>
      <p:ext uri="{BB962C8B-B14F-4D97-AF65-F5344CB8AC3E}">
        <p14:creationId xmlns:p14="http://schemas.microsoft.com/office/powerpoint/2010/main" val="379447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423C79-22B1-6243-B6EB-82C44C7E7CCF}" type="slidenum">
              <a:rPr lang="en-US" smtClean="0"/>
              <a:t>13</a:t>
            </a:fld>
            <a:endParaRPr lang="en-US"/>
          </a:p>
        </p:txBody>
      </p:sp>
    </p:spTree>
    <p:extLst>
      <p:ext uri="{BB962C8B-B14F-4D97-AF65-F5344CB8AC3E}">
        <p14:creationId xmlns:p14="http://schemas.microsoft.com/office/powerpoint/2010/main" val="3850939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845643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383490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0881244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705196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39883673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8624D31-43A5-475A-80CF-332C9F6DCF35}" type="datetimeFigureOut">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4161756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8624D31-43A5-475A-80CF-332C9F6DCF35}" type="datetimeFigureOut">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527347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932004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1414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a:p>
        </p:txBody>
      </p:sp>
    </p:spTree>
    <p:extLst>
      <p:ext uri="{BB962C8B-B14F-4D97-AF65-F5344CB8AC3E}">
        <p14:creationId xmlns:p14="http://schemas.microsoft.com/office/powerpoint/2010/main" val="3535645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9294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86159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70885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710397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8708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1815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65009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8624D31-43A5-475A-80CF-332C9F6DCF35}" type="datetimeFigureOut">
              <a:rPr lang="en-US" smtClean="0"/>
              <a:t>9/15/2020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583066008"/>
      </p:ext>
    </p:extLst>
  </p:cSld>
  <p:clrMap bg1="dk1" tx1="lt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31" name="Rectangle 18">
            <a:extLst>
              <a:ext uri="{FF2B5EF4-FFF2-40B4-BE49-F238E27FC236}">
                <a16:creationId xmlns:a16="http://schemas.microsoft.com/office/drawing/2014/main" id="{9382D13D-1FE8-41A9-9DC5-B87D131C6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2562" y="1364343"/>
            <a:ext cx="6789262" cy="3254548"/>
          </a:xfrm>
        </p:spPr>
        <p:txBody>
          <a:bodyPr vert="horz" lIns="91440" tIns="45720" rIns="91440" bIns="45720" rtlCol="0">
            <a:normAutofit/>
          </a:bodyPr>
          <a:lstStyle/>
          <a:p>
            <a:r>
              <a:rPr lang="en-US" b="1" dirty="0">
                <a:solidFill>
                  <a:schemeClr val="accent3">
                    <a:lumMod val="40000"/>
                    <a:lumOff val="60000"/>
                  </a:schemeClr>
                </a:solidFill>
              </a:rPr>
              <a:t>Understanding</a:t>
            </a:r>
            <a:r>
              <a:rPr lang="en-US" sz="5400" b="1" dirty="0"/>
              <a:t> </a:t>
            </a:r>
            <a:r>
              <a:rPr lang="en-US" sz="4400" b="1" dirty="0">
                <a:solidFill>
                  <a:schemeClr val="accent3">
                    <a:lumMod val="40000"/>
                    <a:lumOff val="60000"/>
                  </a:schemeClr>
                </a:solidFill>
              </a:rPr>
              <a:t>Dementia</a:t>
            </a:r>
            <a:br>
              <a:rPr lang="en-US" sz="4400" b="1" dirty="0"/>
            </a:br>
            <a:r>
              <a:rPr lang="en-US" sz="4000" b="1" dirty="0"/>
              <a:t>for Black, Asian and Minority ethnic community groups</a:t>
            </a:r>
            <a:endParaRPr lang="en-US" sz="4000" dirty="0"/>
          </a:p>
        </p:txBody>
      </p:sp>
      <p:sp>
        <p:nvSpPr>
          <p:cNvPr id="32" name="Rectangle 20">
            <a:extLst>
              <a:ext uri="{FF2B5EF4-FFF2-40B4-BE49-F238E27FC236}">
                <a16:creationId xmlns:a16="http://schemas.microsoft.com/office/drawing/2014/main" id="{85B6241E-D086-4376-854D-4464E2753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8736" y="0"/>
            <a:ext cx="451326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6E8F03A-4FA5-44F4-A839-321A27AB30F7}"/>
              </a:ext>
            </a:extLst>
          </p:cNvPr>
          <p:cNvPicPr>
            <a:picLocks noChangeAspect="1"/>
          </p:cNvPicPr>
          <p:nvPr/>
        </p:nvPicPr>
        <p:blipFill>
          <a:blip r:embed="rId4"/>
          <a:stretch>
            <a:fillRect/>
          </a:stretch>
        </p:blipFill>
        <p:spPr>
          <a:xfrm>
            <a:off x="8318814" y="369270"/>
            <a:ext cx="3116536" cy="1869922"/>
          </a:xfrm>
          <a:prstGeom prst="rect">
            <a:avLst/>
          </a:prstGeom>
        </p:spPr>
      </p:pic>
      <p:pic>
        <p:nvPicPr>
          <p:cNvPr id="6" name="Picture 5">
            <a:extLst>
              <a:ext uri="{FF2B5EF4-FFF2-40B4-BE49-F238E27FC236}">
                <a16:creationId xmlns:a16="http://schemas.microsoft.com/office/drawing/2014/main" id="{907F0DA1-E8D2-4E4B-8F37-C5DA8364BCBD}"/>
              </a:ext>
            </a:extLst>
          </p:cNvPr>
          <p:cNvPicPr>
            <a:picLocks noChangeAspect="1"/>
          </p:cNvPicPr>
          <p:nvPr/>
        </p:nvPicPr>
        <p:blipFill>
          <a:blip r:embed="rId5"/>
          <a:stretch>
            <a:fillRect/>
          </a:stretch>
        </p:blipFill>
        <p:spPr>
          <a:xfrm>
            <a:off x="8318814" y="4269132"/>
            <a:ext cx="3217333" cy="1869922"/>
          </a:xfrm>
          <a:prstGeom prst="rect">
            <a:avLst/>
          </a:prstGeom>
        </p:spPr>
      </p:pic>
      <p:pic>
        <p:nvPicPr>
          <p:cNvPr id="3" name="Picture 2">
            <a:extLst>
              <a:ext uri="{FF2B5EF4-FFF2-40B4-BE49-F238E27FC236}">
                <a16:creationId xmlns:a16="http://schemas.microsoft.com/office/drawing/2014/main" id="{4247BFD6-1F3C-4EF6-96AC-C0C7D1C27EEB}"/>
              </a:ext>
            </a:extLst>
          </p:cNvPr>
          <p:cNvPicPr>
            <a:picLocks noChangeAspect="1"/>
          </p:cNvPicPr>
          <p:nvPr/>
        </p:nvPicPr>
        <p:blipFill>
          <a:blip r:embed="rId6"/>
          <a:stretch>
            <a:fillRect/>
          </a:stretch>
        </p:blipFill>
        <p:spPr>
          <a:xfrm>
            <a:off x="8318815" y="2608461"/>
            <a:ext cx="3217333" cy="1378857"/>
          </a:xfrm>
          <a:prstGeom prst="rect">
            <a:avLst/>
          </a:prstGeom>
        </p:spPr>
      </p:pic>
      <p:sp>
        <p:nvSpPr>
          <p:cNvPr id="5" name="TextBox 4"/>
          <p:cNvSpPr txBox="1"/>
          <p:nvPr/>
        </p:nvSpPr>
        <p:spPr>
          <a:xfrm>
            <a:off x="1158948" y="4548597"/>
            <a:ext cx="3084844" cy="1748209"/>
          </a:xfrm>
          <a:prstGeom prst="rect">
            <a:avLst/>
          </a:prstGeom>
        </p:spPr>
        <p:txBody>
          <a:bodyPr vert="horz" lIns="0" tIns="45720" rIns="0" bIns="45720" rtlCol="0">
            <a:noAutofit/>
          </a:bodyPr>
          <a:lstStyle/>
          <a:p>
            <a:pPr defTabSz="914400">
              <a:lnSpc>
                <a:spcPct val="90000"/>
              </a:lnSpc>
              <a:spcAft>
                <a:spcPts val="600"/>
              </a:spcAft>
              <a:buClr>
                <a:schemeClr val="accent1"/>
              </a:buClr>
              <a:buFont typeface="Calibri" panose="020F0502020204030204" pitchFamily="34" charset="0"/>
            </a:pPr>
            <a:endParaRPr lang="en-US" dirty="0">
              <a:solidFill>
                <a:srgbClr val="FFFFFF"/>
              </a:solidFill>
            </a:endParaRPr>
          </a:p>
          <a:p>
            <a:pPr defTabSz="914400">
              <a:lnSpc>
                <a:spcPct val="90000"/>
              </a:lnSpc>
              <a:spcAft>
                <a:spcPts val="600"/>
              </a:spcAft>
              <a:buClr>
                <a:schemeClr val="accent1"/>
              </a:buClr>
              <a:buFont typeface="Calibri" panose="020F0502020204030204" pitchFamily="34" charset="0"/>
            </a:pPr>
            <a:endParaRPr lang="en-US" dirty="0">
              <a:solidFill>
                <a:srgbClr val="FFFFFF"/>
              </a:solidFill>
            </a:endParaRPr>
          </a:p>
          <a:p>
            <a:pPr defTabSz="914400">
              <a:lnSpc>
                <a:spcPct val="90000"/>
              </a:lnSpc>
              <a:spcAft>
                <a:spcPts val="600"/>
              </a:spcAft>
              <a:buClr>
                <a:schemeClr val="accent1"/>
              </a:buClr>
              <a:buFont typeface="Calibri" panose="020F0502020204030204" pitchFamily="34" charset="0"/>
            </a:pPr>
            <a:endParaRPr lang="en-US" dirty="0">
              <a:solidFill>
                <a:srgbClr val="FFFFFF"/>
              </a:solidFill>
            </a:endParaRPr>
          </a:p>
          <a:p>
            <a:pPr defTabSz="914400">
              <a:lnSpc>
                <a:spcPct val="90000"/>
              </a:lnSpc>
              <a:spcAft>
                <a:spcPts val="600"/>
              </a:spcAft>
              <a:buClr>
                <a:schemeClr val="accent1"/>
              </a:buClr>
              <a:buFont typeface="Calibri" panose="020F0502020204030204" pitchFamily="34" charset="0"/>
            </a:pPr>
            <a:r>
              <a:rPr lang="en-US" dirty="0">
                <a:solidFill>
                  <a:srgbClr val="FFFFFF"/>
                </a:solidFill>
              </a:rPr>
              <a:t>Prepared by  David Truswell</a:t>
            </a:r>
          </a:p>
          <a:p>
            <a:pPr defTabSz="914400">
              <a:lnSpc>
                <a:spcPct val="90000"/>
              </a:lnSpc>
              <a:spcAft>
                <a:spcPts val="600"/>
              </a:spcAft>
              <a:buClr>
                <a:schemeClr val="accent1"/>
              </a:buClr>
              <a:buFont typeface="Calibri" panose="020F0502020204030204" pitchFamily="34" charset="0"/>
            </a:pPr>
            <a:r>
              <a:rPr lang="en-US" dirty="0">
                <a:solidFill>
                  <a:srgbClr val="FFFFFF"/>
                </a:solidFill>
              </a:rPr>
              <a:t>for The BME Health Forum</a:t>
            </a:r>
          </a:p>
          <a:p>
            <a:pPr defTabSz="914400">
              <a:lnSpc>
                <a:spcPct val="90000"/>
              </a:lnSpc>
              <a:spcAft>
                <a:spcPts val="600"/>
              </a:spcAft>
              <a:buClr>
                <a:schemeClr val="accent1"/>
              </a:buClr>
              <a:buFont typeface="Calibri" panose="020F0502020204030204" pitchFamily="34" charset="0"/>
            </a:pPr>
            <a:r>
              <a:rPr lang="en-US" dirty="0">
                <a:solidFill>
                  <a:srgbClr val="FFFFFF"/>
                </a:solidFill>
              </a:rPr>
              <a:t>August 2020</a:t>
            </a:r>
          </a:p>
          <a:p>
            <a:pPr defTabSz="914400">
              <a:lnSpc>
                <a:spcPct val="90000"/>
              </a:lnSpc>
              <a:spcAft>
                <a:spcPts val="600"/>
              </a:spcAft>
              <a:buClr>
                <a:schemeClr val="accent1"/>
              </a:buClr>
              <a:buFont typeface="Calibri" panose="020F0502020204030204" pitchFamily="34" charset="0"/>
            </a:pPr>
            <a:endParaRPr lang="en-US" dirty="0">
              <a:solidFill>
                <a:srgbClr val="FFFFFF"/>
              </a:solidFill>
            </a:endParaRPr>
          </a:p>
          <a:p>
            <a:pPr defTabSz="914400">
              <a:lnSpc>
                <a:spcPct val="90000"/>
              </a:lnSpc>
              <a:spcAft>
                <a:spcPts val="600"/>
              </a:spcAft>
              <a:buClr>
                <a:schemeClr val="accent1"/>
              </a:buClr>
              <a:buFont typeface="Calibri" panose="020F0502020204030204" pitchFamily="34" charset="0"/>
            </a:pPr>
            <a:endParaRPr lang="en-US" dirty="0">
              <a:solidFill>
                <a:srgbClr val="FFFFFF"/>
              </a:solidFill>
            </a:endParaRPr>
          </a:p>
          <a:p>
            <a:pPr defTabSz="914400">
              <a:lnSpc>
                <a:spcPct val="90000"/>
              </a:lnSpc>
              <a:spcAft>
                <a:spcPts val="600"/>
              </a:spcAft>
              <a:buClr>
                <a:schemeClr val="accent1"/>
              </a:buClr>
              <a:buFont typeface="Calibri" panose="020F0502020204030204" pitchFamily="34" charset="0"/>
            </a:pPr>
            <a:endParaRPr lang="en-US" dirty="0">
              <a:solidFill>
                <a:srgbClr val="FFFFFF"/>
              </a:solidFill>
            </a:endParaRPr>
          </a:p>
        </p:txBody>
      </p:sp>
    </p:spTree>
    <p:extLst>
      <p:ext uri="{BB962C8B-B14F-4D97-AF65-F5344CB8AC3E}">
        <p14:creationId xmlns:p14="http://schemas.microsoft.com/office/powerpoint/2010/main" val="396008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5958" y="1096960"/>
            <a:ext cx="3367361" cy="4664075"/>
          </a:xfrm>
        </p:spPr>
        <p:txBody>
          <a:bodyPr>
            <a:normAutofit/>
          </a:bodyPr>
          <a:lstStyle/>
          <a:p>
            <a:r>
              <a:rPr lang="en-US" sz="3600" dirty="0">
                <a:solidFill>
                  <a:srgbClr val="FFFFFF"/>
                </a:solidFill>
              </a:rPr>
              <a:t>Why should I get a diagnosis?</a:t>
            </a:r>
            <a:endParaRPr lang="en-US" sz="3600" b="1" dirty="0">
              <a:solidFill>
                <a:srgbClr val="FFFFFF"/>
              </a:solidFill>
            </a:endParaRPr>
          </a:p>
        </p:txBody>
      </p:sp>
      <p:sp>
        <p:nvSpPr>
          <p:cNvPr id="19" name="Rectangle 18">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735810" y="806575"/>
            <a:ext cx="7340576" cy="5673053"/>
          </a:xfrm>
        </p:spPr>
        <p:txBody>
          <a:bodyPr anchor="ctr">
            <a:noAutofit/>
          </a:bodyPr>
          <a:lstStyle/>
          <a:p>
            <a:pPr>
              <a:lnSpc>
                <a:spcPct val="110000"/>
              </a:lnSpc>
              <a:buClr>
                <a:schemeClr val="tx1"/>
              </a:buClr>
              <a:buFont typeface="Arial" charset="0"/>
              <a:buChar char="•"/>
            </a:pPr>
            <a:endParaRPr lang="en-US" sz="2200" dirty="0">
              <a:solidFill>
                <a:schemeClr val="tx1">
                  <a:lumMod val="95000"/>
                  <a:lumOff val="5000"/>
                </a:schemeClr>
              </a:solidFill>
              <a:effectLst/>
            </a:endParaRPr>
          </a:p>
          <a:p>
            <a:pPr>
              <a:lnSpc>
                <a:spcPct val="110000"/>
              </a:lnSpc>
              <a:buClr>
                <a:schemeClr val="tx1"/>
              </a:buClr>
              <a:buFont typeface="Arial" charset="0"/>
              <a:buChar char="•"/>
            </a:pPr>
            <a:r>
              <a:rPr lang="en-US" sz="2200" b="1" dirty="0">
                <a:solidFill>
                  <a:schemeClr val="tx1">
                    <a:lumMod val="95000"/>
                    <a:lumOff val="5000"/>
                  </a:schemeClr>
                </a:solidFill>
                <a:effectLst/>
              </a:rPr>
              <a:t>Memory problems and psychological problems in later life can be due not only to dementia but other more easily treated illnesses</a:t>
            </a:r>
          </a:p>
          <a:p>
            <a:pPr>
              <a:lnSpc>
                <a:spcPct val="110000"/>
              </a:lnSpc>
              <a:buClr>
                <a:schemeClr val="tx1"/>
              </a:buClr>
              <a:buFont typeface="Arial" charset="0"/>
              <a:buChar char="•"/>
            </a:pPr>
            <a:r>
              <a:rPr lang="en-US" sz="2200" b="1" dirty="0">
                <a:solidFill>
                  <a:schemeClr val="tx1">
                    <a:lumMod val="95000"/>
                    <a:lumOff val="5000"/>
                  </a:schemeClr>
                </a:solidFill>
                <a:effectLst/>
              </a:rPr>
              <a:t>Some of the treatments that can delay the affects of dementia need to be started in the early stage of the illness</a:t>
            </a:r>
          </a:p>
          <a:p>
            <a:pPr>
              <a:lnSpc>
                <a:spcPct val="110000"/>
              </a:lnSpc>
              <a:buClr>
                <a:schemeClr val="tx1"/>
              </a:buClr>
              <a:buFont typeface="Arial" charset="0"/>
              <a:buChar char="•"/>
            </a:pPr>
            <a:r>
              <a:rPr lang="en-US" sz="2200" b="1" dirty="0">
                <a:solidFill>
                  <a:schemeClr val="tx1">
                    <a:lumMod val="95000"/>
                    <a:lumOff val="5000"/>
                  </a:schemeClr>
                </a:solidFill>
                <a:effectLst/>
              </a:rPr>
              <a:t>To be eligible for assessment for possible services and other benefits you may be required to confirm you have a diagnosis of dementia</a:t>
            </a:r>
          </a:p>
          <a:p>
            <a:pPr>
              <a:lnSpc>
                <a:spcPct val="110000"/>
              </a:lnSpc>
              <a:buClr>
                <a:schemeClr val="tx1"/>
              </a:buClr>
              <a:buFont typeface="Arial" charset="0"/>
              <a:buChar char="•"/>
            </a:pPr>
            <a:r>
              <a:rPr lang="en-US" sz="2200" b="1" dirty="0">
                <a:solidFill>
                  <a:schemeClr val="tx1">
                    <a:lumMod val="95000"/>
                    <a:lumOff val="5000"/>
                  </a:schemeClr>
                </a:solidFill>
                <a:effectLst/>
              </a:rPr>
              <a:t>Life planning for the impact of dementia should begin as soon as possible after diagnosis as it will involve major decisions affecting partners and close family of the person living with dementia  </a:t>
            </a:r>
          </a:p>
          <a:p>
            <a:pPr>
              <a:lnSpc>
                <a:spcPct val="110000"/>
              </a:lnSpc>
              <a:buClr>
                <a:schemeClr val="tx1"/>
              </a:buClr>
              <a:buFont typeface="Arial" charset="0"/>
              <a:buChar char="•"/>
            </a:pPr>
            <a:r>
              <a:rPr lang="en-US" sz="2200" b="1" dirty="0">
                <a:solidFill>
                  <a:schemeClr val="tx1">
                    <a:lumMod val="95000"/>
                    <a:lumOff val="5000"/>
                  </a:schemeClr>
                </a:solidFill>
                <a:effectLst/>
              </a:rPr>
              <a:t>It can make it easier to emotionally adjust to the illness and be able to talk about the illness and its affects on daily life with family and friends </a:t>
            </a:r>
          </a:p>
          <a:p>
            <a:pPr>
              <a:lnSpc>
                <a:spcPct val="110000"/>
              </a:lnSpc>
              <a:buClr>
                <a:schemeClr val="tx1"/>
              </a:buClr>
              <a:buFont typeface="Arial" charset="0"/>
              <a:buChar char="•"/>
            </a:pPr>
            <a:endParaRPr lang="en-US" sz="2200" b="1" dirty="0">
              <a:solidFill>
                <a:schemeClr val="tx1">
                  <a:lumMod val="95000"/>
                  <a:lumOff val="5000"/>
                </a:schemeClr>
              </a:solidFill>
              <a:effectLst/>
            </a:endParaRPr>
          </a:p>
          <a:p>
            <a:pPr>
              <a:lnSpc>
                <a:spcPct val="110000"/>
              </a:lnSpc>
              <a:buClr>
                <a:schemeClr val="tx1"/>
              </a:buClr>
              <a:buFont typeface="Arial" charset="0"/>
              <a:buChar char="•"/>
            </a:pPr>
            <a:endParaRPr lang="en-US" sz="2200" dirty="0">
              <a:solidFill>
                <a:schemeClr val="tx1">
                  <a:lumMod val="95000"/>
                  <a:lumOff val="5000"/>
                </a:schemeClr>
              </a:solidFill>
              <a:effectLst/>
            </a:endParaRPr>
          </a:p>
        </p:txBody>
      </p:sp>
    </p:spTree>
    <p:extLst>
      <p:ext uri="{BB962C8B-B14F-4D97-AF65-F5344CB8AC3E}">
        <p14:creationId xmlns:p14="http://schemas.microsoft.com/office/powerpoint/2010/main" val="26274371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5958" y="1096960"/>
            <a:ext cx="3367361" cy="4664075"/>
          </a:xfrm>
        </p:spPr>
        <p:txBody>
          <a:bodyPr>
            <a:normAutofit/>
          </a:bodyPr>
          <a:lstStyle/>
          <a:p>
            <a:r>
              <a:rPr lang="en-US" sz="4400" b="1" dirty="0">
                <a:solidFill>
                  <a:srgbClr val="FFFFFF"/>
                </a:solidFill>
              </a:rPr>
              <a:t>HOW TO GET HELP</a:t>
            </a:r>
          </a:p>
        </p:txBody>
      </p:sp>
      <p:sp>
        <p:nvSpPr>
          <p:cNvPr id="19" name="Rectangle 18">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173954" y="806575"/>
            <a:ext cx="6589438" cy="5244843"/>
          </a:xfrm>
        </p:spPr>
        <p:txBody>
          <a:bodyPr anchor="ctr">
            <a:normAutofit/>
          </a:bodyPr>
          <a:lstStyle/>
          <a:p>
            <a:pPr>
              <a:lnSpc>
                <a:spcPct val="110000"/>
              </a:lnSpc>
              <a:buClr>
                <a:schemeClr val="tx1"/>
              </a:buClr>
              <a:buFont typeface="Arial" charset="0"/>
              <a:buChar char="•"/>
            </a:pPr>
            <a:endParaRPr lang="en-US" sz="3200" dirty="0">
              <a:solidFill>
                <a:schemeClr val="tx1">
                  <a:lumMod val="95000"/>
                  <a:lumOff val="5000"/>
                </a:schemeClr>
              </a:solidFill>
            </a:endParaRPr>
          </a:p>
          <a:p>
            <a:pPr>
              <a:lnSpc>
                <a:spcPct val="110000"/>
              </a:lnSpc>
              <a:buClr>
                <a:schemeClr val="tx1"/>
              </a:buClr>
              <a:buFont typeface="Arial" charset="0"/>
              <a:buChar char="•"/>
            </a:pPr>
            <a:r>
              <a:rPr lang="en-US" sz="3200" b="1" dirty="0">
                <a:solidFill>
                  <a:srgbClr val="FF0000"/>
                </a:solidFill>
              </a:rPr>
              <a:t>DON’T</a:t>
            </a:r>
            <a:r>
              <a:rPr lang="en-US" sz="3200" b="1" dirty="0">
                <a:solidFill>
                  <a:schemeClr val="tx1">
                    <a:lumMod val="95000"/>
                    <a:lumOff val="5000"/>
                  </a:schemeClr>
                </a:solidFill>
              </a:rPr>
              <a:t> ignore the problems and put them down to ‘old age’</a:t>
            </a:r>
          </a:p>
          <a:p>
            <a:pPr>
              <a:lnSpc>
                <a:spcPct val="110000"/>
              </a:lnSpc>
              <a:buClr>
                <a:schemeClr val="tx1"/>
              </a:buClr>
              <a:buFont typeface="Arial" charset="0"/>
              <a:buChar char="•"/>
            </a:pPr>
            <a:r>
              <a:rPr lang="en-US" sz="3200" b="1" dirty="0">
                <a:solidFill>
                  <a:schemeClr val="tx1">
                    <a:lumMod val="95000"/>
                    <a:lumOff val="5000"/>
                  </a:schemeClr>
                </a:solidFill>
              </a:rPr>
              <a:t> </a:t>
            </a:r>
            <a:r>
              <a:rPr lang="en-US" sz="3200" b="1" dirty="0">
                <a:solidFill>
                  <a:srgbClr val="FF0000"/>
                </a:solidFill>
              </a:rPr>
              <a:t>TELL</a:t>
            </a:r>
            <a:r>
              <a:rPr lang="en-US" sz="3200" b="1" dirty="0">
                <a:solidFill>
                  <a:schemeClr val="tx1">
                    <a:lumMod val="95000"/>
                    <a:lumOff val="5000"/>
                  </a:schemeClr>
                </a:solidFill>
              </a:rPr>
              <a:t> your GP </a:t>
            </a:r>
          </a:p>
          <a:p>
            <a:pPr>
              <a:lnSpc>
                <a:spcPct val="110000"/>
              </a:lnSpc>
              <a:buClr>
                <a:schemeClr val="tx1"/>
              </a:buClr>
              <a:buFont typeface="Arial" charset="0"/>
              <a:buChar char="•"/>
            </a:pPr>
            <a:r>
              <a:rPr lang="en-US" sz="3200" b="1" dirty="0">
                <a:solidFill>
                  <a:srgbClr val="FF0000"/>
                </a:solidFill>
              </a:rPr>
              <a:t>GET </a:t>
            </a:r>
            <a:r>
              <a:rPr lang="en-US" sz="3200" b="1" dirty="0">
                <a:solidFill>
                  <a:schemeClr val="tx1">
                    <a:lumMod val="95000"/>
                    <a:lumOff val="5000"/>
                  </a:schemeClr>
                </a:solidFill>
              </a:rPr>
              <a:t> a referral to a memory assessment service</a:t>
            </a:r>
          </a:p>
          <a:p>
            <a:pPr>
              <a:lnSpc>
                <a:spcPct val="110000"/>
              </a:lnSpc>
              <a:buClr>
                <a:schemeClr val="tx1"/>
              </a:buClr>
              <a:buFont typeface="Arial" charset="0"/>
              <a:buChar char="•"/>
            </a:pPr>
            <a:endParaRPr lang="en-US" sz="3200" dirty="0">
              <a:solidFill>
                <a:schemeClr val="tx1">
                  <a:lumMod val="95000"/>
                  <a:lumOff val="5000"/>
                </a:schemeClr>
              </a:solidFill>
            </a:endParaRPr>
          </a:p>
        </p:txBody>
      </p:sp>
    </p:spTree>
    <p:extLst>
      <p:ext uri="{BB962C8B-B14F-4D97-AF65-F5344CB8AC3E}">
        <p14:creationId xmlns:p14="http://schemas.microsoft.com/office/powerpoint/2010/main" val="23150328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5958" y="1096960"/>
            <a:ext cx="3367361" cy="4664075"/>
          </a:xfrm>
        </p:spPr>
        <p:txBody>
          <a:bodyPr>
            <a:normAutofit/>
          </a:bodyPr>
          <a:lstStyle/>
          <a:p>
            <a:r>
              <a:rPr lang="en-US" sz="4400" b="1" dirty="0">
                <a:solidFill>
                  <a:srgbClr val="FFFFFF"/>
                </a:solidFill>
              </a:rPr>
              <a:t>WHAT WILL HAPPEN WHEN I TALK TO THE GP?</a:t>
            </a:r>
          </a:p>
        </p:txBody>
      </p:sp>
      <p:sp>
        <p:nvSpPr>
          <p:cNvPr id="19" name="Rectangle 18">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173954" y="806575"/>
            <a:ext cx="6589438" cy="5637088"/>
          </a:xfrm>
        </p:spPr>
        <p:txBody>
          <a:bodyPr anchor="ctr">
            <a:normAutofit fontScale="70000" lnSpcReduction="20000"/>
          </a:bodyPr>
          <a:lstStyle/>
          <a:p>
            <a:pPr>
              <a:lnSpc>
                <a:spcPct val="110000"/>
              </a:lnSpc>
              <a:buClr>
                <a:schemeClr val="tx1"/>
              </a:buClr>
              <a:buFont typeface="Arial" charset="0"/>
              <a:buChar char="•"/>
            </a:pPr>
            <a:r>
              <a:rPr lang="en-US" sz="3200" b="1" dirty="0">
                <a:solidFill>
                  <a:schemeClr val="tx1">
                    <a:lumMod val="95000"/>
                    <a:lumOff val="5000"/>
                  </a:schemeClr>
                </a:solidFill>
              </a:rPr>
              <a:t>When you initially call the GP make sure you emphasise your concern about the symptoms you are experiencing</a:t>
            </a:r>
          </a:p>
          <a:p>
            <a:pPr>
              <a:lnSpc>
                <a:spcPct val="110000"/>
              </a:lnSpc>
              <a:buClr>
                <a:schemeClr val="tx1"/>
              </a:buClr>
              <a:buFont typeface="Arial" charset="0"/>
              <a:buChar char="•"/>
            </a:pPr>
            <a:r>
              <a:rPr lang="en-US" sz="3200" b="1" dirty="0">
                <a:solidFill>
                  <a:schemeClr val="tx1">
                    <a:lumMod val="95000"/>
                    <a:lumOff val="5000"/>
                  </a:schemeClr>
                </a:solidFill>
              </a:rPr>
              <a:t>When you get a physical appointment the GP will ask about your general health, ask you to do a short memory test and may ask for a blood sample</a:t>
            </a:r>
          </a:p>
          <a:p>
            <a:pPr>
              <a:lnSpc>
                <a:spcPct val="110000"/>
              </a:lnSpc>
              <a:buClr>
                <a:schemeClr val="tx1"/>
              </a:buClr>
              <a:buFont typeface="Arial" charset="0"/>
              <a:buChar char="•"/>
            </a:pPr>
            <a:r>
              <a:rPr lang="en-US" sz="3200" b="1" dirty="0">
                <a:solidFill>
                  <a:schemeClr val="tx1">
                    <a:lumMod val="95000"/>
                    <a:lumOff val="5000"/>
                  </a:schemeClr>
                </a:solidFill>
              </a:rPr>
              <a:t>Your GP may make appointment for you to repeat the memory test or take further blood samples</a:t>
            </a:r>
          </a:p>
          <a:p>
            <a:pPr>
              <a:lnSpc>
                <a:spcPct val="110000"/>
              </a:lnSpc>
              <a:buClr>
                <a:schemeClr val="tx1"/>
              </a:buClr>
              <a:buFont typeface="Arial" charset="0"/>
              <a:buChar char="•"/>
            </a:pPr>
            <a:r>
              <a:rPr lang="en-US" sz="3200" b="1" dirty="0">
                <a:solidFill>
                  <a:schemeClr val="tx1">
                    <a:lumMod val="95000"/>
                    <a:lumOff val="5000"/>
                  </a:schemeClr>
                </a:solidFill>
              </a:rPr>
              <a:t>Your GP will refer you to a Memory Assessment Service if she/he feels you need a more specialist assessment</a:t>
            </a:r>
          </a:p>
          <a:p>
            <a:pPr>
              <a:lnSpc>
                <a:spcPct val="110000"/>
              </a:lnSpc>
              <a:buClr>
                <a:schemeClr val="tx1"/>
              </a:buClr>
              <a:buFont typeface="Arial" charset="0"/>
              <a:buChar char="•"/>
            </a:pPr>
            <a:r>
              <a:rPr lang="en-US" sz="3200" b="1" dirty="0">
                <a:solidFill>
                  <a:schemeClr val="tx1">
                    <a:lumMod val="95000"/>
                    <a:lumOff val="5000"/>
                  </a:schemeClr>
                </a:solidFill>
              </a:rPr>
              <a:t>If you have language support needs tell the GP to let the Memory Assessment Service know about this </a:t>
            </a:r>
          </a:p>
          <a:p>
            <a:pPr>
              <a:lnSpc>
                <a:spcPct val="110000"/>
              </a:lnSpc>
              <a:buClr>
                <a:schemeClr val="tx1"/>
              </a:buClr>
              <a:buFont typeface="Arial" charset="0"/>
              <a:buChar char="•"/>
            </a:pPr>
            <a:endParaRPr lang="en-US" sz="3200" dirty="0">
              <a:solidFill>
                <a:schemeClr val="tx1">
                  <a:lumMod val="95000"/>
                  <a:lumOff val="5000"/>
                </a:schemeClr>
              </a:solidFill>
            </a:endParaRPr>
          </a:p>
        </p:txBody>
      </p:sp>
    </p:spTree>
    <p:extLst>
      <p:ext uri="{BB962C8B-B14F-4D97-AF65-F5344CB8AC3E}">
        <p14:creationId xmlns:p14="http://schemas.microsoft.com/office/powerpoint/2010/main" val="31302215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5958" y="1096960"/>
            <a:ext cx="3367361" cy="4664075"/>
          </a:xfrm>
        </p:spPr>
        <p:txBody>
          <a:bodyPr>
            <a:normAutofit/>
          </a:bodyPr>
          <a:lstStyle/>
          <a:p>
            <a:r>
              <a:rPr lang="en-US" sz="4400" b="1" dirty="0">
                <a:solidFill>
                  <a:srgbClr val="FFFFFF"/>
                </a:solidFill>
              </a:rPr>
              <a:t>WHAT WILL HAPPEN AT the MEMORY SERVICE?</a:t>
            </a:r>
          </a:p>
        </p:txBody>
      </p:sp>
      <p:sp>
        <p:nvSpPr>
          <p:cNvPr id="19" name="Rectangle 18">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697737" y="806575"/>
            <a:ext cx="7456190" cy="5244843"/>
          </a:xfrm>
        </p:spPr>
        <p:txBody>
          <a:bodyPr anchor="ctr">
            <a:noAutofit/>
          </a:bodyPr>
          <a:lstStyle/>
          <a:p>
            <a:pPr algn="just">
              <a:lnSpc>
                <a:spcPct val="110000"/>
              </a:lnSpc>
              <a:buClr>
                <a:schemeClr val="tx1"/>
              </a:buClr>
              <a:buFont typeface="Arial" charset="0"/>
              <a:buChar char="•"/>
            </a:pPr>
            <a:endParaRPr lang="en-US" dirty="0">
              <a:solidFill>
                <a:schemeClr val="tx1">
                  <a:lumMod val="95000"/>
                  <a:lumOff val="5000"/>
                </a:schemeClr>
              </a:solidFill>
            </a:endParaRPr>
          </a:p>
          <a:p>
            <a:pPr algn="just">
              <a:lnSpc>
                <a:spcPct val="110000"/>
              </a:lnSpc>
              <a:buClr>
                <a:schemeClr val="tx1"/>
              </a:buClr>
              <a:buFont typeface="Arial" charset="0"/>
              <a:buChar char="•"/>
            </a:pPr>
            <a:r>
              <a:rPr lang="en-US" b="1" dirty="0">
                <a:solidFill>
                  <a:schemeClr val="tx1">
                    <a:lumMod val="95000"/>
                    <a:lumOff val="5000"/>
                  </a:schemeClr>
                </a:solidFill>
              </a:rPr>
              <a:t>Clinical staff and social workers who </a:t>
            </a:r>
            <a:r>
              <a:rPr lang="en-US" b="1" dirty="0" err="1">
                <a:solidFill>
                  <a:schemeClr val="tx1">
                    <a:lumMod val="95000"/>
                    <a:lumOff val="5000"/>
                  </a:schemeClr>
                </a:solidFill>
              </a:rPr>
              <a:t>specialise</a:t>
            </a:r>
            <a:r>
              <a:rPr lang="en-US" b="1" dirty="0">
                <a:solidFill>
                  <a:schemeClr val="tx1">
                    <a:lumMod val="95000"/>
                    <a:lumOff val="5000"/>
                  </a:schemeClr>
                </a:solidFill>
              </a:rPr>
              <a:t> in dementia at the Memory Service will ask you to do more detailed memory tests and further blood tests. And may ask for a brain scan They may ask to talk to partners or close family members about your recent health.</a:t>
            </a:r>
          </a:p>
          <a:p>
            <a:pPr algn="just">
              <a:lnSpc>
                <a:spcPct val="110000"/>
              </a:lnSpc>
              <a:buClr>
                <a:schemeClr val="tx1"/>
              </a:buClr>
              <a:buFont typeface="Arial" charset="0"/>
              <a:buChar char="•"/>
            </a:pPr>
            <a:r>
              <a:rPr lang="en-US" b="1" dirty="0">
                <a:solidFill>
                  <a:schemeClr val="tx1">
                    <a:lumMod val="95000"/>
                    <a:lumOff val="5000"/>
                  </a:schemeClr>
                </a:solidFill>
              </a:rPr>
              <a:t>These tests can take several weeks as they try to establish what type of dementia it is.</a:t>
            </a:r>
          </a:p>
          <a:p>
            <a:pPr algn="just">
              <a:lnSpc>
                <a:spcPct val="110000"/>
              </a:lnSpc>
              <a:buClr>
                <a:schemeClr val="tx1"/>
              </a:buClr>
              <a:buFont typeface="Arial" charset="0"/>
              <a:buChar char="•"/>
            </a:pPr>
            <a:r>
              <a:rPr lang="en-US" b="1" dirty="0">
                <a:solidFill>
                  <a:schemeClr val="tx1">
                    <a:lumMod val="95000"/>
                    <a:lumOff val="5000"/>
                  </a:schemeClr>
                </a:solidFill>
              </a:rPr>
              <a:t>The Memory Service will explain what impact dementia will have on everyday life, help to plan and organise any adjustments required and provide any social work support contacts that may be required. They may also provide counselling support and other  support contacts for a short time after the diagnosis.</a:t>
            </a:r>
          </a:p>
          <a:p>
            <a:pPr algn="just">
              <a:lnSpc>
                <a:spcPct val="110000"/>
              </a:lnSpc>
              <a:buClr>
                <a:schemeClr val="tx1"/>
              </a:buClr>
              <a:buFont typeface="Arial" charset="0"/>
              <a:buChar char="•"/>
            </a:pPr>
            <a:r>
              <a:rPr lang="en-US" b="1" dirty="0">
                <a:solidFill>
                  <a:schemeClr val="tx1">
                    <a:lumMod val="95000"/>
                    <a:lumOff val="5000"/>
                  </a:schemeClr>
                </a:solidFill>
              </a:rPr>
              <a:t>Eventually the Memory Service will discharge you back to the care of your GP for the future monitoring of your dementia care needs. The GP should meet with you regularly to check on this and you should tell the GP if you are concerned about any health or psychological changes.</a:t>
            </a:r>
          </a:p>
          <a:p>
            <a:pPr algn="just">
              <a:lnSpc>
                <a:spcPct val="110000"/>
              </a:lnSpc>
              <a:buClr>
                <a:schemeClr val="tx1"/>
              </a:buClr>
              <a:buFont typeface="Arial" charset="0"/>
              <a:buChar char="•"/>
            </a:pPr>
            <a:endParaRPr lang="en-US" dirty="0">
              <a:solidFill>
                <a:schemeClr val="tx1">
                  <a:lumMod val="95000"/>
                  <a:lumOff val="5000"/>
                </a:schemeClr>
              </a:solidFill>
            </a:endParaRPr>
          </a:p>
        </p:txBody>
      </p:sp>
    </p:spTree>
    <p:extLst>
      <p:ext uri="{BB962C8B-B14F-4D97-AF65-F5344CB8AC3E}">
        <p14:creationId xmlns:p14="http://schemas.microsoft.com/office/powerpoint/2010/main" val="8795805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7851" y="1120775"/>
            <a:ext cx="4155579" cy="4616450"/>
          </a:xfrm>
        </p:spPr>
        <p:txBody>
          <a:bodyPr>
            <a:normAutofit/>
          </a:bodyPr>
          <a:lstStyle/>
          <a:p>
            <a:r>
              <a:rPr lang="en-US" sz="4800" b="1" dirty="0"/>
              <a:t>REDUCING Risk 1</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15164" y="536712"/>
            <a:ext cx="7376834" cy="5849340"/>
          </a:xfrm>
        </p:spPr>
        <p:txBody>
          <a:bodyPr anchor="ctr">
            <a:noAutofit/>
          </a:bodyPr>
          <a:lstStyle/>
          <a:p>
            <a:pPr>
              <a:lnSpc>
                <a:spcPct val="110000"/>
              </a:lnSpc>
              <a:buClr>
                <a:schemeClr val="tx1"/>
              </a:buClr>
              <a:buFont typeface="Arial" charset="0"/>
              <a:buChar char="•"/>
            </a:pPr>
            <a:endParaRPr lang="en-US" sz="2600" dirty="0"/>
          </a:p>
          <a:p>
            <a:pPr>
              <a:lnSpc>
                <a:spcPct val="110000"/>
              </a:lnSpc>
              <a:buClr>
                <a:schemeClr val="tx1"/>
              </a:buClr>
              <a:buFont typeface="Arial" charset="0"/>
              <a:buChar char="•"/>
            </a:pPr>
            <a:r>
              <a:rPr lang="en-GB" sz="2600" b="1" dirty="0"/>
              <a:t>Be physically active</a:t>
            </a:r>
          </a:p>
          <a:p>
            <a:pPr>
              <a:lnSpc>
                <a:spcPct val="110000"/>
              </a:lnSpc>
              <a:buClr>
                <a:schemeClr val="tx1"/>
              </a:buClr>
              <a:buFont typeface="Arial" charset="0"/>
              <a:buChar char="•"/>
            </a:pPr>
            <a:r>
              <a:rPr lang="en-GB" sz="2600" b="1" dirty="0"/>
              <a:t>Avoid smoking and excessive alcohol consumption</a:t>
            </a:r>
          </a:p>
          <a:p>
            <a:pPr>
              <a:lnSpc>
                <a:spcPct val="110000"/>
              </a:lnSpc>
              <a:buClr>
                <a:schemeClr val="tx1"/>
              </a:buClr>
              <a:buFont typeface="Arial" charset="0"/>
              <a:buChar char="•"/>
            </a:pPr>
            <a:r>
              <a:rPr lang="en-GB" sz="2600" b="1" dirty="0"/>
              <a:t>Stay healthy: keep your blood pressure, cholesterol, blood sugar and weight within recommended ranges</a:t>
            </a:r>
          </a:p>
          <a:p>
            <a:pPr>
              <a:lnSpc>
                <a:spcPct val="110000"/>
              </a:lnSpc>
            </a:pPr>
            <a:endParaRPr lang="en-US" sz="2600" dirty="0"/>
          </a:p>
        </p:txBody>
      </p:sp>
    </p:spTree>
    <p:extLst>
      <p:ext uri="{BB962C8B-B14F-4D97-AF65-F5344CB8AC3E}">
        <p14:creationId xmlns:p14="http://schemas.microsoft.com/office/powerpoint/2010/main" val="1546214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7851" y="1120775"/>
            <a:ext cx="4155579" cy="4616450"/>
          </a:xfrm>
        </p:spPr>
        <p:txBody>
          <a:bodyPr>
            <a:normAutofit/>
          </a:bodyPr>
          <a:lstStyle/>
          <a:p>
            <a:r>
              <a:rPr lang="en-US" sz="4800" b="1" dirty="0"/>
              <a:t>REDUCING Risk 2</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15164" y="536712"/>
            <a:ext cx="7376834" cy="5849340"/>
          </a:xfrm>
        </p:spPr>
        <p:txBody>
          <a:bodyPr anchor="ctr">
            <a:noAutofit/>
          </a:bodyPr>
          <a:lstStyle/>
          <a:p>
            <a:pPr>
              <a:lnSpc>
                <a:spcPct val="110000"/>
              </a:lnSpc>
              <a:buClr>
                <a:schemeClr val="tx1"/>
              </a:buClr>
              <a:buFont typeface="Arial" charset="0"/>
              <a:buChar char="•"/>
            </a:pPr>
            <a:endParaRPr lang="en-US" sz="2600" dirty="0"/>
          </a:p>
          <a:p>
            <a:pPr>
              <a:lnSpc>
                <a:spcPct val="110000"/>
              </a:lnSpc>
              <a:buClr>
                <a:schemeClr val="tx1"/>
              </a:buClr>
              <a:buFont typeface="Arial" charset="0"/>
              <a:buChar char="•"/>
            </a:pPr>
            <a:r>
              <a:rPr lang="en-GB" sz="2600" b="1" dirty="0"/>
              <a:t>Stay connected socially </a:t>
            </a:r>
          </a:p>
          <a:p>
            <a:pPr>
              <a:lnSpc>
                <a:spcPct val="110000"/>
              </a:lnSpc>
              <a:buClr>
                <a:schemeClr val="tx1"/>
              </a:buClr>
              <a:buFont typeface="Arial" charset="0"/>
              <a:buChar char="•"/>
            </a:pPr>
            <a:r>
              <a:rPr lang="en-GB" sz="2600" b="1" dirty="0"/>
              <a:t>Make healthy food choices, eat a well-balanced and healthy diet rich in seeds, fish, fruit and vegetables</a:t>
            </a:r>
          </a:p>
          <a:p>
            <a:pPr>
              <a:lnSpc>
                <a:spcPct val="110000"/>
              </a:lnSpc>
              <a:buClr>
                <a:schemeClr val="tx1"/>
              </a:buClr>
              <a:buFont typeface="Arial" charset="0"/>
              <a:buChar char="•"/>
            </a:pPr>
            <a:r>
              <a:rPr lang="en-GB" sz="2600" b="1" dirty="0"/>
              <a:t>Reduce stress</a:t>
            </a:r>
          </a:p>
          <a:p>
            <a:pPr>
              <a:lnSpc>
                <a:spcPct val="110000"/>
              </a:lnSpc>
              <a:buClr>
                <a:schemeClr val="tx1"/>
              </a:buClr>
              <a:buFont typeface="Arial" charset="0"/>
              <a:buChar char="•"/>
            </a:pPr>
            <a:r>
              <a:rPr lang="en-GB" sz="2600" b="1" dirty="0"/>
              <a:t>Challenge your brain by trying something new, playing games or learning a new language</a:t>
            </a:r>
          </a:p>
          <a:p>
            <a:pPr>
              <a:lnSpc>
                <a:spcPct val="110000"/>
              </a:lnSpc>
            </a:pPr>
            <a:endParaRPr lang="en-US" sz="2600" dirty="0"/>
          </a:p>
        </p:txBody>
      </p:sp>
    </p:spTree>
    <p:extLst>
      <p:ext uri="{BB962C8B-B14F-4D97-AF65-F5344CB8AC3E}">
        <p14:creationId xmlns:p14="http://schemas.microsoft.com/office/powerpoint/2010/main" val="1958791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5958" y="1096960"/>
            <a:ext cx="3367361" cy="4664075"/>
          </a:xfrm>
        </p:spPr>
        <p:txBody>
          <a:bodyPr>
            <a:normAutofit/>
          </a:bodyPr>
          <a:lstStyle/>
          <a:p>
            <a:r>
              <a:rPr lang="en-US" sz="4400" dirty="0">
                <a:solidFill>
                  <a:srgbClr val="FFFFFF"/>
                </a:solidFill>
              </a:rPr>
              <a:t>WHAT CAN CARERS DO?</a:t>
            </a:r>
            <a:br>
              <a:rPr lang="en-US" sz="4400" dirty="0">
                <a:solidFill>
                  <a:srgbClr val="FFFFFF"/>
                </a:solidFill>
              </a:rPr>
            </a:br>
            <a:br>
              <a:rPr lang="en-US" sz="4400" dirty="0">
                <a:solidFill>
                  <a:srgbClr val="FFFFFF"/>
                </a:solidFill>
              </a:rPr>
            </a:br>
            <a:r>
              <a:rPr lang="en-US" sz="4400" dirty="0">
                <a:solidFill>
                  <a:srgbClr val="FFFFFF"/>
                </a:solidFill>
              </a:rPr>
              <a:t>PART ONE</a:t>
            </a:r>
            <a:endParaRPr lang="en-US" sz="4400" b="1" dirty="0">
              <a:solidFill>
                <a:srgbClr val="FFFFFF"/>
              </a:solidFill>
            </a:endParaRPr>
          </a:p>
        </p:txBody>
      </p:sp>
      <p:sp>
        <p:nvSpPr>
          <p:cNvPr id="19" name="Rectangle 18">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911213" y="331836"/>
            <a:ext cx="7167716" cy="6194322"/>
          </a:xfrm>
        </p:spPr>
        <p:txBody>
          <a:bodyPr anchor="ctr">
            <a:noAutofit/>
          </a:bodyPr>
          <a:lstStyle/>
          <a:p>
            <a:pPr>
              <a:lnSpc>
                <a:spcPct val="110000"/>
              </a:lnSpc>
              <a:buClr>
                <a:schemeClr val="tx1"/>
              </a:buClr>
              <a:buFont typeface="Arial" charset="0"/>
              <a:buChar char="•"/>
            </a:pPr>
            <a:endParaRPr lang="en-US" sz="3200" dirty="0">
              <a:solidFill>
                <a:schemeClr val="tx1">
                  <a:lumMod val="95000"/>
                  <a:lumOff val="5000"/>
                </a:schemeClr>
              </a:solidFill>
            </a:endParaRPr>
          </a:p>
          <a:p>
            <a:pPr marL="342900" indent="-342900"/>
            <a:r>
              <a:rPr lang="en-GB" sz="3200" dirty="0">
                <a:solidFill>
                  <a:srgbClr val="FF0000"/>
                </a:solidFill>
              </a:rPr>
              <a:t>Lasting</a:t>
            </a:r>
            <a:r>
              <a:rPr lang="en-GB" sz="3200" dirty="0"/>
              <a:t> </a:t>
            </a:r>
            <a:r>
              <a:rPr lang="en-GB" sz="3200" dirty="0">
                <a:solidFill>
                  <a:srgbClr val="FF0000"/>
                </a:solidFill>
              </a:rPr>
              <a:t>Power of Attorney</a:t>
            </a:r>
          </a:p>
          <a:p>
            <a:pPr marL="342900" indent="-342900"/>
            <a:r>
              <a:rPr lang="en-GB" sz="3200" dirty="0">
                <a:solidFill>
                  <a:srgbClr val="FF0000"/>
                </a:solidFill>
              </a:rPr>
              <a:t>Be patient </a:t>
            </a:r>
            <a:r>
              <a:rPr lang="en-GB" sz="3200" dirty="0"/>
              <a:t>and support people continuing to do </a:t>
            </a:r>
            <a:r>
              <a:rPr lang="en-GB" sz="3200" u="sng" dirty="0"/>
              <a:t>as much as possible</a:t>
            </a:r>
            <a:r>
              <a:rPr lang="en-GB" sz="3200" dirty="0"/>
              <a:t> for themselves when they can</a:t>
            </a:r>
          </a:p>
          <a:p>
            <a:pPr marL="342900" indent="-342900"/>
            <a:r>
              <a:rPr lang="en-GB" sz="3200" dirty="0">
                <a:solidFill>
                  <a:srgbClr val="FF0000"/>
                </a:solidFill>
              </a:rPr>
              <a:t>‘Living in the moment’ </a:t>
            </a:r>
            <a:r>
              <a:rPr lang="en-GB" sz="3200" dirty="0"/>
              <a:t>with people living with dementia</a:t>
            </a:r>
          </a:p>
          <a:p>
            <a:pPr marL="342900" indent="-342900"/>
            <a:r>
              <a:rPr lang="en-GB" sz="3200" dirty="0">
                <a:solidFill>
                  <a:srgbClr val="FF0000"/>
                </a:solidFill>
              </a:rPr>
              <a:t>Don’t</a:t>
            </a:r>
            <a:r>
              <a:rPr lang="en-GB" sz="3200" dirty="0"/>
              <a:t> get into arguments</a:t>
            </a:r>
          </a:p>
          <a:p>
            <a:pPr marL="342900" indent="-342900"/>
            <a:r>
              <a:rPr lang="en-GB" sz="3200" dirty="0">
                <a:solidFill>
                  <a:srgbClr val="FF0000"/>
                </a:solidFill>
              </a:rPr>
              <a:t>Don’t</a:t>
            </a:r>
            <a:r>
              <a:rPr lang="en-GB" sz="3200" dirty="0"/>
              <a:t> take things personally</a:t>
            </a:r>
          </a:p>
          <a:p>
            <a:pPr>
              <a:lnSpc>
                <a:spcPct val="110000"/>
              </a:lnSpc>
              <a:buClr>
                <a:schemeClr val="tx1"/>
              </a:buClr>
              <a:buFont typeface="Arial" charset="0"/>
              <a:buChar char="•"/>
            </a:pPr>
            <a:endParaRPr lang="en-US" sz="3200" dirty="0">
              <a:solidFill>
                <a:schemeClr val="tx1">
                  <a:lumMod val="95000"/>
                  <a:lumOff val="5000"/>
                </a:schemeClr>
              </a:solidFill>
            </a:endParaRPr>
          </a:p>
        </p:txBody>
      </p:sp>
    </p:spTree>
    <p:extLst>
      <p:ext uri="{BB962C8B-B14F-4D97-AF65-F5344CB8AC3E}">
        <p14:creationId xmlns:p14="http://schemas.microsoft.com/office/powerpoint/2010/main" val="19981328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5958" y="1096960"/>
            <a:ext cx="3367361" cy="4664075"/>
          </a:xfrm>
        </p:spPr>
        <p:txBody>
          <a:bodyPr>
            <a:normAutofit/>
          </a:bodyPr>
          <a:lstStyle/>
          <a:p>
            <a:r>
              <a:rPr lang="en-US" sz="4400" dirty="0">
                <a:solidFill>
                  <a:srgbClr val="FFFFFF"/>
                </a:solidFill>
              </a:rPr>
              <a:t>WHAT CAN CARERS DO?</a:t>
            </a:r>
            <a:br>
              <a:rPr lang="en-US" sz="4400" dirty="0">
                <a:solidFill>
                  <a:srgbClr val="FFFFFF"/>
                </a:solidFill>
              </a:rPr>
            </a:br>
            <a:br>
              <a:rPr lang="en-US" sz="4400" dirty="0">
                <a:solidFill>
                  <a:srgbClr val="FFFFFF"/>
                </a:solidFill>
              </a:rPr>
            </a:br>
            <a:r>
              <a:rPr lang="en-US" sz="4400" dirty="0">
                <a:solidFill>
                  <a:srgbClr val="FFFFFF"/>
                </a:solidFill>
              </a:rPr>
              <a:t>PART TWO</a:t>
            </a:r>
            <a:endParaRPr lang="en-US" sz="4400" b="1" dirty="0">
              <a:solidFill>
                <a:srgbClr val="FFFFFF"/>
              </a:solidFill>
            </a:endParaRPr>
          </a:p>
        </p:txBody>
      </p:sp>
      <p:sp>
        <p:nvSpPr>
          <p:cNvPr id="19" name="Rectangle 18">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911213" y="36868"/>
            <a:ext cx="7280787" cy="6194322"/>
          </a:xfrm>
        </p:spPr>
        <p:txBody>
          <a:bodyPr anchor="ctr">
            <a:noAutofit/>
          </a:bodyPr>
          <a:lstStyle/>
          <a:p>
            <a:pPr>
              <a:lnSpc>
                <a:spcPct val="110000"/>
              </a:lnSpc>
              <a:buClr>
                <a:schemeClr val="tx1"/>
              </a:buClr>
              <a:buFont typeface="Arial" charset="0"/>
              <a:buChar char="•"/>
            </a:pPr>
            <a:endParaRPr lang="en-US" sz="2800" dirty="0">
              <a:solidFill>
                <a:schemeClr val="tx1">
                  <a:lumMod val="95000"/>
                  <a:lumOff val="5000"/>
                </a:schemeClr>
              </a:solidFill>
            </a:endParaRPr>
          </a:p>
          <a:p>
            <a:pPr marL="342900" indent="-342900">
              <a:buFont typeface="Arial" panose="020B0604020202020204" pitchFamily="34" charset="0"/>
              <a:buChar char="•"/>
            </a:pPr>
            <a:r>
              <a:rPr lang="en-GB" sz="2800" dirty="0">
                <a:solidFill>
                  <a:srgbClr val="FF0000"/>
                </a:solidFill>
              </a:rPr>
              <a:t>Balance </a:t>
            </a:r>
            <a:r>
              <a:rPr lang="en-GB" sz="2800" dirty="0"/>
              <a:t>truth telling with compassion -  correcting people that someone they were close to is no longer around just forces them to reexperience the loss anew until they forget again</a:t>
            </a:r>
          </a:p>
          <a:p>
            <a:pPr marL="342900" indent="-342900">
              <a:buFont typeface="Arial" panose="020B0604020202020204" pitchFamily="34" charset="0"/>
              <a:buChar char="•"/>
            </a:pPr>
            <a:r>
              <a:rPr lang="en-GB" sz="2800" dirty="0">
                <a:solidFill>
                  <a:srgbClr val="FF0000"/>
                </a:solidFill>
              </a:rPr>
              <a:t>Use</a:t>
            </a:r>
            <a:r>
              <a:rPr lang="en-GB" sz="2800" dirty="0"/>
              <a:t> technological aids to support caring where you can – alarms, GP trackers. etc.</a:t>
            </a:r>
          </a:p>
          <a:p>
            <a:pPr marL="342900" indent="-342900">
              <a:buFont typeface="Arial" panose="020B0604020202020204" pitchFamily="34" charset="0"/>
              <a:buChar char="•"/>
            </a:pPr>
            <a:r>
              <a:rPr lang="en-GB" sz="2800" dirty="0">
                <a:solidFill>
                  <a:srgbClr val="FF0000"/>
                </a:solidFill>
              </a:rPr>
              <a:t>Organise</a:t>
            </a:r>
            <a:r>
              <a:rPr lang="en-GB" sz="2800" dirty="0"/>
              <a:t> the care you give as much as you can</a:t>
            </a:r>
          </a:p>
          <a:p>
            <a:pPr marL="342900" indent="-342900">
              <a:buFont typeface="Arial" panose="020B0604020202020204" pitchFamily="34" charset="0"/>
              <a:buChar char="•"/>
            </a:pPr>
            <a:r>
              <a:rPr lang="en-GB" sz="2800" dirty="0">
                <a:solidFill>
                  <a:srgbClr val="FF0000"/>
                </a:solidFill>
              </a:rPr>
              <a:t>Recognise</a:t>
            </a:r>
            <a:r>
              <a:rPr lang="en-GB" sz="2800" dirty="0"/>
              <a:t> your own limitations - don’t try to be </a:t>
            </a:r>
            <a:r>
              <a:rPr lang="en-GB" sz="2800" dirty="0" err="1"/>
              <a:t>SuperCarer</a:t>
            </a:r>
            <a:r>
              <a:rPr lang="en-GB" sz="2800" dirty="0"/>
              <a:t>, get help and support</a:t>
            </a:r>
          </a:p>
          <a:p>
            <a:pPr marL="342900" indent="-342900">
              <a:buFont typeface="Arial" panose="020B0604020202020204" pitchFamily="34" charset="0"/>
              <a:buChar char="•"/>
            </a:pPr>
            <a:r>
              <a:rPr lang="en-GB" sz="2800" dirty="0">
                <a:solidFill>
                  <a:srgbClr val="FF0000"/>
                </a:solidFill>
              </a:rPr>
              <a:t>Fun is motivating and is permitted!</a:t>
            </a:r>
            <a:endParaRPr lang="en-US" sz="2800" dirty="0">
              <a:solidFill>
                <a:srgbClr val="FF0000"/>
              </a:solidFill>
            </a:endParaRPr>
          </a:p>
        </p:txBody>
      </p:sp>
    </p:spTree>
    <p:extLst>
      <p:ext uri="{BB962C8B-B14F-4D97-AF65-F5344CB8AC3E}">
        <p14:creationId xmlns:p14="http://schemas.microsoft.com/office/powerpoint/2010/main" val="34072054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4720" y="1170782"/>
            <a:ext cx="3904856" cy="4616450"/>
          </a:xfrm>
        </p:spPr>
        <p:txBody>
          <a:bodyPr vert="horz" lIns="91440" tIns="45720" rIns="91440" bIns="45720" rtlCol="0" anchor="ctr">
            <a:normAutofit/>
          </a:bodyPr>
          <a:lstStyle/>
          <a:p>
            <a:r>
              <a:rPr lang="en-US" sz="4400" dirty="0"/>
              <a:t>LASTING POWER OF ATTORNEY</a:t>
            </a:r>
            <a:br>
              <a:rPr lang="en-US" sz="4400" dirty="0"/>
            </a:br>
            <a:r>
              <a:rPr lang="en-US" sz="3200" dirty="0"/>
              <a:t>HEALTH AND WELFARE</a:t>
            </a:r>
          </a:p>
        </p:txBody>
      </p:sp>
      <p:cxnSp>
        <p:nvCxnSpPr>
          <p:cNvPr id="13" name="Straight Connector 12">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10BAB0-2590-447D-9E8D-03688C7CEEB9}"/>
              </a:ext>
            </a:extLst>
          </p:cNvPr>
          <p:cNvSpPr txBox="1"/>
          <p:nvPr/>
        </p:nvSpPr>
        <p:spPr>
          <a:xfrm>
            <a:off x="4888052" y="92352"/>
            <a:ext cx="7070193" cy="6765647"/>
          </a:xfrm>
          <a:prstGeom prst="rect">
            <a:avLst/>
          </a:prstGeom>
        </p:spPr>
        <p:txBody>
          <a:bodyPr vert="horz" lIns="91440" tIns="45720" rIns="91440" bIns="45720" rtlCol="0" anchor="ctr">
            <a:normAutofit/>
          </a:bodyPr>
          <a:lstStyle/>
          <a:p>
            <a:pPr marL="114300" defTabSz="914400">
              <a:lnSpc>
                <a:spcPct val="120000"/>
              </a:lnSpc>
              <a:spcAft>
                <a:spcPts val="600"/>
              </a:spcAft>
            </a:pPr>
            <a:r>
              <a:rPr lang="en-GB" sz="2800" b="1" dirty="0">
                <a:effectLst>
                  <a:outerShdw blurRad="50800" dist="38100" dir="2700000" algn="tl" rotWithShape="0">
                    <a:srgbClr val="000000">
                      <a:alpha val="48000"/>
                    </a:srgbClr>
                  </a:outerShdw>
                </a:effectLst>
              </a:rPr>
              <a:t>There are 2 types of Lasting Power of Attorney</a:t>
            </a:r>
          </a:p>
          <a:p>
            <a:pPr marL="114300" defTabSz="914400">
              <a:lnSpc>
                <a:spcPct val="120000"/>
              </a:lnSpc>
              <a:spcAft>
                <a:spcPts val="600"/>
              </a:spcAft>
            </a:pPr>
            <a:endParaRPr lang="en-GB" sz="2400" b="1" dirty="0">
              <a:effectLst>
                <a:outerShdw blurRad="50800" dist="38100" dir="2700000" algn="tl" rotWithShape="0">
                  <a:srgbClr val="000000">
                    <a:alpha val="48000"/>
                  </a:srgbClr>
                </a:outerShdw>
              </a:effectLst>
            </a:endParaRPr>
          </a:p>
          <a:p>
            <a:pPr marL="114300" defTabSz="914400">
              <a:lnSpc>
                <a:spcPct val="120000"/>
              </a:lnSpc>
              <a:spcAft>
                <a:spcPts val="600"/>
              </a:spcAft>
            </a:pPr>
            <a:r>
              <a:rPr lang="en-GB" sz="2800" b="1" u="sng" dirty="0">
                <a:effectLst>
                  <a:outerShdw blurRad="50800" dist="38100" dir="2700000" algn="tl" rotWithShape="0">
                    <a:srgbClr val="000000">
                      <a:alpha val="48000"/>
                    </a:srgbClr>
                  </a:outerShdw>
                </a:effectLst>
              </a:rPr>
              <a:t>(1)  Health and Welfare</a:t>
            </a:r>
          </a:p>
          <a:p>
            <a:pPr marL="114300" defTabSz="914400">
              <a:lnSpc>
                <a:spcPct val="120000"/>
              </a:lnSpc>
              <a:spcAft>
                <a:spcPts val="600"/>
              </a:spcAft>
            </a:pPr>
            <a:r>
              <a:rPr lang="en-GB" sz="2800" dirty="0">
                <a:effectLst>
                  <a:outerShdw blurRad="50800" dist="38100" dir="2700000" algn="tl" rotWithShape="0">
                    <a:srgbClr val="000000">
                      <a:alpha val="48000"/>
                    </a:srgbClr>
                  </a:outerShdw>
                </a:effectLst>
              </a:rPr>
              <a:t>To make decisions about things like:</a:t>
            </a:r>
          </a:p>
          <a:p>
            <a:pPr marL="342900" indent="-228600" defTabSz="914400">
              <a:lnSpc>
                <a:spcPct val="120000"/>
              </a:lnSpc>
              <a:spcAft>
                <a:spcPts val="600"/>
              </a:spcAft>
              <a:buFont typeface="Arial" panose="020B0604020202020204" pitchFamily="34" charset="0"/>
              <a:buChar char="•"/>
            </a:pPr>
            <a:r>
              <a:rPr lang="en-GB" sz="2800" dirty="0">
                <a:effectLst>
                  <a:outerShdw blurRad="50800" dist="38100" dir="2700000" algn="tl" rotWithShape="0">
                    <a:srgbClr val="000000">
                      <a:alpha val="48000"/>
                    </a:srgbClr>
                  </a:outerShdw>
                </a:effectLst>
              </a:rPr>
              <a:t>your daily routine, for example washing, dressing, eating</a:t>
            </a:r>
          </a:p>
          <a:p>
            <a:pPr marL="342900" indent="-228600" defTabSz="914400">
              <a:lnSpc>
                <a:spcPct val="120000"/>
              </a:lnSpc>
              <a:spcAft>
                <a:spcPts val="600"/>
              </a:spcAft>
              <a:buFont typeface="Arial" panose="020B0604020202020204" pitchFamily="34" charset="0"/>
              <a:buChar char="•"/>
            </a:pPr>
            <a:r>
              <a:rPr lang="en-GB" sz="2800" dirty="0">
                <a:effectLst>
                  <a:outerShdw blurRad="50800" dist="38100" dir="2700000" algn="tl" rotWithShape="0">
                    <a:srgbClr val="000000">
                      <a:alpha val="48000"/>
                    </a:srgbClr>
                  </a:outerShdw>
                </a:effectLst>
              </a:rPr>
              <a:t>medical care</a:t>
            </a:r>
          </a:p>
          <a:p>
            <a:pPr marL="342900" indent="-228600" defTabSz="914400">
              <a:lnSpc>
                <a:spcPct val="120000"/>
              </a:lnSpc>
              <a:spcAft>
                <a:spcPts val="600"/>
              </a:spcAft>
              <a:buFont typeface="Arial" panose="020B0604020202020204" pitchFamily="34" charset="0"/>
              <a:buChar char="•"/>
            </a:pPr>
            <a:r>
              <a:rPr lang="en-GB" sz="2800" dirty="0">
                <a:effectLst>
                  <a:outerShdw blurRad="50800" dist="38100" dir="2700000" algn="tl" rotWithShape="0">
                    <a:srgbClr val="000000">
                      <a:alpha val="48000"/>
                    </a:srgbClr>
                  </a:outerShdw>
                </a:effectLst>
              </a:rPr>
              <a:t>moving into a care home</a:t>
            </a:r>
          </a:p>
          <a:p>
            <a:pPr marL="342900" indent="-228600" defTabSz="914400">
              <a:lnSpc>
                <a:spcPct val="120000"/>
              </a:lnSpc>
              <a:spcAft>
                <a:spcPts val="600"/>
              </a:spcAft>
              <a:buFont typeface="Arial" panose="020B0604020202020204" pitchFamily="34" charset="0"/>
              <a:buChar char="•"/>
            </a:pPr>
            <a:r>
              <a:rPr lang="en-GB" sz="2800" dirty="0">
                <a:effectLst>
                  <a:outerShdw blurRad="50800" dist="38100" dir="2700000" algn="tl" rotWithShape="0">
                    <a:srgbClr val="000000">
                      <a:alpha val="48000"/>
                    </a:srgbClr>
                  </a:outerShdw>
                </a:effectLst>
              </a:rPr>
              <a:t>life-sustaining treatment</a:t>
            </a:r>
          </a:p>
          <a:p>
            <a:pPr marL="342900" indent="-228600" defTabSz="914400">
              <a:lnSpc>
                <a:spcPct val="120000"/>
              </a:lnSpc>
              <a:spcAft>
                <a:spcPts val="600"/>
              </a:spcAft>
              <a:buFont typeface="Arial" panose="020B0604020202020204" pitchFamily="34" charset="0"/>
              <a:buChar char="•"/>
            </a:pPr>
            <a:endParaRPr lang="en-GB" sz="2400" dirty="0">
              <a:effectLst>
                <a:outerShdw blurRad="50800" dist="38100" dir="2700000" algn="tl" rotWithShape="0">
                  <a:srgbClr val="000000">
                    <a:alpha val="48000"/>
                  </a:srgbClr>
                </a:outerShdw>
              </a:effectLst>
            </a:endParaRPr>
          </a:p>
        </p:txBody>
      </p:sp>
    </p:spTree>
    <p:extLst>
      <p:ext uri="{BB962C8B-B14F-4D97-AF65-F5344CB8AC3E}">
        <p14:creationId xmlns:p14="http://schemas.microsoft.com/office/powerpoint/2010/main" val="44381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4720" y="1170782"/>
            <a:ext cx="3904856" cy="4616450"/>
          </a:xfrm>
        </p:spPr>
        <p:txBody>
          <a:bodyPr vert="horz" lIns="91440" tIns="45720" rIns="91440" bIns="45720" rtlCol="0" anchor="ctr">
            <a:normAutofit/>
          </a:bodyPr>
          <a:lstStyle/>
          <a:p>
            <a:r>
              <a:rPr lang="en-US" sz="4400" dirty="0"/>
              <a:t>LASTING POWER OF ATTORNEY</a:t>
            </a:r>
            <a:br>
              <a:rPr lang="en-US" sz="4400" dirty="0"/>
            </a:br>
            <a:r>
              <a:rPr lang="en-US" sz="3200" dirty="0"/>
              <a:t>PROPERTY AND FINANCE</a:t>
            </a:r>
          </a:p>
        </p:txBody>
      </p:sp>
      <p:cxnSp>
        <p:nvCxnSpPr>
          <p:cNvPr id="13" name="Straight Connector 12">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10BAB0-2590-447D-9E8D-03688C7CEEB9}"/>
              </a:ext>
            </a:extLst>
          </p:cNvPr>
          <p:cNvSpPr txBox="1"/>
          <p:nvPr/>
        </p:nvSpPr>
        <p:spPr>
          <a:xfrm>
            <a:off x="4888052" y="92352"/>
            <a:ext cx="7070193" cy="6765647"/>
          </a:xfrm>
          <a:prstGeom prst="rect">
            <a:avLst/>
          </a:prstGeom>
        </p:spPr>
        <p:txBody>
          <a:bodyPr vert="horz" lIns="91440" tIns="45720" rIns="91440" bIns="45720" rtlCol="0" anchor="ctr">
            <a:normAutofit fontScale="92500" lnSpcReduction="20000"/>
          </a:bodyPr>
          <a:lstStyle/>
          <a:p>
            <a:pPr marL="114300" defTabSz="914400">
              <a:lnSpc>
                <a:spcPct val="120000"/>
              </a:lnSpc>
              <a:spcAft>
                <a:spcPts val="600"/>
              </a:spcAft>
            </a:pPr>
            <a:r>
              <a:rPr lang="en-GB" sz="2800" b="1" u="sng" dirty="0">
                <a:effectLst>
                  <a:outerShdw blurRad="50800" dist="38100" dir="2700000" algn="tl" rotWithShape="0">
                    <a:srgbClr val="000000">
                      <a:alpha val="48000"/>
                    </a:srgbClr>
                  </a:outerShdw>
                </a:effectLst>
              </a:rPr>
              <a:t>(2) Property and Financial Affairs</a:t>
            </a:r>
            <a:endParaRPr lang="en-GB" sz="2800" u="sng" dirty="0">
              <a:effectLst>
                <a:outerShdw blurRad="50800" dist="38100" dir="2700000" algn="tl" rotWithShape="0">
                  <a:srgbClr val="000000">
                    <a:alpha val="48000"/>
                  </a:srgbClr>
                </a:outerShdw>
              </a:effectLst>
            </a:endParaRPr>
          </a:p>
          <a:p>
            <a:pPr marL="342900" indent="-228600" defTabSz="914400">
              <a:lnSpc>
                <a:spcPct val="120000"/>
              </a:lnSpc>
              <a:spcAft>
                <a:spcPts val="600"/>
              </a:spcAft>
              <a:buFont typeface="Arial" panose="020B0604020202020204" pitchFamily="34" charset="0"/>
              <a:buChar char="•"/>
            </a:pPr>
            <a:r>
              <a:rPr lang="en-GB" sz="2800" dirty="0">
                <a:effectLst>
                  <a:outerShdw blurRad="50800" dist="38100" dir="2700000" algn="tl" rotWithShape="0">
                    <a:srgbClr val="000000">
                      <a:alpha val="48000"/>
                    </a:srgbClr>
                  </a:outerShdw>
                </a:effectLst>
              </a:rPr>
              <a:t>managing a bank or building society account</a:t>
            </a:r>
          </a:p>
          <a:p>
            <a:pPr marL="342900" indent="-228600" defTabSz="914400">
              <a:lnSpc>
                <a:spcPct val="120000"/>
              </a:lnSpc>
              <a:spcAft>
                <a:spcPts val="600"/>
              </a:spcAft>
              <a:buFont typeface="Arial" panose="020B0604020202020204" pitchFamily="34" charset="0"/>
              <a:buChar char="•"/>
            </a:pPr>
            <a:r>
              <a:rPr lang="en-GB" sz="2800" dirty="0">
                <a:effectLst>
                  <a:outerShdw blurRad="50800" dist="38100" dir="2700000" algn="tl" rotWithShape="0">
                    <a:srgbClr val="000000">
                      <a:alpha val="48000"/>
                    </a:srgbClr>
                  </a:outerShdw>
                </a:effectLst>
              </a:rPr>
              <a:t>paying bills</a:t>
            </a:r>
          </a:p>
          <a:p>
            <a:pPr marL="342900" indent="-228600" defTabSz="914400">
              <a:lnSpc>
                <a:spcPct val="120000"/>
              </a:lnSpc>
              <a:spcAft>
                <a:spcPts val="600"/>
              </a:spcAft>
              <a:buFont typeface="Arial" panose="020B0604020202020204" pitchFamily="34" charset="0"/>
              <a:buChar char="•"/>
            </a:pPr>
            <a:r>
              <a:rPr lang="en-GB" sz="2800" dirty="0">
                <a:effectLst>
                  <a:outerShdw blurRad="50800" dist="38100" dir="2700000" algn="tl" rotWithShape="0">
                    <a:srgbClr val="000000">
                      <a:alpha val="48000"/>
                    </a:srgbClr>
                  </a:outerShdw>
                </a:effectLst>
              </a:rPr>
              <a:t>collecting benefits or a pension</a:t>
            </a:r>
          </a:p>
          <a:p>
            <a:pPr marL="342900" indent="-228600" defTabSz="914400">
              <a:lnSpc>
                <a:spcPct val="120000"/>
              </a:lnSpc>
              <a:spcAft>
                <a:spcPts val="600"/>
              </a:spcAft>
              <a:buFont typeface="Arial" panose="020B0604020202020204" pitchFamily="34" charset="0"/>
              <a:buChar char="•"/>
            </a:pPr>
            <a:r>
              <a:rPr lang="en-GB" sz="2800" dirty="0">
                <a:effectLst>
                  <a:outerShdw blurRad="50800" dist="38100" dir="2700000" algn="tl" rotWithShape="0">
                    <a:srgbClr val="000000">
                      <a:alpha val="48000"/>
                    </a:srgbClr>
                  </a:outerShdw>
                </a:effectLst>
              </a:rPr>
              <a:t>selling your home</a:t>
            </a:r>
          </a:p>
          <a:p>
            <a:pPr marL="342900" indent="-228600" defTabSz="914400">
              <a:lnSpc>
                <a:spcPct val="120000"/>
              </a:lnSpc>
              <a:spcAft>
                <a:spcPts val="600"/>
              </a:spcAft>
              <a:buFont typeface="Arial" panose="020B0604020202020204" pitchFamily="34" charset="0"/>
              <a:buChar char="•"/>
            </a:pPr>
            <a:endParaRPr lang="en-GB" sz="2800" dirty="0">
              <a:effectLst>
                <a:outerShdw blurRad="50800" dist="38100" dir="2700000" algn="tl" rotWithShape="0">
                  <a:srgbClr val="000000">
                    <a:alpha val="48000"/>
                  </a:srgbClr>
                </a:outerShdw>
              </a:effectLst>
            </a:endParaRPr>
          </a:p>
          <a:p>
            <a:pPr marL="342900" indent="-228600" defTabSz="914400">
              <a:lnSpc>
                <a:spcPct val="120000"/>
              </a:lnSpc>
              <a:spcAft>
                <a:spcPts val="600"/>
              </a:spcAft>
              <a:buFont typeface="Arial" panose="020B0604020202020204" pitchFamily="34" charset="0"/>
              <a:buChar char="•"/>
            </a:pPr>
            <a:r>
              <a:rPr lang="en-GB" sz="2800" b="1" dirty="0">
                <a:solidFill>
                  <a:srgbClr val="FFFF00"/>
                </a:solidFill>
                <a:effectLst>
                  <a:outerShdw blurRad="50800" dist="38100" dir="2700000" algn="tl" rotWithShape="0">
                    <a:srgbClr val="000000">
                      <a:alpha val="48000"/>
                    </a:srgbClr>
                  </a:outerShdw>
                </a:effectLst>
              </a:rPr>
              <a:t>You must </a:t>
            </a:r>
            <a:r>
              <a:rPr lang="en-GB" sz="2800" b="1" dirty="0">
                <a:effectLst>
                  <a:outerShdw blurRad="50800" dist="38100" dir="2700000" algn="tl" rotWithShape="0">
                    <a:srgbClr val="000000">
                      <a:alpha val="48000"/>
                    </a:srgbClr>
                  </a:outerShdw>
                </a:effectLst>
              </a:rPr>
              <a:t>be 18 or over and have mental capacity (the ability to make your own decisions) when you give Lasting Power of Attorney.</a:t>
            </a:r>
          </a:p>
          <a:p>
            <a:pPr marL="114300" defTabSz="914400">
              <a:lnSpc>
                <a:spcPct val="120000"/>
              </a:lnSpc>
              <a:spcAft>
                <a:spcPts val="600"/>
              </a:spcAft>
            </a:pPr>
            <a:endParaRPr lang="en-GB" sz="2800" b="1" dirty="0">
              <a:effectLst>
                <a:outerShdw blurRad="50800" dist="38100" dir="2700000" algn="tl" rotWithShape="0">
                  <a:srgbClr val="000000">
                    <a:alpha val="48000"/>
                  </a:srgbClr>
                </a:outerShdw>
              </a:effectLst>
            </a:endParaRPr>
          </a:p>
          <a:p>
            <a:pPr marL="342900" indent="-228600" defTabSz="914400">
              <a:lnSpc>
                <a:spcPct val="120000"/>
              </a:lnSpc>
              <a:spcAft>
                <a:spcPts val="600"/>
              </a:spcAft>
              <a:buFont typeface="Arial" panose="020B0604020202020204" pitchFamily="34" charset="0"/>
              <a:buChar char="•"/>
            </a:pPr>
            <a:r>
              <a:rPr lang="en-GB" sz="2800" b="1" dirty="0">
                <a:solidFill>
                  <a:srgbClr val="FFFF00"/>
                </a:solidFill>
                <a:effectLst>
                  <a:outerShdw blurRad="50800" dist="38100" dir="2700000" algn="tl" rotWithShape="0">
                    <a:srgbClr val="000000">
                      <a:alpha val="48000"/>
                    </a:srgbClr>
                  </a:outerShdw>
                </a:effectLst>
              </a:rPr>
              <a:t>You do not </a:t>
            </a:r>
            <a:r>
              <a:rPr lang="en-GB" sz="2800" b="1" dirty="0">
                <a:effectLst>
                  <a:outerShdw blurRad="50800" dist="38100" dir="2700000" algn="tl" rotWithShape="0">
                    <a:srgbClr val="000000">
                      <a:alpha val="48000"/>
                    </a:srgbClr>
                  </a:outerShdw>
                </a:effectLst>
              </a:rPr>
              <a:t>need to live in the UK or be a British citizen.</a:t>
            </a:r>
          </a:p>
        </p:txBody>
      </p:sp>
    </p:spTree>
    <p:extLst>
      <p:ext uri="{BB962C8B-B14F-4D97-AF65-F5344CB8AC3E}">
        <p14:creationId xmlns:p14="http://schemas.microsoft.com/office/powerpoint/2010/main" val="398925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wipe(left)">
                                      <p:cBhvr>
                                        <p:cTn id="19" dur="500"/>
                                        <p:tgtEl>
                                          <p:spTgt spid="6">
                                            <p:txEl>
                                              <p:pRg st="6" end="6"/>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wipe(left)">
                                      <p:cBhvr>
                                        <p:cTn id="2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DE33F-C3B1-4E1D-8E5A-8489E17F246A}"/>
              </a:ext>
            </a:extLst>
          </p:cNvPr>
          <p:cNvSpPr>
            <a:spLocks noGrp="1"/>
          </p:cNvSpPr>
          <p:nvPr>
            <p:ph type="title"/>
          </p:nvPr>
        </p:nvSpPr>
        <p:spPr>
          <a:xfrm>
            <a:off x="6607060" y="126895"/>
            <a:ext cx="4832465" cy="1975945"/>
          </a:xfrm>
        </p:spPr>
        <p:txBody>
          <a:bodyPr>
            <a:normAutofit/>
          </a:bodyPr>
          <a:lstStyle/>
          <a:p>
            <a:r>
              <a:rPr lang="en-US" sz="3600" dirty="0">
                <a:latin typeface="+mn-lt"/>
              </a:rPr>
              <a:t>A Message from the </a:t>
            </a:r>
            <a:r>
              <a:rPr lang="en-US" sz="3600" dirty="0" err="1">
                <a:latin typeface="+mn-lt"/>
              </a:rPr>
              <a:t>Bme</a:t>
            </a:r>
            <a:r>
              <a:rPr lang="en-US" sz="3600" dirty="0">
                <a:latin typeface="+mn-lt"/>
              </a:rPr>
              <a:t> </a:t>
            </a:r>
            <a:br>
              <a:rPr lang="en-US" sz="3600" dirty="0">
                <a:latin typeface="+mn-lt"/>
              </a:rPr>
            </a:br>
            <a:r>
              <a:rPr lang="en-US" sz="3600" dirty="0">
                <a:latin typeface="+mn-lt"/>
              </a:rPr>
              <a:t>Health Forum </a:t>
            </a:r>
          </a:p>
        </p:txBody>
      </p:sp>
      <p:sp>
        <p:nvSpPr>
          <p:cNvPr id="19" name="Rectangle 18">
            <a:extLst>
              <a:ext uri="{FF2B5EF4-FFF2-40B4-BE49-F238E27FC236}">
                <a16:creationId xmlns:a16="http://schemas.microsoft.com/office/drawing/2014/main" id="{7FBC4875-DB6D-4EE2-9DDB-211000451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522922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265105B-059E-4FAC-B38E-EF383084BEF6}"/>
              </a:ext>
            </a:extLst>
          </p:cNvPr>
          <p:cNvPicPr>
            <a:picLocks noChangeAspect="1"/>
          </p:cNvPicPr>
          <p:nvPr/>
        </p:nvPicPr>
        <p:blipFill rotWithShape="1">
          <a:blip r:embed="rId3"/>
          <a:srcRect t="992" r="1" b="993"/>
          <a:stretch/>
        </p:blipFill>
        <p:spPr>
          <a:xfrm>
            <a:off x="1141857" y="1114868"/>
            <a:ext cx="4450460" cy="4628265"/>
          </a:xfrm>
          <a:prstGeom prst="rect">
            <a:avLst/>
          </a:prstGeom>
        </p:spPr>
      </p:pic>
      <p:sp>
        <p:nvSpPr>
          <p:cNvPr id="21" name="Rectangle 20">
            <a:extLst>
              <a:ext uri="{FF2B5EF4-FFF2-40B4-BE49-F238E27FC236}">
                <a16:creationId xmlns:a16="http://schemas.microsoft.com/office/drawing/2014/main" id="{97B3A8C4-2A9E-4595-91F9-179B47C58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5109182"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9B01E1-F444-43B8-95D7-82269281B42E}"/>
              </a:ext>
            </a:extLst>
          </p:cNvPr>
          <p:cNvSpPr>
            <a:spLocks noGrp="1"/>
          </p:cNvSpPr>
          <p:nvPr>
            <p:ph idx="1"/>
          </p:nvPr>
        </p:nvSpPr>
        <p:spPr>
          <a:xfrm>
            <a:off x="6547039" y="2102840"/>
            <a:ext cx="5229224" cy="4319731"/>
          </a:xfrm>
        </p:spPr>
        <p:txBody>
          <a:bodyPr>
            <a:noAutofit/>
          </a:bodyPr>
          <a:lstStyle/>
          <a:p>
            <a:pPr marL="0" indent="0" algn="just">
              <a:lnSpc>
                <a:spcPct val="110000"/>
              </a:lnSpc>
              <a:buNone/>
            </a:pPr>
            <a:r>
              <a:rPr lang="en-GB" sz="2100" dirty="0"/>
              <a:t>“We have noticed that many clients of BME organisations are carers for people with dementia but the understanding in the community about what dementia is and how to care for people with dementia is not great. We hope that this presentation will help increase awareness and understanding and help improve the lives of BME people with dementia and their carers.”</a:t>
            </a:r>
          </a:p>
          <a:p>
            <a:pPr marL="0" indent="0" algn="just">
              <a:lnSpc>
                <a:spcPct val="110000"/>
              </a:lnSpc>
              <a:buNone/>
            </a:pPr>
            <a:endParaRPr lang="en-GB" sz="300" dirty="0"/>
          </a:p>
          <a:p>
            <a:pPr marL="0" indent="0">
              <a:lnSpc>
                <a:spcPct val="110000"/>
              </a:lnSpc>
              <a:buNone/>
            </a:pPr>
            <a:r>
              <a:rPr lang="en-GB" sz="2100" b="1" dirty="0" err="1"/>
              <a:t>Nafsika</a:t>
            </a:r>
            <a:r>
              <a:rPr lang="en-GB" sz="2100" b="1" dirty="0"/>
              <a:t> </a:t>
            </a:r>
            <a:r>
              <a:rPr lang="en-GB" sz="2100" b="1" dirty="0" err="1"/>
              <a:t>Thalassis</a:t>
            </a:r>
            <a:br>
              <a:rPr lang="en-GB" sz="2100" b="1" dirty="0"/>
            </a:br>
            <a:r>
              <a:rPr lang="en-GB" sz="2100" b="1" dirty="0"/>
              <a:t>Director, BME Health Forum</a:t>
            </a:r>
            <a:endParaRPr lang="en-US" sz="2100" b="1" dirty="0"/>
          </a:p>
        </p:txBody>
      </p:sp>
    </p:spTree>
    <p:extLst>
      <p:ext uri="{BB962C8B-B14F-4D97-AF65-F5344CB8AC3E}">
        <p14:creationId xmlns:p14="http://schemas.microsoft.com/office/powerpoint/2010/main" val="1759244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6" y="927100"/>
            <a:ext cx="3418766" cy="4616450"/>
          </a:xfrm>
        </p:spPr>
        <p:txBody>
          <a:bodyPr vert="horz" lIns="91440" tIns="45720" rIns="91440" bIns="45720" rtlCol="0" anchor="ctr">
            <a:normAutofit/>
          </a:bodyPr>
          <a:lstStyle/>
          <a:p>
            <a:r>
              <a:rPr lang="en-US" sz="4400" dirty="0"/>
              <a:t>Looking after carers</a:t>
            </a:r>
          </a:p>
        </p:txBody>
      </p:sp>
      <p:cxnSp>
        <p:nvCxnSpPr>
          <p:cNvPr id="13" name="Straight Connector 12">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10BAB0-2590-447D-9E8D-03688C7CEEB9}"/>
              </a:ext>
            </a:extLst>
          </p:cNvPr>
          <p:cNvSpPr txBox="1"/>
          <p:nvPr/>
        </p:nvSpPr>
        <p:spPr>
          <a:xfrm>
            <a:off x="4976032" y="437321"/>
            <a:ext cx="6748936" cy="5983357"/>
          </a:xfrm>
          <a:prstGeom prst="rect">
            <a:avLst/>
          </a:prstGeom>
        </p:spPr>
        <p:txBody>
          <a:bodyPr vert="horz" lIns="91440" tIns="45720" rIns="91440" bIns="45720" rtlCol="0" anchor="ctr">
            <a:normAutofit/>
          </a:bodyPr>
          <a:lstStyle/>
          <a:p>
            <a:pPr marL="342900" indent="-228600" defTabSz="914400">
              <a:lnSpc>
                <a:spcPct val="120000"/>
              </a:lnSpc>
              <a:spcAft>
                <a:spcPts val="600"/>
              </a:spcAft>
              <a:buFont typeface="Arial" panose="020B0604020202020204" pitchFamily="34" charset="0"/>
              <a:buChar char="•"/>
            </a:pPr>
            <a:r>
              <a:rPr lang="en-US" sz="2800" dirty="0">
                <a:effectLst>
                  <a:outerShdw blurRad="50800" dist="38100" dir="2700000" algn="tl" rotWithShape="0">
                    <a:srgbClr val="000000">
                      <a:alpha val="48000"/>
                    </a:srgbClr>
                  </a:outerShdw>
                </a:effectLst>
              </a:rPr>
              <a:t>Training for carers</a:t>
            </a:r>
          </a:p>
          <a:p>
            <a:pPr marL="342900" indent="-228600" defTabSz="914400">
              <a:lnSpc>
                <a:spcPct val="120000"/>
              </a:lnSpc>
              <a:spcAft>
                <a:spcPts val="600"/>
              </a:spcAft>
              <a:buFont typeface="Arial" panose="020B0604020202020204" pitchFamily="34" charset="0"/>
              <a:buChar char="•"/>
            </a:pPr>
            <a:r>
              <a:rPr lang="en-US" sz="2800" dirty="0">
                <a:effectLst>
                  <a:outerShdw blurRad="50800" dist="38100" dir="2700000" algn="tl" rotWithShape="0">
                    <a:srgbClr val="000000">
                      <a:alpha val="48000"/>
                    </a:srgbClr>
                  </a:outerShdw>
                </a:effectLst>
              </a:rPr>
              <a:t>Information on dementia </a:t>
            </a:r>
          </a:p>
          <a:p>
            <a:pPr marL="342900" indent="-228600" defTabSz="914400">
              <a:lnSpc>
                <a:spcPct val="120000"/>
              </a:lnSpc>
              <a:spcAft>
                <a:spcPts val="600"/>
              </a:spcAft>
              <a:buFont typeface="Arial" panose="020B0604020202020204" pitchFamily="34" charset="0"/>
              <a:buChar char="•"/>
            </a:pPr>
            <a:r>
              <a:rPr lang="en-US" sz="2800" dirty="0">
                <a:effectLst>
                  <a:outerShdw blurRad="50800" dist="38100" dir="2700000" algn="tl" rotWithShape="0">
                    <a:srgbClr val="000000">
                      <a:alpha val="48000"/>
                    </a:srgbClr>
                  </a:outerShdw>
                </a:effectLst>
              </a:rPr>
              <a:t>Physical and mental wellbeing of carers</a:t>
            </a:r>
          </a:p>
          <a:p>
            <a:pPr marL="342900" indent="-228600" defTabSz="914400">
              <a:lnSpc>
                <a:spcPct val="120000"/>
              </a:lnSpc>
              <a:spcAft>
                <a:spcPts val="600"/>
              </a:spcAft>
              <a:buFont typeface="Arial" panose="020B0604020202020204" pitchFamily="34" charset="0"/>
              <a:buChar char="•"/>
            </a:pPr>
            <a:r>
              <a:rPr lang="en-US" sz="2800" dirty="0">
                <a:effectLst>
                  <a:outerShdw blurRad="50800" dist="38100" dir="2700000" algn="tl" rotWithShape="0">
                    <a:srgbClr val="000000">
                      <a:alpha val="48000"/>
                    </a:srgbClr>
                  </a:outerShdw>
                </a:effectLst>
              </a:rPr>
              <a:t>Sharing the burden</a:t>
            </a:r>
          </a:p>
          <a:p>
            <a:pPr marL="342900" indent="-228600" defTabSz="914400">
              <a:lnSpc>
                <a:spcPct val="120000"/>
              </a:lnSpc>
              <a:spcAft>
                <a:spcPts val="600"/>
              </a:spcAft>
              <a:buFont typeface="Arial" panose="020B0604020202020204" pitchFamily="34" charset="0"/>
              <a:buChar char="•"/>
            </a:pPr>
            <a:r>
              <a:rPr lang="en-US" sz="2800" dirty="0">
                <a:effectLst>
                  <a:outerShdw blurRad="50800" dist="38100" dir="2700000" algn="tl" rotWithShape="0">
                    <a:srgbClr val="000000">
                      <a:alpha val="48000"/>
                    </a:srgbClr>
                  </a:outerShdw>
                </a:effectLst>
              </a:rPr>
              <a:t>Have time for personal interests </a:t>
            </a:r>
          </a:p>
          <a:p>
            <a:pPr marL="342900" indent="-228600" defTabSz="914400">
              <a:lnSpc>
                <a:spcPct val="120000"/>
              </a:lnSpc>
              <a:spcAft>
                <a:spcPts val="600"/>
              </a:spcAft>
              <a:buFont typeface="Arial" panose="020B0604020202020204" pitchFamily="34" charset="0"/>
              <a:buChar char="•"/>
            </a:pPr>
            <a:r>
              <a:rPr lang="en-US" sz="2800" dirty="0">
                <a:effectLst>
                  <a:outerShdw blurRad="50800" dist="38100" dir="2700000" algn="tl" rotWithShape="0">
                    <a:srgbClr val="000000">
                      <a:alpha val="48000"/>
                    </a:srgbClr>
                  </a:outerShdw>
                </a:effectLst>
              </a:rPr>
              <a:t>Fun is permitted</a:t>
            </a:r>
          </a:p>
        </p:txBody>
      </p:sp>
    </p:spTree>
    <p:extLst>
      <p:ext uri="{BB962C8B-B14F-4D97-AF65-F5344CB8AC3E}">
        <p14:creationId xmlns:p14="http://schemas.microsoft.com/office/powerpoint/2010/main" val="328643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500"/>
                                        <p:tgtEl>
                                          <p:spTgt spid="6">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21777-3A3B-437E-B5C1-FBC7B0F48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72575" y="628651"/>
            <a:ext cx="3643150" cy="3495674"/>
          </a:xfrm>
        </p:spPr>
        <p:txBody>
          <a:bodyPr vert="horz" lIns="91440" tIns="45720" rIns="91440" bIns="45720" rtlCol="0" anchor="b">
            <a:normAutofit/>
          </a:bodyPr>
          <a:lstStyle/>
          <a:p>
            <a:r>
              <a:rPr lang="en-US" sz="4000" dirty="0">
                <a:solidFill>
                  <a:srgbClr val="FFFFFF"/>
                </a:solidFill>
              </a:rPr>
              <a:t>5 key messages about dementia</a:t>
            </a:r>
          </a:p>
        </p:txBody>
      </p:sp>
      <p:sp>
        <p:nvSpPr>
          <p:cNvPr id="10" name="Rectangle 9">
            <a:extLst>
              <a:ext uri="{FF2B5EF4-FFF2-40B4-BE49-F238E27FC236}">
                <a16:creationId xmlns:a16="http://schemas.microsoft.com/office/drawing/2014/main" id="{A31AD40C-CE73-4162-8681-421B8AF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7A3B9D-B1BA-4989-A535-1A6D8D402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34695A9-1C9C-4733-AF42-D866EABDC68A}"/>
              </a:ext>
            </a:extLst>
          </p:cNvPr>
          <p:cNvGrpSpPr/>
          <p:nvPr/>
        </p:nvGrpSpPr>
        <p:grpSpPr>
          <a:xfrm>
            <a:off x="965819" y="1199852"/>
            <a:ext cx="5877434" cy="473242"/>
            <a:chOff x="304805" y="1260733"/>
            <a:chExt cx="4332560" cy="508000"/>
          </a:xfrm>
        </p:grpSpPr>
        <p:sp>
          <p:nvSpPr>
            <p:cNvPr id="9" name="Rounded Rectangle 9">
              <a:extLst>
                <a:ext uri="{FF2B5EF4-FFF2-40B4-BE49-F238E27FC236}">
                  <a16:creationId xmlns:a16="http://schemas.microsoft.com/office/drawing/2014/main" id="{09B0CF7F-2D29-46CD-8824-ABE482754A77}"/>
                </a:ext>
              </a:extLst>
            </p:cNvPr>
            <p:cNvSpPr/>
            <p:nvPr/>
          </p:nvSpPr>
          <p:spPr>
            <a:xfrm>
              <a:off x="304805" y="1260733"/>
              <a:ext cx="591278" cy="508000"/>
            </a:xfrm>
            <a:prstGeom prst="roundRect">
              <a:avLst/>
            </a:prstGeom>
            <a:solidFill>
              <a:srgbClr val="0099CC"/>
            </a:solidFill>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1</a:t>
              </a:r>
            </a:p>
          </p:txBody>
        </p:sp>
        <p:sp>
          <p:nvSpPr>
            <p:cNvPr id="11" name="TextBox 10">
              <a:extLst>
                <a:ext uri="{FF2B5EF4-FFF2-40B4-BE49-F238E27FC236}">
                  <a16:creationId xmlns:a16="http://schemas.microsoft.com/office/drawing/2014/main" id="{8D71CB38-6C16-40EB-9C0A-6DACDE15A446}"/>
                </a:ext>
              </a:extLst>
            </p:cNvPr>
            <p:cNvSpPr txBox="1"/>
            <p:nvPr/>
          </p:nvSpPr>
          <p:spPr>
            <a:xfrm>
              <a:off x="1166884" y="1316504"/>
              <a:ext cx="3470481" cy="396458"/>
            </a:xfrm>
            <a:prstGeom prst="rect">
              <a:avLst/>
            </a:prstGeom>
            <a:noFill/>
          </p:spPr>
          <p:txBody>
            <a:bodyPr wrap="square" rtlCol="0">
              <a:spAutoFit/>
            </a:bodyPr>
            <a:lstStyle/>
            <a:p>
              <a:r>
                <a:rPr lang="en-GB" b="1" dirty="0">
                  <a:solidFill>
                    <a:srgbClr val="0099CC"/>
                  </a:solidFill>
                  <a:latin typeface="Arial" panose="020B0604020202020204" pitchFamily="34" charset="0"/>
                  <a:cs typeface="Arial" panose="020B0604020202020204" pitchFamily="34" charset="0"/>
                </a:rPr>
                <a:t>Dementia is not a natural part of ageing</a:t>
              </a:r>
              <a:endParaRPr lang="en-GB" sz="1600"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773E4114-5510-483E-83BE-ED14941A42A8}"/>
              </a:ext>
            </a:extLst>
          </p:cNvPr>
          <p:cNvGrpSpPr/>
          <p:nvPr/>
        </p:nvGrpSpPr>
        <p:grpSpPr>
          <a:xfrm>
            <a:off x="972884" y="2110918"/>
            <a:ext cx="6051717" cy="445102"/>
            <a:chOff x="317505" y="3631100"/>
            <a:chExt cx="4086253" cy="327757"/>
          </a:xfrm>
        </p:grpSpPr>
        <p:sp>
          <p:nvSpPr>
            <p:cNvPr id="14" name="Rounded Rectangle 11">
              <a:extLst>
                <a:ext uri="{FF2B5EF4-FFF2-40B4-BE49-F238E27FC236}">
                  <a16:creationId xmlns:a16="http://schemas.microsoft.com/office/drawing/2014/main" id="{563BD13E-D8D9-42A6-AFCB-BEEB591A2CA9}"/>
                </a:ext>
              </a:extLst>
            </p:cNvPr>
            <p:cNvSpPr/>
            <p:nvPr/>
          </p:nvSpPr>
          <p:spPr>
            <a:xfrm>
              <a:off x="317505" y="3631100"/>
              <a:ext cx="553982" cy="327757"/>
            </a:xfrm>
            <a:prstGeom prst="roundRect">
              <a:avLst/>
            </a:prstGeom>
            <a:solidFill>
              <a:srgbClr val="002060"/>
            </a:solidFill>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1884C413-105D-46B3-8B09-CA4CF9037309}"/>
                </a:ext>
              </a:extLst>
            </p:cNvPr>
            <p:cNvSpPr txBox="1"/>
            <p:nvPr/>
          </p:nvSpPr>
          <p:spPr>
            <a:xfrm>
              <a:off x="1098537" y="3658997"/>
              <a:ext cx="3305221" cy="271963"/>
            </a:xfrm>
            <a:prstGeom prst="rect">
              <a:avLst/>
            </a:prstGeom>
            <a:noFill/>
          </p:spPr>
          <p:txBody>
            <a:bodyPr wrap="square" rtlCol="0">
              <a:spAutoFit/>
            </a:bodyPr>
            <a:lstStyle/>
            <a:p>
              <a:r>
                <a:rPr lang="en-GB" b="1" dirty="0">
                  <a:solidFill>
                    <a:srgbClr val="002060"/>
                  </a:solidFill>
                  <a:latin typeface="Arial" panose="020B0604020202020204" pitchFamily="34" charset="0"/>
                  <a:cs typeface="Arial" panose="020B0604020202020204" pitchFamily="34" charset="0"/>
                </a:rPr>
                <a:t>A healthy lifestyle can help reduce the risk</a:t>
              </a:r>
              <a:endParaRPr lang="en-GB" sz="1600" dirty="0">
                <a:solidFill>
                  <a:srgbClr val="002060"/>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6591C296-8B3C-4168-8B4F-C9E834311B47}"/>
              </a:ext>
            </a:extLst>
          </p:cNvPr>
          <p:cNvGrpSpPr/>
          <p:nvPr/>
        </p:nvGrpSpPr>
        <p:grpSpPr>
          <a:xfrm>
            <a:off x="985510" y="3764868"/>
            <a:ext cx="6039091" cy="646331"/>
            <a:chOff x="318996" y="4756037"/>
            <a:chExt cx="4352264" cy="639410"/>
          </a:xfrm>
        </p:grpSpPr>
        <p:sp>
          <p:nvSpPr>
            <p:cNvPr id="17" name="Rounded Rectangle 12">
              <a:extLst>
                <a:ext uri="{FF2B5EF4-FFF2-40B4-BE49-F238E27FC236}">
                  <a16:creationId xmlns:a16="http://schemas.microsoft.com/office/drawing/2014/main" id="{25E4B4EA-A48E-4B54-8991-433FC92F4750}"/>
                </a:ext>
              </a:extLst>
            </p:cNvPr>
            <p:cNvSpPr/>
            <p:nvPr/>
          </p:nvSpPr>
          <p:spPr>
            <a:xfrm>
              <a:off x="318996" y="4857073"/>
              <a:ext cx="645056" cy="440336"/>
            </a:xfrm>
            <a:prstGeom prst="roundRect">
              <a:avLst/>
            </a:prstGeom>
            <a:solidFill>
              <a:srgbClr val="00B050"/>
            </a:solidFill>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4</a:t>
              </a:r>
            </a:p>
          </p:txBody>
        </p:sp>
        <p:sp>
          <p:nvSpPr>
            <p:cNvPr id="18" name="TextBox 17">
              <a:extLst>
                <a:ext uri="{FF2B5EF4-FFF2-40B4-BE49-F238E27FC236}">
                  <a16:creationId xmlns:a16="http://schemas.microsoft.com/office/drawing/2014/main" id="{A13C31B3-10A7-4876-9110-22947F3AB11E}"/>
                </a:ext>
              </a:extLst>
            </p:cNvPr>
            <p:cNvSpPr txBox="1"/>
            <p:nvPr/>
          </p:nvSpPr>
          <p:spPr>
            <a:xfrm>
              <a:off x="1166884" y="4756037"/>
              <a:ext cx="3504376" cy="639410"/>
            </a:xfrm>
            <a:prstGeom prst="rect">
              <a:avLst/>
            </a:prstGeom>
            <a:noFill/>
          </p:spPr>
          <p:txBody>
            <a:bodyPr wrap="square" rtlCol="0">
              <a:spAutoFit/>
            </a:bodyPr>
            <a:lstStyle/>
            <a:p>
              <a:r>
                <a:rPr lang="en-GB" b="1" dirty="0">
                  <a:solidFill>
                    <a:srgbClr val="00B050"/>
                  </a:solidFill>
                  <a:latin typeface="Arial" panose="020B0604020202020204" pitchFamily="34" charset="0"/>
                  <a:cs typeface="Arial" panose="020B0604020202020204" pitchFamily="34" charset="0"/>
                </a:rPr>
                <a:t>Learn to ‘live in the moment’ when caring for someone living with dementia</a:t>
              </a:r>
              <a:endParaRPr lang="en-GB" sz="1600" dirty="0">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5729A550-7F7F-439A-AC9A-D0917198CB18}"/>
              </a:ext>
            </a:extLst>
          </p:cNvPr>
          <p:cNvGrpSpPr/>
          <p:nvPr/>
        </p:nvGrpSpPr>
        <p:grpSpPr>
          <a:xfrm>
            <a:off x="965818" y="4741339"/>
            <a:ext cx="6293905" cy="473243"/>
            <a:chOff x="294128" y="5685235"/>
            <a:chExt cx="3943508" cy="327758"/>
          </a:xfrm>
        </p:grpSpPr>
        <p:sp>
          <p:nvSpPr>
            <p:cNvPr id="20" name="Rounded Rectangle 13">
              <a:extLst>
                <a:ext uri="{FF2B5EF4-FFF2-40B4-BE49-F238E27FC236}">
                  <a16:creationId xmlns:a16="http://schemas.microsoft.com/office/drawing/2014/main" id="{02E81514-CB97-4B44-9A99-70695FDEDCC4}"/>
                </a:ext>
              </a:extLst>
            </p:cNvPr>
            <p:cNvSpPr/>
            <p:nvPr/>
          </p:nvSpPr>
          <p:spPr>
            <a:xfrm>
              <a:off x="294128" y="5685235"/>
              <a:ext cx="560812" cy="327758"/>
            </a:xfrm>
            <a:prstGeom prst="roundRect">
              <a:avLst/>
            </a:prstGeom>
            <a:solidFill>
              <a:srgbClr val="00CC00"/>
            </a:solidFill>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5</a:t>
              </a:r>
            </a:p>
          </p:txBody>
        </p:sp>
        <p:sp>
          <p:nvSpPr>
            <p:cNvPr id="21" name="TextBox 20">
              <a:extLst>
                <a:ext uri="{FF2B5EF4-FFF2-40B4-BE49-F238E27FC236}">
                  <a16:creationId xmlns:a16="http://schemas.microsoft.com/office/drawing/2014/main" id="{628727F6-31B9-4C24-8AF5-F4E7DE20D976}"/>
                </a:ext>
              </a:extLst>
            </p:cNvPr>
            <p:cNvSpPr txBox="1"/>
            <p:nvPr/>
          </p:nvSpPr>
          <p:spPr>
            <a:xfrm>
              <a:off x="1043619" y="5722181"/>
              <a:ext cx="3194017" cy="255791"/>
            </a:xfrm>
            <a:prstGeom prst="rect">
              <a:avLst/>
            </a:prstGeom>
            <a:noFill/>
          </p:spPr>
          <p:txBody>
            <a:bodyPr wrap="square" rtlCol="0">
              <a:spAutoFit/>
            </a:bodyPr>
            <a:lstStyle/>
            <a:p>
              <a:r>
                <a:rPr lang="en-GB" b="1" dirty="0">
                  <a:solidFill>
                    <a:srgbClr val="00CC00"/>
                  </a:solidFill>
                  <a:latin typeface="Arial" panose="020B0604020202020204" pitchFamily="34" charset="0"/>
                  <a:cs typeface="Arial" panose="020B0604020202020204" pitchFamily="34" charset="0"/>
                </a:rPr>
                <a:t>You can live well with dementia</a:t>
              </a:r>
              <a:endParaRPr lang="en-GB" sz="1600" dirty="0">
                <a:solidFill>
                  <a:srgbClr val="00CC00"/>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8EB1E954-0947-48A9-B459-B2E2852EFA2F}"/>
              </a:ext>
            </a:extLst>
          </p:cNvPr>
          <p:cNvGrpSpPr/>
          <p:nvPr/>
        </p:nvGrpSpPr>
        <p:grpSpPr>
          <a:xfrm>
            <a:off x="972884" y="2901618"/>
            <a:ext cx="6286840" cy="646331"/>
            <a:chOff x="304806" y="2319623"/>
            <a:chExt cx="4530813" cy="723680"/>
          </a:xfrm>
        </p:grpSpPr>
        <p:sp>
          <p:nvSpPr>
            <p:cNvPr id="23" name="Rounded Rectangle 10">
              <a:extLst>
                <a:ext uri="{FF2B5EF4-FFF2-40B4-BE49-F238E27FC236}">
                  <a16:creationId xmlns:a16="http://schemas.microsoft.com/office/drawing/2014/main" id="{9D6F0329-A561-478A-84CF-A4ABF8CDF0B4}"/>
                </a:ext>
              </a:extLst>
            </p:cNvPr>
            <p:cNvSpPr/>
            <p:nvPr/>
          </p:nvSpPr>
          <p:spPr>
            <a:xfrm>
              <a:off x="304806" y="2416526"/>
              <a:ext cx="603977" cy="529877"/>
            </a:xfrm>
            <a:prstGeom prst="roundRect">
              <a:avLst/>
            </a:prstGeom>
            <a:solidFill>
              <a:schemeClr val="accent4">
                <a:lumMod val="75000"/>
              </a:schemeClr>
            </a:solidFill>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3</a:t>
              </a:r>
            </a:p>
          </p:txBody>
        </p:sp>
        <p:sp>
          <p:nvSpPr>
            <p:cNvPr id="24" name="TextBox 23">
              <a:extLst>
                <a:ext uri="{FF2B5EF4-FFF2-40B4-BE49-F238E27FC236}">
                  <a16:creationId xmlns:a16="http://schemas.microsoft.com/office/drawing/2014/main" id="{3BBE4CD7-50A5-4CCE-94B7-8BE30953010F}"/>
                </a:ext>
              </a:extLst>
            </p:cNvPr>
            <p:cNvSpPr txBox="1"/>
            <p:nvPr/>
          </p:nvSpPr>
          <p:spPr>
            <a:xfrm>
              <a:off x="1161794" y="2319623"/>
              <a:ext cx="3673825" cy="723680"/>
            </a:xfrm>
            <a:prstGeom prst="rect">
              <a:avLst/>
            </a:prstGeom>
            <a:noFill/>
          </p:spPr>
          <p:txBody>
            <a:bodyPr wrap="square" rtlCol="0">
              <a:spAutoFit/>
            </a:bodyPr>
            <a:lstStyle/>
            <a:p>
              <a:r>
                <a:rPr lang="en-GB" b="1" dirty="0">
                  <a:solidFill>
                    <a:srgbClr val="7030A0"/>
                  </a:solidFill>
                  <a:latin typeface="Arial" panose="020B0604020202020204" pitchFamily="34" charset="0"/>
                  <a:cs typeface="Arial" panose="020B0604020202020204" pitchFamily="34" charset="0"/>
                </a:rPr>
                <a:t>Getting a diagnosis can improve your quality of your life in the future</a:t>
              </a:r>
              <a:endParaRPr lang="en-GB" sz="1600" dirty="0">
                <a:solidFill>
                  <a:srgbClr val="7030A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417265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58568" y="1272760"/>
            <a:ext cx="4754022" cy="1326321"/>
          </a:xfrm>
        </p:spPr>
        <p:txBody>
          <a:bodyPr>
            <a:normAutofit/>
          </a:bodyPr>
          <a:lstStyle/>
          <a:p>
            <a:r>
              <a:rPr lang="en-US" b="1" dirty="0"/>
              <a:t>ADDITIONAL VIDEO Resources</a:t>
            </a:r>
          </a:p>
        </p:txBody>
      </p:sp>
      <p:pic>
        <p:nvPicPr>
          <p:cNvPr id="5" name="Picture 4">
            <a:extLst>
              <a:ext uri="{FF2B5EF4-FFF2-40B4-BE49-F238E27FC236}">
                <a16:creationId xmlns:a16="http://schemas.microsoft.com/office/drawing/2014/main" id="{808EF1B4-365E-4EED-B1C7-1CE412DC8E69}"/>
              </a:ext>
            </a:extLst>
          </p:cNvPr>
          <p:cNvPicPr>
            <a:picLocks noChangeAspect="1"/>
          </p:cNvPicPr>
          <p:nvPr/>
        </p:nvPicPr>
        <p:blipFill rotWithShape="1">
          <a:blip r:embed="rId4"/>
          <a:srcRect l="19605" t="61432" r="45477" b="5344"/>
          <a:stretch/>
        </p:blipFill>
        <p:spPr>
          <a:xfrm>
            <a:off x="424358" y="3699732"/>
            <a:ext cx="5027424" cy="2690734"/>
          </a:xfrm>
          <a:prstGeom prst="rect">
            <a:avLst/>
          </a:prstGeom>
          <a:ln>
            <a:noFill/>
          </a:ln>
          <a:effectLst>
            <a:outerShdw blurRad="292100" dist="139700" dir="2700000" algn="tl" rotWithShape="0">
              <a:srgbClr val="333333">
                <a:alpha val="65000"/>
              </a:srgbClr>
            </a:outerShdw>
          </a:effectLst>
        </p:spPr>
      </p:pic>
      <p:cxnSp>
        <p:nvCxnSpPr>
          <p:cNvPr id="13" name="Straight Connector 12">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656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0DBE41-63B2-4AF1-97B0-18A0091802D9}"/>
              </a:ext>
            </a:extLst>
          </p:cNvPr>
          <p:cNvSpPr txBox="1"/>
          <p:nvPr/>
        </p:nvSpPr>
        <p:spPr>
          <a:xfrm>
            <a:off x="6761339" y="3321550"/>
            <a:ext cx="4548480" cy="1723549"/>
          </a:xfrm>
          <a:prstGeom prst="rect">
            <a:avLst/>
          </a:prstGeom>
          <a:noFill/>
        </p:spPr>
        <p:txBody>
          <a:bodyPr wrap="square" rtlCol="0">
            <a:spAutoFit/>
          </a:bodyPr>
          <a:lstStyle/>
          <a:p>
            <a:pPr algn="ctr">
              <a:spcAft>
                <a:spcPts val="600"/>
              </a:spcAft>
            </a:pPr>
            <a:r>
              <a:rPr lang="en-US" sz="2400" dirty="0"/>
              <a:t>DEMENTIA ALLIANCE FOR CULTURE AND ETHNICITY</a:t>
            </a:r>
          </a:p>
          <a:p>
            <a:pPr algn="ctr">
              <a:spcAft>
                <a:spcPts val="600"/>
              </a:spcAft>
            </a:pPr>
            <a:endParaRPr lang="en-US" sz="2400" dirty="0"/>
          </a:p>
          <a:p>
            <a:pPr algn="ctr">
              <a:spcAft>
                <a:spcPts val="600"/>
              </a:spcAft>
            </a:pPr>
            <a:r>
              <a:rPr lang="en-US" sz="2400" dirty="0"/>
              <a:t>www.demace.com</a:t>
            </a:r>
          </a:p>
        </p:txBody>
      </p:sp>
      <p:pic>
        <p:nvPicPr>
          <p:cNvPr id="3" name="Picture 2">
            <a:extLst>
              <a:ext uri="{FF2B5EF4-FFF2-40B4-BE49-F238E27FC236}">
                <a16:creationId xmlns:a16="http://schemas.microsoft.com/office/drawing/2014/main" id="{D5B908E2-1852-4DBD-8B0D-AFB16893767C}"/>
              </a:ext>
            </a:extLst>
          </p:cNvPr>
          <p:cNvPicPr>
            <a:picLocks noChangeAspect="1"/>
          </p:cNvPicPr>
          <p:nvPr/>
        </p:nvPicPr>
        <p:blipFill rotWithShape="1">
          <a:blip r:embed="rId4"/>
          <a:srcRect l="19580" t="14062" r="45010" b="50223"/>
          <a:stretch/>
        </p:blipFill>
        <p:spPr>
          <a:xfrm>
            <a:off x="354117" y="257950"/>
            <a:ext cx="5139927" cy="29161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8072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1326321"/>
          </a:xfrm>
        </p:spPr>
        <p:txBody>
          <a:bodyPr/>
          <a:lstStyle/>
          <a:p>
            <a:pPr algn="ctr"/>
            <a:r>
              <a:rPr lang="en-US" b="1" dirty="0"/>
              <a:t>Contact details</a:t>
            </a:r>
          </a:p>
        </p:txBody>
      </p:sp>
      <p:sp>
        <p:nvSpPr>
          <p:cNvPr id="6" name="TextBox 5">
            <a:extLst>
              <a:ext uri="{FF2B5EF4-FFF2-40B4-BE49-F238E27FC236}">
                <a16:creationId xmlns:a16="http://schemas.microsoft.com/office/drawing/2014/main" id="{14726E0C-C944-494A-A3A4-DF67E6B34152}"/>
              </a:ext>
            </a:extLst>
          </p:cNvPr>
          <p:cNvSpPr txBox="1"/>
          <p:nvPr/>
        </p:nvSpPr>
        <p:spPr>
          <a:xfrm>
            <a:off x="2090896" y="2439362"/>
            <a:ext cx="7999557" cy="2246769"/>
          </a:xfrm>
          <a:prstGeom prst="rect">
            <a:avLst/>
          </a:prstGeom>
          <a:noFill/>
        </p:spPr>
        <p:txBody>
          <a:bodyPr wrap="square" rtlCol="0">
            <a:spAutoFit/>
          </a:bodyPr>
          <a:lstStyle/>
          <a:p>
            <a:r>
              <a:rPr lang="en-GB" sz="2800" dirty="0"/>
              <a:t>David Truswell</a:t>
            </a:r>
          </a:p>
          <a:p>
            <a:r>
              <a:rPr lang="en-GB" sz="2800" dirty="0"/>
              <a:t>BME Health Forum</a:t>
            </a:r>
          </a:p>
          <a:p>
            <a:endParaRPr lang="en-GB" sz="2800" dirty="0"/>
          </a:p>
          <a:p>
            <a:r>
              <a:rPr lang="en-GB" sz="2800" dirty="0"/>
              <a:t>david@somefreshthinking.com</a:t>
            </a:r>
          </a:p>
          <a:p>
            <a:r>
              <a:rPr lang="en-GB" sz="2800" dirty="0"/>
              <a:t>0796 969 2315</a:t>
            </a:r>
            <a:endParaRPr lang="en-US" sz="2800" dirty="0"/>
          </a:p>
        </p:txBody>
      </p:sp>
    </p:spTree>
    <p:extLst>
      <p:ext uri="{BB962C8B-B14F-4D97-AF65-F5344CB8AC3E}">
        <p14:creationId xmlns:p14="http://schemas.microsoft.com/office/powerpoint/2010/main" val="938570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3B5B-CF9F-4BB1-8B8A-CF8897C5AAFE}"/>
              </a:ext>
            </a:extLst>
          </p:cNvPr>
          <p:cNvSpPr>
            <a:spLocks noGrp="1"/>
          </p:cNvSpPr>
          <p:nvPr>
            <p:ph type="title"/>
          </p:nvPr>
        </p:nvSpPr>
        <p:spPr>
          <a:xfrm>
            <a:off x="913795" y="2495550"/>
            <a:ext cx="10353761" cy="1326321"/>
          </a:xfrm>
        </p:spPr>
        <p:txBody>
          <a:bodyPr/>
          <a:lstStyle/>
          <a:p>
            <a:r>
              <a:rPr lang="en-US" dirty="0"/>
              <a:t>Any Questions?</a:t>
            </a:r>
          </a:p>
        </p:txBody>
      </p:sp>
    </p:spTree>
    <p:extLst>
      <p:ext uri="{BB962C8B-B14F-4D97-AF65-F5344CB8AC3E}">
        <p14:creationId xmlns:p14="http://schemas.microsoft.com/office/powerpoint/2010/main" val="202423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BEADC-12D5-4FC6-BF6C-D1A7E0832162}"/>
              </a:ext>
            </a:extLst>
          </p:cNvPr>
          <p:cNvSpPr>
            <a:spLocks noGrp="1"/>
          </p:cNvSpPr>
          <p:nvPr>
            <p:ph type="title"/>
          </p:nvPr>
        </p:nvSpPr>
        <p:spPr>
          <a:xfrm>
            <a:off x="7913495" y="942535"/>
            <a:ext cx="4165433" cy="4818708"/>
          </a:xfrm>
        </p:spPr>
        <p:txBody>
          <a:bodyPr vert="horz" lIns="91440" tIns="45720" rIns="91440" bIns="45720" rtlCol="0" anchor="b">
            <a:noAutofit/>
          </a:bodyPr>
          <a:lstStyle/>
          <a:p>
            <a:pPr algn="l"/>
            <a:br>
              <a:rPr lang="en-US" sz="3100" b="0" cap="none" dirty="0">
                <a:latin typeface="+mn-lt"/>
              </a:rPr>
            </a:br>
            <a:br>
              <a:rPr lang="en-US" sz="3100" b="0" cap="none" dirty="0">
                <a:latin typeface="+mn-lt"/>
              </a:rPr>
            </a:br>
            <a:r>
              <a:rPr lang="en-US" sz="3100" b="0" cap="none" dirty="0">
                <a:latin typeface="+mn-lt"/>
              </a:rPr>
              <a:t>Dementia is the broad term used to describe a number </a:t>
            </a:r>
            <a:br>
              <a:rPr lang="en-US" sz="3100" b="0" cap="none" dirty="0">
                <a:latin typeface="+mn-lt"/>
              </a:rPr>
            </a:br>
            <a:r>
              <a:rPr lang="en-US" sz="3100" b="0" cap="none" dirty="0">
                <a:latin typeface="+mn-lt"/>
              </a:rPr>
              <a:t>of different conditions affecting the brain, including Alzheimer's disease.</a:t>
            </a:r>
            <a:br>
              <a:rPr lang="en-US" sz="3100" b="0" cap="none" dirty="0">
                <a:latin typeface="+mn-lt"/>
              </a:rPr>
            </a:br>
            <a:br>
              <a:rPr lang="en-US" sz="3100" b="0" cap="none" dirty="0">
                <a:latin typeface="+mn-lt"/>
              </a:rPr>
            </a:br>
            <a:r>
              <a:rPr lang="en-US" sz="3100" b="0" cap="none" dirty="0">
                <a:latin typeface="+mn-lt"/>
              </a:rPr>
              <a:t>Dementia affects people from all ethnic backgrounds</a:t>
            </a:r>
          </a:p>
        </p:txBody>
      </p:sp>
      <p:sp>
        <p:nvSpPr>
          <p:cNvPr id="11" name="Rectangle 10">
            <a:extLst>
              <a:ext uri="{FF2B5EF4-FFF2-40B4-BE49-F238E27FC236}">
                <a16:creationId xmlns:a16="http://schemas.microsoft.com/office/drawing/2014/main" id="{0A760627-7F98-49F3-99E6-ED04C739B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F88FD4-9011-4A6F-AB39-4DE7E445F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F5FBD35-C10E-48C4-8115-576E35C477E6}"/>
              </a:ext>
            </a:extLst>
          </p:cNvPr>
          <p:cNvPicPr>
            <a:picLocks noChangeAspect="1"/>
          </p:cNvPicPr>
          <p:nvPr/>
        </p:nvPicPr>
        <p:blipFill>
          <a:blip r:embed="rId4"/>
          <a:stretch>
            <a:fillRect/>
          </a:stretch>
        </p:blipFill>
        <p:spPr>
          <a:xfrm>
            <a:off x="817653" y="1312606"/>
            <a:ext cx="6565717" cy="4321277"/>
          </a:xfrm>
          <a:prstGeom prst="rect">
            <a:avLst/>
          </a:prstGeom>
        </p:spPr>
      </p:pic>
    </p:spTree>
    <p:extLst>
      <p:ext uri="{BB962C8B-B14F-4D97-AF65-F5344CB8AC3E}">
        <p14:creationId xmlns:p14="http://schemas.microsoft.com/office/powerpoint/2010/main" val="309145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61280-F91C-46DC-A717-993BD0087F63}"/>
              </a:ext>
            </a:extLst>
          </p:cNvPr>
          <p:cNvSpPr>
            <a:spLocks noGrp="1"/>
          </p:cNvSpPr>
          <p:nvPr>
            <p:ph type="title"/>
          </p:nvPr>
        </p:nvSpPr>
        <p:spPr>
          <a:xfrm>
            <a:off x="304805" y="968674"/>
            <a:ext cx="3418766" cy="4616450"/>
          </a:xfrm>
        </p:spPr>
        <p:txBody>
          <a:bodyPr>
            <a:normAutofit/>
          </a:bodyPr>
          <a:lstStyle/>
          <a:p>
            <a:r>
              <a:rPr lang="en-US" sz="4400" dirty="0"/>
              <a:t>A </a:t>
            </a:r>
            <a:br>
              <a:rPr lang="en-US" sz="4400" dirty="0"/>
            </a:br>
            <a:r>
              <a:rPr lang="en-US" sz="4400" dirty="0"/>
              <a:t>DEMENTIA Quiz</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9C08255-7DB4-4634-AE8C-588F4967E03B}"/>
              </a:ext>
            </a:extLst>
          </p:cNvPr>
          <p:cNvSpPr>
            <a:spLocks noGrp="1"/>
          </p:cNvSpPr>
          <p:nvPr>
            <p:ph idx="1"/>
          </p:nvPr>
        </p:nvSpPr>
        <p:spPr>
          <a:xfrm>
            <a:off x="4858040" y="0"/>
            <a:ext cx="7176637" cy="6858000"/>
          </a:xfrm>
        </p:spPr>
        <p:txBody>
          <a:bodyPr anchor="ctr">
            <a:noAutofit/>
          </a:bodyPr>
          <a:lstStyle/>
          <a:p>
            <a:pPr>
              <a:spcBef>
                <a:spcPts val="1200"/>
              </a:spcBef>
            </a:pPr>
            <a:r>
              <a:rPr lang="en-US" sz="3100" dirty="0"/>
              <a:t>How many different types of dementia are there?</a:t>
            </a:r>
          </a:p>
          <a:p>
            <a:r>
              <a:rPr lang="en-US" sz="3100" dirty="0"/>
              <a:t>What proportion of people over 65 are living with dementia?</a:t>
            </a:r>
          </a:p>
          <a:p>
            <a:r>
              <a:rPr lang="en-US" sz="3100" dirty="0"/>
              <a:t>Is developing dementia a natural part of ageing?</a:t>
            </a:r>
          </a:p>
          <a:p>
            <a:r>
              <a:rPr lang="en-US" sz="3100" dirty="0"/>
              <a:t>Does dementia only affect memory?</a:t>
            </a:r>
          </a:p>
          <a:p>
            <a:r>
              <a:rPr lang="en-US" sz="3100" dirty="0"/>
              <a:t>Can you predict if someone will get dementia?</a:t>
            </a:r>
          </a:p>
        </p:txBody>
      </p:sp>
    </p:spTree>
    <p:extLst>
      <p:ext uri="{BB962C8B-B14F-4D97-AF65-F5344CB8AC3E}">
        <p14:creationId xmlns:p14="http://schemas.microsoft.com/office/powerpoint/2010/main" val="309543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1011-4B08-4D88-800B-EFE13756C1E1}"/>
              </a:ext>
            </a:extLst>
          </p:cNvPr>
          <p:cNvSpPr>
            <a:spLocks noGrp="1"/>
          </p:cNvSpPr>
          <p:nvPr>
            <p:ph type="title"/>
          </p:nvPr>
        </p:nvSpPr>
        <p:spPr>
          <a:xfrm>
            <a:off x="924445" y="0"/>
            <a:ext cx="10353761" cy="705349"/>
          </a:xfrm>
        </p:spPr>
        <p:txBody>
          <a:bodyPr/>
          <a:lstStyle/>
          <a:p>
            <a:r>
              <a:rPr lang="en-US" dirty="0"/>
              <a:t>Quiz answers</a:t>
            </a:r>
          </a:p>
        </p:txBody>
      </p:sp>
      <p:sp>
        <p:nvSpPr>
          <p:cNvPr id="3" name="Content Placeholder 2">
            <a:extLst>
              <a:ext uri="{FF2B5EF4-FFF2-40B4-BE49-F238E27FC236}">
                <a16:creationId xmlns:a16="http://schemas.microsoft.com/office/drawing/2014/main" id="{A573FF2B-7AB9-447D-AF80-0997CE24C66E}"/>
              </a:ext>
            </a:extLst>
          </p:cNvPr>
          <p:cNvSpPr>
            <a:spLocks noGrp="1"/>
          </p:cNvSpPr>
          <p:nvPr>
            <p:ph idx="1"/>
          </p:nvPr>
        </p:nvSpPr>
        <p:spPr>
          <a:xfrm>
            <a:off x="681868" y="852833"/>
            <a:ext cx="10828264" cy="5709682"/>
          </a:xfrm>
        </p:spPr>
        <p:txBody>
          <a:bodyPr>
            <a:noAutofit/>
          </a:bodyPr>
          <a:lstStyle/>
          <a:p>
            <a:r>
              <a:rPr lang="en-US" sz="2800" dirty="0">
                <a:effectLst/>
              </a:rPr>
              <a:t>There are estimated to be 100 different types of dementia</a:t>
            </a:r>
          </a:p>
          <a:p>
            <a:r>
              <a:rPr lang="en-US" sz="2800" dirty="0">
                <a:effectLst/>
              </a:rPr>
              <a:t>1 in  14 people over 65 are likely to be living with dementia, but this varies from 1 in 100 of those aged between 65 and 70 to 1 in 6 of those aged over 80</a:t>
            </a:r>
          </a:p>
          <a:p>
            <a:r>
              <a:rPr lang="en-US" sz="2800" dirty="0">
                <a:solidFill>
                  <a:srgbClr val="FFFF00"/>
                </a:solidFill>
                <a:effectLst/>
              </a:rPr>
              <a:t>No.  </a:t>
            </a:r>
            <a:r>
              <a:rPr lang="en-US" sz="2800" dirty="0">
                <a:effectLst/>
              </a:rPr>
              <a:t>Dementia is a disease of the brain. People under the age of 60 can develop dementia</a:t>
            </a:r>
          </a:p>
          <a:p>
            <a:r>
              <a:rPr lang="en-US" sz="2800" dirty="0">
                <a:solidFill>
                  <a:srgbClr val="FFFF00"/>
                </a:solidFill>
                <a:effectLst/>
              </a:rPr>
              <a:t> No.  </a:t>
            </a:r>
            <a:r>
              <a:rPr lang="en-US" sz="2800" dirty="0">
                <a:effectLst/>
              </a:rPr>
              <a:t>Dementia can affect perception, mood, personality and behaviour</a:t>
            </a:r>
          </a:p>
          <a:p>
            <a:r>
              <a:rPr lang="en-US" sz="2800" dirty="0">
                <a:solidFill>
                  <a:srgbClr val="FFFF00"/>
                </a:solidFill>
                <a:effectLst/>
              </a:rPr>
              <a:t>No.  </a:t>
            </a:r>
            <a:r>
              <a:rPr lang="en-US" sz="2800" dirty="0">
                <a:effectLst/>
              </a:rPr>
              <a:t>Some life factors increase the risk of dementia but even those with none of the risk factors may still develop dementia</a:t>
            </a:r>
          </a:p>
        </p:txBody>
      </p:sp>
    </p:spTree>
    <p:extLst>
      <p:ext uri="{BB962C8B-B14F-4D97-AF65-F5344CB8AC3E}">
        <p14:creationId xmlns:p14="http://schemas.microsoft.com/office/powerpoint/2010/main" val="68242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6" y="927100"/>
            <a:ext cx="3418766" cy="4616450"/>
          </a:xfrm>
        </p:spPr>
        <p:txBody>
          <a:bodyPr>
            <a:normAutofit/>
          </a:bodyPr>
          <a:lstStyle/>
          <a:p>
            <a:r>
              <a:rPr lang="en-US" sz="4400" b="1" dirty="0"/>
              <a:t>Risk factors</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86676" y="288235"/>
            <a:ext cx="6291528" cy="6281530"/>
          </a:xfrm>
        </p:spPr>
        <p:txBody>
          <a:bodyPr anchor="ctr">
            <a:noAutofit/>
          </a:bodyPr>
          <a:lstStyle/>
          <a:p>
            <a:pPr>
              <a:lnSpc>
                <a:spcPct val="110000"/>
              </a:lnSpc>
              <a:buClr>
                <a:schemeClr val="tx1"/>
              </a:buClr>
              <a:buFont typeface="Arial" charset="0"/>
              <a:buChar char="•"/>
            </a:pPr>
            <a:endParaRPr lang="en-US" sz="2800" dirty="0">
              <a:effectLst/>
            </a:endParaRPr>
          </a:p>
          <a:p>
            <a:pPr>
              <a:lnSpc>
                <a:spcPct val="110000"/>
              </a:lnSpc>
              <a:buClr>
                <a:schemeClr val="tx1"/>
              </a:buClr>
              <a:buFont typeface="Arial" charset="0"/>
              <a:buChar char="•"/>
            </a:pPr>
            <a:r>
              <a:rPr lang="en-US" sz="2800" b="1" dirty="0">
                <a:effectLst/>
              </a:rPr>
              <a:t> Age</a:t>
            </a:r>
          </a:p>
          <a:p>
            <a:pPr>
              <a:lnSpc>
                <a:spcPct val="110000"/>
              </a:lnSpc>
              <a:buClr>
                <a:schemeClr val="tx1"/>
              </a:buClr>
              <a:buFont typeface="Arial" charset="0"/>
              <a:buChar char="•"/>
            </a:pPr>
            <a:r>
              <a:rPr lang="en-US" sz="2800" b="1" dirty="0">
                <a:effectLst/>
              </a:rPr>
              <a:t>Family history &amp; genetic factors</a:t>
            </a:r>
          </a:p>
          <a:p>
            <a:pPr>
              <a:lnSpc>
                <a:spcPct val="110000"/>
              </a:lnSpc>
              <a:buClr>
                <a:schemeClr val="tx1"/>
              </a:buClr>
              <a:buFont typeface="Arial" charset="0"/>
              <a:buChar char="•"/>
            </a:pPr>
            <a:r>
              <a:rPr lang="en-US" sz="2800" b="1" dirty="0">
                <a:effectLst/>
              </a:rPr>
              <a:t>Cardiovascular disease  </a:t>
            </a:r>
          </a:p>
          <a:p>
            <a:pPr>
              <a:lnSpc>
                <a:spcPct val="110000"/>
              </a:lnSpc>
              <a:buClr>
                <a:schemeClr val="tx1"/>
              </a:buClr>
              <a:buFont typeface="Arial" charset="0"/>
              <a:buChar char="•"/>
            </a:pPr>
            <a:r>
              <a:rPr lang="en-US" sz="2800" b="1" dirty="0">
                <a:effectLst/>
              </a:rPr>
              <a:t>High  blood pressure</a:t>
            </a:r>
          </a:p>
          <a:p>
            <a:pPr>
              <a:lnSpc>
                <a:spcPct val="110000"/>
              </a:lnSpc>
              <a:buClr>
                <a:schemeClr val="tx1"/>
              </a:buClr>
              <a:buFont typeface="Arial" charset="0"/>
              <a:buChar char="•"/>
            </a:pPr>
            <a:r>
              <a:rPr lang="en-US" sz="2800" b="1" dirty="0">
                <a:effectLst/>
              </a:rPr>
              <a:t>Type 2 Diabetes</a:t>
            </a:r>
          </a:p>
          <a:p>
            <a:pPr>
              <a:lnSpc>
                <a:spcPct val="110000"/>
              </a:lnSpc>
              <a:buClr>
                <a:schemeClr val="tx1"/>
              </a:buClr>
              <a:buFont typeface="Arial" charset="0"/>
              <a:buChar char="•"/>
            </a:pPr>
            <a:r>
              <a:rPr lang="en-US" sz="2800" b="1" dirty="0">
                <a:effectLst/>
              </a:rPr>
              <a:t>Alcohol consumption in excess </a:t>
            </a:r>
          </a:p>
          <a:p>
            <a:pPr>
              <a:lnSpc>
                <a:spcPct val="110000"/>
              </a:lnSpc>
              <a:buClr>
                <a:schemeClr val="tx1"/>
              </a:buClr>
              <a:buFont typeface="Arial" charset="0"/>
              <a:buChar char="•"/>
            </a:pPr>
            <a:r>
              <a:rPr lang="en-US" sz="2800" b="1" dirty="0">
                <a:effectLst/>
              </a:rPr>
              <a:t>Smoking </a:t>
            </a:r>
          </a:p>
          <a:p>
            <a:pPr>
              <a:lnSpc>
                <a:spcPct val="110000"/>
              </a:lnSpc>
              <a:buClr>
                <a:schemeClr val="tx1"/>
              </a:buClr>
              <a:buFont typeface="Arial" charset="0"/>
              <a:buChar char="•"/>
            </a:pPr>
            <a:r>
              <a:rPr lang="en-US" sz="2800" b="1" dirty="0">
                <a:effectLst/>
              </a:rPr>
              <a:t>Ethnicity (African- Caribbean &amp; South Asian) – UK Research </a:t>
            </a:r>
          </a:p>
          <a:p>
            <a:pPr>
              <a:lnSpc>
                <a:spcPct val="110000"/>
              </a:lnSpc>
              <a:buClr>
                <a:schemeClr val="tx1"/>
              </a:buClr>
              <a:buFont typeface="Arial" charset="0"/>
              <a:buChar char="•"/>
            </a:pPr>
            <a:r>
              <a:rPr lang="en-US" sz="2800" b="1" dirty="0">
                <a:effectLst/>
              </a:rPr>
              <a:t>Head Injury</a:t>
            </a:r>
          </a:p>
          <a:p>
            <a:pPr>
              <a:lnSpc>
                <a:spcPct val="110000"/>
              </a:lnSpc>
            </a:pPr>
            <a:endParaRPr lang="en-US" sz="2800" dirty="0">
              <a:effectLst/>
            </a:endParaRPr>
          </a:p>
        </p:txBody>
      </p:sp>
    </p:spTree>
    <p:extLst>
      <p:ext uri="{BB962C8B-B14F-4D97-AF65-F5344CB8AC3E}">
        <p14:creationId xmlns:p14="http://schemas.microsoft.com/office/powerpoint/2010/main" val="242470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655" y="1120775"/>
            <a:ext cx="4332562" cy="4616450"/>
          </a:xfrm>
        </p:spPr>
        <p:txBody>
          <a:bodyPr>
            <a:normAutofit/>
          </a:bodyPr>
          <a:lstStyle/>
          <a:p>
            <a:r>
              <a:rPr lang="en-US" sz="4400" b="1" dirty="0"/>
              <a:t>Some early signs of dementia</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69555" y="111036"/>
            <a:ext cx="6950928" cy="6635927"/>
          </a:xfrm>
        </p:spPr>
        <p:txBody>
          <a:bodyPr anchor="ctr">
            <a:noAutofit/>
          </a:bodyPr>
          <a:lstStyle/>
          <a:p>
            <a:pPr>
              <a:lnSpc>
                <a:spcPct val="110000"/>
              </a:lnSpc>
              <a:buClr>
                <a:schemeClr val="tx1"/>
              </a:buClr>
              <a:buFont typeface="Arial" charset="0"/>
              <a:buChar char="•"/>
            </a:pPr>
            <a:endParaRPr lang="en-US" sz="2800" dirty="0">
              <a:effectLst/>
            </a:endParaRPr>
          </a:p>
          <a:p>
            <a:pPr>
              <a:lnSpc>
                <a:spcPct val="110000"/>
              </a:lnSpc>
              <a:buClr>
                <a:schemeClr val="tx1"/>
              </a:buClr>
              <a:buFont typeface="Arial" charset="0"/>
              <a:buChar char="•"/>
            </a:pPr>
            <a:r>
              <a:rPr lang="en-GB" sz="2800" b="1" dirty="0">
                <a:effectLst/>
              </a:rPr>
              <a:t>Memory loss affecting day-to-day abilities </a:t>
            </a:r>
          </a:p>
          <a:p>
            <a:pPr>
              <a:lnSpc>
                <a:spcPct val="110000"/>
              </a:lnSpc>
              <a:buClr>
                <a:schemeClr val="tx1"/>
              </a:buClr>
              <a:buFont typeface="Arial" charset="0"/>
              <a:buChar char="•"/>
            </a:pPr>
            <a:r>
              <a:rPr lang="en-GB" sz="2800" b="1" dirty="0">
                <a:effectLst/>
              </a:rPr>
              <a:t>Difficulty performing familiar tasks </a:t>
            </a:r>
          </a:p>
          <a:p>
            <a:pPr>
              <a:lnSpc>
                <a:spcPct val="110000"/>
              </a:lnSpc>
              <a:buClr>
                <a:schemeClr val="tx1"/>
              </a:buClr>
              <a:buFont typeface="Arial" charset="0"/>
              <a:buChar char="•"/>
            </a:pPr>
            <a:r>
              <a:rPr lang="en-GB" sz="2800" b="1" dirty="0">
                <a:effectLst/>
              </a:rPr>
              <a:t>Problems with language</a:t>
            </a:r>
          </a:p>
          <a:p>
            <a:pPr>
              <a:lnSpc>
                <a:spcPct val="110000"/>
              </a:lnSpc>
              <a:buClr>
                <a:schemeClr val="tx1"/>
              </a:buClr>
              <a:buFont typeface="Arial" charset="0"/>
              <a:buChar char="•"/>
            </a:pPr>
            <a:r>
              <a:rPr lang="en-GB" sz="2800" b="1" dirty="0">
                <a:effectLst/>
              </a:rPr>
              <a:t>Disorientation in time and space</a:t>
            </a:r>
          </a:p>
          <a:p>
            <a:pPr>
              <a:lnSpc>
                <a:spcPct val="110000"/>
              </a:lnSpc>
              <a:buClr>
                <a:schemeClr val="tx1"/>
              </a:buClr>
              <a:buFont typeface="Arial" charset="0"/>
              <a:buChar char="•"/>
            </a:pPr>
            <a:r>
              <a:rPr lang="en-GB" sz="2800" b="1" dirty="0">
                <a:effectLst/>
              </a:rPr>
              <a:t>Impaired judgment</a:t>
            </a:r>
          </a:p>
          <a:p>
            <a:pPr>
              <a:lnSpc>
                <a:spcPct val="110000"/>
              </a:lnSpc>
              <a:buClr>
                <a:schemeClr val="tx1"/>
              </a:buClr>
              <a:buFont typeface="Arial" charset="0"/>
              <a:buChar char="•"/>
            </a:pPr>
            <a:r>
              <a:rPr lang="en-GB" sz="2800" b="1" dirty="0">
                <a:effectLst/>
              </a:rPr>
              <a:t>Problems with abstract thinking </a:t>
            </a:r>
          </a:p>
          <a:p>
            <a:pPr>
              <a:lnSpc>
                <a:spcPct val="110000"/>
              </a:lnSpc>
              <a:buClr>
                <a:schemeClr val="tx1"/>
              </a:buClr>
              <a:buFont typeface="Arial" charset="0"/>
              <a:buChar char="•"/>
            </a:pPr>
            <a:r>
              <a:rPr lang="en-GB" sz="2800" b="1" dirty="0">
                <a:effectLst/>
              </a:rPr>
              <a:t>Misplacing things</a:t>
            </a:r>
          </a:p>
          <a:p>
            <a:pPr>
              <a:lnSpc>
                <a:spcPct val="110000"/>
              </a:lnSpc>
              <a:buClr>
                <a:schemeClr val="tx1"/>
              </a:buClr>
              <a:buFont typeface="Arial" charset="0"/>
              <a:buChar char="•"/>
            </a:pPr>
            <a:r>
              <a:rPr lang="en-GB" sz="2800" b="1" dirty="0">
                <a:effectLst/>
              </a:rPr>
              <a:t>Changes in mood and behaviour</a:t>
            </a:r>
          </a:p>
          <a:p>
            <a:pPr>
              <a:lnSpc>
                <a:spcPct val="110000"/>
              </a:lnSpc>
              <a:buClr>
                <a:schemeClr val="tx1"/>
              </a:buClr>
              <a:buFont typeface="Arial" charset="0"/>
              <a:buChar char="•"/>
            </a:pPr>
            <a:r>
              <a:rPr lang="en-GB" sz="2800" b="1" dirty="0">
                <a:effectLst/>
              </a:rPr>
              <a:t>Changes in personality </a:t>
            </a:r>
          </a:p>
          <a:p>
            <a:pPr>
              <a:lnSpc>
                <a:spcPct val="110000"/>
              </a:lnSpc>
              <a:buClr>
                <a:schemeClr val="tx1"/>
              </a:buClr>
              <a:buFont typeface="Arial" charset="0"/>
              <a:buChar char="•"/>
            </a:pPr>
            <a:r>
              <a:rPr lang="en-GB" sz="2800" b="1" dirty="0">
                <a:effectLst/>
              </a:rPr>
              <a:t>Loss of initiative</a:t>
            </a:r>
            <a:endParaRPr lang="en-US" sz="2800" dirty="0">
              <a:effectLst/>
            </a:endParaRPr>
          </a:p>
        </p:txBody>
      </p:sp>
    </p:spTree>
    <p:extLst>
      <p:ext uri="{BB962C8B-B14F-4D97-AF65-F5344CB8AC3E}">
        <p14:creationId xmlns:p14="http://schemas.microsoft.com/office/powerpoint/2010/main" val="281788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left)">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1983" y="1120775"/>
            <a:ext cx="4170330" cy="4616450"/>
          </a:xfrm>
        </p:spPr>
        <p:txBody>
          <a:bodyPr>
            <a:normAutofit/>
          </a:bodyPr>
          <a:lstStyle/>
          <a:p>
            <a:r>
              <a:rPr lang="en-US" sz="4000" b="1" dirty="0"/>
              <a:t>More challenging issues </a:t>
            </a:r>
            <a:br>
              <a:rPr lang="en-US" sz="4000" b="1" dirty="0"/>
            </a:br>
            <a:r>
              <a:rPr lang="en-US" sz="4000" b="1" dirty="0"/>
              <a:t>in dementia care</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81850" y="139148"/>
            <a:ext cx="7215972" cy="6559826"/>
          </a:xfrm>
        </p:spPr>
        <p:txBody>
          <a:bodyPr anchor="ctr">
            <a:noAutofit/>
          </a:bodyPr>
          <a:lstStyle/>
          <a:p>
            <a:pPr>
              <a:lnSpc>
                <a:spcPct val="110000"/>
              </a:lnSpc>
              <a:buClr>
                <a:schemeClr val="tx1"/>
              </a:buClr>
              <a:buFont typeface="Arial" charset="0"/>
              <a:buChar char="•"/>
            </a:pPr>
            <a:endParaRPr lang="en-US" sz="2800" dirty="0">
              <a:effectLst/>
            </a:endParaRPr>
          </a:p>
          <a:p>
            <a:pPr>
              <a:lnSpc>
                <a:spcPct val="110000"/>
              </a:lnSpc>
              <a:buClr>
                <a:schemeClr val="tx1"/>
              </a:buClr>
              <a:buFont typeface="Arial" charset="0"/>
              <a:buChar char="•"/>
            </a:pPr>
            <a:r>
              <a:rPr lang="en-US" sz="2800" b="1" dirty="0">
                <a:effectLst/>
              </a:rPr>
              <a:t> Suspicion/paranoia</a:t>
            </a:r>
          </a:p>
          <a:p>
            <a:pPr>
              <a:lnSpc>
                <a:spcPct val="110000"/>
              </a:lnSpc>
              <a:buClr>
                <a:schemeClr val="tx1"/>
              </a:buClr>
              <a:buFont typeface="Arial" charset="0"/>
              <a:buChar char="•"/>
            </a:pPr>
            <a:r>
              <a:rPr lang="en-US" sz="2800" b="1" dirty="0">
                <a:effectLst/>
              </a:rPr>
              <a:t> Agitated behavior and restlessness</a:t>
            </a:r>
          </a:p>
          <a:p>
            <a:pPr>
              <a:lnSpc>
                <a:spcPct val="110000"/>
              </a:lnSpc>
              <a:buClr>
                <a:schemeClr val="tx1"/>
              </a:buClr>
              <a:buFont typeface="Arial" charset="0"/>
              <a:buChar char="•"/>
            </a:pPr>
            <a:r>
              <a:rPr lang="en-US" sz="2800" b="1" dirty="0">
                <a:effectLst/>
              </a:rPr>
              <a:t> Incontinence/constipation</a:t>
            </a:r>
          </a:p>
          <a:p>
            <a:pPr>
              <a:lnSpc>
                <a:spcPct val="110000"/>
              </a:lnSpc>
              <a:buClr>
                <a:schemeClr val="tx1"/>
              </a:buClr>
              <a:buFont typeface="Arial" charset="0"/>
              <a:buChar char="•"/>
            </a:pPr>
            <a:r>
              <a:rPr lang="en-US" sz="2800" b="1" dirty="0">
                <a:effectLst/>
              </a:rPr>
              <a:t> Disinhibited behavior including sexual and aggressive behavior</a:t>
            </a:r>
          </a:p>
          <a:p>
            <a:pPr>
              <a:lnSpc>
                <a:spcPct val="110000"/>
              </a:lnSpc>
              <a:buClr>
                <a:schemeClr val="tx1"/>
              </a:buClr>
              <a:buFont typeface="Arial" charset="0"/>
              <a:buChar char="•"/>
            </a:pPr>
            <a:r>
              <a:rPr lang="en-US" sz="2800" b="1" dirty="0">
                <a:effectLst/>
              </a:rPr>
              <a:t> Forgetting identity of family members</a:t>
            </a:r>
          </a:p>
          <a:p>
            <a:pPr>
              <a:lnSpc>
                <a:spcPct val="110000"/>
              </a:lnSpc>
              <a:buClr>
                <a:schemeClr val="tx1"/>
              </a:buClr>
              <a:buFont typeface="Arial" charset="0"/>
              <a:buChar char="•"/>
            </a:pPr>
            <a:r>
              <a:rPr lang="en-US" sz="2800" b="1" dirty="0">
                <a:effectLst/>
              </a:rPr>
              <a:t> In later stages, eating and swallowing problems</a:t>
            </a:r>
          </a:p>
          <a:p>
            <a:pPr>
              <a:lnSpc>
                <a:spcPct val="110000"/>
              </a:lnSpc>
              <a:buClr>
                <a:schemeClr val="tx1"/>
              </a:buClr>
              <a:buFont typeface="Arial" charset="0"/>
              <a:buChar char="•"/>
            </a:pPr>
            <a:r>
              <a:rPr lang="en-US" sz="2800" b="1" dirty="0">
                <a:effectLst/>
              </a:rPr>
              <a:t> Delirium</a:t>
            </a:r>
          </a:p>
          <a:p>
            <a:pPr>
              <a:lnSpc>
                <a:spcPct val="110000"/>
              </a:lnSpc>
              <a:buClr>
                <a:schemeClr val="tx1"/>
              </a:buClr>
              <a:buFont typeface="Arial" charset="0"/>
              <a:buChar char="•"/>
            </a:pPr>
            <a:r>
              <a:rPr lang="en-US" sz="2800" b="1" dirty="0">
                <a:effectLst/>
              </a:rPr>
              <a:t> Other severe long-term health conditions needing regular treatment and/or medication</a:t>
            </a:r>
          </a:p>
          <a:p>
            <a:pPr>
              <a:lnSpc>
                <a:spcPct val="110000"/>
              </a:lnSpc>
            </a:pPr>
            <a:endParaRPr lang="en-US" sz="2800" dirty="0">
              <a:effectLst/>
            </a:endParaRPr>
          </a:p>
        </p:txBody>
      </p:sp>
    </p:spTree>
    <p:extLst>
      <p:ext uri="{BB962C8B-B14F-4D97-AF65-F5344CB8AC3E}">
        <p14:creationId xmlns:p14="http://schemas.microsoft.com/office/powerpoint/2010/main" val="12244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3468" y="1120775"/>
            <a:ext cx="3949092" cy="4616450"/>
          </a:xfrm>
        </p:spPr>
        <p:txBody>
          <a:bodyPr>
            <a:normAutofit fontScale="90000"/>
          </a:bodyPr>
          <a:lstStyle/>
          <a:p>
            <a:r>
              <a:rPr lang="en-US" sz="4400" b="1" dirty="0"/>
              <a:t>Common health issues </a:t>
            </a:r>
            <a:br>
              <a:rPr lang="en-US" sz="4400" b="1" dirty="0"/>
            </a:br>
            <a:r>
              <a:rPr lang="en-US" sz="4400" b="1" dirty="0"/>
              <a:t>that often accompany dementia </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28" y="596347"/>
            <a:ext cx="7050313" cy="5665305"/>
          </a:xfrm>
        </p:spPr>
        <p:txBody>
          <a:bodyPr anchor="ctr">
            <a:normAutofit/>
          </a:bodyPr>
          <a:lstStyle/>
          <a:p>
            <a:pPr>
              <a:buClr>
                <a:schemeClr val="tx1"/>
              </a:buClr>
              <a:buFont typeface="Arial" charset="0"/>
              <a:buChar char="•"/>
            </a:pPr>
            <a:endParaRPr lang="en-US" sz="2800" dirty="0"/>
          </a:p>
          <a:p>
            <a:pPr>
              <a:buClr>
                <a:schemeClr val="tx1"/>
              </a:buClr>
              <a:buFont typeface="Arial" charset="0"/>
              <a:buChar char="•"/>
            </a:pPr>
            <a:r>
              <a:rPr lang="en-US" sz="2800" b="1" dirty="0"/>
              <a:t> Depression</a:t>
            </a:r>
          </a:p>
          <a:p>
            <a:pPr>
              <a:buClr>
                <a:schemeClr val="tx1"/>
              </a:buClr>
              <a:buFont typeface="Arial" charset="0"/>
              <a:buChar char="•"/>
            </a:pPr>
            <a:r>
              <a:rPr lang="en-US" sz="2800" b="1" dirty="0"/>
              <a:t> Cardiovascular disease</a:t>
            </a:r>
          </a:p>
          <a:p>
            <a:pPr>
              <a:buClr>
                <a:schemeClr val="tx1"/>
              </a:buClr>
              <a:buFont typeface="Arial" charset="0"/>
              <a:buChar char="•"/>
            </a:pPr>
            <a:r>
              <a:rPr lang="en-US" sz="2800" b="1" dirty="0"/>
              <a:t> Diabetes</a:t>
            </a:r>
          </a:p>
          <a:p>
            <a:pPr>
              <a:buClr>
                <a:schemeClr val="tx1"/>
              </a:buClr>
              <a:buFont typeface="Arial" charset="0"/>
              <a:buChar char="•"/>
            </a:pPr>
            <a:r>
              <a:rPr lang="en-US" sz="2800" b="1" dirty="0"/>
              <a:t> Visual and/or hearing impairment </a:t>
            </a:r>
          </a:p>
          <a:p>
            <a:pPr>
              <a:buClr>
                <a:schemeClr val="tx1"/>
              </a:buClr>
              <a:buFont typeface="Arial" charset="0"/>
              <a:buChar char="•"/>
            </a:pPr>
            <a:r>
              <a:rPr lang="en-US" sz="2800" b="1" dirty="0"/>
              <a:t> Frailty</a:t>
            </a:r>
          </a:p>
          <a:p>
            <a:pPr>
              <a:buClr>
                <a:schemeClr val="tx1"/>
              </a:buClr>
              <a:buFont typeface="Arial" charset="0"/>
              <a:buChar char="•"/>
            </a:pPr>
            <a:r>
              <a:rPr lang="en-US" sz="2800" b="1" dirty="0"/>
              <a:t> High blood pressure</a:t>
            </a:r>
          </a:p>
          <a:p>
            <a:pPr>
              <a:buClr>
                <a:schemeClr val="tx1"/>
              </a:buClr>
              <a:buFont typeface="Arial" charset="0"/>
              <a:buChar char="•"/>
            </a:pPr>
            <a:endParaRPr lang="en-US" sz="2800" dirty="0"/>
          </a:p>
        </p:txBody>
      </p:sp>
    </p:spTree>
    <p:extLst>
      <p:ext uri="{BB962C8B-B14F-4D97-AF65-F5344CB8AC3E}">
        <p14:creationId xmlns:p14="http://schemas.microsoft.com/office/powerpoint/2010/main" val="51545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2079</Words>
  <Application>Microsoft Office PowerPoint</Application>
  <PresentationFormat>Widescreen</PresentationFormat>
  <Paragraphs>195</Paragraphs>
  <Slides>24</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Bookman Old Style</vt:lpstr>
      <vt:lpstr>Calibri</vt:lpstr>
      <vt:lpstr>Rockwell</vt:lpstr>
      <vt:lpstr>Damask</vt:lpstr>
      <vt:lpstr>Understanding Dementia for Black, Asian and Minority ethnic community groups</vt:lpstr>
      <vt:lpstr>A Message from the Bme  Health Forum </vt:lpstr>
      <vt:lpstr>  Dementia is the broad term used to describe a number  of different conditions affecting the brain, including Alzheimer's disease.  Dementia affects people from all ethnic backgrounds</vt:lpstr>
      <vt:lpstr>A  DEMENTIA Quiz</vt:lpstr>
      <vt:lpstr>Quiz answers</vt:lpstr>
      <vt:lpstr>Risk factors</vt:lpstr>
      <vt:lpstr>Some early signs of dementia</vt:lpstr>
      <vt:lpstr>More challenging issues  in dementia care</vt:lpstr>
      <vt:lpstr>Common health issues  that often accompany dementia </vt:lpstr>
      <vt:lpstr>Why should I get a diagnosis?</vt:lpstr>
      <vt:lpstr>HOW TO GET HELP</vt:lpstr>
      <vt:lpstr>WHAT WILL HAPPEN WHEN I TALK TO THE GP?</vt:lpstr>
      <vt:lpstr>WHAT WILL HAPPEN AT the MEMORY SERVICE?</vt:lpstr>
      <vt:lpstr>REDUCING Risk 1</vt:lpstr>
      <vt:lpstr>REDUCING Risk 2</vt:lpstr>
      <vt:lpstr>WHAT CAN CARERS DO?  PART ONE</vt:lpstr>
      <vt:lpstr>WHAT CAN CARERS DO?  PART TWO</vt:lpstr>
      <vt:lpstr>LASTING POWER OF ATTORNEY HEALTH AND WELFARE</vt:lpstr>
      <vt:lpstr>LASTING POWER OF ATTORNEY PROPERTY AND FINANCE</vt:lpstr>
      <vt:lpstr>Looking after carers</vt:lpstr>
      <vt:lpstr>5 key messages about dementia</vt:lpstr>
      <vt:lpstr>ADDITIONAL VIDEO Resources</vt:lpstr>
      <vt:lpstr>Contact details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Dementia for Black, Asian and Minority ethnic community groups</dc:title>
  <dc:creator>Jacqueline Hinds</dc:creator>
  <cp:lastModifiedBy>David Truswell</cp:lastModifiedBy>
  <cp:revision>9</cp:revision>
  <dcterms:created xsi:type="dcterms:W3CDTF">2020-08-17T15:20:18Z</dcterms:created>
  <dcterms:modified xsi:type="dcterms:W3CDTF">2020-09-15T11:58:32Z</dcterms:modified>
</cp:coreProperties>
</file>