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1" autoAdjust="0"/>
    <p:restoredTop sz="94660"/>
  </p:normalViewPr>
  <p:slideViewPr>
    <p:cSldViewPr snapToGrid="0" showGuides="1">
      <p:cViewPr varScale="1">
        <p:scale>
          <a:sx n="82" d="100"/>
          <a:sy n="82" d="100"/>
        </p:scale>
        <p:origin x="49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A9CE3D-32CA-8178-0203-3D73789689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BF1C3B-131A-3FD7-7637-3E60A7E81A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8B1403-CE82-AECF-4927-ABE3F9B9B7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F1A90-21BC-4A39-8A42-96968840D8EC}" type="datetimeFigureOut">
              <a:rPr lang="en-GB" smtClean="0"/>
              <a:t>26/09/2023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90D3D5-2826-8A27-D7F2-32C248491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15BA0D-1AA8-0A55-1845-67AE6CECC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7399D-DD39-45A8-B472-70102BA0BB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8052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A675A7-2765-853E-3AAF-AAE6A028C1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226DF2-3FEF-CBFD-985A-E9E373A82B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4F27BD-4EFB-2B8B-DDB2-0BCF8C4F2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F1A90-21BC-4A39-8A42-96968840D8EC}" type="datetimeFigureOut">
              <a:rPr lang="en-GB" smtClean="0"/>
              <a:t>26/09/2023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2EE764-F58B-A55E-40B3-849A4ECC3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9B672F-0242-4C7D-6680-EC4E71557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7399D-DD39-45A8-B472-70102BA0BB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8810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190B258-3651-8517-71B4-6DF2134DCC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DC8ECA-1176-FE94-BB85-E20FD9A5F2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D01613-23DE-55C6-E6EC-593367FFF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F1A90-21BC-4A39-8A42-96968840D8EC}" type="datetimeFigureOut">
              <a:rPr lang="en-GB" smtClean="0"/>
              <a:t>26/09/2023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8DF6AF-92AB-7E23-6491-A31775467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7AEDE8-9785-CC71-BE8D-A585D8A8A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7399D-DD39-45A8-B472-70102BA0BB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5269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857C32-C771-9AD3-3C71-2FD94619DF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0C2660-90CF-CF2F-4254-2CBB0FD76E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174395-73CE-7DFA-947A-E30A99995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F1A90-21BC-4A39-8A42-96968840D8EC}" type="datetimeFigureOut">
              <a:rPr lang="en-GB" smtClean="0"/>
              <a:t>26/09/2023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6B4D8A-AB22-ED31-FF25-7F1737392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151C1D-7672-6111-7A3E-C39AFF43D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7399D-DD39-45A8-B472-70102BA0BB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2944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17D1EE-846B-B2C3-6860-E94EFEEB8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6D28BC-9F60-2FCF-2537-2D83396BB5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E2F490-0B8D-4980-44D1-7F534B6411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F1A90-21BC-4A39-8A42-96968840D8EC}" type="datetimeFigureOut">
              <a:rPr lang="en-GB" smtClean="0"/>
              <a:t>26/09/2023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0C91CF-65ED-2C59-235B-91702D213D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CF6C65-CE10-E71F-C66A-BC79553C5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7399D-DD39-45A8-B472-70102BA0BB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3617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4B48C7-7BDD-F3CD-6377-9A3A7C7839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6556A8-F4DE-F5FC-49E8-89EA7E37E8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5CDF00-7DB9-98A6-8326-370BEFE772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5DE68D-49AE-C54A-28ED-238642434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F1A90-21BC-4A39-8A42-96968840D8EC}" type="datetimeFigureOut">
              <a:rPr lang="en-GB" smtClean="0"/>
              <a:t>26/09/2023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067945-8348-1E3F-1C47-1BE3720F5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B48E73-5CB5-08A6-D920-8AD293D36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7399D-DD39-45A8-B472-70102BA0BB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5745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6E2144-D1BB-E08C-0CEC-942708071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32E872-186F-33E2-DA28-696B759CD4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B559B2-2F32-A56D-9A01-1197CF4B61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3A5342E-5CD4-34B0-D45E-1141C4C5A4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022A1B8-51D2-054A-B015-C48106F726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3791D46-147A-E740-0DB4-D60B892EC1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F1A90-21BC-4A39-8A42-96968840D8EC}" type="datetimeFigureOut">
              <a:rPr lang="en-GB" smtClean="0"/>
              <a:t>26/09/2023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6096895-7761-7AF9-902A-DE7FA4C50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BBC8588-A7DF-9094-E549-07746D5CB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7399D-DD39-45A8-B472-70102BA0BB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5823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E47F8-0AC8-C38E-76C6-F38B7CDE6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4AE279-08AC-0225-DDD0-9069DEB20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F1A90-21BC-4A39-8A42-96968840D8EC}" type="datetimeFigureOut">
              <a:rPr lang="en-GB" smtClean="0"/>
              <a:t>26/09/2023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FB777F-10B6-79F3-7B82-33C77EACD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ED52B3-78BD-2A1E-F599-C083435BD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7399D-DD39-45A8-B472-70102BA0BB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3961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50C17E-CACA-E719-093B-9B05FEC2C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F1A90-21BC-4A39-8A42-96968840D8EC}" type="datetimeFigureOut">
              <a:rPr lang="en-GB" smtClean="0"/>
              <a:t>26/09/2023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0EA308-514A-55E3-B6B8-43465EDEC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4F9879-CBB8-60D2-006F-CD825B2A5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7399D-DD39-45A8-B472-70102BA0BB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6338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4AD18E-896A-1FAC-0B0D-D274F242D8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7272EC-D792-89B9-721A-CF038EFD80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AA8904-530E-8551-8FB9-1FEAB31272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8E5C2D-B56B-7561-1B5A-4C12B8B02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F1A90-21BC-4A39-8A42-96968840D8EC}" type="datetimeFigureOut">
              <a:rPr lang="en-GB" smtClean="0"/>
              <a:t>26/09/2023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2FA773-F8C7-3EA9-C197-78369764C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F4F108-1622-7C46-460E-EA50EC674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7399D-DD39-45A8-B472-70102BA0BB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4575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140B47-47BD-E85B-5973-8551FCB71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CAB2E9B-479D-085B-807A-D6CBBAA2A1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8D7FE6-D390-EC43-C7FF-67B1019279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DD9F0D-4D58-E0D4-DB45-1A1902A76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F1A90-21BC-4A39-8A42-96968840D8EC}" type="datetimeFigureOut">
              <a:rPr lang="en-GB" smtClean="0"/>
              <a:t>26/09/2023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D56B71-E00D-5041-7090-EBC5060B5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A68B5D-59AD-CCB7-7070-6D3214B02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7399D-DD39-45A8-B472-70102BA0BB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5269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1396BE5-BFAC-26D8-949C-11DD5A8640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B3B4AA-ED6B-7723-A3ED-80BFD6CCE7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3E88FB-19EF-6900-B0C5-7B85166E54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9F1A90-21BC-4A39-8A42-96968840D8EC}" type="datetimeFigureOut">
              <a:rPr lang="en-GB" smtClean="0"/>
              <a:t>26/09/2023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6DB9AF-CF3A-40FE-9FC2-3A7E4B6DD8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BDAC9A-EEC1-80F6-CEA6-26D91DE6A6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77399D-DD39-45A8-B472-70102BA0BB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9407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hyperlink" Target="https://www.healthpublications.gov.uk/ViewArticle.html?sp=Sflu5reasonstovaccinateyourchildposterbulgarian" TargetMode="External"/><Relationship Id="rId18" Type="http://schemas.openxmlformats.org/officeDocument/2006/relationships/hyperlink" Target="https://www.healthpublications.gov.uk/ViewArticle.html?sp=Sflu5reasonstovaccinateyourchildposter011gujarati" TargetMode="External"/><Relationship Id="rId26" Type="http://schemas.openxmlformats.org/officeDocument/2006/relationships/hyperlink" Target="https://www.healthpublications.gov.uk/ViewArticle.html?sp=Sflu5reasonstovaccinateyourchildposter011russian" TargetMode="External"/><Relationship Id="rId3" Type="http://schemas.openxmlformats.org/officeDocument/2006/relationships/hyperlink" Target="https://vaccineknowledge.ox.ac.uk/home" TargetMode="External"/><Relationship Id="rId21" Type="http://schemas.openxmlformats.org/officeDocument/2006/relationships/hyperlink" Target="https://www.healthpublications.gov.uk/ViewArticle.html?sp=Sflu5reasonstovaccinateyourchildposterlithuanian" TargetMode="External"/><Relationship Id="rId7" Type="http://schemas.openxmlformats.org/officeDocument/2006/relationships/image" Target="../media/image12.png"/><Relationship Id="rId12" Type="http://schemas.openxmlformats.org/officeDocument/2006/relationships/hyperlink" Target="https://www.healthpublications.gov.uk/ViewArticle.html?sp=Sflu5reasonstovaccinateyourchildposterbrazilianpt" TargetMode="External"/><Relationship Id="rId17" Type="http://schemas.openxmlformats.org/officeDocument/2006/relationships/hyperlink" Target="https://www.healthpublications.gov.uk/ViewArticle.html?sp=Sflu5reasonstovaccinateyourchildposter011greek" TargetMode="External"/><Relationship Id="rId25" Type="http://schemas.openxmlformats.org/officeDocument/2006/relationships/hyperlink" Target="https://www.healthpublications.gov.uk/ViewArticle.html?sp=Sflu5reasonstovaccinateyourchildposter011romany" TargetMode="External"/><Relationship Id="rId33" Type="http://schemas.openxmlformats.org/officeDocument/2006/relationships/hyperlink" Target="https://www.healthpublications.gov.uk/ViewArticle.html?sp=Sflu5reasonstovaccinateyourchildposter011yiddish" TargetMode="External"/><Relationship Id="rId2" Type="http://schemas.openxmlformats.org/officeDocument/2006/relationships/hyperlink" Target="https://www.nhs.uk/conditions/vaccinations/nhs-vaccinations-and-when-to-have-them/https:/vaccineknowledge.ox.ac.uk/home" TargetMode="External"/><Relationship Id="rId16" Type="http://schemas.openxmlformats.org/officeDocument/2006/relationships/hyperlink" Target="https://www.healthpublications.gov.uk/ViewArticle.html?sp=Sflu5reasonstovaccinateyourchildposter011farsi" TargetMode="External"/><Relationship Id="rId20" Type="http://schemas.openxmlformats.org/officeDocument/2006/relationships/hyperlink" Target="https://www.healthpublications.gov.uk/ViewArticle.html?sp=Sflu5reasonstovaccinateyourchildposter011latvian" TargetMode="External"/><Relationship Id="rId29" Type="http://schemas.openxmlformats.org/officeDocument/2006/relationships/hyperlink" Target="https://www.healthpublications.gov.uk/ViewArticle.html?sp=Sflu5reasonstovaccinateyourchildposter011turkish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campaignresources.dhsc.gov.uk/" TargetMode="External"/><Relationship Id="rId11" Type="http://schemas.openxmlformats.org/officeDocument/2006/relationships/hyperlink" Target="https://www.healthpublications.gov.uk/ViewArticle.html?sp=Sflu5reasonstovaccinateyourchildposter011bengali" TargetMode="External"/><Relationship Id="rId24" Type="http://schemas.openxmlformats.org/officeDocument/2006/relationships/hyperlink" Target="https://www.healthpublications.gov.uk/ViewArticle.html?sp=Sflu5reasonstovaccinateyourchildposter011romanian" TargetMode="External"/><Relationship Id="rId32" Type="http://schemas.openxmlformats.org/officeDocument/2006/relationships/hyperlink" Target="https://www.healthpublications.gov.uk/ViewArticle.html?sp=Sflu5reasonstovaccinateyourchildposter011urdu" TargetMode="External"/><Relationship Id="rId5" Type="http://schemas.openxmlformats.org/officeDocument/2006/relationships/hyperlink" Target="https://www.gov.uk/government/publications/flu-vaccination-leaflets-and-posters" TargetMode="External"/><Relationship Id="rId15" Type="http://schemas.openxmlformats.org/officeDocument/2006/relationships/hyperlink" Target="https://www.healthpublications.gov.uk/ViewArticle.html?sp=Sflu5reasonstovaccinateyourchildposter011estonian" TargetMode="External"/><Relationship Id="rId23" Type="http://schemas.openxmlformats.org/officeDocument/2006/relationships/hyperlink" Target="https://www.healthpublications.gov.uk/ViewArticle.html?sp=Sflu5reasonstovaccinateyourchildposter011polish" TargetMode="External"/><Relationship Id="rId28" Type="http://schemas.openxmlformats.org/officeDocument/2006/relationships/hyperlink" Target="https://www.healthpublications.gov.uk/ViewArticle.html?sp=Sflu5reasonstovaccinateyourchildposter011spanish" TargetMode="External"/><Relationship Id="rId10" Type="http://schemas.openxmlformats.org/officeDocument/2006/relationships/hyperlink" Target="https://www.healthpublications.gov.uk/ViewArticle.html?sp=Sflu5reasonstovaccinateyourchildposter011arabic" TargetMode="External"/><Relationship Id="rId19" Type="http://schemas.openxmlformats.org/officeDocument/2006/relationships/hyperlink" Target="https://www.healthpublications.gov.uk/ViewArticle.html?sp=Sflu5reasonstovaccinateyourchildposter011hindi" TargetMode="External"/><Relationship Id="rId31" Type="http://schemas.openxmlformats.org/officeDocument/2006/relationships/hyperlink" Target="https://www.healthpublications.gov.uk/ViewArticle.html?sp=Sflu5reasonstovaccinateyourchildposterukrainian" TargetMode="External"/><Relationship Id="rId4" Type="http://schemas.openxmlformats.org/officeDocument/2006/relationships/hyperlink" Target="https://www.what0-18.nhs.uk/" TargetMode="External"/><Relationship Id="rId9" Type="http://schemas.openxmlformats.org/officeDocument/2006/relationships/hyperlink" Target="https://www.healthpublications.gov.uk/ViewArticle.html?sp=Sflu5reasonstovaccinateyourchildposter011albanian" TargetMode="External"/><Relationship Id="rId14" Type="http://schemas.openxmlformats.org/officeDocument/2006/relationships/hyperlink" Target="https://www.healthpublications.gov.uk/ViewArticle.html?sp=Sflu5reasonstovaccinateyourchildposter011chinese" TargetMode="External"/><Relationship Id="rId22" Type="http://schemas.openxmlformats.org/officeDocument/2006/relationships/hyperlink" Target="https://www.healthpublications.gov.uk/ViewArticle.html?sp=Sflu5reasonstovaccinateyourchildposter011panjabi" TargetMode="External"/><Relationship Id="rId27" Type="http://schemas.openxmlformats.org/officeDocument/2006/relationships/hyperlink" Target="https://www.healthpublications.gov.uk/ViewArticle.html?sp=Sflu5reasonstovaccinateyourchildposter011somali" TargetMode="External"/><Relationship Id="rId30" Type="http://schemas.openxmlformats.org/officeDocument/2006/relationships/hyperlink" Target="https://www.healthpublications.gov.uk/ViewArticle.html?sp=Sflu5reasonstovaccinateyourchildposter011twi" TargetMode="External"/><Relationship Id="rId8" Type="http://schemas.openxmlformats.org/officeDocument/2006/relationships/hyperlink" Target="https://www.healthpublications.gov.uk/ViewArticle.html?sp=Sflu5reasonstovaccinateyourchildposter011years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896B8C2-A1BA-ACEC-789C-A693BD2761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8790" y="4762074"/>
            <a:ext cx="1914419" cy="199392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3434549-3628-1CE0-5E6E-C746B5C11B73}"/>
              </a:ext>
            </a:extLst>
          </p:cNvPr>
          <p:cNvSpPr/>
          <p:nvPr/>
        </p:nvSpPr>
        <p:spPr>
          <a:xfrm>
            <a:off x="7529994" y="1122859"/>
            <a:ext cx="4452279" cy="4024629"/>
          </a:xfrm>
          <a:prstGeom prst="roundRect">
            <a:avLst/>
          </a:prstGeom>
          <a:noFill/>
          <a:ln w="15875" cmpd="thickThin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7A5C166-7A28-9974-1F56-8D82121CF7AD}"/>
              </a:ext>
            </a:extLst>
          </p:cNvPr>
          <p:cNvSpPr txBox="1"/>
          <p:nvPr/>
        </p:nvSpPr>
        <p:spPr>
          <a:xfrm>
            <a:off x="7291602" y="1473181"/>
            <a:ext cx="445227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/>
              <a:t>Immunisations</a:t>
            </a:r>
          </a:p>
          <a:p>
            <a:pPr algn="ctr"/>
            <a:endParaRPr lang="en-GB" sz="2400" b="1" dirty="0"/>
          </a:p>
          <a:p>
            <a:pPr algn="ctr"/>
            <a:r>
              <a:rPr lang="en-GB" sz="2400" b="1" dirty="0"/>
              <a:t>BME Forum 27 09 23</a:t>
            </a:r>
          </a:p>
          <a:p>
            <a:pPr algn="ctr"/>
            <a:endParaRPr lang="en-GB" sz="2400" b="1" dirty="0"/>
          </a:p>
          <a:p>
            <a:pPr algn="ctr"/>
            <a:r>
              <a:rPr lang="en-GB" sz="2400" b="1" dirty="0"/>
              <a:t>Anna Cox</a:t>
            </a:r>
          </a:p>
          <a:p>
            <a:pPr algn="ctr"/>
            <a:r>
              <a:rPr lang="en-GB" b="1" dirty="0"/>
              <a:t>WCC &amp; RBKC Public Health</a:t>
            </a:r>
          </a:p>
          <a:p>
            <a:pPr algn="ctr"/>
            <a:endParaRPr lang="en-GB" b="1" dirty="0"/>
          </a:p>
          <a:p>
            <a:pPr algn="ctr"/>
            <a:r>
              <a:rPr lang="en-GB" sz="2400" b="1" dirty="0"/>
              <a:t>acox1@westminster.gov.uk</a:t>
            </a:r>
          </a:p>
          <a:p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3CE5A15-813A-08A7-25F5-58CA22E27B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7294" y="5384819"/>
            <a:ext cx="2955041" cy="1135182"/>
          </a:xfrm>
          <a:prstGeom prst="rect">
            <a:avLst/>
          </a:prstGeom>
          <a:noFill/>
        </p:spPr>
      </p:pic>
      <p:pic>
        <p:nvPicPr>
          <p:cNvPr id="1028" name="Picture 4" descr="Premium Photo | Portrait of a muslim african female smiling after getting a  vaccine. woman holding down her shirt sleeve and showing her arm with  bandage after receiving vaccination.">
            <a:extLst>
              <a:ext uri="{FF2B5EF4-FFF2-40B4-BE49-F238E27FC236}">
                <a16:creationId xmlns:a16="http://schemas.microsoft.com/office/drawing/2014/main" id="{169A64C3-C18B-1C82-5144-1DE4D8A522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94" y="545923"/>
            <a:ext cx="4332492" cy="2883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alf a million students who may have missed getting MMR jab targeted by NHS  campaign | Daily Mail Online">
            <a:extLst>
              <a:ext uri="{FF2B5EF4-FFF2-40B4-BE49-F238E27FC236}">
                <a16:creationId xmlns:a16="http://schemas.microsoft.com/office/drawing/2014/main" id="{67F7F15C-CEB1-4883-5937-4F085A79D7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4431" y="3717119"/>
            <a:ext cx="3787130" cy="3005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lu Vaccination Programme | Alliance for Better Care">
            <a:extLst>
              <a:ext uri="{FF2B5EF4-FFF2-40B4-BE49-F238E27FC236}">
                <a16:creationId xmlns:a16="http://schemas.microsoft.com/office/drawing/2014/main" id="{1D7B7866-225C-7BD6-A380-0ED30D205A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4030" y="101997"/>
            <a:ext cx="3919394" cy="3936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8360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B7E4BD0-68F4-138D-60B4-468760B4CDB0}"/>
              </a:ext>
            </a:extLst>
          </p:cNvPr>
          <p:cNvSpPr txBox="1"/>
          <p:nvPr/>
        </p:nvSpPr>
        <p:spPr>
          <a:xfrm>
            <a:off x="3640918" y="70598"/>
            <a:ext cx="51796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Vaccinations</a:t>
            </a:r>
          </a:p>
        </p:txBody>
      </p:sp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EF7969F4-F6AB-5412-59FB-810541DD8B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844" t="17450" r="27950" b="7637"/>
          <a:stretch/>
        </p:blipFill>
        <p:spPr bwMode="auto">
          <a:xfrm>
            <a:off x="133755" y="751227"/>
            <a:ext cx="5372028" cy="59343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4F09C3B-DED5-68F4-150E-9384566DFF56}"/>
              </a:ext>
            </a:extLst>
          </p:cNvPr>
          <p:cNvSpPr txBox="1"/>
          <p:nvPr/>
        </p:nvSpPr>
        <p:spPr>
          <a:xfrm>
            <a:off x="5868649" y="1191719"/>
            <a:ext cx="6129635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/>
              <a:t>Diphtheria, tetanus, polio, whooping cough, meningitis, pneumonia, rotavirus, Hep B, mumps, measles, rubella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/>
              <a:t>HPV ( cancers), Meningitis ACWY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/>
              <a:t>Shingles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/>
              <a:t>Flu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/>
              <a:t>Covid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/>
              <a:t>Whooping cough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/>
              <a:t>TB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85678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James and the Giant Peach by Roald Dahl, Quentin Blake | Waterstones">
            <a:extLst>
              <a:ext uri="{FF2B5EF4-FFF2-40B4-BE49-F238E27FC236}">
                <a16:creationId xmlns:a16="http://schemas.microsoft.com/office/drawing/2014/main" id="{BFFBD72E-FF2C-9CD3-606E-9C517EE8BA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1286" y="240236"/>
            <a:ext cx="4152275" cy="6377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The BFG - Wikipedia">
            <a:extLst>
              <a:ext uri="{FF2B5EF4-FFF2-40B4-BE49-F238E27FC236}">
                <a16:creationId xmlns:a16="http://schemas.microsoft.com/office/drawing/2014/main" id="{8B773F81-9471-96C5-530B-238C173433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2" t="1642" r="3039" b="1293"/>
          <a:stretch/>
        </p:blipFill>
        <p:spPr bwMode="auto">
          <a:xfrm>
            <a:off x="6293689" y="240237"/>
            <a:ext cx="4246576" cy="6377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40948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0" name="Freeform 6">
            <a:extLst>
              <a:ext uri="{FF2B5EF4-FFF2-40B4-BE49-F238E27FC236}">
                <a16:creationId xmlns:a16="http://schemas.microsoft.com/office/drawing/2014/main" id="{69D184B2-2226-4E31-BCCB-4443307674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118533" y="918266"/>
            <a:ext cx="706127" cy="5863534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02" name="Freeform 7">
            <a:extLst>
              <a:ext uri="{FF2B5EF4-FFF2-40B4-BE49-F238E27FC236}">
                <a16:creationId xmlns:a16="http://schemas.microsoft.com/office/drawing/2014/main" id="{1AC4D4E3-486A-464A-8EC8-D448810972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117879" y="643467"/>
            <a:ext cx="420307" cy="5668919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04" name="Rectangle 3103">
            <a:extLst>
              <a:ext uri="{FF2B5EF4-FFF2-40B4-BE49-F238E27FC236}">
                <a16:creationId xmlns:a16="http://schemas.microsoft.com/office/drawing/2014/main" id="{864DE13E-58EB-4475-B79C-0D4FC65123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38387" y="643467"/>
            <a:ext cx="10933503" cy="5391944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1"/>
            </a:solidFill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6" name="Picture 4" descr="UK government - Vaccines reduce the spread of infectious diseases and even  get rid of some altogether. Since they were introduced, serious conditions  such as polio and tetanus have become extremely rare">
            <a:extLst>
              <a:ext uri="{FF2B5EF4-FFF2-40B4-BE49-F238E27FC236}">
                <a16:creationId xmlns:a16="http://schemas.microsoft.com/office/drawing/2014/main" id="{FDB49702-600B-4649-93AE-CB1B42A3DB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42476" y="1132764"/>
            <a:ext cx="4413350" cy="441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106" name="Straight Connector 3105">
            <a:extLst>
              <a:ext uri="{FF2B5EF4-FFF2-40B4-BE49-F238E27FC236}">
                <a16:creationId xmlns:a16="http://schemas.microsoft.com/office/drawing/2014/main" id="{02E9B2EE-76CA-47F3-9977-3F2FCB7FD2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739239"/>
            <a:ext cx="0" cy="320040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A glass of water next to a bottle of water&#10;&#10;Description automatically generated">
            <a:extLst>
              <a:ext uri="{FF2B5EF4-FFF2-40B4-BE49-F238E27FC236}">
                <a16:creationId xmlns:a16="http://schemas.microsoft.com/office/drawing/2014/main" id="{D4F345CF-954D-5537-79F3-AF2018FD5C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4633" y="2051007"/>
            <a:ext cx="4644528" cy="2576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08995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C60EAB-1005-12D4-BE71-F588CEA221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6" t="-1163" r="-76" b="4797"/>
          <a:stretch/>
        </p:blipFill>
        <p:spPr>
          <a:xfrm>
            <a:off x="2578308" y="-29497"/>
            <a:ext cx="7045377" cy="6565209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CE8DACAB-EAB6-940F-97F7-F50A214B0203}"/>
              </a:ext>
            </a:extLst>
          </p:cNvPr>
          <p:cNvSpPr/>
          <p:nvPr/>
        </p:nvSpPr>
        <p:spPr>
          <a:xfrm>
            <a:off x="1819892" y="4293675"/>
            <a:ext cx="5426440" cy="177218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4D12556-2F71-AF60-EFF6-1EAEB01A681D}"/>
              </a:ext>
            </a:extLst>
          </p:cNvPr>
          <p:cNvSpPr/>
          <p:nvPr/>
        </p:nvSpPr>
        <p:spPr>
          <a:xfrm>
            <a:off x="1819892" y="5256088"/>
            <a:ext cx="5227032" cy="177218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823BC05-5978-B248-AA73-ED774F2FE633}"/>
              </a:ext>
            </a:extLst>
          </p:cNvPr>
          <p:cNvSpPr txBox="1"/>
          <p:nvPr/>
        </p:nvSpPr>
        <p:spPr>
          <a:xfrm>
            <a:off x="1378973" y="6523919"/>
            <a:ext cx="954663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200" dirty="0">
                <a:solidFill>
                  <a:schemeClr val="bg2"/>
                </a:solidFill>
              </a:rPr>
              <a:t>https://fingertips.phe.org.uk/profile/child-health-profiles/supporting-information/vaccs-imms</a:t>
            </a:r>
          </a:p>
        </p:txBody>
      </p:sp>
    </p:spTree>
    <p:extLst>
      <p:ext uri="{BB962C8B-B14F-4D97-AF65-F5344CB8AC3E}">
        <p14:creationId xmlns:p14="http://schemas.microsoft.com/office/powerpoint/2010/main" val="42634442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1579FDA-58AE-D030-F7C8-B7595275AA13}"/>
              </a:ext>
            </a:extLst>
          </p:cNvPr>
          <p:cNvSpPr txBox="1"/>
          <p:nvPr/>
        </p:nvSpPr>
        <p:spPr>
          <a:xfrm>
            <a:off x="4218038" y="136617"/>
            <a:ext cx="77989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Resources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E622DF-A944-2CCC-04A9-CF4DF281AB8E}"/>
              </a:ext>
            </a:extLst>
          </p:cNvPr>
          <p:cNvSpPr txBox="1"/>
          <p:nvPr/>
        </p:nvSpPr>
        <p:spPr>
          <a:xfrm>
            <a:off x="5384637" y="889153"/>
            <a:ext cx="6096982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2"/>
              </a:rPr>
              <a:t>https://www.nhs.uk/conditions/vaccinations/nhs-vaccinations-and-when-to-have-them/</a:t>
            </a:r>
          </a:p>
          <a:p>
            <a:endParaRPr lang="en-GB" dirty="0">
              <a:hlinkClick r:id="rId2"/>
            </a:endParaRPr>
          </a:p>
          <a:p>
            <a:r>
              <a:rPr lang="en-GB" dirty="0">
                <a:hlinkClick r:id="rId3"/>
              </a:rPr>
              <a:t>https://vaccineknowledge.ox.ac.uk/home</a:t>
            </a:r>
            <a:endParaRPr lang="en-GB" dirty="0"/>
          </a:p>
          <a:p>
            <a:endParaRPr lang="en-GB" dirty="0"/>
          </a:p>
          <a:p>
            <a:r>
              <a:rPr lang="en-GB" dirty="0">
                <a:hlinkClick r:id="rId4"/>
              </a:rPr>
              <a:t>https://www.what0-18.nhs.uk/</a:t>
            </a: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0F4C8BD-5030-E18F-27D9-6EABC2AAE47C}"/>
              </a:ext>
            </a:extLst>
          </p:cNvPr>
          <p:cNvSpPr txBox="1"/>
          <p:nvPr/>
        </p:nvSpPr>
        <p:spPr>
          <a:xfrm>
            <a:off x="5384637" y="2824140"/>
            <a:ext cx="609698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5"/>
              </a:rPr>
              <a:t>https://www.gov.uk/government/publications/flu-vaccination-leaflets-and-posters</a:t>
            </a:r>
            <a:endParaRPr lang="en-GB" dirty="0"/>
          </a:p>
          <a:p>
            <a:endParaRPr lang="en-GB" dirty="0"/>
          </a:p>
          <a:p>
            <a:r>
              <a:rPr lang="en-GB" dirty="0">
                <a:hlinkClick r:id="rId6"/>
              </a:rPr>
              <a:t>https://campaignresources.dhsc.gov.uk/</a:t>
            </a: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DB119639-AFFC-7727-C74A-6EC2BFCBB63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2560" t="16952" r="32438" b="9592"/>
          <a:stretch/>
        </p:blipFill>
        <p:spPr bwMode="auto">
          <a:xfrm>
            <a:off x="318566" y="385245"/>
            <a:ext cx="4271132" cy="597425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1C28CE4-6114-C72A-11DF-5AF99F125DEE}"/>
              </a:ext>
            </a:extLst>
          </p:cNvPr>
          <p:cNvSpPr txBox="1"/>
          <p:nvPr/>
        </p:nvSpPr>
        <p:spPr>
          <a:xfrm>
            <a:off x="5343341" y="4424578"/>
            <a:ext cx="6096982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1600" b="1" i="0" dirty="0">
                <a:solidFill>
                  <a:srgbClr val="0B0C0C"/>
                </a:solidFill>
                <a:effectLst/>
                <a:latin typeface="GDS Transport"/>
              </a:rPr>
              <a:t>5 reasons to vaccinate your child against flu poster for primary schools and pre-schools</a:t>
            </a:r>
          </a:p>
          <a:p>
            <a:pPr algn="l"/>
            <a:r>
              <a:rPr lang="en-GB" sz="1600" b="0" i="0" dirty="0">
                <a:solidFill>
                  <a:srgbClr val="0B0C0C"/>
                </a:solidFill>
                <a:effectLst/>
                <a:latin typeface="GDS Transport"/>
              </a:rPr>
              <a:t>This poster is available free to order in the following languages:</a:t>
            </a:r>
          </a:p>
          <a:p>
            <a:pPr algn="l"/>
            <a:r>
              <a:rPr lang="en-GB" sz="1600" b="0" i="0" dirty="0">
                <a:solidFill>
                  <a:srgbClr val="1D70B8"/>
                </a:solidFill>
                <a:effectLst/>
                <a:latin typeface="GDS Transport"/>
                <a:hlinkClick r:id="rId8"/>
              </a:rPr>
              <a:t>English</a:t>
            </a:r>
            <a:r>
              <a:rPr lang="en-GB" sz="1600" b="0" i="0" dirty="0">
                <a:solidFill>
                  <a:srgbClr val="0B0C0C"/>
                </a:solidFill>
                <a:effectLst/>
                <a:latin typeface="GDS Transport"/>
              </a:rPr>
              <a:t>, </a:t>
            </a:r>
            <a:r>
              <a:rPr lang="en-GB" sz="1600" b="0" i="0" dirty="0">
                <a:solidFill>
                  <a:srgbClr val="1D70B8"/>
                </a:solidFill>
                <a:effectLst/>
                <a:latin typeface="GDS Transport"/>
                <a:hlinkClick r:id="rId9"/>
              </a:rPr>
              <a:t>Albanian</a:t>
            </a:r>
            <a:r>
              <a:rPr lang="en-GB" sz="1600" b="0" i="0" dirty="0">
                <a:solidFill>
                  <a:srgbClr val="0B0C0C"/>
                </a:solidFill>
                <a:effectLst/>
                <a:latin typeface="GDS Transport"/>
              </a:rPr>
              <a:t>, </a:t>
            </a:r>
            <a:r>
              <a:rPr lang="en-GB" sz="1600" b="0" i="0" dirty="0">
                <a:solidFill>
                  <a:srgbClr val="1D70B8"/>
                </a:solidFill>
                <a:effectLst/>
                <a:latin typeface="GDS Transport"/>
                <a:hlinkClick r:id="rId10"/>
              </a:rPr>
              <a:t>Arabic</a:t>
            </a:r>
            <a:r>
              <a:rPr lang="en-GB" sz="1600" b="0" i="0" dirty="0">
                <a:solidFill>
                  <a:srgbClr val="0B0C0C"/>
                </a:solidFill>
                <a:effectLst/>
                <a:latin typeface="GDS Transport"/>
              </a:rPr>
              <a:t>, </a:t>
            </a:r>
            <a:r>
              <a:rPr lang="en-GB" sz="1600" b="0" i="0" dirty="0">
                <a:solidFill>
                  <a:srgbClr val="1D70B8"/>
                </a:solidFill>
                <a:effectLst/>
                <a:latin typeface="GDS Transport"/>
                <a:hlinkClick r:id="rId11"/>
              </a:rPr>
              <a:t>Bengali</a:t>
            </a:r>
            <a:r>
              <a:rPr lang="en-GB" sz="1600" b="0" i="0" dirty="0">
                <a:solidFill>
                  <a:srgbClr val="0B0C0C"/>
                </a:solidFill>
                <a:effectLst/>
                <a:latin typeface="GDS Transport"/>
              </a:rPr>
              <a:t>, </a:t>
            </a:r>
            <a:r>
              <a:rPr lang="en-GB" sz="1600" b="0" i="0" dirty="0">
                <a:solidFill>
                  <a:srgbClr val="1D70B8"/>
                </a:solidFill>
                <a:effectLst/>
                <a:latin typeface="GDS Transport"/>
                <a:hlinkClick r:id="rId12"/>
              </a:rPr>
              <a:t>Brazilian Portuguese</a:t>
            </a:r>
            <a:r>
              <a:rPr lang="en-GB" sz="1600" b="0" i="0" dirty="0">
                <a:solidFill>
                  <a:srgbClr val="0B0C0C"/>
                </a:solidFill>
                <a:effectLst/>
                <a:latin typeface="GDS Transport"/>
              </a:rPr>
              <a:t>, </a:t>
            </a:r>
            <a:r>
              <a:rPr lang="en-GB" sz="1600" b="0" i="0" dirty="0">
                <a:solidFill>
                  <a:srgbClr val="1D70B8"/>
                </a:solidFill>
                <a:effectLst/>
                <a:latin typeface="GDS Transport"/>
                <a:hlinkClick r:id="rId13"/>
              </a:rPr>
              <a:t>Bulgarian</a:t>
            </a:r>
            <a:r>
              <a:rPr lang="en-GB" sz="1600" b="0" i="0" dirty="0">
                <a:solidFill>
                  <a:srgbClr val="0B0C0C"/>
                </a:solidFill>
                <a:effectLst/>
                <a:latin typeface="GDS Transport"/>
              </a:rPr>
              <a:t>, </a:t>
            </a:r>
            <a:r>
              <a:rPr lang="en-GB" sz="1600" b="0" i="0" dirty="0">
                <a:solidFill>
                  <a:srgbClr val="1D70B8"/>
                </a:solidFill>
                <a:effectLst/>
                <a:latin typeface="GDS Transport"/>
                <a:hlinkClick r:id="rId14"/>
              </a:rPr>
              <a:t>Chinese</a:t>
            </a:r>
            <a:r>
              <a:rPr lang="en-GB" sz="1600" b="0" i="0" dirty="0">
                <a:solidFill>
                  <a:srgbClr val="0B0C0C"/>
                </a:solidFill>
                <a:effectLst/>
                <a:latin typeface="GDS Transport"/>
              </a:rPr>
              <a:t>, </a:t>
            </a:r>
            <a:r>
              <a:rPr lang="en-GB" sz="1600" b="0" i="0" dirty="0">
                <a:solidFill>
                  <a:srgbClr val="1D70B8"/>
                </a:solidFill>
                <a:effectLst/>
                <a:latin typeface="GDS Transport"/>
                <a:hlinkClick r:id="rId15"/>
              </a:rPr>
              <a:t>Estonian</a:t>
            </a:r>
            <a:r>
              <a:rPr lang="en-GB" sz="1600" b="0" i="0" dirty="0">
                <a:solidFill>
                  <a:srgbClr val="0B0C0C"/>
                </a:solidFill>
                <a:effectLst/>
                <a:latin typeface="GDS Transport"/>
              </a:rPr>
              <a:t>, </a:t>
            </a:r>
            <a:r>
              <a:rPr lang="en-GB" sz="1600" b="0" i="0" dirty="0">
                <a:solidFill>
                  <a:srgbClr val="1D70B8"/>
                </a:solidFill>
                <a:effectLst/>
                <a:latin typeface="GDS Transport"/>
                <a:hlinkClick r:id="rId16"/>
              </a:rPr>
              <a:t>Farsi</a:t>
            </a:r>
            <a:r>
              <a:rPr lang="en-GB" sz="1600" b="0" i="0" dirty="0">
                <a:solidFill>
                  <a:srgbClr val="0B0C0C"/>
                </a:solidFill>
                <a:effectLst/>
                <a:latin typeface="GDS Transport"/>
              </a:rPr>
              <a:t>, </a:t>
            </a:r>
            <a:r>
              <a:rPr lang="en-GB" sz="1600" b="0" i="0" dirty="0">
                <a:solidFill>
                  <a:srgbClr val="1D70B8"/>
                </a:solidFill>
                <a:effectLst/>
                <a:latin typeface="GDS Transport"/>
                <a:hlinkClick r:id="rId17"/>
              </a:rPr>
              <a:t>Greek</a:t>
            </a:r>
            <a:r>
              <a:rPr lang="en-GB" sz="1600" b="0" i="0" dirty="0">
                <a:solidFill>
                  <a:srgbClr val="0B0C0C"/>
                </a:solidFill>
                <a:effectLst/>
                <a:latin typeface="GDS Transport"/>
              </a:rPr>
              <a:t>, </a:t>
            </a:r>
            <a:r>
              <a:rPr lang="en-GB" sz="1600" b="0" i="0" dirty="0">
                <a:solidFill>
                  <a:srgbClr val="1D70B8"/>
                </a:solidFill>
                <a:effectLst/>
                <a:latin typeface="GDS Transport"/>
                <a:hlinkClick r:id="rId18"/>
              </a:rPr>
              <a:t>Gujarati</a:t>
            </a:r>
            <a:r>
              <a:rPr lang="en-GB" sz="1600" b="0" i="0" dirty="0">
                <a:solidFill>
                  <a:srgbClr val="0B0C0C"/>
                </a:solidFill>
                <a:effectLst/>
                <a:latin typeface="GDS Transport"/>
              </a:rPr>
              <a:t>, </a:t>
            </a:r>
            <a:r>
              <a:rPr lang="en-GB" sz="1600" b="0" i="0" dirty="0">
                <a:solidFill>
                  <a:srgbClr val="1D70B8"/>
                </a:solidFill>
                <a:effectLst/>
                <a:latin typeface="GDS Transport"/>
                <a:hlinkClick r:id="rId19"/>
              </a:rPr>
              <a:t>Hindi</a:t>
            </a:r>
            <a:r>
              <a:rPr lang="en-GB" sz="1600" b="0" i="0" dirty="0">
                <a:solidFill>
                  <a:srgbClr val="0B0C0C"/>
                </a:solidFill>
                <a:effectLst/>
                <a:latin typeface="GDS Transport"/>
              </a:rPr>
              <a:t>, </a:t>
            </a:r>
            <a:r>
              <a:rPr lang="en-GB" sz="1600" b="0" i="0" dirty="0">
                <a:solidFill>
                  <a:srgbClr val="1D70B8"/>
                </a:solidFill>
                <a:effectLst/>
                <a:latin typeface="GDS Transport"/>
                <a:hlinkClick r:id="rId20"/>
              </a:rPr>
              <a:t>Latvian</a:t>
            </a:r>
            <a:r>
              <a:rPr lang="en-GB" sz="1600" b="0" i="0" dirty="0">
                <a:solidFill>
                  <a:srgbClr val="0B0C0C"/>
                </a:solidFill>
                <a:effectLst/>
                <a:latin typeface="GDS Transport"/>
              </a:rPr>
              <a:t>, </a:t>
            </a:r>
            <a:r>
              <a:rPr lang="en-GB" sz="1600" b="0" i="0" dirty="0">
                <a:solidFill>
                  <a:srgbClr val="1D70B8"/>
                </a:solidFill>
                <a:effectLst/>
                <a:latin typeface="GDS Transport"/>
                <a:hlinkClick r:id="rId21"/>
              </a:rPr>
              <a:t>Lithuanian</a:t>
            </a:r>
            <a:r>
              <a:rPr lang="en-GB" sz="1600" b="0" i="0" dirty="0">
                <a:solidFill>
                  <a:srgbClr val="0B0C0C"/>
                </a:solidFill>
                <a:effectLst/>
                <a:latin typeface="GDS Transport"/>
              </a:rPr>
              <a:t>, </a:t>
            </a:r>
            <a:r>
              <a:rPr lang="en-GB" sz="1600" b="0" i="0" dirty="0">
                <a:solidFill>
                  <a:srgbClr val="1D70B8"/>
                </a:solidFill>
                <a:effectLst/>
                <a:latin typeface="GDS Transport"/>
                <a:hlinkClick r:id="rId22"/>
              </a:rPr>
              <a:t>Panjabi</a:t>
            </a:r>
            <a:r>
              <a:rPr lang="en-GB" sz="1600" b="0" i="0" dirty="0">
                <a:solidFill>
                  <a:srgbClr val="0B0C0C"/>
                </a:solidFill>
                <a:effectLst/>
                <a:latin typeface="GDS Transport"/>
              </a:rPr>
              <a:t>, </a:t>
            </a:r>
            <a:r>
              <a:rPr lang="en-GB" sz="1600" b="0" i="0" dirty="0">
                <a:solidFill>
                  <a:srgbClr val="1D70B8"/>
                </a:solidFill>
                <a:effectLst/>
                <a:latin typeface="GDS Transport"/>
                <a:hlinkClick r:id="rId23"/>
              </a:rPr>
              <a:t>Polish</a:t>
            </a:r>
            <a:r>
              <a:rPr lang="en-GB" sz="1600" b="0" i="0" dirty="0">
                <a:solidFill>
                  <a:srgbClr val="0B0C0C"/>
                </a:solidFill>
                <a:effectLst/>
                <a:latin typeface="GDS Transport"/>
              </a:rPr>
              <a:t>, </a:t>
            </a:r>
            <a:r>
              <a:rPr lang="en-GB" sz="1600" b="0" i="0" dirty="0">
                <a:solidFill>
                  <a:srgbClr val="1D70B8"/>
                </a:solidFill>
                <a:effectLst/>
                <a:latin typeface="GDS Transport"/>
                <a:hlinkClick r:id="rId24"/>
              </a:rPr>
              <a:t>Romanian</a:t>
            </a:r>
            <a:r>
              <a:rPr lang="en-GB" sz="1600" b="0" i="0" dirty="0">
                <a:solidFill>
                  <a:srgbClr val="0B0C0C"/>
                </a:solidFill>
                <a:effectLst/>
                <a:latin typeface="GDS Transport"/>
              </a:rPr>
              <a:t>, </a:t>
            </a:r>
            <a:r>
              <a:rPr lang="en-GB" sz="1600" b="0" i="0" dirty="0">
                <a:solidFill>
                  <a:srgbClr val="1D70B8"/>
                </a:solidFill>
                <a:effectLst/>
                <a:latin typeface="GDS Transport"/>
                <a:hlinkClick r:id="rId25"/>
              </a:rPr>
              <a:t>Romany</a:t>
            </a:r>
            <a:r>
              <a:rPr lang="en-GB" sz="1600" b="0" i="0" dirty="0">
                <a:solidFill>
                  <a:srgbClr val="0B0C0C"/>
                </a:solidFill>
                <a:effectLst/>
                <a:latin typeface="GDS Transport"/>
              </a:rPr>
              <a:t>, </a:t>
            </a:r>
            <a:r>
              <a:rPr lang="en-GB" sz="1600" b="0" i="0" dirty="0">
                <a:solidFill>
                  <a:srgbClr val="1D70B8"/>
                </a:solidFill>
                <a:effectLst/>
                <a:latin typeface="GDS Transport"/>
                <a:hlinkClick r:id="rId26"/>
              </a:rPr>
              <a:t>Russian</a:t>
            </a:r>
            <a:r>
              <a:rPr lang="en-GB" sz="1600" b="0" i="0" dirty="0">
                <a:solidFill>
                  <a:srgbClr val="0B0C0C"/>
                </a:solidFill>
                <a:effectLst/>
                <a:latin typeface="GDS Transport"/>
              </a:rPr>
              <a:t>, </a:t>
            </a:r>
            <a:r>
              <a:rPr lang="en-GB" sz="1600" b="0" i="0" dirty="0">
                <a:solidFill>
                  <a:srgbClr val="1D70B8"/>
                </a:solidFill>
                <a:effectLst/>
                <a:latin typeface="GDS Transport"/>
                <a:hlinkClick r:id="rId27"/>
              </a:rPr>
              <a:t>Somali</a:t>
            </a:r>
            <a:r>
              <a:rPr lang="en-GB" sz="1600" b="0" i="0" dirty="0">
                <a:solidFill>
                  <a:srgbClr val="0B0C0C"/>
                </a:solidFill>
                <a:effectLst/>
                <a:latin typeface="GDS Transport"/>
              </a:rPr>
              <a:t>, </a:t>
            </a:r>
            <a:r>
              <a:rPr lang="en-GB" sz="1600" b="0" i="0" dirty="0">
                <a:solidFill>
                  <a:srgbClr val="1D70B8"/>
                </a:solidFill>
                <a:effectLst/>
                <a:latin typeface="GDS Transport"/>
                <a:hlinkClick r:id="rId28"/>
              </a:rPr>
              <a:t>Spanish</a:t>
            </a:r>
            <a:r>
              <a:rPr lang="en-GB" sz="1600" b="0" i="0" dirty="0">
                <a:solidFill>
                  <a:srgbClr val="0B0C0C"/>
                </a:solidFill>
                <a:effectLst/>
                <a:latin typeface="GDS Transport"/>
              </a:rPr>
              <a:t>, </a:t>
            </a:r>
            <a:r>
              <a:rPr lang="en-GB" sz="1600" b="0" i="0" dirty="0">
                <a:solidFill>
                  <a:srgbClr val="1D70B8"/>
                </a:solidFill>
                <a:effectLst/>
                <a:latin typeface="GDS Transport"/>
                <a:hlinkClick r:id="rId29"/>
              </a:rPr>
              <a:t>Turkish</a:t>
            </a:r>
            <a:r>
              <a:rPr lang="en-GB" sz="1600" b="0" i="0" dirty="0">
                <a:solidFill>
                  <a:srgbClr val="0B0C0C"/>
                </a:solidFill>
                <a:effectLst/>
                <a:latin typeface="GDS Transport"/>
              </a:rPr>
              <a:t>, </a:t>
            </a:r>
            <a:r>
              <a:rPr lang="en-GB" sz="1600" b="0" i="0" dirty="0">
                <a:solidFill>
                  <a:srgbClr val="1D70B8"/>
                </a:solidFill>
                <a:effectLst/>
                <a:latin typeface="GDS Transport"/>
                <a:hlinkClick r:id="rId30"/>
              </a:rPr>
              <a:t>Twi</a:t>
            </a:r>
            <a:r>
              <a:rPr lang="en-GB" sz="1600" b="0" i="0" dirty="0">
                <a:solidFill>
                  <a:srgbClr val="0B0C0C"/>
                </a:solidFill>
                <a:effectLst/>
                <a:latin typeface="GDS Transport"/>
              </a:rPr>
              <a:t>, </a:t>
            </a:r>
            <a:r>
              <a:rPr lang="en-GB" sz="1600" b="0" i="0" dirty="0">
                <a:solidFill>
                  <a:srgbClr val="1D70B8"/>
                </a:solidFill>
                <a:effectLst/>
                <a:latin typeface="GDS Transport"/>
                <a:hlinkClick r:id="rId31"/>
              </a:rPr>
              <a:t>Ukrainian</a:t>
            </a:r>
            <a:r>
              <a:rPr lang="en-GB" sz="1600" b="0" i="0" dirty="0">
                <a:solidFill>
                  <a:srgbClr val="0B0C0C"/>
                </a:solidFill>
                <a:effectLst/>
                <a:latin typeface="GDS Transport"/>
              </a:rPr>
              <a:t>, </a:t>
            </a:r>
            <a:r>
              <a:rPr lang="en-GB" sz="1600" b="0" i="0" dirty="0">
                <a:solidFill>
                  <a:srgbClr val="1D70B8"/>
                </a:solidFill>
                <a:effectLst/>
                <a:latin typeface="GDS Transport"/>
                <a:hlinkClick r:id="rId32"/>
              </a:rPr>
              <a:t>Urdu</a:t>
            </a:r>
            <a:r>
              <a:rPr lang="en-GB" sz="1600" b="0" i="0" dirty="0">
                <a:solidFill>
                  <a:srgbClr val="0B0C0C"/>
                </a:solidFill>
                <a:effectLst/>
                <a:latin typeface="GDS Transport"/>
              </a:rPr>
              <a:t> and </a:t>
            </a:r>
            <a:r>
              <a:rPr lang="en-GB" sz="1600" b="0" i="0" dirty="0">
                <a:solidFill>
                  <a:srgbClr val="1D70B8"/>
                </a:solidFill>
                <a:effectLst/>
                <a:latin typeface="GDS Transport"/>
                <a:hlinkClick r:id="rId33"/>
              </a:rPr>
              <a:t>Yiddish</a:t>
            </a:r>
            <a:r>
              <a:rPr lang="en-GB" sz="1600" b="0" i="0" dirty="0">
                <a:solidFill>
                  <a:srgbClr val="0B0C0C"/>
                </a:solidFill>
                <a:effectLst/>
                <a:latin typeface="GDS Transport"/>
              </a:rPr>
              <a:t>.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7B02E31-3A86-FE23-4FA4-06B218F07D48}"/>
              </a:ext>
            </a:extLst>
          </p:cNvPr>
          <p:cNvSpPr/>
          <p:nvPr/>
        </p:nvSpPr>
        <p:spPr>
          <a:xfrm>
            <a:off x="5254850" y="4305473"/>
            <a:ext cx="6160402" cy="1995038"/>
          </a:xfrm>
          <a:custGeom>
            <a:avLst/>
            <a:gdLst>
              <a:gd name="connsiteX0" fmla="*/ 0 w 6160402"/>
              <a:gd name="connsiteY0" fmla="*/ 332513 h 1995038"/>
              <a:gd name="connsiteX1" fmla="*/ 332513 w 6160402"/>
              <a:gd name="connsiteY1" fmla="*/ 0 h 1995038"/>
              <a:gd name="connsiteX2" fmla="*/ 1129343 w 6160402"/>
              <a:gd name="connsiteY2" fmla="*/ 0 h 1995038"/>
              <a:gd name="connsiteX3" fmla="*/ 1761311 w 6160402"/>
              <a:gd name="connsiteY3" fmla="*/ 0 h 1995038"/>
              <a:gd name="connsiteX4" fmla="*/ 2338325 w 6160402"/>
              <a:gd name="connsiteY4" fmla="*/ 0 h 1995038"/>
              <a:gd name="connsiteX5" fmla="*/ 3080201 w 6160402"/>
              <a:gd name="connsiteY5" fmla="*/ 0 h 1995038"/>
              <a:gd name="connsiteX6" fmla="*/ 3712169 w 6160402"/>
              <a:gd name="connsiteY6" fmla="*/ 0 h 1995038"/>
              <a:gd name="connsiteX7" fmla="*/ 4508999 w 6160402"/>
              <a:gd name="connsiteY7" fmla="*/ 0 h 1995038"/>
              <a:gd name="connsiteX8" fmla="*/ 5086013 w 6160402"/>
              <a:gd name="connsiteY8" fmla="*/ 0 h 1995038"/>
              <a:gd name="connsiteX9" fmla="*/ 5827889 w 6160402"/>
              <a:gd name="connsiteY9" fmla="*/ 0 h 1995038"/>
              <a:gd name="connsiteX10" fmla="*/ 6160402 w 6160402"/>
              <a:gd name="connsiteY10" fmla="*/ 332513 h 1995038"/>
              <a:gd name="connsiteX11" fmla="*/ 6160402 w 6160402"/>
              <a:gd name="connsiteY11" fmla="*/ 997519 h 1995038"/>
              <a:gd name="connsiteX12" fmla="*/ 6160402 w 6160402"/>
              <a:gd name="connsiteY12" fmla="*/ 1662525 h 1995038"/>
              <a:gd name="connsiteX13" fmla="*/ 5827889 w 6160402"/>
              <a:gd name="connsiteY13" fmla="*/ 1995038 h 1995038"/>
              <a:gd name="connsiteX14" fmla="*/ 5140967 w 6160402"/>
              <a:gd name="connsiteY14" fmla="*/ 1995038 h 1995038"/>
              <a:gd name="connsiteX15" fmla="*/ 4454045 w 6160402"/>
              <a:gd name="connsiteY15" fmla="*/ 1995038 h 1995038"/>
              <a:gd name="connsiteX16" fmla="*/ 3657215 w 6160402"/>
              <a:gd name="connsiteY16" fmla="*/ 1995038 h 1995038"/>
              <a:gd name="connsiteX17" fmla="*/ 2970293 w 6160402"/>
              <a:gd name="connsiteY17" fmla="*/ 1995038 h 1995038"/>
              <a:gd name="connsiteX18" fmla="*/ 2448233 w 6160402"/>
              <a:gd name="connsiteY18" fmla="*/ 1995038 h 1995038"/>
              <a:gd name="connsiteX19" fmla="*/ 1871218 w 6160402"/>
              <a:gd name="connsiteY19" fmla="*/ 1995038 h 1995038"/>
              <a:gd name="connsiteX20" fmla="*/ 1074389 w 6160402"/>
              <a:gd name="connsiteY20" fmla="*/ 1995038 h 1995038"/>
              <a:gd name="connsiteX21" fmla="*/ 332513 w 6160402"/>
              <a:gd name="connsiteY21" fmla="*/ 1995038 h 1995038"/>
              <a:gd name="connsiteX22" fmla="*/ 0 w 6160402"/>
              <a:gd name="connsiteY22" fmla="*/ 1662525 h 1995038"/>
              <a:gd name="connsiteX23" fmla="*/ 0 w 6160402"/>
              <a:gd name="connsiteY23" fmla="*/ 984219 h 1995038"/>
              <a:gd name="connsiteX24" fmla="*/ 0 w 6160402"/>
              <a:gd name="connsiteY24" fmla="*/ 332513 h 1995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6160402" h="1995038" extrusionOk="0">
                <a:moveTo>
                  <a:pt x="0" y="332513"/>
                </a:moveTo>
                <a:cubicBezTo>
                  <a:pt x="-7879" y="144011"/>
                  <a:pt x="143631" y="1966"/>
                  <a:pt x="332513" y="0"/>
                </a:cubicBezTo>
                <a:cubicBezTo>
                  <a:pt x="536661" y="37275"/>
                  <a:pt x="904177" y="-26622"/>
                  <a:pt x="1129343" y="0"/>
                </a:cubicBezTo>
                <a:cubicBezTo>
                  <a:pt x="1354509" y="26622"/>
                  <a:pt x="1582140" y="3380"/>
                  <a:pt x="1761311" y="0"/>
                </a:cubicBezTo>
                <a:cubicBezTo>
                  <a:pt x="1940482" y="-3380"/>
                  <a:pt x="2180214" y="20245"/>
                  <a:pt x="2338325" y="0"/>
                </a:cubicBezTo>
                <a:cubicBezTo>
                  <a:pt x="2496436" y="-20245"/>
                  <a:pt x="2859089" y="16458"/>
                  <a:pt x="3080201" y="0"/>
                </a:cubicBezTo>
                <a:cubicBezTo>
                  <a:pt x="3301313" y="-16458"/>
                  <a:pt x="3470569" y="23858"/>
                  <a:pt x="3712169" y="0"/>
                </a:cubicBezTo>
                <a:cubicBezTo>
                  <a:pt x="3953769" y="-23858"/>
                  <a:pt x="4120611" y="13711"/>
                  <a:pt x="4508999" y="0"/>
                </a:cubicBezTo>
                <a:cubicBezTo>
                  <a:pt x="4897387" y="-13711"/>
                  <a:pt x="4858119" y="12505"/>
                  <a:pt x="5086013" y="0"/>
                </a:cubicBezTo>
                <a:cubicBezTo>
                  <a:pt x="5313907" y="-12505"/>
                  <a:pt x="5511668" y="-19020"/>
                  <a:pt x="5827889" y="0"/>
                </a:cubicBezTo>
                <a:cubicBezTo>
                  <a:pt x="6040574" y="6983"/>
                  <a:pt x="6124893" y="143128"/>
                  <a:pt x="6160402" y="332513"/>
                </a:cubicBezTo>
                <a:cubicBezTo>
                  <a:pt x="6159865" y="557823"/>
                  <a:pt x="6188112" y="750560"/>
                  <a:pt x="6160402" y="997519"/>
                </a:cubicBezTo>
                <a:cubicBezTo>
                  <a:pt x="6132692" y="1244478"/>
                  <a:pt x="6154240" y="1495118"/>
                  <a:pt x="6160402" y="1662525"/>
                </a:cubicBezTo>
                <a:cubicBezTo>
                  <a:pt x="6183793" y="1874819"/>
                  <a:pt x="6039638" y="1970429"/>
                  <a:pt x="5827889" y="1995038"/>
                </a:cubicBezTo>
                <a:cubicBezTo>
                  <a:pt x="5602672" y="1996480"/>
                  <a:pt x="5412770" y="1994417"/>
                  <a:pt x="5140967" y="1995038"/>
                </a:cubicBezTo>
                <a:cubicBezTo>
                  <a:pt x="4869164" y="1995659"/>
                  <a:pt x="4660439" y="2028398"/>
                  <a:pt x="4454045" y="1995038"/>
                </a:cubicBezTo>
                <a:cubicBezTo>
                  <a:pt x="4247651" y="1961678"/>
                  <a:pt x="3848950" y="2001188"/>
                  <a:pt x="3657215" y="1995038"/>
                </a:cubicBezTo>
                <a:cubicBezTo>
                  <a:pt x="3465480" y="1988889"/>
                  <a:pt x="3170784" y="1970256"/>
                  <a:pt x="2970293" y="1995038"/>
                </a:cubicBezTo>
                <a:cubicBezTo>
                  <a:pt x="2769802" y="2019820"/>
                  <a:pt x="2583450" y="1994452"/>
                  <a:pt x="2448233" y="1995038"/>
                </a:cubicBezTo>
                <a:cubicBezTo>
                  <a:pt x="2313016" y="1995624"/>
                  <a:pt x="2022730" y="1993632"/>
                  <a:pt x="1871218" y="1995038"/>
                </a:cubicBezTo>
                <a:cubicBezTo>
                  <a:pt x="1719707" y="1996444"/>
                  <a:pt x="1449457" y="2001333"/>
                  <a:pt x="1074389" y="1995038"/>
                </a:cubicBezTo>
                <a:cubicBezTo>
                  <a:pt x="699321" y="1988743"/>
                  <a:pt x="597079" y="2014174"/>
                  <a:pt x="332513" y="1995038"/>
                </a:cubicBezTo>
                <a:cubicBezTo>
                  <a:pt x="155239" y="2007646"/>
                  <a:pt x="-20441" y="1856946"/>
                  <a:pt x="0" y="1662525"/>
                </a:cubicBezTo>
                <a:cubicBezTo>
                  <a:pt x="-15647" y="1466129"/>
                  <a:pt x="-3474" y="1285038"/>
                  <a:pt x="0" y="984219"/>
                </a:cubicBezTo>
                <a:cubicBezTo>
                  <a:pt x="3474" y="683400"/>
                  <a:pt x="-24016" y="578071"/>
                  <a:pt x="0" y="332513"/>
                </a:cubicBezTo>
                <a:close/>
              </a:path>
            </a:pathLst>
          </a:custGeom>
          <a:noFill/>
          <a:ln w="190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79441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44159C9-978B-6E54-6897-B8E16E4F2400}"/>
              </a:ext>
            </a:extLst>
          </p:cNvPr>
          <p:cNvSpPr txBox="1"/>
          <p:nvPr/>
        </p:nvSpPr>
        <p:spPr>
          <a:xfrm>
            <a:off x="4695884" y="259571"/>
            <a:ext cx="84891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Vaccine Ingredients</a:t>
            </a:r>
          </a:p>
          <a:p>
            <a:pPr algn="ctr"/>
            <a:r>
              <a:rPr lang="en-GB" sz="2400" b="1" dirty="0"/>
              <a:t>Porcine Gelatine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18695D27-69F1-E6FB-4297-0C65458AAA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6658884"/>
              </p:ext>
            </p:extLst>
          </p:nvPr>
        </p:nvGraphicFramePr>
        <p:xfrm>
          <a:off x="6164825" y="1303702"/>
          <a:ext cx="5840362" cy="30306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9807">
                  <a:extLst>
                    <a:ext uri="{9D8B030D-6E8A-4147-A177-3AD203B41FA5}">
                      <a16:colId xmlns:a16="http://schemas.microsoft.com/office/drawing/2014/main" val="2840724054"/>
                    </a:ext>
                  </a:extLst>
                </a:gridCol>
                <a:gridCol w="2701905">
                  <a:extLst>
                    <a:ext uri="{9D8B030D-6E8A-4147-A177-3AD203B41FA5}">
                      <a16:colId xmlns:a16="http://schemas.microsoft.com/office/drawing/2014/main" val="921752306"/>
                    </a:ext>
                  </a:extLst>
                </a:gridCol>
                <a:gridCol w="1368650">
                  <a:extLst>
                    <a:ext uri="{9D8B030D-6E8A-4147-A177-3AD203B41FA5}">
                      <a16:colId xmlns:a16="http://schemas.microsoft.com/office/drawing/2014/main" val="2549959893"/>
                    </a:ext>
                  </a:extLst>
                </a:gridCol>
              </a:tblGrid>
              <a:tr h="370142">
                <a:tc>
                  <a:txBody>
                    <a:bodyPr/>
                    <a:lstStyle/>
                    <a:p>
                      <a:r>
                        <a:rPr lang="en-GB" dirty="0"/>
                        <a:t>Contains Gelatine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Alternative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7827340"/>
                  </a:ext>
                </a:extLst>
              </a:tr>
              <a:tr h="370142">
                <a:tc>
                  <a:txBody>
                    <a:bodyPr/>
                    <a:lstStyle/>
                    <a:p>
                      <a:r>
                        <a:rPr lang="en-GB" dirty="0"/>
                        <a:t>LAIV Nasal Spray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Flu ( 2yrs-16yrs)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/>
                        <a:t>QIVc</a:t>
                      </a:r>
                      <a:r>
                        <a:rPr lang="en-GB" dirty="0"/>
                        <a:t> Injection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6652743"/>
                  </a:ext>
                </a:extLst>
              </a:tr>
              <a:tr h="370142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7490837"/>
                  </a:ext>
                </a:extLst>
              </a:tr>
              <a:tr h="638875">
                <a:tc>
                  <a:txBody>
                    <a:bodyPr/>
                    <a:lstStyle/>
                    <a:p>
                      <a:r>
                        <a:rPr lang="en-GB" dirty="0" err="1"/>
                        <a:t>Vaxpro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MMR (Measles/Mumps/Rubella)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/>
                        <a:t>Priorix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9772888"/>
                  </a:ext>
                </a:extLst>
              </a:tr>
              <a:tr h="370142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6268490"/>
                  </a:ext>
                </a:extLst>
              </a:tr>
              <a:tr h="370142">
                <a:tc>
                  <a:txBody>
                    <a:bodyPr/>
                    <a:lstStyle/>
                    <a:p>
                      <a:r>
                        <a:rPr lang="en-GB" dirty="0"/>
                        <a:t>Zostavax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Shingles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Shingrix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5234284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DC282948-9B51-EE99-3404-D47767ECA163}"/>
              </a:ext>
            </a:extLst>
          </p:cNvPr>
          <p:cNvSpPr txBox="1"/>
          <p:nvPr/>
        </p:nvSpPr>
        <p:spPr>
          <a:xfrm>
            <a:off x="6164825" y="4713585"/>
            <a:ext cx="584036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Ask Healthcare provider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Children 2-3yrs – GP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Secondary School – School </a:t>
            </a:r>
            <a:r>
              <a:rPr lang="en-GB" dirty="0" err="1"/>
              <a:t>Imms</a:t>
            </a:r>
            <a:r>
              <a:rPr lang="en-GB" dirty="0"/>
              <a:t> Team (CNWL)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Primary – School </a:t>
            </a:r>
            <a:r>
              <a:rPr lang="en-GB" dirty="0" err="1"/>
              <a:t>Imms</a:t>
            </a:r>
            <a:r>
              <a:rPr lang="en-GB" dirty="0"/>
              <a:t> Team (CNWL) at community clinic</a:t>
            </a:r>
          </a:p>
          <a:p>
            <a:pPr algn="ctr"/>
            <a:r>
              <a:rPr lang="en-US" sz="18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020</a:t>
            </a:r>
            <a:r>
              <a:rPr lang="en-US" sz="1800" b="1" spc="-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3317</a:t>
            </a:r>
            <a:r>
              <a:rPr lang="en-US" sz="1800" b="1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5076</a:t>
            </a:r>
            <a:r>
              <a:rPr lang="en-US" sz="1800" b="1" spc="-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endParaRPr lang="en-GB" b="1" dirty="0"/>
          </a:p>
        </p:txBody>
      </p:sp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0EE2CA21-2025-1C3F-5FB7-9B6B56011A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362" t="17654" r="35512" b="19353"/>
          <a:stretch/>
        </p:blipFill>
        <p:spPr bwMode="auto">
          <a:xfrm>
            <a:off x="448350" y="584036"/>
            <a:ext cx="4058757" cy="565748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04D2C70-223A-B35E-1C4B-9E43151A5C83}"/>
              </a:ext>
            </a:extLst>
          </p:cNvPr>
          <p:cNvSpPr txBox="1"/>
          <p:nvPr/>
        </p:nvSpPr>
        <p:spPr>
          <a:xfrm>
            <a:off x="240399" y="6273964"/>
            <a:ext cx="673263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00" dirty="0"/>
              <a:t>https://assets.publishing.service.gov.uk/government/uploads/system/uploads/attachment_data/file/1107767/UKHSA-12462-vaccines-porcine-gelatine-English.pdf</a:t>
            </a:r>
          </a:p>
        </p:txBody>
      </p:sp>
    </p:spTree>
    <p:extLst>
      <p:ext uri="{BB962C8B-B14F-4D97-AF65-F5344CB8AC3E}">
        <p14:creationId xmlns:p14="http://schemas.microsoft.com/office/powerpoint/2010/main" val="34460275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7" name="Rectangle 4106">
            <a:extLst>
              <a:ext uri="{FF2B5EF4-FFF2-40B4-BE49-F238E27FC236}">
                <a16:creationId xmlns:a16="http://schemas.microsoft.com/office/drawing/2014/main" id="{09C509D2-0C1A-47B8-89C1-D3AB17D452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0" name="Picture 4" descr="The importance of community and collaboration - Research World">
            <a:extLst>
              <a:ext uri="{FF2B5EF4-FFF2-40B4-BE49-F238E27FC236}">
                <a16:creationId xmlns:a16="http://schemas.microsoft.com/office/drawing/2014/main" id="{D3AD4430-C937-39D3-48EB-106EAA54ED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19" r="7681" b="-2"/>
          <a:stretch/>
        </p:blipFill>
        <p:spPr bwMode="auto">
          <a:xfrm>
            <a:off x="91567" y="89351"/>
            <a:ext cx="3006061" cy="3339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ommunity Business Partnership Collaboration Support Concept Stock Photo |  Adobe Stock">
            <a:extLst>
              <a:ext uri="{FF2B5EF4-FFF2-40B4-BE49-F238E27FC236}">
                <a16:creationId xmlns:a16="http://schemas.microsoft.com/office/drawing/2014/main" id="{936E99CB-E2EB-DE19-2C3E-503A95E753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83" r="9349"/>
          <a:stretch/>
        </p:blipFill>
        <p:spPr bwMode="auto">
          <a:xfrm>
            <a:off x="3198068" y="10"/>
            <a:ext cx="2991088" cy="3339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Spotlight on 4 Online Collaborative Communities | Redbooth">
            <a:extLst>
              <a:ext uri="{FF2B5EF4-FFF2-40B4-BE49-F238E27FC236}">
                <a16:creationId xmlns:a16="http://schemas.microsoft.com/office/drawing/2014/main" id="{7B91E367-F550-1DA7-9B3F-9592D8FA30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3967"/>
          <a:stretch/>
        </p:blipFill>
        <p:spPr bwMode="auto">
          <a:xfrm>
            <a:off x="3049" y="3429000"/>
            <a:ext cx="6189158" cy="3339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21FB1A3-BE4F-6A71-C29B-B366B89C8A7A}"/>
              </a:ext>
            </a:extLst>
          </p:cNvPr>
          <p:cNvSpPr txBox="1"/>
          <p:nvPr/>
        </p:nvSpPr>
        <p:spPr>
          <a:xfrm>
            <a:off x="6523573" y="466049"/>
            <a:ext cx="4753534" cy="589345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7200" b="1" dirty="0">
                <a:latin typeface="Ink Free" panose="03080402000500000000" pitchFamily="66" charset="0"/>
              </a:rPr>
              <a:t>Welcome 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000" b="1" dirty="0">
                <a:latin typeface="Ink Free" panose="03080402000500000000" pitchFamily="66" charset="0"/>
              </a:rPr>
              <a:t>your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US" sz="3200" b="1" dirty="0">
              <a:latin typeface="Ink Free" panose="03080402000500000000" pitchFamily="66" charset="0"/>
            </a:endParaRP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3200" b="1" dirty="0">
                <a:latin typeface="Ink Free" panose="03080402000500000000" pitchFamily="66" charset="0"/>
              </a:rPr>
              <a:t>Comments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3200" b="1" dirty="0">
                <a:latin typeface="Ink Free" panose="03080402000500000000" pitchFamily="66" charset="0"/>
              </a:rPr>
              <a:t>Ideas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3200" b="1" dirty="0">
                <a:latin typeface="Ink Free" panose="03080402000500000000" pitchFamily="66" charset="0"/>
              </a:rPr>
              <a:t>&amp;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3200" b="1" dirty="0">
                <a:latin typeface="Ink Free" panose="03080402000500000000" pitchFamily="66" charset="0"/>
              </a:rPr>
              <a:t>Suggestions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US" sz="2000" b="1" dirty="0">
              <a:latin typeface="Ink Free" panose="03080402000500000000" pitchFamily="66" charset="0"/>
            </a:endParaRP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US" sz="2000" b="1" dirty="0">
              <a:latin typeface="Ink Free" panose="03080402000500000000" pitchFamily="66" charset="0"/>
            </a:endParaRP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US" sz="2000" b="1" dirty="0">
              <a:latin typeface="Ink Free" panose="03080402000500000000" pitchFamily="66" charset="0"/>
            </a:endParaRP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3000" b="1" dirty="0">
                <a:latin typeface="Ink Free" panose="03080402000500000000" pitchFamily="66" charset="0"/>
              </a:rPr>
              <a:t>Looking forward 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3000" b="1" dirty="0">
                <a:latin typeface="Ink Free" panose="03080402000500000000" pitchFamily="66" charset="0"/>
              </a:rPr>
              <a:t>to 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3000" b="1" dirty="0">
                <a:latin typeface="Ink Free" panose="03080402000500000000" pitchFamily="66" charset="0"/>
              </a:rPr>
              <a:t>working with you....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b="1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770525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66326E1111D89438A3085FDE9A5FD0F" ma:contentTypeVersion="19" ma:contentTypeDescription="Create a new document." ma:contentTypeScope="" ma:versionID="0029d1c8254a05e557db423190cb9274">
  <xsd:schema xmlns:xsd="http://www.w3.org/2001/XMLSchema" xmlns:xs="http://www.w3.org/2001/XMLSchema" xmlns:p="http://schemas.microsoft.com/office/2006/metadata/properties" xmlns:ns1="http://schemas.microsoft.com/sharepoint/v3" xmlns:ns2="24d292ad-1d7b-47bb-988d-0421f47b48dd" xmlns:ns3="66dc577f-7463-49c1-b6b4-ba31d4c27bbb" targetNamespace="http://schemas.microsoft.com/office/2006/metadata/properties" ma:root="true" ma:fieldsID="9a1a1b6e1d7986f45178bd551042afa9" ns1:_="" ns2:_="" ns3:_="">
    <xsd:import namespace="http://schemas.microsoft.com/sharepoint/v3"/>
    <xsd:import namespace="24d292ad-1d7b-47bb-988d-0421f47b48dd"/>
    <xsd:import namespace="66dc577f-7463-49c1-b6b4-ba31d4c27bb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1:_ip_UnifiedCompliancePolicyProperties" minOccurs="0"/>
                <xsd:element ref="ns1:_ip_UnifiedCompliancePolicyUIAc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d292ad-1d7b-47bb-988d-0421f47b48d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47ed7110-f592-4c9a-8fba-958c55cbc31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dc577f-7463-49c1-b6b4-ba31d4c27bbb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e6362ba2-87ba-4762-9774-42b2a5749c05}" ma:internalName="TaxCatchAll" ma:showField="CatchAllData" ma:web="66dc577f-7463-49c1-b6b4-ba31d4c27bb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1930DBB-C1CF-4903-8582-685F9D335A34}"/>
</file>

<file path=customXml/itemProps2.xml><?xml version="1.0" encoding="utf-8"?>
<ds:datastoreItem xmlns:ds="http://schemas.openxmlformats.org/officeDocument/2006/customXml" ds:itemID="{319498D8-1793-47F7-8D36-DBD34DA2981A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314</Words>
  <Application>Microsoft Office PowerPoint</Application>
  <PresentationFormat>Widescreen</PresentationFormat>
  <Paragraphs>65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GDS Transport</vt:lpstr>
      <vt:lpstr>Ink Free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Cox, Anna: WCC</dc:creator>
  <cp:lastModifiedBy>Phayza Fudlalla</cp:lastModifiedBy>
  <cp:revision>17</cp:revision>
  <dcterms:created xsi:type="dcterms:W3CDTF">2023-09-26T10:56:32Z</dcterms:created>
  <dcterms:modified xsi:type="dcterms:W3CDTF">2023-09-26T13:28:34Z</dcterms:modified>
</cp:coreProperties>
</file>