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6858000" cy="9144000"/>
  <p:embeddedFontLst>
    <p:embeddedFont>
      <p:font typeface="Apex Rounded 1" panose="020B0604020202020204" charset="0"/>
      <p:regular r:id="rId9"/>
    </p:embeddedFont>
    <p:embeddedFont>
      <p:font typeface="Apex Rounded 2" panose="020B0604020202020204" charset="0"/>
      <p:regular r:id="rId10"/>
    </p:embeddedFont>
    <p:embeddedFont>
      <p:font typeface="Apex Rounded 3" panose="020B0604020202020204" charset="0"/>
      <p:regular r:id="rId11"/>
    </p:embeddedFont>
    <p:embeddedFont>
      <p:font typeface="Apex Rounded 4" panose="020B0604020202020204" charset="0"/>
      <p:regular r:id="rId12"/>
    </p:embeddedFont>
    <p:embeddedFont>
      <p:font typeface="Aptos" panose="020B0004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CF029-72A2-4B6D-8148-63E567EC7B00}" v="1" dt="2024-01-03T14:04:36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0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8E4D92-DD88-8BD2-54A5-35948576E0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0477500"/>
            <a:ext cx="38258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03412"/>
            <a:ext cx="7560002" cy="2924442"/>
          </a:xfrm>
          <a:custGeom>
            <a:avLst/>
            <a:gdLst/>
            <a:ahLst/>
            <a:cxnLst/>
            <a:rect l="l" t="t" r="r" b="b"/>
            <a:pathLst>
              <a:path w="7560002" h="2924442">
                <a:moveTo>
                  <a:pt x="0" y="0"/>
                </a:moveTo>
                <a:lnTo>
                  <a:pt x="7560002" y="0"/>
                </a:lnTo>
                <a:lnTo>
                  <a:pt x="7560002" y="2924441"/>
                </a:lnTo>
                <a:lnTo>
                  <a:pt x="0" y="29244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3" t="-38630" r="-1443" b="-3863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171498" y="-171498"/>
            <a:ext cx="7902997" cy="11035008"/>
          </a:xfrm>
          <a:custGeom>
            <a:avLst/>
            <a:gdLst/>
            <a:ahLst/>
            <a:cxnLst/>
            <a:rect l="l" t="t" r="r" b="b"/>
            <a:pathLst>
              <a:path w="7902997" h="11035008">
                <a:moveTo>
                  <a:pt x="0" y="0"/>
                </a:moveTo>
                <a:lnTo>
                  <a:pt x="7902998" y="0"/>
                </a:lnTo>
                <a:lnTo>
                  <a:pt x="7902998" y="11035008"/>
                </a:lnTo>
                <a:lnTo>
                  <a:pt x="0" y="110350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-2784440" y="338053"/>
            <a:ext cx="5568881" cy="1204903"/>
          </a:xfrm>
          <a:custGeom>
            <a:avLst/>
            <a:gdLst/>
            <a:ahLst/>
            <a:cxnLst/>
            <a:rect l="l" t="t" r="r" b="b"/>
            <a:pathLst>
              <a:path w="5568881" h="1204903">
                <a:moveTo>
                  <a:pt x="0" y="0"/>
                </a:moveTo>
                <a:lnTo>
                  <a:pt x="5568880" y="0"/>
                </a:lnTo>
                <a:lnTo>
                  <a:pt x="5568880" y="1204903"/>
                </a:lnTo>
                <a:lnTo>
                  <a:pt x="0" y="12049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93557" y="349406"/>
            <a:ext cx="1929758" cy="1193550"/>
          </a:xfrm>
          <a:custGeom>
            <a:avLst/>
            <a:gdLst/>
            <a:ahLst/>
            <a:cxnLst/>
            <a:rect l="l" t="t" r="r" b="b"/>
            <a:pathLst>
              <a:path w="1929758" h="1193550">
                <a:moveTo>
                  <a:pt x="0" y="0"/>
                </a:moveTo>
                <a:lnTo>
                  <a:pt x="1929758" y="0"/>
                </a:lnTo>
                <a:lnTo>
                  <a:pt x="1929758" y="1193550"/>
                </a:lnTo>
                <a:lnTo>
                  <a:pt x="0" y="11935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5229478" y="265434"/>
            <a:ext cx="1153411" cy="591385"/>
          </a:xfrm>
          <a:custGeom>
            <a:avLst/>
            <a:gdLst/>
            <a:ahLst/>
            <a:cxnLst/>
            <a:rect l="l" t="t" r="r" b="b"/>
            <a:pathLst>
              <a:path w="1153411" h="591385">
                <a:moveTo>
                  <a:pt x="0" y="0"/>
                </a:moveTo>
                <a:lnTo>
                  <a:pt x="1153411" y="0"/>
                </a:lnTo>
                <a:lnTo>
                  <a:pt x="1153411" y="591385"/>
                </a:lnTo>
                <a:lnTo>
                  <a:pt x="0" y="5913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318767" y="7040130"/>
            <a:ext cx="2271831" cy="1687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9"/>
              </a:lnSpc>
            </a:pPr>
            <a:r>
              <a:rPr lang="en-US" sz="1499">
                <a:solidFill>
                  <a:srgbClr val="B2015B"/>
                </a:solidFill>
                <a:latin typeface="Apex Rounded 2"/>
              </a:rPr>
              <a:t>Tuesday </a:t>
            </a:r>
          </a:p>
          <a:p>
            <a:pPr algn="ctr">
              <a:lnSpc>
                <a:spcPts val="1709"/>
              </a:lnSpc>
            </a:pPr>
            <a:r>
              <a:rPr lang="en-US" sz="1499">
                <a:solidFill>
                  <a:srgbClr val="B2015B"/>
                </a:solidFill>
                <a:latin typeface="Apex Rounded 2"/>
              </a:rPr>
              <a:t>@ Redcliffe gardens</a:t>
            </a:r>
          </a:p>
          <a:p>
            <a:pPr algn="ctr">
              <a:lnSpc>
                <a:spcPts val="1709"/>
              </a:lnSpc>
            </a:pPr>
            <a:endParaRPr lang="en-US" sz="1499">
              <a:solidFill>
                <a:srgbClr val="B2015B"/>
              </a:solidFill>
              <a:latin typeface="Apex Rounded 2"/>
            </a:endParaRPr>
          </a:p>
          <a:p>
            <a:pPr algn="ctr">
              <a:lnSpc>
                <a:spcPts val="1709"/>
              </a:lnSpc>
            </a:pPr>
            <a:r>
              <a:rPr lang="en-US" sz="1499">
                <a:solidFill>
                  <a:srgbClr val="B2015B"/>
                </a:solidFill>
                <a:latin typeface="Apex Rounded 2"/>
              </a:rPr>
              <a:t>Every other Thursday </a:t>
            </a:r>
          </a:p>
          <a:p>
            <a:pPr algn="ctr">
              <a:lnSpc>
                <a:spcPts val="1709"/>
              </a:lnSpc>
            </a:pPr>
            <a:r>
              <a:rPr lang="en-US" sz="1499">
                <a:solidFill>
                  <a:srgbClr val="B2015B"/>
                </a:solidFill>
                <a:latin typeface="Apex Rounded 2"/>
              </a:rPr>
              <a:t>@ 209a</a:t>
            </a:r>
          </a:p>
          <a:p>
            <a:pPr algn="ctr">
              <a:lnSpc>
                <a:spcPts val="1709"/>
              </a:lnSpc>
            </a:pPr>
            <a:endParaRPr lang="en-US" sz="1499">
              <a:solidFill>
                <a:srgbClr val="B2015B"/>
              </a:solidFill>
              <a:latin typeface="Apex Rounded 2"/>
            </a:endParaRPr>
          </a:p>
          <a:p>
            <a:pPr algn="ctr">
              <a:lnSpc>
                <a:spcPts val="1709"/>
              </a:lnSpc>
            </a:pPr>
            <a:r>
              <a:rPr lang="en-US" sz="1499">
                <a:solidFill>
                  <a:srgbClr val="B2015B"/>
                </a:solidFill>
                <a:latin typeface="Apex Rounded 2"/>
              </a:rPr>
              <a:t>Monthly on a Friday  </a:t>
            </a:r>
          </a:p>
          <a:p>
            <a:pPr algn="ctr">
              <a:lnSpc>
                <a:spcPts val="1709"/>
              </a:lnSpc>
            </a:pPr>
            <a:r>
              <a:rPr lang="en-US" sz="1499">
                <a:solidFill>
                  <a:srgbClr val="B2015B"/>
                </a:solidFill>
                <a:latin typeface="Apex Rounded 2"/>
              </a:rPr>
              <a:t>@ 32a Wardour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20004" y="4342781"/>
            <a:ext cx="5086179" cy="117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8"/>
              </a:lnSpc>
            </a:pPr>
            <a:r>
              <a:rPr lang="en-US" sz="3599">
                <a:solidFill>
                  <a:srgbClr val="000000"/>
                </a:solidFill>
                <a:latin typeface="Apex Rounded 1"/>
              </a:rPr>
              <a:t>Women's Service What's On Guide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6000" y="6390569"/>
            <a:ext cx="4698682" cy="25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9"/>
              </a:lnSpc>
            </a:pPr>
            <a:r>
              <a:rPr lang="en-US" sz="1599">
                <a:solidFill>
                  <a:srgbClr val="000000"/>
                </a:solidFill>
                <a:latin typeface="Apex Rounded 1"/>
              </a:rPr>
              <a:t>Upcoming events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6000" y="6732204"/>
            <a:ext cx="2974905" cy="64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3" lvl="1" indent="-140336" algn="just">
              <a:lnSpc>
                <a:spcPts val="1690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Apex Rounded 3"/>
              </a:rPr>
              <a:t>Self Defense workshops</a:t>
            </a:r>
          </a:p>
          <a:p>
            <a:pPr marL="280673" lvl="1" indent="-140336" algn="just">
              <a:lnSpc>
                <a:spcPts val="1690"/>
              </a:lnSpc>
              <a:buFont typeface="Arial"/>
              <a:buChar char="•"/>
            </a:pPr>
            <a:r>
              <a:rPr lang="en-US" sz="1300" dirty="0">
                <a:solidFill>
                  <a:srgbClr val="000000"/>
                </a:solidFill>
                <a:latin typeface="Apex Rounded 3"/>
              </a:rPr>
              <a:t>SASH workshops</a:t>
            </a:r>
          </a:p>
          <a:p>
            <a:pPr marL="280673" lvl="1" indent="-140336" algn="just">
              <a:lnSpc>
                <a:spcPts val="169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Apex Rounded 3"/>
              </a:rPr>
              <a:t>Inspirational talk </a:t>
            </a:r>
            <a:endParaRPr lang="en-US" sz="1300" dirty="0">
              <a:solidFill>
                <a:srgbClr val="000000"/>
              </a:solidFill>
              <a:latin typeface="Apex Rounded 3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000" y="5708041"/>
            <a:ext cx="2349341" cy="263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9"/>
              </a:lnSpc>
            </a:pPr>
            <a:r>
              <a:rPr lang="en-US" sz="1599">
                <a:solidFill>
                  <a:srgbClr val="B3025B"/>
                </a:solidFill>
                <a:latin typeface="Apex Rounded 1"/>
              </a:rPr>
              <a:t>January 2024</a:t>
            </a:r>
            <a:endParaRPr lang="en-US" sz="1599" dirty="0">
              <a:solidFill>
                <a:srgbClr val="B3025B"/>
              </a:solidFill>
              <a:latin typeface="Apex Rounded 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000" y="9717036"/>
            <a:ext cx="6048000" cy="621178"/>
            <a:chOff x="0" y="0"/>
            <a:chExt cx="8064000" cy="828238"/>
          </a:xfrm>
        </p:grpSpPr>
        <p:sp>
          <p:nvSpPr>
            <p:cNvPr id="3" name="Freeform 3"/>
            <p:cNvSpPr/>
            <p:nvPr/>
          </p:nvSpPr>
          <p:spPr>
            <a:xfrm>
              <a:off x="6526118" y="39724"/>
              <a:ext cx="1537882" cy="788514"/>
            </a:xfrm>
            <a:custGeom>
              <a:avLst/>
              <a:gdLst/>
              <a:ahLst/>
              <a:cxnLst/>
              <a:rect l="l" t="t" r="r" b="b"/>
              <a:pathLst>
                <a:path w="1537882" h="788514">
                  <a:moveTo>
                    <a:pt x="0" y="0"/>
                  </a:moveTo>
                  <a:lnTo>
                    <a:pt x="1537882" y="0"/>
                  </a:lnTo>
                  <a:lnTo>
                    <a:pt x="1537882" y="788514"/>
                  </a:lnTo>
                  <a:lnTo>
                    <a:pt x="0" y="788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711860" cy="658597"/>
            </a:xfrm>
            <a:custGeom>
              <a:avLst/>
              <a:gdLst/>
              <a:ahLst/>
              <a:cxnLst/>
              <a:rect l="l" t="t" r="r" b="b"/>
              <a:pathLst>
                <a:path w="1711860" h="658597">
                  <a:moveTo>
                    <a:pt x="0" y="0"/>
                  </a:moveTo>
                  <a:lnTo>
                    <a:pt x="1711860" y="0"/>
                  </a:lnTo>
                  <a:lnTo>
                    <a:pt x="1711860" y="658597"/>
                  </a:lnTo>
                  <a:lnTo>
                    <a:pt x="0" y="658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759747" y="2011312"/>
            <a:ext cx="2540548" cy="1696379"/>
          </a:xfrm>
          <a:custGeom>
            <a:avLst/>
            <a:gdLst/>
            <a:ahLst/>
            <a:cxnLst/>
            <a:rect l="l" t="t" r="r" b="b"/>
            <a:pathLst>
              <a:path w="2540548" h="1696379">
                <a:moveTo>
                  <a:pt x="0" y="0"/>
                </a:moveTo>
                <a:lnTo>
                  <a:pt x="2540549" y="0"/>
                </a:lnTo>
                <a:lnTo>
                  <a:pt x="2540549" y="1696379"/>
                </a:lnTo>
                <a:lnTo>
                  <a:pt x="0" y="16963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473450" y="2024796"/>
            <a:ext cx="3302439" cy="6457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80"/>
              </a:lnSpc>
            </a:pPr>
            <a:r>
              <a:rPr lang="en-US" sz="1600" b="1" dirty="0">
                <a:solidFill>
                  <a:srgbClr val="FFFFFF"/>
                </a:solidFill>
                <a:latin typeface="Apex Rounded 3"/>
              </a:rPr>
              <a:t>Tuesday</a:t>
            </a:r>
            <a:r>
              <a:rPr lang="en-US" b="1" dirty="0">
                <a:solidFill>
                  <a:srgbClr val="FFFFFF"/>
                </a:solidFill>
                <a:latin typeface="Apex Rounded 3"/>
              </a:rPr>
              <a:t> 9th January 2024</a:t>
            </a:r>
          </a:p>
          <a:p>
            <a:pPr algn="just">
              <a:lnSpc>
                <a:spcPts val="2080"/>
              </a:lnSpc>
            </a:pPr>
            <a:r>
              <a:rPr lang="en-US" sz="1600" dirty="0">
                <a:solidFill>
                  <a:srgbClr val="FFFFFF"/>
                </a:solidFill>
                <a:latin typeface="Apex Rounded 3"/>
              </a:rPr>
              <a:t>11am-HepC Trust</a:t>
            </a: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r>
              <a:rPr lang="en-US" sz="1600" dirty="0">
                <a:solidFill>
                  <a:srgbClr val="FFFFFF"/>
                </a:solidFill>
                <a:latin typeface="Apex Rounded 3"/>
              </a:rPr>
              <a:t>Group discussion-topic to be confirmed</a:t>
            </a:r>
          </a:p>
          <a:p>
            <a:pPr algn="just">
              <a:lnSpc>
                <a:spcPts val="2080"/>
              </a:lnSpc>
            </a:pPr>
            <a:endParaRPr lang="en-US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r>
              <a:rPr lang="en-US" dirty="0">
                <a:solidFill>
                  <a:srgbClr val="FFFFFF"/>
                </a:solidFill>
                <a:latin typeface="Apex Rounded 3"/>
              </a:rPr>
              <a:t>16</a:t>
            </a:r>
            <a:r>
              <a:rPr lang="en-US" baseline="30000" dirty="0">
                <a:solidFill>
                  <a:srgbClr val="FFFFFF"/>
                </a:solidFill>
                <a:latin typeface="Apex Rounded 3"/>
              </a:rPr>
              <a:t>th</a:t>
            </a:r>
            <a:r>
              <a:rPr lang="en-US" dirty="0">
                <a:solidFill>
                  <a:srgbClr val="FFFFFF"/>
                </a:solidFill>
                <a:latin typeface="Apex Rounded 3"/>
              </a:rPr>
              <a:t> January </a:t>
            </a:r>
          </a:p>
          <a:p>
            <a:pPr algn="just">
              <a:lnSpc>
                <a:spcPts val="2080"/>
              </a:lnSpc>
            </a:pPr>
            <a:endParaRPr lang="en-US" sz="18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r>
              <a:rPr lang="en-US" sz="1800" dirty="0">
                <a:solidFill>
                  <a:srgbClr val="FFFFFF"/>
                </a:solidFill>
                <a:latin typeface="Apex Rounded 3"/>
              </a:rPr>
              <a:t>Art workshop with Liz  </a:t>
            </a:r>
          </a:p>
          <a:p>
            <a:pPr algn="just">
              <a:lnSpc>
                <a:spcPts val="2080"/>
              </a:lnSpc>
            </a:pPr>
            <a:endParaRPr lang="en-US" sz="18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r>
              <a:rPr lang="en-US" sz="1600" dirty="0">
                <a:solidFill>
                  <a:srgbClr val="FFFFFF"/>
                </a:solidFill>
                <a:latin typeface="Apex Rounded 3"/>
              </a:rPr>
              <a:t>23rd January 2024</a:t>
            </a:r>
          </a:p>
          <a:p>
            <a:pPr algn="just">
              <a:lnSpc>
                <a:spcPts val="2080"/>
              </a:lnSpc>
            </a:pPr>
            <a:r>
              <a:rPr lang="en-US" sz="1600" dirty="0">
                <a:solidFill>
                  <a:srgbClr val="FFFFFF"/>
                </a:solidFill>
                <a:latin typeface="Apex Rounded 3"/>
              </a:rPr>
              <a:t>2</a:t>
            </a:r>
            <a:r>
              <a:rPr lang="en-US" sz="1600" baseline="30000" dirty="0">
                <a:solidFill>
                  <a:srgbClr val="FFFFFF"/>
                </a:solidFill>
                <a:latin typeface="Apex Rounded 3"/>
              </a:rPr>
              <a:t>nd</a:t>
            </a:r>
            <a:r>
              <a:rPr lang="en-US" sz="1600" dirty="0">
                <a:solidFill>
                  <a:srgbClr val="FFFFFF"/>
                </a:solidFill>
                <a:latin typeface="Apex Rounded 3"/>
              </a:rPr>
              <a:t> Self Defence workshop</a:t>
            </a:r>
          </a:p>
          <a:p>
            <a:pPr algn="just">
              <a:lnSpc>
                <a:spcPts val="2080"/>
              </a:lnSpc>
            </a:pPr>
            <a:r>
              <a:rPr lang="en-US" sz="1600" dirty="0">
                <a:solidFill>
                  <a:srgbClr val="FFFFFF"/>
                </a:solidFill>
                <a:latin typeface="Apex Rounded 3"/>
              </a:rPr>
              <a:t> </a:t>
            </a: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9747" y="1508193"/>
            <a:ext cx="6048000" cy="29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9"/>
              </a:lnSpc>
            </a:pPr>
            <a:r>
              <a:rPr lang="en-US" sz="1799">
                <a:solidFill>
                  <a:srgbClr val="FFFFFF"/>
                </a:solidFill>
                <a:latin typeface="Apex Rounded 1"/>
              </a:rPr>
              <a:t>94 Redcliffe Gardens SW10 9HH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6000" y="717900"/>
            <a:ext cx="5680102" cy="56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8"/>
              </a:lnSpc>
            </a:pPr>
            <a:r>
              <a:rPr lang="en-US" sz="3499">
                <a:solidFill>
                  <a:srgbClr val="FFFFFF"/>
                </a:solidFill>
                <a:latin typeface="Apex Rounded 1"/>
              </a:rPr>
              <a:t>Women's Group @ Redcliffe</a:t>
            </a:r>
          </a:p>
        </p:txBody>
      </p:sp>
      <p:pic>
        <p:nvPicPr>
          <p:cNvPr id="1028" name="Picture 4" descr="The Benefits of Self Defense Training for Pakistani Woman — Sage ...">
            <a:extLst>
              <a:ext uri="{FF2B5EF4-FFF2-40B4-BE49-F238E27FC236}">
                <a16:creationId xmlns:a16="http://schemas.microsoft.com/office/drawing/2014/main" id="{5B1A3162-F176-1F43-785A-57B8B6992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360386"/>
            <a:ext cx="2609850" cy="2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000" y="9717036"/>
            <a:ext cx="6048000" cy="621178"/>
            <a:chOff x="0" y="0"/>
            <a:chExt cx="8064000" cy="828238"/>
          </a:xfrm>
        </p:grpSpPr>
        <p:sp>
          <p:nvSpPr>
            <p:cNvPr id="3" name="Freeform 3"/>
            <p:cNvSpPr/>
            <p:nvPr/>
          </p:nvSpPr>
          <p:spPr>
            <a:xfrm>
              <a:off x="6526118" y="39724"/>
              <a:ext cx="1537882" cy="788514"/>
            </a:xfrm>
            <a:custGeom>
              <a:avLst/>
              <a:gdLst/>
              <a:ahLst/>
              <a:cxnLst/>
              <a:rect l="l" t="t" r="r" b="b"/>
              <a:pathLst>
                <a:path w="1537882" h="788514">
                  <a:moveTo>
                    <a:pt x="0" y="0"/>
                  </a:moveTo>
                  <a:lnTo>
                    <a:pt x="1537882" y="0"/>
                  </a:lnTo>
                  <a:lnTo>
                    <a:pt x="1537882" y="788514"/>
                  </a:lnTo>
                  <a:lnTo>
                    <a:pt x="0" y="788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711860" cy="658597"/>
            </a:xfrm>
            <a:custGeom>
              <a:avLst/>
              <a:gdLst/>
              <a:ahLst/>
              <a:cxnLst/>
              <a:rect l="l" t="t" r="r" b="b"/>
              <a:pathLst>
                <a:path w="1711860" h="658597">
                  <a:moveTo>
                    <a:pt x="0" y="0"/>
                  </a:moveTo>
                  <a:lnTo>
                    <a:pt x="1711860" y="0"/>
                  </a:lnTo>
                  <a:lnTo>
                    <a:pt x="1711860" y="658597"/>
                  </a:lnTo>
                  <a:lnTo>
                    <a:pt x="0" y="658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759747" y="2011312"/>
            <a:ext cx="2540548" cy="1696379"/>
          </a:xfrm>
          <a:custGeom>
            <a:avLst/>
            <a:gdLst/>
            <a:ahLst/>
            <a:cxnLst/>
            <a:rect l="l" t="t" r="r" b="b"/>
            <a:pathLst>
              <a:path w="2540548" h="1696379">
                <a:moveTo>
                  <a:pt x="0" y="0"/>
                </a:moveTo>
                <a:lnTo>
                  <a:pt x="2540549" y="0"/>
                </a:lnTo>
                <a:lnTo>
                  <a:pt x="2540549" y="1696379"/>
                </a:lnTo>
                <a:lnTo>
                  <a:pt x="0" y="16963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450168" y="2000069"/>
            <a:ext cx="3353833" cy="3225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80"/>
              </a:lnSpc>
            </a:pPr>
            <a:r>
              <a:rPr lang="en-US" dirty="0">
                <a:solidFill>
                  <a:srgbClr val="FFFFFF"/>
                </a:solidFill>
                <a:latin typeface="Apex Rounded 3"/>
              </a:rPr>
              <a:t>4</a:t>
            </a:r>
            <a:r>
              <a:rPr lang="en-US" baseline="30000" dirty="0">
                <a:solidFill>
                  <a:srgbClr val="FFFFFF"/>
                </a:solidFill>
                <a:latin typeface="Apex Rounded 3"/>
              </a:rPr>
              <a:t>th</a:t>
            </a:r>
            <a:r>
              <a:rPr lang="en-US" dirty="0">
                <a:solidFill>
                  <a:srgbClr val="FFFFFF"/>
                </a:solidFill>
                <a:latin typeface="Apex Rounded 3"/>
              </a:rPr>
              <a:t> January 2024</a:t>
            </a:r>
          </a:p>
          <a:p>
            <a:pPr algn="just">
              <a:lnSpc>
                <a:spcPts val="2080"/>
              </a:lnSpc>
            </a:pPr>
            <a:r>
              <a:rPr lang="en-US" dirty="0">
                <a:solidFill>
                  <a:srgbClr val="FFFFFF"/>
                </a:solidFill>
                <a:latin typeface="Apex Rounded 3"/>
              </a:rPr>
              <a:t>Group discussion Healthy Relationships </a:t>
            </a: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r>
              <a:rPr lang="en-US" sz="1600" dirty="0">
                <a:solidFill>
                  <a:srgbClr val="FFFFFF"/>
                </a:solidFill>
                <a:latin typeface="Apex Rounded 3"/>
              </a:rPr>
              <a:t>18</a:t>
            </a:r>
            <a:r>
              <a:rPr lang="en-US" sz="1600" baseline="30000" dirty="0">
                <a:solidFill>
                  <a:srgbClr val="FFFFFF"/>
                </a:solidFill>
                <a:latin typeface="Apex Rounded 3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pex Rounded 3"/>
              </a:rPr>
              <a:t> January 2024</a:t>
            </a:r>
          </a:p>
          <a:p>
            <a:pPr algn="just">
              <a:lnSpc>
                <a:spcPts val="2080"/>
              </a:lnSpc>
            </a:pPr>
            <a:r>
              <a:rPr lang="en-US" sz="1600" dirty="0" err="1">
                <a:solidFill>
                  <a:srgbClr val="FFFFFF"/>
                </a:solidFill>
                <a:latin typeface="Apex Rounded 3"/>
              </a:rPr>
              <a:t>HepC</a:t>
            </a:r>
            <a:r>
              <a:rPr lang="en-US" sz="1600" dirty="0">
                <a:solidFill>
                  <a:srgbClr val="FFFFFF"/>
                </a:solidFill>
                <a:latin typeface="Apex Rounded 3"/>
              </a:rPr>
              <a:t> Trust</a:t>
            </a:r>
          </a:p>
          <a:p>
            <a:pPr algn="just">
              <a:lnSpc>
                <a:spcPts val="2080"/>
              </a:lnSpc>
            </a:pPr>
            <a:r>
              <a:rPr lang="en-US" sz="1600" dirty="0">
                <a:solidFill>
                  <a:srgbClr val="FFFFFF"/>
                </a:solidFill>
                <a:latin typeface="Apex Rounded 3"/>
              </a:rPr>
              <a:t>+ 5 Ways to Wellbeing discussion</a:t>
            </a: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9747" y="1508193"/>
            <a:ext cx="6048000" cy="29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9"/>
              </a:lnSpc>
            </a:pPr>
            <a:r>
              <a:rPr lang="en-US" sz="1799">
                <a:solidFill>
                  <a:srgbClr val="FFFFFF"/>
                </a:solidFill>
                <a:latin typeface="Apex Rounded 1"/>
              </a:rPr>
              <a:t>209a Harrow Road W2 5EH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6000" y="717900"/>
            <a:ext cx="6251976" cy="56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8"/>
              </a:lnSpc>
            </a:pPr>
            <a:r>
              <a:rPr lang="en-US" sz="3499">
                <a:solidFill>
                  <a:srgbClr val="FFFFFF"/>
                </a:solidFill>
                <a:latin typeface="Apex Rounded 1"/>
              </a:rPr>
              <a:t>Women's Group @ Harrow Road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01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000" y="9717036"/>
            <a:ext cx="6048000" cy="621178"/>
            <a:chOff x="0" y="0"/>
            <a:chExt cx="8064000" cy="828238"/>
          </a:xfrm>
        </p:grpSpPr>
        <p:sp>
          <p:nvSpPr>
            <p:cNvPr id="3" name="Freeform 3"/>
            <p:cNvSpPr/>
            <p:nvPr/>
          </p:nvSpPr>
          <p:spPr>
            <a:xfrm>
              <a:off x="6526118" y="39724"/>
              <a:ext cx="1537882" cy="788514"/>
            </a:xfrm>
            <a:custGeom>
              <a:avLst/>
              <a:gdLst/>
              <a:ahLst/>
              <a:cxnLst/>
              <a:rect l="l" t="t" r="r" b="b"/>
              <a:pathLst>
                <a:path w="1537882" h="788514">
                  <a:moveTo>
                    <a:pt x="0" y="0"/>
                  </a:moveTo>
                  <a:lnTo>
                    <a:pt x="1537882" y="0"/>
                  </a:lnTo>
                  <a:lnTo>
                    <a:pt x="1537882" y="788514"/>
                  </a:lnTo>
                  <a:lnTo>
                    <a:pt x="0" y="788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711860" cy="658597"/>
            </a:xfrm>
            <a:custGeom>
              <a:avLst/>
              <a:gdLst/>
              <a:ahLst/>
              <a:cxnLst/>
              <a:rect l="l" t="t" r="r" b="b"/>
              <a:pathLst>
                <a:path w="1711860" h="658597">
                  <a:moveTo>
                    <a:pt x="0" y="0"/>
                  </a:moveTo>
                  <a:lnTo>
                    <a:pt x="1711860" y="0"/>
                  </a:lnTo>
                  <a:lnTo>
                    <a:pt x="1711860" y="658597"/>
                  </a:lnTo>
                  <a:lnTo>
                    <a:pt x="0" y="658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" name="Freeform 5"/>
          <p:cNvSpPr/>
          <p:nvPr/>
        </p:nvSpPr>
        <p:spPr>
          <a:xfrm>
            <a:off x="759747" y="2011312"/>
            <a:ext cx="2540548" cy="1696379"/>
          </a:xfrm>
          <a:custGeom>
            <a:avLst/>
            <a:gdLst/>
            <a:ahLst/>
            <a:cxnLst/>
            <a:rect l="l" t="t" r="r" b="b"/>
            <a:pathLst>
              <a:path w="2540548" h="1696379">
                <a:moveTo>
                  <a:pt x="0" y="0"/>
                </a:moveTo>
                <a:lnTo>
                  <a:pt x="2540549" y="0"/>
                </a:lnTo>
                <a:lnTo>
                  <a:pt x="2540549" y="1696379"/>
                </a:lnTo>
                <a:lnTo>
                  <a:pt x="0" y="16963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3457415" y="1992262"/>
            <a:ext cx="3346585" cy="8288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80"/>
              </a:lnSpc>
            </a:pPr>
            <a:r>
              <a:rPr lang="en-US" sz="1600" dirty="0">
                <a:solidFill>
                  <a:srgbClr val="FFFFFF"/>
                </a:solidFill>
                <a:latin typeface="Apex Rounded 3"/>
              </a:rPr>
              <a:t>26</a:t>
            </a:r>
            <a:r>
              <a:rPr lang="en-US" sz="1600" baseline="30000" dirty="0">
                <a:solidFill>
                  <a:srgbClr val="FFFFFF"/>
                </a:solidFill>
                <a:latin typeface="Apex Rounded 3"/>
              </a:rPr>
              <a:t>th</a:t>
            </a:r>
            <a:r>
              <a:rPr lang="en-US" sz="1600" dirty="0">
                <a:solidFill>
                  <a:srgbClr val="FFFFFF"/>
                </a:solidFill>
                <a:latin typeface="Apex Rounded 3"/>
              </a:rPr>
              <a:t> January 2024</a:t>
            </a: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SASH workshop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Physical health advice with Maggie (Nurse from Great Chapel Street).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Sexual Health support with Becky (Nurse from Dean street)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ETE support with Nikita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Medical reviews/Restarts will also be available with Katie Saywell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Pam (Nurse) will provide Titrations, Hep B vaccinations,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buividal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/ECG’s etc.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Kerri Douglas will deliver an inspirational talk about her lived experience and recovery journey. Some of you </a:t>
            </a: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may already be 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familiar </a:t>
            </a:r>
            <a:r>
              <a:rPr lang="en-GB" sz="18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with her </a:t>
            </a:r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book ‘Gutter to Glory’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Pizza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Arts and Crafts – women to design inspirational &amp; positive affirmation cards.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First Aid certificated course to be confirmed.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ts val="2080"/>
              </a:lnSpc>
            </a:pPr>
            <a:endParaRPr lang="en-US" sz="1600" dirty="0">
              <a:solidFill>
                <a:srgbClr val="FFFFFF"/>
              </a:solidFill>
              <a:latin typeface="Apex Rounded 3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59747" y="1508193"/>
            <a:ext cx="6048000" cy="29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9"/>
              </a:lnSpc>
            </a:pPr>
            <a:r>
              <a:rPr lang="en-US" sz="1799">
                <a:solidFill>
                  <a:srgbClr val="FFFFFF"/>
                </a:solidFill>
                <a:latin typeface="Apex Rounded 1"/>
              </a:rPr>
              <a:t>32a Wardour Street W1D 6QT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6000" y="717900"/>
            <a:ext cx="6251976" cy="56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8"/>
              </a:lnSpc>
            </a:pPr>
            <a:r>
              <a:rPr lang="en-US" sz="3499">
                <a:solidFill>
                  <a:srgbClr val="FFFFFF"/>
                </a:solidFill>
                <a:latin typeface="Apex Rounded 1"/>
              </a:rPr>
              <a:t>Women's Group @ 32a Wardour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756000" y="9746290"/>
            <a:ext cx="1482211" cy="569751"/>
          </a:xfrm>
          <a:custGeom>
            <a:avLst/>
            <a:gdLst/>
            <a:ahLst/>
            <a:cxnLst/>
            <a:rect l="l" t="t" r="r" b="b"/>
            <a:pathLst>
              <a:path w="1482211" h="569751">
                <a:moveTo>
                  <a:pt x="0" y="0"/>
                </a:moveTo>
                <a:lnTo>
                  <a:pt x="1482211" y="0"/>
                </a:lnTo>
                <a:lnTo>
                  <a:pt x="1482211" y="569752"/>
                </a:lnTo>
                <a:lnTo>
                  <a:pt x="0" y="569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5211256" y="9613566"/>
            <a:ext cx="1512000" cy="907200"/>
          </a:xfrm>
          <a:custGeom>
            <a:avLst/>
            <a:gdLst/>
            <a:ahLst/>
            <a:cxnLst/>
            <a:rect l="l" t="t" r="r" b="b"/>
            <a:pathLst>
              <a:path w="1512000" h="907200">
                <a:moveTo>
                  <a:pt x="0" y="0"/>
                </a:moveTo>
                <a:lnTo>
                  <a:pt x="1512000" y="0"/>
                </a:lnTo>
                <a:lnTo>
                  <a:pt x="1512000" y="907200"/>
                </a:lnTo>
                <a:lnTo>
                  <a:pt x="0" y="907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02565" y="-240443"/>
            <a:ext cx="14215813" cy="11172886"/>
          </a:xfrm>
          <a:custGeom>
            <a:avLst/>
            <a:gdLst/>
            <a:ahLst/>
            <a:cxnLst/>
            <a:rect l="l" t="t" r="r" b="b"/>
            <a:pathLst>
              <a:path w="14215813" h="11172886">
                <a:moveTo>
                  <a:pt x="0" y="0"/>
                </a:moveTo>
                <a:lnTo>
                  <a:pt x="14215813" y="0"/>
                </a:lnTo>
                <a:lnTo>
                  <a:pt x="14215813" y="11172886"/>
                </a:lnTo>
                <a:lnTo>
                  <a:pt x="0" y="111728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10362" y="5500961"/>
            <a:ext cx="5248904" cy="3754418"/>
            <a:chOff x="0" y="0"/>
            <a:chExt cx="2594610" cy="18558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4610" cy="1855851"/>
            </a:xfrm>
            <a:custGeom>
              <a:avLst/>
              <a:gdLst/>
              <a:ahLst/>
              <a:cxnLst/>
              <a:rect l="l" t="t" r="r" b="b"/>
              <a:pathLst>
                <a:path w="2594610" h="1855851">
                  <a:moveTo>
                    <a:pt x="228600" y="0"/>
                  </a:moveTo>
                  <a:cubicBezTo>
                    <a:pt x="102362" y="0"/>
                    <a:pt x="0" y="102362"/>
                    <a:pt x="0" y="228600"/>
                  </a:cubicBezTo>
                  <a:lnTo>
                    <a:pt x="0" y="1855851"/>
                  </a:lnTo>
                  <a:lnTo>
                    <a:pt x="2366010" y="1855851"/>
                  </a:lnTo>
                  <a:cubicBezTo>
                    <a:pt x="2492248" y="1855851"/>
                    <a:pt x="2594610" y="1753489"/>
                    <a:pt x="2594610" y="1627251"/>
                  </a:cubicBezTo>
                  <a:lnTo>
                    <a:pt x="2594610" y="228600"/>
                  </a:lnTo>
                  <a:cubicBezTo>
                    <a:pt x="2594610" y="102362"/>
                    <a:pt x="2492248" y="0"/>
                    <a:pt x="2366010" y="0"/>
                  </a:cubicBezTo>
                  <a:close/>
                </a:path>
              </a:pathLst>
            </a:custGeom>
            <a:blipFill>
              <a:blip r:embed="rId4"/>
              <a:stretch>
                <a:fillRect l="-3645" r="-364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10815" y="9625411"/>
            <a:ext cx="6048000" cy="621178"/>
            <a:chOff x="0" y="0"/>
            <a:chExt cx="8064000" cy="828238"/>
          </a:xfrm>
        </p:grpSpPr>
        <p:sp>
          <p:nvSpPr>
            <p:cNvPr id="6" name="Freeform 6"/>
            <p:cNvSpPr/>
            <p:nvPr/>
          </p:nvSpPr>
          <p:spPr>
            <a:xfrm>
              <a:off x="6526118" y="39724"/>
              <a:ext cx="1537882" cy="788514"/>
            </a:xfrm>
            <a:custGeom>
              <a:avLst/>
              <a:gdLst/>
              <a:ahLst/>
              <a:cxnLst/>
              <a:rect l="l" t="t" r="r" b="b"/>
              <a:pathLst>
                <a:path w="1537882" h="788514">
                  <a:moveTo>
                    <a:pt x="0" y="0"/>
                  </a:moveTo>
                  <a:lnTo>
                    <a:pt x="1537882" y="0"/>
                  </a:lnTo>
                  <a:lnTo>
                    <a:pt x="1537882" y="788514"/>
                  </a:lnTo>
                  <a:lnTo>
                    <a:pt x="0" y="788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711860" cy="658597"/>
            </a:xfrm>
            <a:custGeom>
              <a:avLst/>
              <a:gdLst/>
              <a:ahLst/>
              <a:cxnLst/>
              <a:rect l="l" t="t" r="r" b="b"/>
              <a:pathLst>
                <a:path w="1711860" h="658597">
                  <a:moveTo>
                    <a:pt x="0" y="0"/>
                  </a:moveTo>
                  <a:lnTo>
                    <a:pt x="1711860" y="0"/>
                  </a:lnTo>
                  <a:lnTo>
                    <a:pt x="1711860" y="658597"/>
                  </a:lnTo>
                  <a:lnTo>
                    <a:pt x="0" y="658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56000" y="717900"/>
            <a:ext cx="5938371" cy="56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8"/>
              </a:lnSpc>
            </a:pPr>
            <a:r>
              <a:rPr lang="en-US" sz="3499">
                <a:solidFill>
                  <a:srgbClr val="000000"/>
                </a:solidFill>
                <a:latin typeface="Apex Rounded 1"/>
              </a:rPr>
              <a:t>Women's Park Fit @ Hyde Park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0815" y="1483721"/>
            <a:ext cx="4698682" cy="29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9"/>
              </a:lnSpc>
            </a:pPr>
            <a:r>
              <a:rPr lang="en-US" sz="1799">
                <a:solidFill>
                  <a:srgbClr val="000000"/>
                </a:solidFill>
                <a:latin typeface="Apex Rounded 1"/>
              </a:rPr>
              <a:t>Every Wednesday 1.30 - 2.30pm with Danny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0815" y="1975215"/>
            <a:ext cx="4937745" cy="2148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9"/>
              </a:lnSpc>
            </a:pPr>
            <a:r>
              <a:rPr lang="en-US" sz="1599" dirty="0">
                <a:solidFill>
                  <a:srgbClr val="000000"/>
                </a:solidFill>
                <a:latin typeface="Apex Rounded 3"/>
              </a:rPr>
              <a:t>All levels of fitness welcome and all equipment provided. Clients must be abstinent on day of attendance</a:t>
            </a:r>
          </a:p>
          <a:p>
            <a:pPr algn="just">
              <a:lnSpc>
                <a:spcPts val="2079"/>
              </a:lnSpc>
            </a:pPr>
            <a:endParaRPr lang="en-US" sz="1599" dirty="0">
              <a:solidFill>
                <a:srgbClr val="000000"/>
              </a:solidFill>
              <a:latin typeface="Apex Rounded 3"/>
            </a:endParaRPr>
          </a:p>
          <a:p>
            <a:pPr algn="just">
              <a:lnSpc>
                <a:spcPts val="2079"/>
              </a:lnSpc>
            </a:pPr>
            <a:r>
              <a:rPr lang="en-US" sz="1599" dirty="0">
                <a:solidFill>
                  <a:srgbClr val="000000"/>
                </a:solidFill>
                <a:latin typeface="Apex Rounded 3"/>
              </a:rPr>
              <a:t>Clients unsure of the location should contact Danny beforehand on 07866154356</a:t>
            </a:r>
            <a:r>
              <a:rPr lang="en-US" sz="1599" dirty="0">
                <a:solidFill>
                  <a:srgbClr val="000000"/>
                </a:solidFill>
                <a:latin typeface="Apex Rounded 4"/>
              </a:rPr>
              <a:t> </a:t>
            </a:r>
          </a:p>
          <a:p>
            <a:pPr>
              <a:lnSpc>
                <a:spcPts val="2079"/>
              </a:lnSpc>
            </a:pPr>
            <a:endParaRPr lang="en-US" sz="1599" dirty="0">
              <a:solidFill>
                <a:srgbClr val="000000"/>
              </a:solidFill>
              <a:latin typeface="Apex Rounded 4"/>
            </a:endParaRPr>
          </a:p>
          <a:p>
            <a:pPr algn="l">
              <a:lnSpc>
                <a:spcPts val="2079"/>
              </a:lnSpc>
            </a:pPr>
            <a:r>
              <a:rPr lang="en-US" sz="1599" dirty="0">
                <a:solidFill>
                  <a:srgbClr val="B50156"/>
                </a:solidFill>
                <a:latin typeface="Apex Rounded 1"/>
              </a:rPr>
              <a:t>Call Danny to refer clients </a:t>
            </a:r>
          </a:p>
          <a:p>
            <a:pPr algn="l">
              <a:lnSpc>
                <a:spcPts val="2079"/>
              </a:lnSpc>
            </a:pPr>
            <a:r>
              <a:rPr lang="en-US" sz="1599" dirty="0">
                <a:solidFill>
                  <a:srgbClr val="B50156"/>
                </a:solidFill>
                <a:latin typeface="Apex Rounded 1"/>
              </a:rPr>
              <a:t>07866154536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1963462"/>
            <a:ext cx="6048000" cy="248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indent="-161925" algn="just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Apex Rounded 3"/>
              </a:rPr>
              <a:t>Women often ask for women specific spaces and have better treatment outcomes when offered tailored support</a:t>
            </a:r>
          </a:p>
          <a:p>
            <a:pPr marL="323850" lvl="1" indent="-161925" algn="just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Apex Rounded 3"/>
              </a:rPr>
              <a:t>Offers a safe space that is trauma informed and provides the opportunity to express themselves</a:t>
            </a:r>
          </a:p>
          <a:p>
            <a:pPr marL="323850" lvl="1" indent="-161925" algn="just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Apex Rounded 3"/>
              </a:rPr>
              <a:t>Connect with other women who have similar life experiences</a:t>
            </a:r>
          </a:p>
          <a:p>
            <a:pPr marL="323850" lvl="1" indent="-161925" algn="just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Apex Rounded 3"/>
              </a:rPr>
              <a:t>Provide specific support around concerns women may have such as maternal, reproductive and sexual health, safety, childcare needs</a:t>
            </a:r>
          </a:p>
          <a:p>
            <a:pPr marL="323850" lvl="1" indent="-161925" algn="just">
              <a:lnSpc>
                <a:spcPts val="1950"/>
              </a:lnSpc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  <a:latin typeface="Apex Rounded 3"/>
              </a:rPr>
              <a:t>Make wider support available such as organisations who offer services to victims and survivors of domestic and sexual abuse</a:t>
            </a:r>
          </a:p>
          <a:p>
            <a:pPr algn="just">
              <a:lnSpc>
                <a:spcPts val="2079"/>
              </a:lnSpc>
            </a:pPr>
            <a:endParaRPr lang="en-US" sz="1500">
              <a:solidFill>
                <a:srgbClr val="000000"/>
              </a:solidFill>
              <a:latin typeface="Apex Rounded 3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633531" y="4260632"/>
            <a:ext cx="4170469" cy="3601220"/>
            <a:chOff x="0" y="0"/>
            <a:chExt cx="5560625" cy="48016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60625" cy="4801627"/>
            </a:xfrm>
            <a:custGeom>
              <a:avLst/>
              <a:gdLst/>
              <a:ahLst/>
              <a:cxnLst/>
              <a:rect l="l" t="t" r="r" b="b"/>
              <a:pathLst>
                <a:path w="5560625" h="4801627">
                  <a:moveTo>
                    <a:pt x="0" y="0"/>
                  </a:moveTo>
                  <a:lnTo>
                    <a:pt x="5560625" y="0"/>
                  </a:lnTo>
                  <a:lnTo>
                    <a:pt x="5560625" y="4801627"/>
                  </a:lnTo>
                  <a:lnTo>
                    <a:pt x="0" y="480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2226" r="-1222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43649" y="344062"/>
              <a:ext cx="4920844" cy="391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397"/>
                </a:lnSpc>
              </a:pPr>
              <a:r>
                <a:rPr lang="en-US" sz="1844">
                  <a:solidFill>
                    <a:srgbClr val="000000"/>
                  </a:solidFill>
                  <a:latin typeface="Apex Rounded 1"/>
                </a:rPr>
                <a:t>What are the benefits for women?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65147" y="985912"/>
              <a:ext cx="4910095" cy="31599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13054" lvl="1" indent="-156527" algn="just">
                <a:lnSpc>
                  <a:spcPts val="1884"/>
                </a:lnSpc>
                <a:buFont typeface="Arial"/>
                <a:buChar char="•"/>
              </a:pPr>
              <a:r>
                <a:rPr lang="en-US" sz="1449">
                  <a:solidFill>
                    <a:srgbClr val="000000"/>
                  </a:solidFill>
                  <a:latin typeface="Apex Rounded 3"/>
                </a:rPr>
                <a:t>Reconnect with others and reduce isolation </a:t>
              </a:r>
            </a:p>
            <a:p>
              <a:pPr marL="313054" lvl="1" indent="-156527" algn="just">
                <a:lnSpc>
                  <a:spcPts val="1884"/>
                </a:lnSpc>
                <a:buFont typeface="Arial"/>
                <a:buChar char="•"/>
              </a:pPr>
              <a:r>
                <a:rPr lang="en-US" sz="1449">
                  <a:solidFill>
                    <a:srgbClr val="000000"/>
                  </a:solidFill>
                  <a:latin typeface="Apex Rounded 3"/>
                </a:rPr>
                <a:t>Improve their physical health and wellbeing by exercising and being in the outdoors</a:t>
              </a:r>
            </a:p>
            <a:p>
              <a:pPr marL="313054" lvl="1" indent="-156527" algn="just">
                <a:lnSpc>
                  <a:spcPts val="1884"/>
                </a:lnSpc>
                <a:buFont typeface="Arial"/>
                <a:buChar char="•"/>
              </a:pPr>
              <a:r>
                <a:rPr lang="en-US" sz="1449">
                  <a:solidFill>
                    <a:srgbClr val="000000"/>
                  </a:solidFill>
                  <a:latin typeface="Apex Rounded 3"/>
                </a:rPr>
                <a:t>Build on their self-esteem and self-confidence through workshops and trying new courses or training</a:t>
              </a:r>
            </a:p>
            <a:p>
              <a:pPr marL="313054" lvl="1" indent="-156527" algn="just">
                <a:lnSpc>
                  <a:spcPts val="1884"/>
                </a:lnSpc>
                <a:buFont typeface="Arial"/>
                <a:buChar char="•"/>
              </a:pPr>
              <a:r>
                <a:rPr lang="en-US" sz="1449">
                  <a:solidFill>
                    <a:srgbClr val="000000"/>
                  </a:solidFill>
                  <a:latin typeface="Apex Rounded 3"/>
                </a:rPr>
                <a:t>Improve on their communication skills and have the opportunity to volunteer</a:t>
              </a:r>
            </a:p>
            <a:p>
              <a:pPr marL="313054" lvl="1" indent="-156527" algn="just">
                <a:lnSpc>
                  <a:spcPts val="1884"/>
                </a:lnSpc>
                <a:buFont typeface="Arial"/>
                <a:buChar char="•"/>
              </a:pPr>
              <a:r>
                <a:rPr lang="en-US" sz="1449">
                  <a:solidFill>
                    <a:srgbClr val="000000"/>
                  </a:solidFill>
                  <a:latin typeface="Apex Rounded 3"/>
                </a:rPr>
                <a:t>Build on strategies to manage any stress and anxiety levels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756000" y="7997272"/>
            <a:ext cx="6048000" cy="1309496"/>
          </a:xfrm>
          <a:custGeom>
            <a:avLst/>
            <a:gdLst/>
            <a:ahLst/>
            <a:cxnLst/>
            <a:rect l="l" t="t" r="r" b="b"/>
            <a:pathLst>
              <a:path w="6048000" h="1309496">
                <a:moveTo>
                  <a:pt x="0" y="0"/>
                </a:moveTo>
                <a:lnTo>
                  <a:pt x="6048000" y="0"/>
                </a:lnTo>
                <a:lnTo>
                  <a:pt x="6048000" y="1309496"/>
                </a:lnTo>
                <a:lnTo>
                  <a:pt x="0" y="13094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8" b="-67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14268" y="8275463"/>
            <a:ext cx="5680102" cy="72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</a:pPr>
            <a:r>
              <a:rPr lang="en-US" sz="2199">
                <a:solidFill>
                  <a:srgbClr val="FFFFFF"/>
                </a:solidFill>
                <a:latin typeface="Apex Rounded 1"/>
              </a:rPr>
              <a:t>For any questions about the women's activties </a:t>
            </a:r>
          </a:p>
          <a:p>
            <a:pPr algn="ctr">
              <a:lnSpc>
                <a:spcPts val="2859"/>
              </a:lnSpc>
            </a:pPr>
            <a:r>
              <a:rPr lang="en-US" sz="2199">
                <a:solidFill>
                  <a:srgbClr val="FFFFFF"/>
                </a:solidFill>
                <a:latin typeface="Apex Rounded 1"/>
              </a:rPr>
              <a:t>Call Nyalah Asantewa - 07813395506  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56000" y="5377062"/>
            <a:ext cx="1734673" cy="1740616"/>
            <a:chOff x="0" y="0"/>
            <a:chExt cx="1849539" cy="185587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49501" cy="1855851"/>
            </a:xfrm>
            <a:custGeom>
              <a:avLst/>
              <a:gdLst/>
              <a:ahLst/>
              <a:cxnLst/>
              <a:rect l="l" t="t" r="r" b="b"/>
              <a:pathLst>
                <a:path w="1849501" h="1855851">
                  <a:moveTo>
                    <a:pt x="226060" y="0"/>
                  </a:moveTo>
                  <a:cubicBezTo>
                    <a:pt x="100965" y="1397"/>
                    <a:pt x="0" y="103251"/>
                    <a:pt x="0" y="228600"/>
                  </a:cubicBezTo>
                  <a:lnTo>
                    <a:pt x="0" y="1855851"/>
                  </a:lnTo>
                  <a:lnTo>
                    <a:pt x="1620901" y="1855851"/>
                  </a:lnTo>
                  <a:cubicBezTo>
                    <a:pt x="1747139" y="1855851"/>
                    <a:pt x="1849501" y="1753489"/>
                    <a:pt x="1849501" y="1627251"/>
                  </a:cubicBezTo>
                  <a:lnTo>
                    <a:pt x="1849501" y="228600"/>
                  </a:lnTo>
                  <a:cubicBezTo>
                    <a:pt x="1849501" y="103251"/>
                    <a:pt x="1748536" y="1397"/>
                    <a:pt x="1623441" y="0"/>
                  </a:cubicBezTo>
                  <a:close/>
                </a:path>
              </a:pathLst>
            </a:custGeom>
            <a:blipFill>
              <a:blip r:embed="rId4"/>
              <a:stretch>
                <a:fillRect t="-24743" b="-2474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56000" y="717900"/>
            <a:ext cx="5938371" cy="1136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8"/>
              </a:lnSpc>
            </a:pPr>
            <a:r>
              <a:rPr lang="en-US" sz="3499">
                <a:solidFill>
                  <a:srgbClr val="B50156"/>
                </a:solidFill>
                <a:latin typeface="Apex Rounded 1"/>
              </a:rPr>
              <a:t>Why is a women specific service important?</a:t>
            </a:r>
          </a:p>
        </p:txBody>
      </p:sp>
      <p:sp>
        <p:nvSpPr>
          <p:cNvPr id="12" name="Freeform 12"/>
          <p:cNvSpPr/>
          <p:nvPr/>
        </p:nvSpPr>
        <p:spPr>
          <a:xfrm>
            <a:off x="5564312" y="9618189"/>
            <a:ext cx="1239688" cy="635622"/>
          </a:xfrm>
          <a:custGeom>
            <a:avLst/>
            <a:gdLst/>
            <a:ahLst/>
            <a:cxnLst/>
            <a:rect l="l" t="t" r="r" b="b"/>
            <a:pathLst>
              <a:path w="1239688" h="635622">
                <a:moveTo>
                  <a:pt x="0" y="0"/>
                </a:moveTo>
                <a:lnTo>
                  <a:pt x="1239688" y="0"/>
                </a:lnTo>
                <a:lnTo>
                  <a:pt x="1239688" y="635622"/>
                </a:lnTo>
                <a:lnTo>
                  <a:pt x="0" y="6356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756000" y="9689228"/>
            <a:ext cx="1283955" cy="493543"/>
          </a:xfrm>
          <a:custGeom>
            <a:avLst/>
            <a:gdLst/>
            <a:ahLst/>
            <a:cxnLst/>
            <a:rect l="l" t="t" r="r" b="b"/>
            <a:pathLst>
              <a:path w="1283955" h="493543">
                <a:moveTo>
                  <a:pt x="0" y="0"/>
                </a:moveTo>
                <a:lnTo>
                  <a:pt x="1283955" y="0"/>
                </a:lnTo>
                <a:lnTo>
                  <a:pt x="1283955" y="493544"/>
                </a:lnTo>
                <a:lnTo>
                  <a:pt x="0" y="493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426</Words>
  <Application>Microsoft Office PowerPoint</Application>
  <PresentationFormat>Custom</PresentationFormat>
  <Paragraphs>87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Apex Rounded 1</vt:lpstr>
      <vt:lpstr>Apex Rounded 2</vt:lpstr>
      <vt:lpstr>Arial</vt:lpstr>
      <vt:lpstr>Apex Rounded 3</vt:lpstr>
      <vt:lpstr>Aptos</vt:lpstr>
      <vt:lpstr>Apex Rounded 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Women's service what's on</dc:title>
  <dc:creator>Nyalah Asantewa</dc:creator>
  <cp:lastModifiedBy>Nyalah Asantewa</cp:lastModifiedBy>
  <cp:revision>7</cp:revision>
  <dcterms:created xsi:type="dcterms:W3CDTF">2006-08-16T00:00:00Z</dcterms:created>
  <dcterms:modified xsi:type="dcterms:W3CDTF">2024-01-17T08:23:49Z</dcterms:modified>
  <dc:identifier>DAFkfMJRYcE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fa061d-e84e-49c5-87e7-e2a61069a670_Enabled">
    <vt:lpwstr>true</vt:lpwstr>
  </property>
  <property fmtid="{D5CDD505-2E9C-101B-9397-08002B2CF9AE}" pid="3" name="MSIP_Label_ebfa061d-e84e-49c5-87e7-e2a61069a670_SetDate">
    <vt:lpwstr>2023-12-04T10:00:00Z</vt:lpwstr>
  </property>
  <property fmtid="{D5CDD505-2E9C-101B-9397-08002B2CF9AE}" pid="4" name="MSIP_Label_ebfa061d-e84e-49c5-87e7-e2a61069a670_Method">
    <vt:lpwstr>Standard</vt:lpwstr>
  </property>
  <property fmtid="{D5CDD505-2E9C-101B-9397-08002B2CF9AE}" pid="5" name="MSIP_Label_ebfa061d-e84e-49c5-87e7-e2a61069a670_Name">
    <vt:lpwstr>GREEN</vt:lpwstr>
  </property>
  <property fmtid="{D5CDD505-2E9C-101B-9397-08002B2CF9AE}" pid="6" name="MSIP_Label_ebfa061d-e84e-49c5-87e7-e2a61069a670_SiteId">
    <vt:lpwstr>0e3b206e-48d1-4e3a-b599-5e7daeec0bb0</vt:lpwstr>
  </property>
  <property fmtid="{D5CDD505-2E9C-101B-9397-08002B2CF9AE}" pid="7" name="MSIP_Label_ebfa061d-e84e-49c5-87e7-e2a61069a670_ActionId">
    <vt:lpwstr>596e0035-5030-49c1-b697-9d883878dd0c</vt:lpwstr>
  </property>
  <property fmtid="{D5CDD505-2E9C-101B-9397-08002B2CF9AE}" pid="8" name="MSIP_Label_ebfa061d-e84e-49c5-87e7-e2a61069a670_ContentBits">
    <vt:lpwstr>2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GREEN</vt:lpwstr>
  </property>
</Properties>
</file>