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Proxima Nova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8" Type="http://schemas.openxmlformats.org/officeDocument/2006/relationships/slide" Target="slides/slide3.xml"/><Relationship Id="rId21" Type="http://schemas.openxmlformats.org/officeDocument/2006/relationships/font" Target="fonts/ProximaNova-bold.fntdata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7" Type="http://schemas.openxmlformats.org/officeDocument/2006/relationships/slide" Target="slides/slide2.xml"/><Relationship Id="rId25" Type="http://schemas.openxmlformats.org/officeDocument/2006/relationships/customXml" Target="../customXml/item2.xml"/><Relationship Id="rId20" Type="http://schemas.openxmlformats.org/officeDocument/2006/relationships/font" Target="fonts/ProximaNova-regular.fntdata"/><Relationship Id="rId2" Type="http://schemas.openxmlformats.org/officeDocument/2006/relationships/viewProps" Target="viewProps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24" Type="http://schemas.openxmlformats.org/officeDocument/2006/relationships/customXml" Target="../customXml/item1.xml"/><Relationship Id="rId23" Type="http://schemas.openxmlformats.org/officeDocument/2006/relationships/font" Target="fonts/ProximaNova-boldItalic.fntdata"/><Relationship Id="rId15" Type="http://schemas.openxmlformats.org/officeDocument/2006/relationships/slide" Target="slides/slide10.xml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22" Type="http://schemas.openxmlformats.org/officeDocument/2006/relationships/font" Target="fonts/ProximaNova-italic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3d49fc434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03d49fc434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03d49fc43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03d49fc43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3d49fc43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03d49fc43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3d49fc43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3d49fc43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03d49fc434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03d49fc43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3d49fc434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3d49fc434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03d49fc434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03d49fc434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3d49fc434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3d49fc434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03d49fc434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03d49fc434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3d49fc434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3d49fc434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3d49fc434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03d49fc43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03d49fc434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03d49fc43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03d49fc434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03d49fc434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/>
              <a:t>Cancer Awareness Comunications Project</a:t>
            </a:r>
            <a:endParaRPr b="1" sz="37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000"/>
              <a:t>Empowering Farsi-Speaking Communities in London</a:t>
            </a:r>
            <a:endParaRPr sz="2000"/>
          </a:p>
        </p:txBody>
      </p:sp>
      <p:sp>
        <p:nvSpPr>
          <p:cNvPr id="61" name="Google Shape;61;p13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Breast cancer screening</a:t>
            </a:r>
            <a:endParaRPr b="1" sz="2400"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Who is at Risk?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More common in women over 50, but younger women can also be affected.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Screening Process: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NHS invites women aged 50-70 for </a:t>
            </a:r>
            <a:r>
              <a:rPr b="1" lang="en">
                <a:solidFill>
                  <a:schemeClr val="dk1"/>
                </a:solidFill>
              </a:rPr>
              <a:t>mammograms</a:t>
            </a:r>
            <a:r>
              <a:rPr lang="en">
                <a:solidFill>
                  <a:schemeClr val="dk1"/>
                </a:solidFill>
              </a:rPr>
              <a:t> every 3 years.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Key Symptom:</a:t>
            </a:r>
            <a:r>
              <a:rPr lang="en" sz="1400">
                <a:solidFill>
                  <a:schemeClr val="dk1"/>
                </a:solidFill>
              </a:rPr>
              <a:t> Lumps, changes in breast shape or skin.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Call to Action:</a:t>
            </a:r>
            <a:r>
              <a:rPr lang="en" sz="1400">
                <a:solidFill>
                  <a:schemeClr val="dk1"/>
                </a:solidFill>
              </a:rPr>
              <a:t> Attend your mammogram if invited. It can detect changes in the breast tissue before symptoms appear.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420"/>
              <a:t>Cervical Cancer Screening</a:t>
            </a:r>
            <a:endParaRPr b="1" sz="2420"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Who is at Risk?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Affects women of all ages but more common between 25-64.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Screening Process: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NHS offers </a:t>
            </a:r>
            <a:r>
              <a:rPr b="1" lang="en">
                <a:solidFill>
                  <a:schemeClr val="dk1"/>
                </a:solidFill>
              </a:rPr>
              <a:t>cervical smear tests</a:t>
            </a:r>
            <a:r>
              <a:rPr lang="en">
                <a:solidFill>
                  <a:schemeClr val="dk1"/>
                </a:solidFill>
              </a:rPr>
              <a:t> for women aged 25-64 every 3-5 years.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Key Symptom:</a:t>
            </a:r>
            <a:r>
              <a:rPr lang="en" sz="1400">
                <a:solidFill>
                  <a:schemeClr val="dk1"/>
                </a:solidFill>
              </a:rPr>
              <a:t> Irregular bleeding, pain during intercourse, or discharge.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Call to Action:</a:t>
            </a:r>
            <a:r>
              <a:rPr lang="en" sz="1400">
                <a:solidFill>
                  <a:schemeClr val="dk1"/>
                </a:solidFill>
              </a:rPr>
              <a:t> Smear tests prevent cervical cancer by detecting pre-cancerous cells.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420"/>
              <a:t>Prostate Cancer Screening</a:t>
            </a:r>
            <a:endParaRPr b="1" sz="2420"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Who is at Risk?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Common in men over 50, especially of African or Caribbean descent.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Screening Process: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PSA (Prostate-Specific Antigen) test is available but not routinely offered. Men over 50 can request it through their GP.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Key Symptom:</a:t>
            </a:r>
            <a:r>
              <a:rPr lang="en" sz="1400">
                <a:solidFill>
                  <a:schemeClr val="dk1"/>
                </a:solidFill>
              </a:rPr>
              <a:t> Difficulty urinating, frequent urges, blood in urine.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Call to Action:</a:t>
            </a:r>
            <a:r>
              <a:rPr lang="en" sz="1400">
                <a:solidFill>
                  <a:schemeClr val="dk1"/>
                </a:solidFill>
              </a:rPr>
              <a:t> If you're over 50 and concerned, ask your GP about the PSA test.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/>
              <a:t>Understanding the Screening Invitation</a:t>
            </a:r>
            <a:endParaRPr b="1" sz="24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300"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How the NHS Invitation Works: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Invitations for cancer screening are sent via mail.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It’s crucial to follow up if prompted for a test, as delays can risk undiagnosed cancers.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Make sure to relay accurate information to health professionals 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Language Support: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For Farsi speakers, the NHS provides interpreters and translated materials. Community support can help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0909"/>
              <a:buFont typeface="Arial"/>
              <a:buNone/>
            </a:pPr>
            <a:r>
              <a:rPr b="1" lang="en" sz="2688"/>
              <a:t>How to Access Screening Services</a:t>
            </a:r>
            <a:endParaRPr b="1" sz="2688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Booking an Appointment: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Once you receive a prompt, call your GP or use the NHS website to book a screening appointment.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What to Expect During Screening: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Explain the screening process briefly for each test (no pain for most, discomfort for cervical smear).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Follow-Up: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Discuss the importance of follow-up if any abnormal results are found.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Goals</a:t>
            </a:r>
            <a:endParaRPr b="1"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Providing guidance for cancer testing and early detection for  bowel, breast, cervical, and prostate cancers.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Increase Awareness:</a:t>
            </a:r>
            <a:r>
              <a:rPr lang="en" sz="1600">
                <a:solidFill>
                  <a:schemeClr val="dk1"/>
                </a:solidFill>
              </a:rPr>
              <a:t> Ensure the community understands the importance of screening for early cancer detection.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Improve Accessibility:</a:t>
            </a:r>
            <a:r>
              <a:rPr lang="en" sz="1600">
                <a:solidFill>
                  <a:schemeClr val="dk1"/>
                </a:solidFill>
              </a:rPr>
              <a:t> Make information about cancer  more accessible in Farsi to address language barriers.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Build Confidence:</a:t>
            </a:r>
            <a:r>
              <a:rPr lang="en" sz="1600">
                <a:solidFill>
                  <a:schemeClr val="dk1"/>
                </a:solidFill>
              </a:rPr>
              <a:t> Help individuals gain the confidence to take action for their health and follow up on cancer screening invitations and correctly use home testing kits..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b="1" lang="en" sz="1600">
                <a:solidFill>
                  <a:schemeClr val="dk1"/>
                </a:solidFill>
              </a:rPr>
              <a:t>Offer Support:</a:t>
            </a:r>
            <a:r>
              <a:rPr lang="en" sz="1600">
                <a:solidFill>
                  <a:schemeClr val="dk1"/>
                </a:solidFill>
              </a:rPr>
              <a:t> Provide a safe space where participants could ask questions, discuss fears, and share experiences in their native language.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Key</a:t>
            </a:r>
            <a:r>
              <a:rPr b="1" lang="en" sz="1400">
                <a:solidFill>
                  <a:schemeClr val="dk1"/>
                </a:solidFill>
              </a:rPr>
              <a:t> Challenges Identified: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b="1" lang="en">
                <a:solidFill>
                  <a:schemeClr val="dk1"/>
                </a:solidFill>
              </a:rPr>
              <a:t>Language Barrier:</a:t>
            </a:r>
            <a:r>
              <a:rPr lang="en">
                <a:solidFill>
                  <a:schemeClr val="dk1"/>
                </a:solidFill>
              </a:rPr>
              <a:t> Many struggled with medical English and understanding letters from the NHS - including lack of relevant official collateral to provide accurate information for Farsi speakers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b="1" lang="en">
                <a:solidFill>
                  <a:schemeClr val="dk1"/>
                </a:solidFill>
              </a:rPr>
              <a:t>Navigating the UK Healthcare System:</a:t>
            </a:r>
            <a:r>
              <a:rPr lang="en">
                <a:solidFill>
                  <a:schemeClr val="dk1"/>
                </a:solidFill>
              </a:rPr>
              <a:t> Unfamiliarity with the process of booking screenings or understanding the screening kits they received (e.g., bowel cancer FIT test).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b="1" lang="en">
                <a:solidFill>
                  <a:schemeClr val="dk1"/>
                </a:solidFill>
              </a:rPr>
              <a:t>Social Isolation:</a:t>
            </a:r>
            <a:r>
              <a:rPr lang="en">
                <a:solidFill>
                  <a:schemeClr val="dk1"/>
                </a:solidFill>
              </a:rPr>
              <a:t> Lack of family or friends' support to encourage them to take proactive health measures.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b="1" lang="en">
                <a:solidFill>
                  <a:schemeClr val="dk1"/>
                </a:solidFill>
              </a:rPr>
              <a:t>Low Confidence:</a:t>
            </a:r>
            <a:r>
              <a:rPr lang="en">
                <a:solidFill>
                  <a:schemeClr val="dk1"/>
                </a:solidFill>
              </a:rPr>
              <a:t> Hesitation to pursue health goals due to fear of the unknown, cultural factors, or limited healthcare literacy.</a:t>
            </a:r>
            <a:endParaRPr/>
          </a:p>
        </p:txBody>
      </p:sp>
      <p:sp>
        <p:nvSpPr>
          <p:cNvPr id="73" name="Google Shape;73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420"/>
              <a:t>Barriers</a:t>
            </a:r>
            <a:endParaRPr b="1" sz="242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420"/>
              <a:t>What we did during the sessions</a:t>
            </a:r>
            <a:endParaRPr b="1" sz="2420"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dk1"/>
                </a:solidFill>
              </a:rPr>
              <a:t>Educational Sessions:</a:t>
            </a:r>
            <a:endParaRPr b="1" sz="13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" sz="1300">
                <a:solidFill>
                  <a:schemeClr val="dk1"/>
                </a:solidFill>
              </a:rPr>
              <a:t>One-on-One Support:</a:t>
            </a:r>
            <a:r>
              <a:rPr lang="en" sz="1300">
                <a:solidFill>
                  <a:schemeClr val="dk1"/>
                </a:solidFill>
              </a:rPr>
              <a:t> We provided individual support for those needing help to understand their screening invitations and test kits.</a:t>
            </a:r>
            <a:endParaRPr sz="13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" sz="1300">
                <a:solidFill>
                  <a:schemeClr val="dk1"/>
                </a:solidFill>
              </a:rPr>
              <a:t>General Information:</a:t>
            </a:r>
            <a:r>
              <a:rPr lang="en" sz="1300">
                <a:solidFill>
                  <a:schemeClr val="dk1"/>
                </a:solidFill>
              </a:rPr>
              <a:t> Presented credible cancer information from NHS and Macmillan Cancer Research.</a:t>
            </a:r>
            <a:endParaRPr sz="13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" sz="1300">
                <a:solidFill>
                  <a:schemeClr val="dk1"/>
                </a:solidFill>
              </a:rPr>
              <a:t>Farsi Language Materials:</a:t>
            </a:r>
            <a:r>
              <a:rPr lang="en" sz="1300">
                <a:solidFill>
                  <a:schemeClr val="dk1"/>
                </a:solidFill>
              </a:rPr>
              <a:t> Found and distributed the only </a:t>
            </a:r>
            <a:r>
              <a:rPr b="1" lang="en" sz="1300">
                <a:solidFill>
                  <a:schemeClr val="dk1"/>
                </a:solidFill>
              </a:rPr>
              <a:t>approved Farsi-language leaflet</a:t>
            </a:r>
            <a:r>
              <a:rPr lang="en" sz="1300">
                <a:solidFill>
                  <a:schemeClr val="dk1"/>
                </a:solidFill>
              </a:rPr>
              <a:t> from Macmillan Cancer Research.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dk1"/>
                </a:solidFill>
              </a:rPr>
              <a:t>Guest Speaker:</a:t>
            </a:r>
            <a:endParaRPr b="1" sz="13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b="1" lang="en" sz="1300">
                <a:solidFill>
                  <a:schemeClr val="dk1"/>
                </a:solidFill>
              </a:rPr>
              <a:t>Experienced NHS Nurse</a:t>
            </a:r>
            <a:r>
              <a:rPr lang="en" sz="1300">
                <a:solidFill>
                  <a:schemeClr val="dk1"/>
                </a:solidFill>
              </a:rPr>
              <a:t>: Spoke about early warning signs in a way that reassured the audience, stressing not to panic unnecessarily but to act when needed.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en" sz="1300">
                <a:solidFill>
                  <a:schemeClr val="dk1"/>
                </a:solidFill>
              </a:rPr>
              <a:t>Personal Story:</a:t>
            </a:r>
            <a:endParaRPr b="1" sz="1300">
              <a:solidFill>
                <a:schemeClr val="dk1"/>
              </a:solidFill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○"/>
            </a:pPr>
            <a:r>
              <a:rPr lang="en" sz="1300">
                <a:solidFill>
                  <a:schemeClr val="dk1"/>
                </a:solidFill>
              </a:rPr>
              <a:t>We were joined by a </a:t>
            </a:r>
            <a:r>
              <a:rPr b="1" lang="en" sz="1300">
                <a:solidFill>
                  <a:schemeClr val="dk1"/>
                </a:solidFill>
              </a:rPr>
              <a:t>breast cancer survivor</a:t>
            </a:r>
            <a:r>
              <a:rPr lang="en" sz="1300">
                <a:solidFill>
                  <a:schemeClr val="dk1"/>
                </a:solidFill>
              </a:rPr>
              <a:t> who shared her experience and presented a book she had written in Farsi. Her personal journey and insights as an informed patient deeply resonated with the audience and guest speaker, making the topic more relatable and empowering.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Participant Feedback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Case Study Overview:</a:t>
            </a:r>
            <a:endParaRPr b="1" sz="1100">
              <a:solidFill>
                <a:schemeClr val="dk1"/>
              </a:solidFill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 sz="1100">
                <a:solidFill>
                  <a:schemeClr val="dk1"/>
                </a:solidFill>
              </a:rPr>
              <a:t>One of our participants, a woman in her 50s shared detailed feedback, which was translated from Farsi into English.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Her Experience:</a:t>
            </a:r>
            <a:endParaRPr b="1" sz="1100">
              <a:solidFill>
                <a:schemeClr val="dk1"/>
              </a:solidFill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 sz="1100">
                <a:solidFill>
                  <a:schemeClr val="dk1"/>
                </a:solidFill>
              </a:rPr>
              <a:t>She had received a bowel cancer screening prompt but was hesitant to proceed because he didn’t fully understand the letter or the test kit.</a:t>
            </a:r>
            <a:endParaRPr sz="1100">
              <a:solidFill>
                <a:schemeClr val="dk1"/>
              </a:solidFill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 sz="1100">
                <a:solidFill>
                  <a:schemeClr val="dk1"/>
                </a:solidFill>
              </a:rPr>
              <a:t>She was unsure how to use the testing kit. She felt uncomfortable discussing it with anyone. 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What Helped her:</a:t>
            </a:r>
            <a:endParaRPr b="1" sz="1100">
              <a:solidFill>
                <a:schemeClr val="dk1"/>
              </a:solidFill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 sz="1100">
                <a:solidFill>
                  <a:schemeClr val="dk1"/>
                </a:solidFill>
              </a:rPr>
              <a:t>Through the sessions, she received </a:t>
            </a:r>
            <a:r>
              <a:rPr b="1" lang="en" sz="1100">
                <a:solidFill>
                  <a:schemeClr val="dk1"/>
                </a:solidFill>
              </a:rPr>
              <a:t>one-on-one assistance</a:t>
            </a:r>
            <a:r>
              <a:rPr lang="en" sz="1100">
                <a:solidFill>
                  <a:schemeClr val="dk1"/>
                </a:solidFill>
              </a:rPr>
              <a:t>, where she learned how to properly use the test kit and post it.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Outcome:</a:t>
            </a:r>
            <a:endParaRPr b="1" sz="1100">
              <a:solidFill>
                <a:schemeClr val="dk1"/>
              </a:solidFill>
            </a:endParaRPr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 sz="1100">
                <a:solidFill>
                  <a:schemeClr val="dk1"/>
                </a:solidFill>
              </a:rPr>
              <a:t>She provided positive feedback, saying the session not only gave her the practical knowledge but also the emotional support to make her health a priority.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Conclusion</a:t>
            </a:r>
            <a:endParaRPr b="1"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Summary of Key Points: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The importance of early detection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Language and cultural barriers shouldn’t prevent anyone from accessing life-saving cancer screenings.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This project showed the power of community, culturally relevant resources, and individual support in increasing confidence and engagement.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Participants left with the knowledge and motivation to take action on their health, encouraged by the stories shared and support provided.</a:t>
            </a:r>
            <a:endParaRPr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1800"/>
              <a:t>Q&amp;A and Final Thoughts</a:t>
            </a:r>
            <a:endParaRPr b="1" sz="1800"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Final Thought: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Empowering the Farsi-speaking community with relevant, accessible information and personal stories is key to improving cancer outcomes through early detection.</a:t>
            </a:r>
            <a:endParaRPr b="1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Resources: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Provide links to NHS Farsi-language resources, local community health centers, and cancer support services.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2650"/>
              <a:t>Early Detection is Important</a:t>
            </a:r>
            <a:endParaRPr b="1" sz="1300"/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t/>
            </a:r>
            <a:endParaRPr b="1" sz="265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.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" sz="1600">
                <a:solidFill>
                  <a:schemeClr val="dk1"/>
                </a:solidFill>
              </a:rPr>
              <a:t>Relay the </a:t>
            </a:r>
            <a:r>
              <a:rPr b="1" lang="en" sz="1600">
                <a:solidFill>
                  <a:schemeClr val="dk1"/>
                </a:solidFill>
              </a:rPr>
              <a:t>Key Point that</a:t>
            </a:r>
            <a:r>
              <a:rPr lang="en" sz="1600">
                <a:solidFill>
                  <a:schemeClr val="dk1"/>
                </a:solidFill>
              </a:rPr>
              <a:t> early detection through screening saves lives. Cancer is more treatable in early stages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Supporting Facts:</a:t>
            </a:r>
            <a:endParaRPr b="1"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Screening can detect cancers before symptoms appear.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More than half of cancers diagnosed early (Stage 1) have a much higher survival rate.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rPr b="1" lang="en" sz="2650"/>
              <a:t>Bowel Cancer Screening</a:t>
            </a:r>
            <a:endParaRPr b="1" sz="265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1300"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Who is at Risk?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Most common in people aged 60 and over but can affect younger individuals.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Screening Process: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NHS offers a </a:t>
            </a:r>
            <a:r>
              <a:rPr b="1" lang="en">
                <a:solidFill>
                  <a:schemeClr val="dk1"/>
                </a:solidFill>
              </a:rPr>
              <a:t>fecal immunochemical test (FIT)</a:t>
            </a:r>
            <a:r>
              <a:rPr lang="en">
                <a:solidFill>
                  <a:schemeClr val="dk1"/>
                </a:solidFill>
              </a:rPr>
              <a:t> sent to homes every 2 years for people aged 60-74.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Key Symptom:</a:t>
            </a:r>
            <a:r>
              <a:rPr lang="en" sz="1400">
                <a:solidFill>
                  <a:schemeClr val="dk1"/>
                </a:solidFill>
              </a:rPr>
              <a:t> Changes in bowel habits, blood in stool.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Call to Action:</a:t>
            </a:r>
            <a:r>
              <a:rPr lang="en" sz="1400">
                <a:solidFill>
                  <a:schemeClr val="dk1"/>
                </a:solidFill>
              </a:rPr>
              <a:t> If prompted, take the test – it’s easy, private, and can detect bowel cancer early.</a:t>
            </a:r>
            <a:endParaRPr sz="1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6326E1111D89438A3085FDE9A5FD0F" ma:contentTypeVersion="20" ma:contentTypeDescription="Create a new document." ma:contentTypeScope="" ma:versionID="7c9c58197a7a72d66d4b54d96d767e3d">
  <xsd:schema xmlns:xsd="http://www.w3.org/2001/XMLSchema" xmlns:xs="http://www.w3.org/2001/XMLSchema" xmlns:p="http://schemas.microsoft.com/office/2006/metadata/properties" xmlns:ns1="http://schemas.microsoft.com/sharepoint/v3" xmlns:ns2="24d292ad-1d7b-47bb-988d-0421f47b48dd" xmlns:ns3="66dc577f-7463-49c1-b6b4-ba31d4c27bbb" targetNamespace="http://schemas.microsoft.com/office/2006/metadata/properties" ma:root="true" ma:fieldsID="45d3eb025654f9e83ce413d56fd94b41" ns1:_="" ns2:_="" ns3:_="">
    <xsd:import namespace="http://schemas.microsoft.com/sharepoint/v3"/>
    <xsd:import namespace="24d292ad-1d7b-47bb-988d-0421f47b48dd"/>
    <xsd:import namespace="66dc577f-7463-49c1-b6b4-ba31d4c27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d292ad-1d7b-47bb-988d-0421f47b48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7ed7110-f592-4c9a-8fba-958c55cbc3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dc577f-7463-49c1-b6b4-ba31d4c27bb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e6362ba2-87ba-4762-9774-42b2a5749c05}" ma:internalName="TaxCatchAll" ma:showField="CatchAllData" ma:web="66dc577f-7463-49c1-b6b4-ba31d4c27b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D8C09D-A33F-4C94-B68C-17EAF9003FED}"/>
</file>

<file path=customXml/itemProps2.xml><?xml version="1.0" encoding="utf-8"?>
<ds:datastoreItem xmlns:ds="http://schemas.openxmlformats.org/officeDocument/2006/customXml" ds:itemID="{6EF5E864-5D97-44D5-B848-F3421DC38E8D}"/>
</file>