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75" r:id="rId6"/>
    <p:sldId id="263" r:id="rId7"/>
    <p:sldId id="281" r:id="rId8"/>
    <p:sldId id="264" r:id="rId9"/>
    <p:sldId id="267" r:id="rId10"/>
    <p:sldId id="295" r:id="rId11"/>
    <p:sldId id="285" r:id="rId12"/>
    <p:sldId id="268" r:id="rId13"/>
    <p:sldId id="290" r:id="rId14"/>
    <p:sldId id="292" r:id="rId15"/>
    <p:sldId id="291" r:id="rId16"/>
    <p:sldId id="2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5D1D7-1DFB-4224-94B2-EF20879A5A6D}" v="4" dt="2023-09-20T14:33:26.514"/>
    <p1510:client id="{AD90A6A5-6860-4C0E-8EE9-FA68E8013495}" v="1" dt="2023-09-20T18:24:26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00C99-FA53-496E-B8E9-6EE727DA783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53807-D1A0-4F07-AF5D-CEEB6BF75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72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53807-D1A0-4F07-AF5D-CEEB6BF751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0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1D2C-9EDD-F2BB-50D8-268285066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1EC8D-2A74-8828-1FA5-F9994E55C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92748-AB8B-C7BD-C049-DBD315E7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3CA30-D6B6-0824-7426-086BCF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D8DA1-8A45-3DA0-4788-22D217A3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9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76F5-0CE2-8FFE-27BC-E331BC32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BD779-0AB6-F619-8F93-0292DF8C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7167C-B815-3A92-7BE9-20EE668D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0366B-890E-7E3A-EF25-A6FF34C3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57FF-B5F6-BD32-E3BF-60490739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2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122D2-EA66-2333-7211-EC74F5971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AA66B-AAF9-531C-9490-E9D606A40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5424-D519-F36B-CB14-A0C84270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E727-9FB1-B816-C9AE-86B8A0DD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06DA0-C8A4-2A3D-D466-FA22D70C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2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BEA6-E218-09F1-3BF4-3C6F4D69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B337A-B4CC-1ECD-77B9-655C87C94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16AA9-2148-8B91-A307-6DFAA071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F9496-438C-0DA9-FA06-03CA4430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93D15-B10B-4EFD-6692-C639F8B8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3015-5847-538B-A7D5-9F6D2CA4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14A50-3538-CAA2-5995-A4A05A317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0AC9-7F17-A728-7C46-7EF0FAC7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0EC23-6C26-CDFD-699D-7E12D9CA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4B27-0B8D-04B0-67B1-4962DB0F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0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1041E-D276-4337-1E0A-BD35567D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6A119-1493-8145-4299-71C54FBE8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CDC6F-B8A6-CF39-026A-4DBCA887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BB32A-7698-F202-378B-8AF10972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7936-3ED8-22FE-7D74-D1C997C31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E659-9B07-023A-2C46-D470BC7B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9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3AA3-6A4D-D2F8-3A60-0535F50E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3FA9-3CC8-8614-ABC2-3A8891C7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64B92-0AED-740F-9A1C-A9B275FC0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E1B11-7B2C-E146-D219-D7EAD176E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1F00F0-200A-D1DC-0B38-DDA6B2165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F34A5-7DF0-D6BA-1EF7-E01F77B9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2328E-43B9-B0DE-9C1C-8AD3FA02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9AAF5-1DA6-DC9B-DE5A-AD3AF32F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4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27B-61ED-62EA-765E-F4893A27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22D67-AE9F-D5EA-3EBF-6728C731E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F5CA-D962-34A8-733F-F6B24E3A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4B286-F313-A68C-D74F-F7D94C27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1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1443C-1C3B-820C-B66C-39C57CD2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874B32-DEC2-0810-4065-971CF6CC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FEEC6-8941-C702-A134-8E3497D3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7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1C2E-4EA2-F914-7A08-D0900DCB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7DA0-3994-488B-5DDF-4C627291A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F0DE5-052B-D240-E50B-C2730CA5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605A8-91C2-48E5-2EF0-68DC5F88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386E6-0BBB-39CE-712D-FD269BB3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4641-903F-A687-506F-7B34C602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5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E19C-4F02-FC68-2D7E-164A2E8C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5D3B2-8FD5-69D7-D0E8-CD9CE51DD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A85FF-C535-92D4-0DFE-AB5EE363D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4ED8E-DEAF-0A6C-8616-6B20A7B2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34816-56A8-FEDD-6C8E-99A95DA8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B26F6-DE39-1154-3CC5-775EB222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3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A8D2B-CE5A-0CD6-390E-19CA1FE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5F1EF-1248-9180-FAE1-E287E0F2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BB2EB-F373-AE92-7420-912A89898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C08DD-62A9-42B5-B5E6-A387DB70E10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7ADF1-452E-3B08-A129-2FBCCFF5B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D6F9-144D-A706-0E16-AB12F319C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6AC55-E9EA-4308-82D9-CE7C9572E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8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onatearts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resonateart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922484-EE90-4C97-3ED6-EB295EE8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" y="3"/>
            <a:ext cx="3847368" cy="751973"/>
          </a:xfrm>
          <a:prstGeom prst="rect">
            <a:avLst/>
          </a:prstGeom>
        </p:spPr>
      </p:pic>
      <p:pic>
        <p:nvPicPr>
          <p:cNvPr id="5" name="Picture 4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80EEFA88-E9BF-4B79-2605-81582F8F2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34" y="1036319"/>
            <a:ext cx="8734699" cy="5821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4EF87-5FBC-5C81-5152-957BC55C8C05}"/>
              </a:ext>
            </a:extLst>
          </p:cNvPr>
          <p:cNvSpPr txBox="1"/>
          <p:nvPr/>
        </p:nvSpPr>
        <p:spPr>
          <a:xfrm>
            <a:off x="282314" y="1589408"/>
            <a:ext cx="31637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7030A0"/>
                </a:solidFill>
                <a:effectLst/>
                <a:latin typeface="Montserrat" panose="00000500000000000000" pitchFamily="2" charset="0"/>
              </a:rPr>
              <a:t>We produce a </a:t>
            </a:r>
            <a:r>
              <a:rPr lang="en-US" sz="2800" b="1" i="0" err="1">
                <a:solidFill>
                  <a:srgbClr val="7030A0"/>
                </a:solidFill>
                <a:effectLst/>
                <a:latin typeface="Montserrat" panose="00000500000000000000" pitchFamily="2" charset="0"/>
              </a:rPr>
              <a:t>programme</a:t>
            </a:r>
            <a:r>
              <a:rPr lang="en-US" sz="2800" b="1" i="0">
                <a:solidFill>
                  <a:srgbClr val="7030A0"/>
                </a:solidFill>
                <a:effectLst/>
                <a:latin typeface="Montserrat" panose="00000500000000000000" pitchFamily="2" charset="0"/>
              </a:rPr>
              <a:t> </a:t>
            </a:r>
          </a:p>
          <a:p>
            <a:r>
              <a:rPr lang="en-US" sz="2800" b="1" i="0">
                <a:solidFill>
                  <a:srgbClr val="7030A0"/>
                </a:solidFill>
                <a:effectLst/>
                <a:latin typeface="Montserrat" panose="00000500000000000000" pitchFamily="2" charset="0"/>
              </a:rPr>
              <a:t>of creative activities and experiences for and with people living with dementia, their families and carers.</a:t>
            </a:r>
          </a:p>
        </p:txBody>
      </p:sp>
    </p:spTree>
    <p:extLst>
      <p:ext uri="{BB962C8B-B14F-4D97-AF65-F5344CB8AC3E}">
        <p14:creationId xmlns:p14="http://schemas.microsoft.com/office/powerpoint/2010/main" val="12190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83971-7720-63E0-78A6-E0C2406A929C}"/>
              </a:ext>
            </a:extLst>
          </p:cNvPr>
          <p:cNvSpPr txBox="1"/>
          <p:nvPr/>
        </p:nvSpPr>
        <p:spPr>
          <a:xfrm>
            <a:off x="721896" y="645717"/>
            <a:ext cx="10892588" cy="507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Quotes from our participants</a:t>
            </a: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'I love these sessions they make me think differently, please ask me to the next one.’ </a:t>
            </a:r>
          </a:p>
          <a:p>
            <a:endParaRPr lang="en-US" sz="3200" i="1">
              <a:solidFill>
                <a:srgbClr val="7030A0"/>
              </a:solidFill>
              <a:latin typeface="Avenir Next LT Pro Demi" panose="020B0604020202020204" pitchFamily="34" charset="0"/>
            </a:endParaRPr>
          </a:p>
          <a:p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 'We want to come because we know you will be there and that means we will have fun and be okay!’</a:t>
            </a:r>
          </a:p>
          <a:p>
            <a:endParaRPr lang="en-GB" sz="3200" i="1">
              <a:solidFill>
                <a:srgbClr val="7030A0"/>
              </a:solidFill>
              <a:latin typeface="Avenir Next LT Pro Demi" panose="020B0604020202020204" pitchFamily="34" charset="0"/>
            </a:endParaRPr>
          </a:p>
          <a:p>
            <a:pPr lvl="1"/>
            <a:endParaRPr lang="en-GB" sz="3600">
              <a:solidFill>
                <a:srgbClr val="C00000"/>
              </a:solidFill>
              <a:latin typeface="Avenir Next LT Pro Dem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4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83971-7720-63E0-78A6-E0C2406A929C}"/>
              </a:ext>
            </a:extLst>
          </p:cNvPr>
          <p:cNvSpPr txBox="1"/>
          <p:nvPr/>
        </p:nvSpPr>
        <p:spPr>
          <a:xfrm>
            <a:off x="721896" y="645717"/>
            <a:ext cx="10892588" cy="606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Quotes from our participants</a:t>
            </a: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‘Resonate have never before </a:t>
            </a:r>
            <a:r>
              <a:rPr lang="en-US" sz="3200" i="1" err="1">
                <a:solidFill>
                  <a:srgbClr val="7030A0"/>
                </a:solidFill>
                <a:latin typeface="Avenir Next LT Pro Demi" panose="020B0604020202020204" pitchFamily="34" charset="0"/>
              </a:rPr>
              <a:t>organised</a:t>
            </a:r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 a party like that. It was so wonderful. I am so grateful for events like this. It was one of the best parties I have been to, the flowers, the cakes, the art, the singing. It was so fantastic. When we were singing I saw this lady and she was wiping away her tears. That was so very amazing. And we met all these people.’ </a:t>
            </a:r>
          </a:p>
          <a:p>
            <a:endParaRPr lang="en-GB" sz="3200" i="1">
              <a:solidFill>
                <a:srgbClr val="7030A0"/>
              </a:solidFill>
              <a:latin typeface="Avenir Next LT Pro Demi" panose="020B0604020202020204" pitchFamily="34" charset="0"/>
            </a:endParaRPr>
          </a:p>
          <a:p>
            <a:pPr lvl="1"/>
            <a:endParaRPr lang="en-GB" sz="3600">
              <a:solidFill>
                <a:srgbClr val="C00000"/>
              </a:solidFill>
              <a:latin typeface="Avenir Next LT Pro Dem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3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83971-7720-63E0-78A6-E0C2406A929C}"/>
              </a:ext>
            </a:extLst>
          </p:cNvPr>
          <p:cNvSpPr txBox="1"/>
          <p:nvPr/>
        </p:nvSpPr>
        <p:spPr>
          <a:xfrm>
            <a:off x="721896" y="645717"/>
            <a:ext cx="10892588" cy="507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Quote from a </a:t>
            </a:r>
            <a:r>
              <a:rPr lang="en-US" sz="3200" err="1">
                <a:solidFill>
                  <a:srgbClr val="C00000"/>
                </a:solidFill>
                <a:latin typeface="Avenir Next LT Pro Demi" panose="020B0604020202020204" pitchFamily="34" charset="0"/>
              </a:rPr>
              <a:t>carer</a:t>
            </a:r>
            <a:endParaRPr lang="en-US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endParaRPr lang="en-US" sz="3200" i="1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‘As a </a:t>
            </a:r>
            <a:r>
              <a:rPr lang="en-US" sz="3200" i="1" err="1">
                <a:solidFill>
                  <a:srgbClr val="7030A0"/>
                </a:solidFill>
                <a:latin typeface="Avenir Next LT Pro Demi" panose="020B0604020202020204" pitchFamily="34" charset="0"/>
              </a:rPr>
              <a:t>carer</a:t>
            </a:r>
            <a:r>
              <a:rPr lang="en-US" sz="3200" i="1">
                <a:solidFill>
                  <a:srgbClr val="7030A0"/>
                </a:solidFill>
                <a:latin typeface="Avenir Next LT Pro Demi" panose="020B0604020202020204" pitchFamily="34" charset="0"/>
              </a:rPr>
              <a:t> I took away the laughter and joy I could hear coming from the room. The camaraderie, the happiness that isn’t over-flowing for us at home. It brought a sense of community, and these are invisible people ,but everybody that took part was made to feel very special. It was like they were opening a Christmas present every week.’</a:t>
            </a:r>
          </a:p>
          <a:p>
            <a:pPr lvl="1"/>
            <a:endParaRPr lang="en-GB" sz="3600">
              <a:solidFill>
                <a:srgbClr val="C00000"/>
              </a:solidFill>
              <a:latin typeface="Avenir Next LT Pro Dem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7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45A6E7-5FE6-72E9-416E-CF808EB1A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53" y="577516"/>
            <a:ext cx="6091293" cy="1190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83971-7720-63E0-78A6-E0C2406A929C}"/>
              </a:ext>
            </a:extLst>
          </p:cNvPr>
          <p:cNvSpPr txBox="1"/>
          <p:nvPr/>
        </p:nvSpPr>
        <p:spPr>
          <a:xfrm>
            <a:off x="3715051" y="2330154"/>
            <a:ext cx="5057473" cy="409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GB" sz="3200">
                <a:solidFill>
                  <a:srgbClr val="C00000"/>
                </a:solidFill>
                <a:latin typeface="Avenir Next LT Pro Demi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www.resonatearts.org</a:t>
            </a:r>
            <a:endParaRPr lang="en-GB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endParaRPr lang="en-GB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GB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Tel: ​0300 030 7212</a:t>
            </a:r>
          </a:p>
          <a:p>
            <a:endParaRPr lang="en-GB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GB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E:info</a:t>
            </a:r>
            <a:r>
              <a:rPr lang="en-GB" sz="3200">
                <a:solidFill>
                  <a:srgbClr val="C00000"/>
                </a:solidFill>
                <a:latin typeface="Avenir Next LT Pro Demi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@resonatearts.org</a:t>
            </a:r>
            <a:endParaRPr lang="en-GB" sz="3200">
              <a:solidFill>
                <a:srgbClr val="C00000"/>
              </a:solidFill>
              <a:latin typeface="Avenir Next LT Pro Demi" panose="020B0604020202020204" pitchFamily="34" charset="0"/>
            </a:endParaRPr>
          </a:p>
          <a:p>
            <a:r>
              <a:rPr lang="en-GB" sz="3200">
                <a:solidFill>
                  <a:srgbClr val="C00000"/>
                </a:solidFill>
                <a:latin typeface="Avenir Next LT Pro Demi" panose="020B0604020202020204" pitchFamily="34" charset="0"/>
              </a:rPr>
              <a:t>   </a:t>
            </a:r>
          </a:p>
          <a:p>
            <a:pPr lvl="1"/>
            <a:endParaRPr lang="en-GB" sz="3600">
              <a:solidFill>
                <a:srgbClr val="C00000"/>
              </a:solidFill>
              <a:latin typeface="Avenir Next LT Pro Dem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4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F939F9-EDFB-21E6-30F2-85E5614FB80F}"/>
              </a:ext>
            </a:extLst>
          </p:cNvPr>
          <p:cNvSpPr txBox="1"/>
          <p:nvPr/>
        </p:nvSpPr>
        <p:spPr>
          <a:xfrm>
            <a:off x="1114925" y="532767"/>
            <a:ext cx="9962147" cy="479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C0000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we work with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with a diagnosis of dementia, their family, carers and supporters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who live in the bi-borough (Westminster and Kensington &amp; Chelsea)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1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078BD-2D2A-C8C9-7E97-0CE52B8BE716}"/>
              </a:ext>
            </a:extLst>
          </p:cNvPr>
          <p:cNvSpPr txBox="1"/>
          <p:nvPr/>
        </p:nvSpPr>
        <p:spPr>
          <a:xfrm>
            <a:off x="1114925" y="532767"/>
            <a:ext cx="9962147" cy="625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C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we work</a:t>
            </a:r>
            <a:endParaRPr lang="en-GB" sz="3200">
              <a:solidFill>
                <a:srgbClr val="C0000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Relationships are key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 centered</a:t>
            </a: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 choice to the individual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Involving people through co-production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9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53C7BF-B954-2902-25E2-6C2BA3C159F4}"/>
              </a:ext>
            </a:extLst>
          </p:cNvPr>
          <p:cNvSpPr txBox="1"/>
          <p:nvPr/>
        </p:nvSpPr>
        <p:spPr>
          <a:xfrm>
            <a:off x="93998" y="451978"/>
            <a:ext cx="3204410" cy="657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Space: Art &amp; Movement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-Regent Hall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Penfold Community Hub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-Monthly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-Mondays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and a child sitting at a table looking at a screen&#10;&#10;Description automatically generated with low confidence">
            <a:extLst>
              <a:ext uri="{FF2B5EF4-FFF2-40B4-BE49-F238E27FC236}">
                <a16:creationId xmlns:a16="http://schemas.microsoft.com/office/drawing/2014/main" id="{22E14EC5-2944-DE50-3016-F25AAAFA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6" y="0"/>
            <a:ext cx="51435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D8F610-DA07-DAC6-8195-6A0D0249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68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6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117DEE-71FD-93A5-F1DF-D7C87E26F680}"/>
              </a:ext>
            </a:extLst>
          </p:cNvPr>
          <p:cNvSpPr txBox="1"/>
          <p:nvPr/>
        </p:nvSpPr>
        <p:spPr>
          <a:xfrm>
            <a:off x="93998" y="451978"/>
            <a:ext cx="3204410" cy="552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with Friends: choir</a:t>
            </a: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-Wigmore Hall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Zoom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-Weekly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-Tuesdays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holding a paper and a bouquet of flowers&#10;&#10;Description automatically generated">
            <a:extLst>
              <a:ext uri="{FF2B5EF4-FFF2-40B4-BE49-F238E27FC236}">
                <a16:creationId xmlns:a16="http://schemas.microsoft.com/office/drawing/2014/main" id="{294A7EEE-C33C-8CF8-C60F-CB121DC14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9220"/>
          <a:stretch/>
        </p:blipFill>
        <p:spPr>
          <a:xfrm>
            <a:off x="3901440" y="0"/>
            <a:ext cx="829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loor, indoor">
            <a:extLst>
              <a:ext uri="{FF2B5EF4-FFF2-40B4-BE49-F238E27FC236}">
                <a16:creationId xmlns:a16="http://schemas.microsoft.com/office/drawing/2014/main" id="{A6E3EB33-0737-2464-DD4D-649FE4F1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645" y="5689600"/>
            <a:ext cx="1092645" cy="819484"/>
          </a:xfrm>
          <a:prstGeom prst="rect">
            <a:avLst/>
          </a:prstGeom>
        </p:spPr>
      </p:pic>
      <p:pic>
        <p:nvPicPr>
          <p:cNvPr id="3" name="Picture 2" descr="A person playing a musical instrument&#10;&#10;Description automatically generated">
            <a:extLst>
              <a:ext uri="{FF2B5EF4-FFF2-40B4-BE49-F238E27FC236}">
                <a16:creationId xmlns:a16="http://schemas.microsoft.com/office/drawing/2014/main" id="{747752B7-CABD-6664-A60D-5CF925B6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11" y="259080"/>
            <a:ext cx="8953500" cy="596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0D281-B4D7-F157-25A7-489DB8E87EE7}"/>
              </a:ext>
            </a:extLst>
          </p:cNvPr>
          <p:cNvSpPr txBox="1"/>
          <p:nvPr/>
        </p:nvSpPr>
        <p:spPr>
          <a:xfrm>
            <a:off x="93998" y="451978"/>
            <a:ext cx="3204410" cy="5420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for Thought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-Wigmore Hall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 sessions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 times per year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9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loor, indoor">
            <a:extLst>
              <a:ext uri="{FF2B5EF4-FFF2-40B4-BE49-F238E27FC236}">
                <a16:creationId xmlns:a16="http://schemas.microsoft.com/office/drawing/2014/main" id="{A6E3EB33-0737-2464-DD4D-649FE4F1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645" y="5689600"/>
            <a:ext cx="1092645" cy="819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0D281-B4D7-F157-25A7-489DB8E87EE7}"/>
              </a:ext>
            </a:extLst>
          </p:cNvPr>
          <p:cNvSpPr txBox="1"/>
          <p:nvPr/>
        </p:nvSpPr>
        <p:spPr>
          <a:xfrm>
            <a:off x="0" y="634858"/>
            <a:ext cx="3204410" cy="5420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Cognitive Stimulation Therapy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-V&amp;A Museum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-14 sessions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-Annually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looking at a picture&#10;&#10;Description automatically generated">
            <a:extLst>
              <a:ext uri="{FF2B5EF4-FFF2-40B4-BE49-F238E27FC236}">
                <a16:creationId xmlns:a16="http://schemas.microsoft.com/office/drawing/2014/main" id="{362BCD2A-4794-3745-4A5D-BC52F03B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25" y="1564640"/>
            <a:ext cx="4565227" cy="3423920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C19B27F3-1821-4CF5-FAA5-7E8971B2B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52" y="1564640"/>
            <a:ext cx="4565227" cy="34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B37192C8-E89D-F848-EF6F-E691AEB0C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97" y="392624"/>
            <a:ext cx="9037303" cy="601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81DAB-FED9-7CF9-C75B-2D23826EBA00}"/>
              </a:ext>
            </a:extLst>
          </p:cNvPr>
          <p:cNvSpPr txBox="1"/>
          <p:nvPr/>
        </p:nvSpPr>
        <p:spPr>
          <a:xfrm>
            <a:off x="93998" y="451978"/>
            <a:ext cx="3204410" cy="584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Befrienders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1-to-1 volunteer befrienders visiting people in their homes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9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11A04F-D54A-C6B6-C826-E4388067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53" y="0"/>
            <a:ext cx="48488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8E6BD-3D14-D46E-22AB-0F36F6898DCC}"/>
              </a:ext>
            </a:extLst>
          </p:cNvPr>
          <p:cNvSpPr txBox="1"/>
          <p:nvPr/>
        </p:nvSpPr>
        <p:spPr>
          <a:xfrm>
            <a:off x="553454" y="516726"/>
            <a:ext cx="4726477" cy="657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C0000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Resonate Now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C0000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newsletter and dementia friendly events listings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7030A0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Westminster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solidFill>
                  <a:srgbClr val="7030A0"/>
                </a:solidFill>
                <a:effectLst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Kensington and Chelsea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>
              <a:solidFill>
                <a:srgbClr val="7030A0"/>
              </a:solidFill>
              <a:effectLst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8AB327-C036-D77B-5076-7CB74BDE6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015762"/>
              </p:ext>
            </p:extLst>
          </p:nvPr>
        </p:nvGraphicFramePr>
        <p:xfrm>
          <a:off x="6789672" y="0"/>
          <a:ext cx="4848874" cy="686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777942" imgH="5346481" progId="Acrobat.Document.DC">
                  <p:embed/>
                </p:oleObj>
              </mc:Choice>
              <mc:Fallback>
                <p:oleObj name="Acrobat Document" r:id="rId3" imgW="3777942" imgH="5346481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78AB327-C036-D77B-5076-7CB74BDE68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9672" y="0"/>
                        <a:ext cx="4848874" cy="686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4447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c577f-7463-49c1-b6b4-ba31d4c27bbb" xsi:nil="true"/>
    <lcf76f155ced4ddcb4097134ff3c332f xmlns="24d292ad-1d7b-47bb-988d-0421f47b48dd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6326E1111D89438A3085FDE9A5FD0F" ma:contentTypeVersion="19" ma:contentTypeDescription="Create a new document." ma:contentTypeScope="" ma:versionID="0029d1c8254a05e557db423190cb9274">
  <xsd:schema xmlns:xsd="http://www.w3.org/2001/XMLSchema" xmlns:xs="http://www.w3.org/2001/XMLSchema" xmlns:p="http://schemas.microsoft.com/office/2006/metadata/properties" xmlns:ns1="http://schemas.microsoft.com/sharepoint/v3" xmlns:ns2="24d292ad-1d7b-47bb-988d-0421f47b48dd" xmlns:ns3="66dc577f-7463-49c1-b6b4-ba31d4c27bbb" targetNamespace="http://schemas.microsoft.com/office/2006/metadata/properties" ma:root="true" ma:fieldsID="9a1a1b6e1d7986f45178bd551042afa9" ns1:_="" ns2:_="" ns3:_="">
    <xsd:import namespace="http://schemas.microsoft.com/sharepoint/v3"/>
    <xsd:import namespace="24d292ad-1d7b-47bb-988d-0421f47b48dd"/>
    <xsd:import namespace="66dc577f-7463-49c1-b6b4-ba31d4c27b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292ad-1d7b-47bb-988d-0421f47b48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7ed7110-f592-4c9a-8fba-958c55cbc3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c577f-7463-49c1-b6b4-ba31d4c27bb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6362ba2-87ba-4762-9774-42b2a5749c05}" ma:internalName="TaxCatchAll" ma:showField="CatchAllData" ma:web="66dc577f-7463-49c1-b6b4-ba31d4c27b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EEB04F-6D7A-450C-8290-E06BBC672030}">
  <ds:schemaRefs>
    <ds:schemaRef ds:uri="11b106b4-0d12-417e-8e33-3779b6b47df6"/>
    <ds:schemaRef ds:uri="b02fa8b9-bc89-4303-9ea5-4c28f1a1e1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A9FE8E6-E97D-456A-ADFB-B4A55101AE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3132AF-7083-413E-B9F8-E8C10F8664A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Widescreen</PresentationFormat>
  <Paragraphs>75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Next LT Pro Demi</vt:lpstr>
      <vt:lpstr>Calibri</vt:lpstr>
      <vt:lpstr>Calibri Light</vt:lpstr>
      <vt:lpstr>Montserrat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Curtis</dc:creator>
  <cp:lastModifiedBy>Phayza Fudlalla</cp:lastModifiedBy>
  <cp:revision>2</cp:revision>
  <dcterms:created xsi:type="dcterms:W3CDTF">2022-10-06T07:24:53Z</dcterms:created>
  <dcterms:modified xsi:type="dcterms:W3CDTF">2023-09-26T16:49:56Z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0x01010030E55D93302355459FC4EDC0B4BB8ECF</vt:lpwstr>
  </property>
  <property fmtid="{D5CDD505-2E9C-101B-9397-08002B2CF9AE}" pid="3" name="MediaServiceImageTags">
    <vt:lpwstr/>
  </property>
</Properties>
</file>