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6" r:id="rId3"/>
    <p:sldId id="257" r:id="rId4"/>
    <p:sldId id="258" r:id="rId5"/>
    <p:sldId id="259" r:id="rId6"/>
    <p:sldId id="260" r:id="rId7"/>
    <p:sldId id="261" r:id="rId8"/>
    <p:sldId id="262" r:id="rId9"/>
    <p:sldId id="268" r:id="rId10"/>
    <p:sldId id="269" r:id="rId11"/>
    <p:sldId id="270" r:id="rId12"/>
    <p:sldId id="271" r:id="rId13"/>
    <p:sldId id="272" r:id="rId14"/>
    <p:sldId id="263" r:id="rId15"/>
    <p:sldId id="264" r:id="rId16"/>
  </p:sldIdLst>
  <p:sldSz cx="18288000" cy="10287000"/>
  <p:notesSz cx="6858000" cy="9144000"/>
  <p:embeddedFontLst>
    <p:embeddedFont>
      <p:font typeface="Canva Sans" panose="020B0604020202020204" charset="0"/>
      <p:regular r:id="rId17"/>
    </p:embeddedFont>
    <p:embeddedFont>
      <p:font typeface="Canva Sans Bold" panose="020B0604020202020204" charset="0"/>
      <p:regular r:id="rId18"/>
    </p:embeddedFont>
    <p:embeddedFont>
      <p:font typeface="IBM Plex Sans" panose="020B050305020300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old" panose="00000800000000000000"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8FF"/>
    <a:srgbClr val="00C495"/>
    <a:srgbClr val="FFF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22" autoAdjust="0"/>
  </p:normalViewPr>
  <p:slideViewPr>
    <p:cSldViewPr>
      <p:cViewPr varScale="1">
        <p:scale>
          <a:sx n="38" d="100"/>
          <a:sy n="38" d="100"/>
        </p:scale>
        <p:origin x="140"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e/by8K0MzPx9" TargetMode="External"/><Relationship Id="rId2" Type="http://schemas.openxmlformats.org/officeDocument/2006/relationships/hyperlink" Target="mailto:liam@kcsc.org.uk" TargetMode="External"/><Relationship Id="rId1" Type="http://schemas.openxmlformats.org/officeDocument/2006/relationships/slideLayout" Target="../slideLayouts/slideLayout7.xml"/><Relationship Id="rId4" Type="http://schemas.openxmlformats.org/officeDocument/2006/relationships/hyperlink" Target="https://evt.to/fls29t4fv1p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mailto:liam@kcsc.org.uk" TargetMode="External"/><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hyperlink" Target="https://www.rbkc.gov.uk/health-and-social-care/wellbeing-hub" TargetMode="External"/><Relationship Id="rId4" Type="http://schemas.openxmlformats.org/officeDocument/2006/relationships/image" Target="../media/image7.png"/><Relationship Id="rId9" Type="http://schemas.openxmlformats.org/officeDocument/2006/relationships/hyperlink" Target="https://forms.office.com/e/by8K0MzPx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5904490-3A6E-A9C2-37FC-5E9D1C892FD6}"/>
              </a:ext>
            </a:extLst>
          </p:cNvPr>
          <p:cNvSpPr txBox="1"/>
          <p:nvPr/>
        </p:nvSpPr>
        <p:spPr>
          <a:xfrm>
            <a:off x="1028700" y="1181100"/>
            <a:ext cx="16230600" cy="8371523"/>
          </a:xfrm>
          <a:prstGeom prst="rect">
            <a:avLst/>
          </a:prstGeom>
        </p:spPr>
        <p:txBody>
          <a:bodyPr lIns="0" tIns="0" rIns="0" bIns="0" rtlCol="0" anchor="t">
            <a:spAutoFit/>
          </a:bodyPr>
          <a:lstStyle/>
          <a:p>
            <a:pPr>
              <a:spcBef>
                <a:spcPct val="0"/>
              </a:spcBef>
            </a:pPr>
            <a:r>
              <a:rPr lang="en-US" sz="4000" b="1" dirty="0">
                <a:solidFill>
                  <a:srgbClr val="FF0000"/>
                </a:solidFill>
                <a:latin typeface="Montserrat" panose="00000500000000000000" pitchFamily="2" charset="0"/>
                <a:ea typeface="Montserrat"/>
                <a:cs typeface="Montserrat"/>
                <a:sym typeface="Montserrat Bold"/>
              </a:rPr>
              <a:t>Notice - Preparing for your session </a:t>
            </a:r>
          </a:p>
          <a:p>
            <a:endParaRPr lang="en-GB" sz="2400" dirty="0">
              <a:latin typeface="Montserrat" panose="00000500000000000000" pitchFamily="2" charset="0"/>
            </a:endParaRPr>
          </a:p>
          <a:p>
            <a:r>
              <a:rPr lang="en-GB" sz="2400" dirty="0">
                <a:latin typeface="Montserrat" panose="00000500000000000000" pitchFamily="2" charset="0"/>
              </a:rPr>
              <a:t>Thank you for hosting a conversation with your community. This pack is here to help you promote and run your session, but feel free to adapt it so it works for your group.</a:t>
            </a:r>
          </a:p>
          <a:p>
            <a:endParaRPr lang="en-GB" sz="2400" dirty="0">
              <a:latin typeface="Montserrat" panose="00000500000000000000" pitchFamily="2" charset="0"/>
            </a:endParaRPr>
          </a:p>
          <a:p>
            <a:pPr marL="342900" indent="-342900">
              <a:buFont typeface="Arial" panose="020B0604020202020204" pitchFamily="34" charset="0"/>
              <a:buChar char="•"/>
            </a:pPr>
            <a:r>
              <a:rPr lang="en-GB" sz="2400" b="1" dirty="0">
                <a:latin typeface="Montserrat" panose="00000500000000000000" pitchFamily="2" charset="0"/>
              </a:rPr>
              <a:t>Content</a:t>
            </a:r>
            <a:r>
              <a:rPr lang="en-GB" sz="2400" dirty="0">
                <a:latin typeface="Montserrat" panose="00000500000000000000" pitchFamily="2" charset="0"/>
              </a:rPr>
              <a:t> – You can translate, change the content – or chose not to use it at all. </a:t>
            </a:r>
          </a:p>
          <a:p>
            <a:pPr marL="342900" indent="-342900">
              <a:buFont typeface="Arial" panose="020B0604020202020204" pitchFamily="34" charset="0"/>
              <a:buChar char="•"/>
            </a:pPr>
            <a:r>
              <a:rPr lang="en-GB" sz="2400" b="1" dirty="0">
                <a:latin typeface="Montserrat" panose="00000500000000000000" pitchFamily="2" charset="0"/>
              </a:rPr>
              <a:t>Questions</a:t>
            </a:r>
            <a:r>
              <a:rPr lang="en-GB" sz="2400" dirty="0">
                <a:latin typeface="Montserrat" panose="00000500000000000000" pitchFamily="2" charset="0"/>
              </a:rPr>
              <a:t> – You can reword the questions, add prompts, or decide not to ask all of them – </a:t>
            </a:r>
            <a:r>
              <a:rPr lang="en-GB" sz="2400" b="1" dirty="0">
                <a:latin typeface="Montserrat" panose="00000500000000000000" pitchFamily="2" charset="0"/>
              </a:rPr>
              <a:t>please make sure if you make changes that the question topic remains the same. </a:t>
            </a:r>
            <a:endParaRPr lang="en-GB" sz="2400" dirty="0">
              <a:latin typeface="Montserrat" panose="00000500000000000000" pitchFamily="2" charset="0"/>
            </a:endParaRPr>
          </a:p>
          <a:p>
            <a:pPr marL="342900" indent="-342900">
              <a:buFont typeface="Arial" panose="020B0604020202020204" pitchFamily="34" charset="0"/>
              <a:buChar char="•"/>
            </a:pPr>
            <a:r>
              <a:rPr lang="en-GB" sz="2400" b="1" dirty="0">
                <a:latin typeface="Montserrat" panose="00000500000000000000" pitchFamily="2" charset="0"/>
              </a:rPr>
              <a:t>Confidentiality</a:t>
            </a:r>
            <a:r>
              <a:rPr lang="en-GB" sz="2400" dirty="0">
                <a:latin typeface="Montserrat" panose="00000500000000000000" pitchFamily="2" charset="0"/>
              </a:rPr>
              <a:t> – Please make sure everyone gives their consent before sharing notes and make sure notes are anonymised (please do not include any name or identifiable information in your notes)</a:t>
            </a:r>
          </a:p>
          <a:p>
            <a:pPr marL="342900" indent="-342900">
              <a:buFont typeface="Arial" panose="020B0604020202020204" pitchFamily="34" charset="0"/>
              <a:buChar char="•"/>
            </a:pPr>
            <a:r>
              <a:rPr lang="en-GB" sz="2400" b="1" dirty="0">
                <a:latin typeface="Montserrat" panose="00000500000000000000" pitchFamily="2" charset="0"/>
              </a:rPr>
              <a:t>Demography – </a:t>
            </a:r>
            <a:r>
              <a:rPr lang="en-GB" sz="2400" dirty="0">
                <a:latin typeface="Montserrat" panose="00000500000000000000" pitchFamily="2" charset="0"/>
              </a:rPr>
              <a:t>If you can, please capture the demographic information and share this with us. </a:t>
            </a:r>
            <a:endParaRPr lang="en-GB" sz="2400" b="1" dirty="0">
              <a:latin typeface="Montserrat" panose="00000500000000000000" pitchFamily="2" charset="0"/>
            </a:endParaRPr>
          </a:p>
          <a:p>
            <a:pPr marL="342900" indent="-342900">
              <a:buFont typeface="Arial" panose="020B0604020202020204" pitchFamily="34" charset="0"/>
              <a:buChar char="•"/>
            </a:pPr>
            <a:r>
              <a:rPr lang="en-GB" sz="2400" b="1" dirty="0">
                <a:latin typeface="Montserrat" panose="00000500000000000000" pitchFamily="2" charset="0"/>
              </a:rPr>
              <a:t>Notes</a:t>
            </a:r>
            <a:r>
              <a:rPr lang="en-GB" sz="2400" dirty="0">
                <a:latin typeface="Montserrat" panose="00000500000000000000" pitchFamily="2" charset="0"/>
              </a:rPr>
              <a:t> – Take as many notes as possible and email them to </a:t>
            </a:r>
            <a:r>
              <a:rPr lang="en-GB" sz="2400" b="1" dirty="0">
                <a:latin typeface="Montserrat" panose="00000500000000000000" pitchFamily="2" charset="0"/>
                <a:hlinkClick r:id="rId2"/>
              </a:rPr>
              <a:t>liam@kcsc.org.uk</a:t>
            </a:r>
            <a:r>
              <a:rPr lang="en-GB" sz="2400" b="1" dirty="0">
                <a:latin typeface="Montserrat" panose="00000500000000000000" pitchFamily="2" charset="0"/>
              </a:rPr>
              <a:t> </a:t>
            </a:r>
            <a:r>
              <a:rPr lang="en-GB" sz="2400" dirty="0">
                <a:latin typeface="Montserrat" panose="00000500000000000000" pitchFamily="2" charset="0"/>
              </a:rPr>
              <a:t>following the session</a:t>
            </a:r>
          </a:p>
          <a:p>
            <a:pPr marL="342900" indent="-342900">
              <a:buFont typeface="Arial" panose="020B0604020202020204" pitchFamily="34" charset="0"/>
              <a:buChar char="•"/>
            </a:pPr>
            <a:r>
              <a:rPr lang="en-GB" sz="2400" b="1" dirty="0">
                <a:latin typeface="Montserrat" panose="00000500000000000000" pitchFamily="2" charset="0"/>
              </a:rPr>
              <a:t>People</a:t>
            </a:r>
            <a:r>
              <a:rPr lang="en-GB" sz="2400" dirty="0">
                <a:latin typeface="Montserrat" panose="00000500000000000000" pitchFamily="2" charset="0"/>
              </a:rPr>
              <a:t> – Let us know who you spoke to. If possible, complete the demographic form.</a:t>
            </a:r>
          </a:p>
          <a:p>
            <a:pPr marL="342900" indent="-342900">
              <a:buFont typeface="Arial" panose="020B0604020202020204" pitchFamily="34" charset="0"/>
              <a:buChar char="•"/>
            </a:pPr>
            <a:r>
              <a:rPr lang="en-GB" sz="2400" b="1" dirty="0">
                <a:latin typeface="Montserrat" panose="00000500000000000000" pitchFamily="2" charset="0"/>
              </a:rPr>
              <a:t>Follow-up</a:t>
            </a:r>
            <a:r>
              <a:rPr lang="en-GB" sz="2400" dirty="0">
                <a:latin typeface="Montserrat" panose="00000500000000000000" pitchFamily="2" charset="0"/>
              </a:rPr>
              <a:t> – Please check if your group wants to stay involved, have more conversations. </a:t>
            </a:r>
          </a:p>
          <a:p>
            <a:pPr marL="342900" indent="-342900">
              <a:buFont typeface="Arial" panose="020B0604020202020204" pitchFamily="34" charset="0"/>
              <a:buChar char="•"/>
            </a:pPr>
            <a:r>
              <a:rPr lang="en-GB" sz="2400" b="1" dirty="0">
                <a:latin typeface="Montserrat" panose="00000500000000000000" pitchFamily="2" charset="0"/>
              </a:rPr>
              <a:t>Expectations</a:t>
            </a:r>
            <a:r>
              <a:rPr lang="en-GB" sz="2400" dirty="0">
                <a:latin typeface="Montserrat" panose="00000500000000000000" pitchFamily="2" charset="0"/>
              </a:rPr>
              <a:t> – We want to hear lots of views and ideas, but we can’t act on everything. The goal is to understand what local VCSE organisations can do and use the insights to influence the NHS and local councils.</a:t>
            </a:r>
          </a:p>
          <a:p>
            <a:br>
              <a:rPr lang="en-GB" sz="2400" dirty="0">
                <a:latin typeface="Montserrat" panose="00000500000000000000" pitchFamily="2" charset="0"/>
              </a:rPr>
            </a:br>
            <a:r>
              <a:rPr lang="en-GB" sz="2400" dirty="0">
                <a:latin typeface="Montserrat" panose="00000500000000000000" pitchFamily="2" charset="0"/>
              </a:rPr>
              <a:t>Deadline to host a conversation: </a:t>
            </a:r>
            <a:r>
              <a:rPr lang="en-GB" sz="2400" b="1" dirty="0">
                <a:latin typeface="Montserrat" panose="00000500000000000000" pitchFamily="2" charset="0"/>
              </a:rPr>
              <a:t>31 January 2026</a:t>
            </a:r>
            <a:r>
              <a:rPr lang="en-GB" sz="2400" dirty="0">
                <a:latin typeface="Montserrat" panose="00000500000000000000" pitchFamily="2" charset="0"/>
              </a:rPr>
              <a:t>.</a:t>
            </a:r>
            <a:br>
              <a:rPr lang="en-GB" sz="2400" dirty="0">
                <a:latin typeface="Montserrat" panose="00000500000000000000" pitchFamily="2" charset="0"/>
              </a:rPr>
            </a:br>
            <a:r>
              <a:rPr lang="en-GB" sz="2400" dirty="0">
                <a:latin typeface="Montserrat" panose="00000500000000000000" pitchFamily="2" charset="0"/>
              </a:rPr>
              <a:t>If anyone prefers to share their thoughts online – </a:t>
            </a:r>
            <a:r>
              <a:rPr lang="en-GB" sz="2400" dirty="0">
                <a:latin typeface="Montserrat" panose="00000500000000000000" pitchFamily="2" charset="0"/>
                <a:hlinkClick r:id="rId3"/>
              </a:rPr>
              <a:t>complete the online survey </a:t>
            </a:r>
            <a:endParaRPr lang="en-GB" sz="2400" dirty="0">
              <a:latin typeface="Montserrat" panose="00000500000000000000" pitchFamily="2" charset="0"/>
            </a:endParaRPr>
          </a:p>
          <a:p>
            <a:r>
              <a:rPr lang="en-GB" sz="2400" dirty="0">
                <a:latin typeface="Montserrat" panose="00000500000000000000" pitchFamily="2" charset="0"/>
              </a:rPr>
              <a:t>Want help planning your session - Join us on Wednesday 7 January 1pm; </a:t>
            </a:r>
            <a:r>
              <a:rPr lang="en-GB" sz="2400" dirty="0">
                <a:latin typeface="Montserrat" panose="00000500000000000000" pitchFamily="2" charset="0"/>
                <a:hlinkClick r:id="rId4"/>
              </a:rPr>
              <a:t>click here for a calendar link</a:t>
            </a:r>
            <a:endParaRPr lang="en-GB" sz="2400" dirty="0">
              <a:latin typeface="Montserrat" panose="00000500000000000000" pitchFamily="2" charset="0"/>
            </a:endParaRPr>
          </a:p>
          <a:p>
            <a:r>
              <a:rPr lang="en-GB" sz="2400" dirty="0">
                <a:latin typeface="Montserrat" panose="00000500000000000000" pitchFamily="2" charset="0"/>
              </a:rPr>
              <a:t>For more info, contact Liam - </a:t>
            </a:r>
            <a:r>
              <a:rPr lang="en-GB" sz="2400" b="1" dirty="0">
                <a:latin typeface="Montserrat" panose="00000500000000000000" pitchFamily="2" charset="0"/>
              </a:rPr>
              <a:t>liam@kcsc.org.uk</a:t>
            </a:r>
            <a:r>
              <a:rPr lang="en-GB" sz="2400" dirty="0">
                <a:latin typeface="Montserrat" panose="00000500000000000000" pitchFamily="2" charset="0"/>
              </a:rPr>
              <a:t>.</a:t>
            </a:r>
          </a:p>
        </p:txBody>
      </p:sp>
    </p:spTree>
    <p:extLst>
      <p:ext uri="{BB962C8B-B14F-4D97-AF65-F5344CB8AC3E}">
        <p14:creationId xmlns:p14="http://schemas.microsoft.com/office/powerpoint/2010/main" val="294853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E5FF0AD-7C82-C312-6D54-182F7D4F7D67}"/>
              </a:ext>
            </a:extLst>
          </p:cNvPr>
          <p:cNvGrpSpPr/>
          <p:nvPr/>
        </p:nvGrpSpPr>
        <p:grpSpPr>
          <a:xfrm>
            <a:off x="1676400" y="1686775"/>
            <a:ext cx="15240266" cy="6913450"/>
            <a:chOff x="1676400" y="1686775"/>
            <a:chExt cx="15240266" cy="6913450"/>
          </a:xfrm>
        </p:grpSpPr>
        <p:sp>
          <p:nvSpPr>
            <p:cNvPr id="9" name="Freeform 3">
              <a:extLst>
                <a:ext uri="{FF2B5EF4-FFF2-40B4-BE49-F238E27FC236}">
                  <a16:creationId xmlns:a16="http://schemas.microsoft.com/office/drawing/2014/main" id="{E6B587AA-D62D-94F5-270E-5DBF81AB1825}"/>
                </a:ext>
              </a:extLst>
            </p:cNvPr>
            <p:cNvSpPr/>
            <p:nvPr/>
          </p:nvSpPr>
          <p:spPr>
            <a:xfrm>
              <a:off x="1676400" y="2138252"/>
              <a:ext cx="15240266" cy="6461973"/>
            </a:xfrm>
            <a:custGeom>
              <a:avLst/>
              <a:gdLst/>
              <a:ahLst/>
              <a:cxnLst/>
              <a:rect l="l" t="t" r="r" b="b"/>
              <a:pathLst>
                <a:path w="1354690" h="663279">
                  <a:moveTo>
                    <a:pt x="42671" y="0"/>
                  </a:moveTo>
                  <a:lnTo>
                    <a:pt x="1312019" y="0"/>
                  </a:lnTo>
                  <a:cubicBezTo>
                    <a:pt x="1323336" y="0"/>
                    <a:pt x="1334190" y="4496"/>
                    <a:pt x="1342192" y="12498"/>
                  </a:cubicBezTo>
                  <a:cubicBezTo>
                    <a:pt x="1350195" y="20501"/>
                    <a:pt x="1354690" y="31354"/>
                    <a:pt x="1354690" y="42671"/>
                  </a:cubicBezTo>
                  <a:lnTo>
                    <a:pt x="1354690" y="620607"/>
                  </a:lnTo>
                  <a:cubicBezTo>
                    <a:pt x="1354690" y="631924"/>
                    <a:pt x="1350195" y="642778"/>
                    <a:pt x="1342192" y="650780"/>
                  </a:cubicBezTo>
                  <a:cubicBezTo>
                    <a:pt x="1334190" y="658783"/>
                    <a:pt x="1323336" y="663279"/>
                    <a:pt x="1312019" y="663279"/>
                  </a:cubicBezTo>
                  <a:lnTo>
                    <a:pt x="42671" y="663279"/>
                  </a:lnTo>
                  <a:cubicBezTo>
                    <a:pt x="31354" y="663279"/>
                    <a:pt x="20501" y="658783"/>
                    <a:pt x="12498" y="650780"/>
                  </a:cubicBezTo>
                  <a:cubicBezTo>
                    <a:pt x="4496" y="642778"/>
                    <a:pt x="0" y="631924"/>
                    <a:pt x="0" y="620607"/>
                  </a:cubicBezTo>
                  <a:lnTo>
                    <a:pt x="0" y="42671"/>
                  </a:lnTo>
                  <a:cubicBezTo>
                    <a:pt x="0" y="31354"/>
                    <a:pt x="4496" y="20501"/>
                    <a:pt x="12498" y="12498"/>
                  </a:cubicBezTo>
                  <a:cubicBezTo>
                    <a:pt x="20501" y="4496"/>
                    <a:pt x="31354" y="0"/>
                    <a:pt x="42671" y="0"/>
                  </a:cubicBezTo>
                  <a:close/>
                </a:path>
              </a:pathLst>
            </a:custGeom>
            <a:solidFill>
              <a:srgbClr val="000000">
                <a:alpha val="0"/>
              </a:srgbClr>
            </a:solidFill>
            <a:ln w="57150" cap="rnd">
              <a:solidFill>
                <a:srgbClr val="00C495"/>
              </a:solidFill>
              <a:prstDash val="solid"/>
              <a:round/>
            </a:ln>
          </p:spPr>
          <p:txBody>
            <a:bodyPr/>
            <a:lstStyle/>
            <a:p>
              <a:endParaRPr lang="en-GB"/>
            </a:p>
          </p:txBody>
        </p:sp>
        <p:sp>
          <p:nvSpPr>
            <p:cNvPr id="10" name="TextBox 4">
              <a:extLst>
                <a:ext uri="{FF2B5EF4-FFF2-40B4-BE49-F238E27FC236}">
                  <a16:creationId xmlns:a16="http://schemas.microsoft.com/office/drawing/2014/main" id="{EABF67F2-0122-153A-49CE-8D443576FDA0}"/>
                </a:ext>
              </a:extLst>
            </p:cNvPr>
            <p:cNvSpPr txBox="1"/>
            <p:nvPr/>
          </p:nvSpPr>
          <p:spPr>
            <a:xfrm>
              <a:off x="1676400" y="1847216"/>
              <a:ext cx="15240266" cy="5357651"/>
            </a:xfrm>
            <a:prstGeom prst="rect">
              <a:avLst/>
            </a:prstGeom>
          </p:spPr>
          <p:txBody>
            <a:bodyPr lIns="50800" tIns="50800" rIns="50800" bIns="50800" rtlCol="0" anchor="ctr"/>
            <a:lstStyle/>
            <a:p>
              <a:pPr algn="ctr">
                <a:lnSpc>
                  <a:spcPts val="2659"/>
                </a:lnSpc>
              </a:pPr>
              <a:endParaRPr/>
            </a:p>
          </p:txBody>
        </p:sp>
        <p:sp>
          <p:nvSpPr>
            <p:cNvPr id="11" name="TextBox 5">
              <a:extLst>
                <a:ext uri="{FF2B5EF4-FFF2-40B4-BE49-F238E27FC236}">
                  <a16:creationId xmlns:a16="http://schemas.microsoft.com/office/drawing/2014/main" id="{CD778625-30F7-BB28-99B2-219CC95625C1}"/>
                </a:ext>
              </a:extLst>
            </p:cNvPr>
            <p:cNvSpPr txBox="1"/>
            <p:nvPr/>
          </p:nvSpPr>
          <p:spPr>
            <a:xfrm>
              <a:off x="2264623" y="3034507"/>
              <a:ext cx="14138139" cy="4985980"/>
            </a:xfrm>
            <a:prstGeom prst="rect">
              <a:avLst/>
            </a:prstGeom>
          </p:spPr>
          <p:txBody>
            <a:bodyPr lIns="0" tIns="0" rIns="0" bIns="0" rtlCol="0" anchor="t">
              <a:spAutoFit/>
            </a:bodyPr>
            <a:lstStyle/>
            <a:p>
              <a:r>
                <a:rPr lang="en-GB" sz="3600" b="1" dirty="0">
                  <a:latin typeface="Montserrat" panose="00000500000000000000" pitchFamily="2" charset="0"/>
                </a:rPr>
                <a:t>What helps your mental health the most? </a:t>
              </a:r>
            </a:p>
            <a:p>
              <a:endParaRPr lang="en-GB" sz="3600" b="1" dirty="0">
                <a:latin typeface="Montserrat" panose="00000500000000000000" pitchFamily="2" charset="0"/>
              </a:endParaRPr>
            </a:p>
            <a:p>
              <a:r>
                <a:rPr lang="en-GB" sz="3600" dirty="0">
                  <a:latin typeface="Montserrat" panose="00000500000000000000" pitchFamily="2" charset="0"/>
                </a:rPr>
                <a:t>Prompts: </a:t>
              </a:r>
            </a:p>
            <a:p>
              <a:r>
                <a:rPr lang="en-GB" sz="3600" dirty="0">
                  <a:latin typeface="Montserrat" panose="00000500000000000000" pitchFamily="2" charset="0"/>
                </a:rPr>
                <a:t>- What makes a positive difference to your mental health?</a:t>
              </a:r>
            </a:p>
            <a:p>
              <a:r>
                <a:rPr lang="en-GB" sz="3600" dirty="0">
                  <a:latin typeface="Montserrat" panose="00000500000000000000" pitchFamily="2" charset="0"/>
                </a:rPr>
                <a:t>- Are there any activities or services that you would like more of? </a:t>
              </a:r>
            </a:p>
            <a:p>
              <a:r>
                <a:rPr lang="en-GB" sz="3600" dirty="0">
                  <a:latin typeface="Montserrat" panose="00000500000000000000" pitchFamily="2" charset="0"/>
                </a:rPr>
                <a:t>- What choices would you like to be able to make about the support you access?</a:t>
              </a:r>
            </a:p>
            <a:p>
              <a:r>
                <a:rPr lang="en-GB" sz="3600" dirty="0">
                  <a:latin typeface="Montserrat" panose="00000500000000000000" pitchFamily="2" charset="0"/>
                </a:rPr>
                <a:t>- What helps if/when you are in crisis?</a:t>
              </a:r>
            </a:p>
          </p:txBody>
        </p:sp>
        <p:sp>
          <p:nvSpPr>
            <p:cNvPr id="12" name="Rectangle 11">
              <a:extLst>
                <a:ext uri="{FF2B5EF4-FFF2-40B4-BE49-F238E27FC236}">
                  <a16:creationId xmlns:a16="http://schemas.microsoft.com/office/drawing/2014/main" id="{70BB1DD2-FDFA-3986-ACB5-0974B5429D42}"/>
                </a:ext>
              </a:extLst>
            </p:cNvPr>
            <p:cNvSpPr/>
            <p:nvPr/>
          </p:nvSpPr>
          <p:spPr>
            <a:xfrm>
              <a:off x="2264623" y="1686775"/>
              <a:ext cx="4184756" cy="1299257"/>
            </a:xfrm>
            <a:prstGeom prst="rect">
              <a:avLst/>
            </a:prstGeom>
            <a:solidFill>
              <a:srgbClr val="FFF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5">
              <a:extLst>
                <a:ext uri="{FF2B5EF4-FFF2-40B4-BE49-F238E27FC236}">
                  <a16:creationId xmlns:a16="http://schemas.microsoft.com/office/drawing/2014/main" id="{FBAAF6EC-E112-2373-3450-66787656F853}"/>
                </a:ext>
              </a:extLst>
            </p:cNvPr>
            <p:cNvSpPr txBox="1"/>
            <p:nvPr/>
          </p:nvSpPr>
          <p:spPr>
            <a:xfrm>
              <a:off x="2393331" y="1721703"/>
              <a:ext cx="4056048" cy="830997"/>
            </a:xfrm>
            <a:prstGeom prst="rect">
              <a:avLst/>
            </a:prstGeom>
          </p:spPr>
          <p:txBody>
            <a:bodyPr wrap="square" lIns="0" tIns="0" rIns="0" bIns="0" rtlCol="0" anchor="t">
              <a:spAutoFit/>
            </a:bodyPr>
            <a:lstStyle/>
            <a:p>
              <a:r>
                <a:rPr lang="en-GB" sz="5400" b="1" dirty="0">
                  <a:solidFill>
                    <a:srgbClr val="00C495"/>
                  </a:solidFill>
                  <a:latin typeface="Montserrat" panose="00000500000000000000" pitchFamily="2" charset="0"/>
                </a:rPr>
                <a:t>Question 2 </a:t>
              </a:r>
              <a:endParaRPr lang="en-GB" sz="5400" dirty="0">
                <a:solidFill>
                  <a:srgbClr val="00C495"/>
                </a:solidFill>
                <a:latin typeface="Montserrat" panose="00000500000000000000" pitchFamily="2" charset="0"/>
              </a:endParaRPr>
            </a:p>
          </p:txBody>
        </p:sp>
      </p:grpSp>
    </p:spTree>
    <p:extLst>
      <p:ext uri="{BB962C8B-B14F-4D97-AF65-F5344CB8AC3E}">
        <p14:creationId xmlns:p14="http://schemas.microsoft.com/office/powerpoint/2010/main" val="14693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614A5E5-4CE2-1D27-B63C-B67F69F700A3}"/>
              </a:ext>
            </a:extLst>
          </p:cNvPr>
          <p:cNvGrpSpPr/>
          <p:nvPr/>
        </p:nvGrpSpPr>
        <p:grpSpPr>
          <a:xfrm>
            <a:off x="1676400" y="1944465"/>
            <a:ext cx="15240266" cy="5485035"/>
            <a:chOff x="1676400" y="1591147"/>
            <a:chExt cx="15240266" cy="7009078"/>
          </a:xfrm>
        </p:grpSpPr>
        <p:sp>
          <p:nvSpPr>
            <p:cNvPr id="8" name="Freeform 3">
              <a:extLst>
                <a:ext uri="{FF2B5EF4-FFF2-40B4-BE49-F238E27FC236}">
                  <a16:creationId xmlns:a16="http://schemas.microsoft.com/office/drawing/2014/main" id="{5A9DDD52-6013-6698-7578-5D1C8318C46A}"/>
                </a:ext>
              </a:extLst>
            </p:cNvPr>
            <p:cNvSpPr/>
            <p:nvPr/>
          </p:nvSpPr>
          <p:spPr>
            <a:xfrm>
              <a:off x="1676400" y="2138252"/>
              <a:ext cx="15240266" cy="6461973"/>
            </a:xfrm>
            <a:custGeom>
              <a:avLst/>
              <a:gdLst/>
              <a:ahLst/>
              <a:cxnLst/>
              <a:rect l="l" t="t" r="r" b="b"/>
              <a:pathLst>
                <a:path w="1354690" h="663279">
                  <a:moveTo>
                    <a:pt x="42671" y="0"/>
                  </a:moveTo>
                  <a:lnTo>
                    <a:pt x="1312019" y="0"/>
                  </a:lnTo>
                  <a:cubicBezTo>
                    <a:pt x="1323336" y="0"/>
                    <a:pt x="1334190" y="4496"/>
                    <a:pt x="1342192" y="12498"/>
                  </a:cubicBezTo>
                  <a:cubicBezTo>
                    <a:pt x="1350195" y="20501"/>
                    <a:pt x="1354690" y="31354"/>
                    <a:pt x="1354690" y="42671"/>
                  </a:cubicBezTo>
                  <a:lnTo>
                    <a:pt x="1354690" y="620607"/>
                  </a:lnTo>
                  <a:cubicBezTo>
                    <a:pt x="1354690" y="631924"/>
                    <a:pt x="1350195" y="642778"/>
                    <a:pt x="1342192" y="650780"/>
                  </a:cubicBezTo>
                  <a:cubicBezTo>
                    <a:pt x="1334190" y="658783"/>
                    <a:pt x="1323336" y="663279"/>
                    <a:pt x="1312019" y="663279"/>
                  </a:cubicBezTo>
                  <a:lnTo>
                    <a:pt x="42671" y="663279"/>
                  </a:lnTo>
                  <a:cubicBezTo>
                    <a:pt x="31354" y="663279"/>
                    <a:pt x="20501" y="658783"/>
                    <a:pt x="12498" y="650780"/>
                  </a:cubicBezTo>
                  <a:cubicBezTo>
                    <a:pt x="4496" y="642778"/>
                    <a:pt x="0" y="631924"/>
                    <a:pt x="0" y="620607"/>
                  </a:cubicBezTo>
                  <a:lnTo>
                    <a:pt x="0" y="42671"/>
                  </a:lnTo>
                  <a:cubicBezTo>
                    <a:pt x="0" y="31354"/>
                    <a:pt x="4496" y="20501"/>
                    <a:pt x="12498" y="12498"/>
                  </a:cubicBezTo>
                  <a:cubicBezTo>
                    <a:pt x="20501" y="4496"/>
                    <a:pt x="31354" y="0"/>
                    <a:pt x="42671" y="0"/>
                  </a:cubicBezTo>
                  <a:close/>
                </a:path>
              </a:pathLst>
            </a:custGeom>
            <a:solidFill>
              <a:srgbClr val="000000">
                <a:alpha val="0"/>
              </a:srgbClr>
            </a:solidFill>
            <a:ln w="57150" cap="rnd">
              <a:solidFill>
                <a:srgbClr val="00C495"/>
              </a:solidFill>
              <a:prstDash val="solid"/>
              <a:round/>
            </a:ln>
          </p:spPr>
          <p:txBody>
            <a:bodyPr/>
            <a:lstStyle/>
            <a:p>
              <a:endParaRPr lang="en-GB"/>
            </a:p>
          </p:txBody>
        </p:sp>
        <p:sp>
          <p:nvSpPr>
            <p:cNvPr id="9" name="TextBox 4">
              <a:extLst>
                <a:ext uri="{FF2B5EF4-FFF2-40B4-BE49-F238E27FC236}">
                  <a16:creationId xmlns:a16="http://schemas.microsoft.com/office/drawing/2014/main" id="{ED7CAC95-A2E9-4CD2-BF9A-F9894C76F0C8}"/>
                </a:ext>
              </a:extLst>
            </p:cNvPr>
            <p:cNvSpPr txBox="1"/>
            <p:nvPr/>
          </p:nvSpPr>
          <p:spPr>
            <a:xfrm>
              <a:off x="1676400" y="1847216"/>
              <a:ext cx="15240266" cy="5357651"/>
            </a:xfrm>
            <a:prstGeom prst="rect">
              <a:avLst/>
            </a:prstGeom>
          </p:spPr>
          <p:txBody>
            <a:bodyPr lIns="50800" tIns="50800" rIns="50800" bIns="50800" rtlCol="0" anchor="ctr"/>
            <a:lstStyle/>
            <a:p>
              <a:pPr algn="ctr">
                <a:lnSpc>
                  <a:spcPts val="2659"/>
                </a:lnSpc>
              </a:pPr>
              <a:endParaRPr/>
            </a:p>
          </p:txBody>
        </p:sp>
        <p:sp>
          <p:nvSpPr>
            <p:cNvPr id="10" name="TextBox 5">
              <a:extLst>
                <a:ext uri="{FF2B5EF4-FFF2-40B4-BE49-F238E27FC236}">
                  <a16:creationId xmlns:a16="http://schemas.microsoft.com/office/drawing/2014/main" id="{735A7D06-9C55-5CB7-C976-F49A69FBC9EB}"/>
                </a:ext>
              </a:extLst>
            </p:cNvPr>
            <p:cNvSpPr txBox="1"/>
            <p:nvPr/>
          </p:nvSpPr>
          <p:spPr>
            <a:xfrm>
              <a:off x="2270066" y="3432877"/>
              <a:ext cx="14138139" cy="4247573"/>
            </a:xfrm>
            <a:prstGeom prst="rect">
              <a:avLst/>
            </a:prstGeom>
          </p:spPr>
          <p:txBody>
            <a:bodyPr lIns="0" tIns="0" rIns="0" bIns="0" rtlCol="0" anchor="t">
              <a:spAutoFit/>
            </a:bodyPr>
            <a:lstStyle/>
            <a:p>
              <a:r>
                <a:rPr lang="en-GB" sz="3600" b="1" dirty="0">
                  <a:latin typeface="Montserrat" panose="00000500000000000000" pitchFamily="2" charset="0"/>
                </a:rPr>
                <a:t>What is your experience of mental health support?</a:t>
              </a:r>
            </a:p>
            <a:p>
              <a:endParaRPr lang="en-GB" sz="3600" b="1" dirty="0">
                <a:latin typeface="Montserrat" panose="00000500000000000000" pitchFamily="2" charset="0"/>
              </a:endParaRPr>
            </a:p>
            <a:p>
              <a:r>
                <a:rPr lang="en-GB" sz="3600" dirty="0">
                  <a:latin typeface="Montserrat" panose="00000500000000000000" pitchFamily="2" charset="0"/>
                </a:rPr>
                <a:t>Prompts: </a:t>
              </a:r>
            </a:p>
            <a:p>
              <a:r>
                <a:rPr lang="en-GB" sz="3600" dirty="0">
                  <a:latin typeface="Montserrat" panose="00000500000000000000" pitchFamily="2" charset="0"/>
                </a:rPr>
                <a:t>- What mental health support did you access? </a:t>
              </a:r>
            </a:p>
            <a:p>
              <a:r>
                <a:rPr lang="en-GB" sz="3600" dirty="0">
                  <a:latin typeface="Montserrat" panose="00000500000000000000" pitchFamily="2" charset="0"/>
                </a:rPr>
                <a:t>- What worked well and what didn’t? </a:t>
              </a:r>
            </a:p>
            <a:p>
              <a:r>
                <a:rPr lang="en-GB" sz="3600" dirty="0">
                  <a:latin typeface="Montserrat" panose="00000500000000000000" pitchFamily="2" charset="0"/>
                </a:rPr>
                <a:t>- What would have made that support better?</a:t>
              </a:r>
            </a:p>
          </p:txBody>
        </p:sp>
        <p:sp>
          <p:nvSpPr>
            <p:cNvPr id="11" name="Rectangle 10">
              <a:extLst>
                <a:ext uri="{FF2B5EF4-FFF2-40B4-BE49-F238E27FC236}">
                  <a16:creationId xmlns:a16="http://schemas.microsoft.com/office/drawing/2014/main" id="{5E2D3F22-4F78-4448-939A-E285DA3A0630}"/>
                </a:ext>
              </a:extLst>
            </p:cNvPr>
            <p:cNvSpPr/>
            <p:nvPr/>
          </p:nvSpPr>
          <p:spPr>
            <a:xfrm>
              <a:off x="2264623" y="1686775"/>
              <a:ext cx="4184756" cy="1299257"/>
            </a:xfrm>
            <a:prstGeom prst="rect">
              <a:avLst/>
            </a:prstGeom>
            <a:solidFill>
              <a:srgbClr val="FFF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5">
              <a:extLst>
                <a:ext uri="{FF2B5EF4-FFF2-40B4-BE49-F238E27FC236}">
                  <a16:creationId xmlns:a16="http://schemas.microsoft.com/office/drawing/2014/main" id="{DEE9180E-F608-E558-3710-9295EBDCDCE4}"/>
                </a:ext>
              </a:extLst>
            </p:cNvPr>
            <p:cNvSpPr txBox="1"/>
            <p:nvPr/>
          </p:nvSpPr>
          <p:spPr>
            <a:xfrm>
              <a:off x="2393331" y="1591147"/>
              <a:ext cx="4056048" cy="830997"/>
            </a:xfrm>
            <a:prstGeom prst="rect">
              <a:avLst/>
            </a:prstGeom>
          </p:spPr>
          <p:txBody>
            <a:bodyPr wrap="square" lIns="0" tIns="0" rIns="0" bIns="0" rtlCol="0" anchor="t">
              <a:spAutoFit/>
            </a:bodyPr>
            <a:lstStyle/>
            <a:p>
              <a:r>
                <a:rPr lang="en-GB" sz="5400" b="1" dirty="0">
                  <a:solidFill>
                    <a:srgbClr val="00C495"/>
                  </a:solidFill>
                  <a:latin typeface="Montserrat" panose="00000500000000000000" pitchFamily="2" charset="0"/>
                </a:rPr>
                <a:t>Question 3 </a:t>
              </a:r>
              <a:endParaRPr lang="en-GB" sz="5400" dirty="0">
                <a:solidFill>
                  <a:srgbClr val="00C495"/>
                </a:solidFill>
                <a:latin typeface="Montserrat" panose="00000500000000000000" pitchFamily="2" charset="0"/>
              </a:endParaRPr>
            </a:p>
          </p:txBody>
        </p:sp>
      </p:grpSp>
    </p:spTree>
    <p:extLst>
      <p:ext uri="{BB962C8B-B14F-4D97-AF65-F5344CB8AC3E}">
        <p14:creationId xmlns:p14="http://schemas.microsoft.com/office/powerpoint/2010/main" val="135915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017E91A-5FC7-EDB3-5F68-1FEF9024D5F7}"/>
              </a:ext>
            </a:extLst>
          </p:cNvPr>
          <p:cNvGrpSpPr/>
          <p:nvPr/>
        </p:nvGrpSpPr>
        <p:grpSpPr>
          <a:xfrm>
            <a:off x="1676400" y="1944464"/>
            <a:ext cx="15240266" cy="6522508"/>
            <a:chOff x="1676400" y="1591147"/>
            <a:chExt cx="15240266" cy="6835568"/>
          </a:xfrm>
        </p:grpSpPr>
        <p:sp>
          <p:nvSpPr>
            <p:cNvPr id="10" name="Freeform 3">
              <a:extLst>
                <a:ext uri="{FF2B5EF4-FFF2-40B4-BE49-F238E27FC236}">
                  <a16:creationId xmlns:a16="http://schemas.microsoft.com/office/drawing/2014/main" id="{F1C8913A-79CA-4567-28B7-2763B1D26C3B}"/>
                </a:ext>
              </a:extLst>
            </p:cNvPr>
            <p:cNvSpPr/>
            <p:nvPr/>
          </p:nvSpPr>
          <p:spPr>
            <a:xfrm>
              <a:off x="1676400" y="2138252"/>
              <a:ext cx="15240266" cy="6288463"/>
            </a:xfrm>
            <a:custGeom>
              <a:avLst/>
              <a:gdLst/>
              <a:ahLst/>
              <a:cxnLst/>
              <a:rect l="l" t="t" r="r" b="b"/>
              <a:pathLst>
                <a:path w="1354690" h="663279">
                  <a:moveTo>
                    <a:pt x="42671" y="0"/>
                  </a:moveTo>
                  <a:lnTo>
                    <a:pt x="1312019" y="0"/>
                  </a:lnTo>
                  <a:cubicBezTo>
                    <a:pt x="1323336" y="0"/>
                    <a:pt x="1334190" y="4496"/>
                    <a:pt x="1342192" y="12498"/>
                  </a:cubicBezTo>
                  <a:cubicBezTo>
                    <a:pt x="1350195" y="20501"/>
                    <a:pt x="1354690" y="31354"/>
                    <a:pt x="1354690" y="42671"/>
                  </a:cubicBezTo>
                  <a:lnTo>
                    <a:pt x="1354690" y="620607"/>
                  </a:lnTo>
                  <a:cubicBezTo>
                    <a:pt x="1354690" y="631924"/>
                    <a:pt x="1350195" y="642778"/>
                    <a:pt x="1342192" y="650780"/>
                  </a:cubicBezTo>
                  <a:cubicBezTo>
                    <a:pt x="1334190" y="658783"/>
                    <a:pt x="1323336" y="663279"/>
                    <a:pt x="1312019" y="663279"/>
                  </a:cubicBezTo>
                  <a:lnTo>
                    <a:pt x="42671" y="663279"/>
                  </a:lnTo>
                  <a:cubicBezTo>
                    <a:pt x="31354" y="663279"/>
                    <a:pt x="20501" y="658783"/>
                    <a:pt x="12498" y="650780"/>
                  </a:cubicBezTo>
                  <a:cubicBezTo>
                    <a:pt x="4496" y="642778"/>
                    <a:pt x="0" y="631924"/>
                    <a:pt x="0" y="620607"/>
                  </a:cubicBezTo>
                  <a:lnTo>
                    <a:pt x="0" y="42671"/>
                  </a:lnTo>
                  <a:cubicBezTo>
                    <a:pt x="0" y="31354"/>
                    <a:pt x="4496" y="20501"/>
                    <a:pt x="12498" y="12498"/>
                  </a:cubicBezTo>
                  <a:cubicBezTo>
                    <a:pt x="20501" y="4496"/>
                    <a:pt x="31354" y="0"/>
                    <a:pt x="42671" y="0"/>
                  </a:cubicBezTo>
                  <a:close/>
                </a:path>
              </a:pathLst>
            </a:custGeom>
            <a:solidFill>
              <a:srgbClr val="000000">
                <a:alpha val="0"/>
              </a:srgbClr>
            </a:solidFill>
            <a:ln w="57150" cap="rnd">
              <a:solidFill>
                <a:srgbClr val="00C495"/>
              </a:solidFill>
              <a:prstDash val="solid"/>
              <a:round/>
            </a:ln>
          </p:spPr>
          <p:txBody>
            <a:bodyPr/>
            <a:lstStyle/>
            <a:p>
              <a:endParaRPr lang="en-GB"/>
            </a:p>
          </p:txBody>
        </p:sp>
        <p:sp>
          <p:nvSpPr>
            <p:cNvPr id="11" name="TextBox 4">
              <a:extLst>
                <a:ext uri="{FF2B5EF4-FFF2-40B4-BE49-F238E27FC236}">
                  <a16:creationId xmlns:a16="http://schemas.microsoft.com/office/drawing/2014/main" id="{1ACAA016-5D8E-5792-14BA-0A3ECC53E34D}"/>
                </a:ext>
              </a:extLst>
            </p:cNvPr>
            <p:cNvSpPr txBox="1"/>
            <p:nvPr/>
          </p:nvSpPr>
          <p:spPr>
            <a:xfrm>
              <a:off x="1676400" y="1847216"/>
              <a:ext cx="15240266" cy="5357651"/>
            </a:xfrm>
            <a:prstGeom prst="rect">
              <a:avLst/>
            </a:prstGeom>
          </p:spPr>
          <p:txBody>
            <a:bodyPr lIns="50800" tIns="50800" rIns="50800" bIns="50800" rtlCol="0" anchor="ctr"/>
            <a:lstStyle/>
            <a:p>
              <a:pPr algn="ctr">
                <a:lnSpc>
                  <a:spcPts val="2659"/>
                </a:lnSpc>
              </a:pPr>
              <a:endParaRPr/>
            </a:p>
          </p:txBody>
        </p:sp>
        <p:sp>
          <p:nvSpPr>
            <p:cNvPr id="12" name="TextBox 5">
              <a:extLst>
                <a:ext uri="{FF2B5EF4-FFF2-40B4-BE49-F238E27FC236}">
                  <a16:creationId xmlns:a16="http://schemas.microsoft.com/office/drawing/2014/main" id="{B6DFFB60-387E-7AF0-C566-199416A2B084}"/>
                </a:ext>
              </a:extLst>
            </p:cNvPr>
            <p:cNvSpPr txBox="1"/>
            <p:nvPr/>
          </p:nvSpPr>
          <p:spPr>
            <a:xfrm>
              <a:off x="2451690" y="2974169"/>
              <a:ext cx="14138139" cy="4644704"/>
            </a:xfrm>
            <a:prstGeom prst="rect">
              <a:avLst/>
            </a:prstGeom>
          </p:spPr>
          <p:txBody>
            <a:bodyPr lIns="0" tIns="0" rIns="0" bIns="0" rtlCol="0" anchor="t">
              <a:spAutoFit/>
            </a:bodyPr>
            <a:lstStyle/>
            <a:p>
              <a:r>
                <a:rPr lang="en-GB" sz="3600" b="1" dirty="0">
                  <a:latin typeface="Montserrat" panose="00000500000000000000" pitchFamily="2" charset="0"/>
                </a:rPr>
                <a:t>What could help prevent you becoming mentally unwell? </a:t>
              </a:r>
            </a:p>
            <a:p>
              <a:endParaRPr lang="en-GB" sz="3600" b="1" dirty="0">
                <a:latin typeface="Montserrat" panose="00000500000000000000" pitchFamily="2" charset="0"/>
              </a:endParaRPr>
            </a:p>
            <a:p>
              <a:r>
                <a:rPr lang="en-GB" sz="3600" dirty="0">
                  <a:latin typeface="Montserrat" panose="00000500000000000000" pitchFamily="2" charset="0"/>
                </a:rPr>
                <a:t>Prompts: </a:t>
              </a:r>
            </a:p>
            <a:p>
              <a:r>
                <a:rPr lang="en-GB" sz="3600" dirty="0">
                  <a:latin typeface="Montserrat" panose="00000500000000000000" pitchFamily="2" charset="0"/>
                </a:rPr>
                <a:t>- What activities/support would reduce the likelihood poor mental health ? </a:t>
              </a:r>
            </a:p>
            <a:p>
              <a:r>
                <a:rPr lang="en-GB" sz="3600" dirty="0">
                  <a:latin typeface="Montserrat" panose="00000500000000000000" pitchFamily="2" charset="0"/>
                </a:rPr>
                <a:t>- What would help you notice signs that your mental health may be getting worse, as early as possible</a:t>
              </a:r>
            </a:p>
            <a:p>
              <a:r>
                <a:rPr lang="en-GB" sz="3600" dirty="0">
                  <a:latin typeface="Montserrat" panose="00000500000000000000" pitchFamily="2" charset="0"/>
                </a:rPr>
                <a:t>- Is there support you received that you wish you had earlier?</a:t>
              </a:r>
            </a:p>
          </p:txBody>
        </p:sp>
        <p:sp>
          <p:nvSpPr>
            <p:cNvPr id="13" name="Rectangle 12">
              <a:extLst>
                <a:ext uri="{FF2B5EF4-FFF2-40B4-BE49-F238E27FC236}">
                  <a16:creationId xmlns:a16="http://schemas.microsoft.com/office/drawing/2014/main" id="{EEFC86DC-6B0D-65AB-4C93-19A41B9A804C}"/>
                </a:ext>
              </a:extLst>
            </p:cNvPr>
            <p:cNvSpPr/>
            <p:nvPr/>
          </p:nvSpPr>
          <p:spPr>
            <a:xfrm>
              <a:off x="2264623" y="1686776"/>
              <a:ext cx="4184756" cy="1031323"/>
            </a:xfrm>
            <a:prstGeom prst="rect">
              <a:avLst/>
            </a:prstGeom>
            <a:solidFill>
              <a:srgbClr val="FFF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5">
              <a:extLst>
                <a:ext uri="{FF2B5EF4-FFF2-40B4-BE49-F238E27FC236}">
                  <a16:creationId xmlns:a16="http://schemas.microsoft.com/office/drawing/2014/main" id="{1E5C2647-ECEE-25A3-E027-014B355055E6}"/>
                </a:ext>
              </a:extLst>
            </p:cNvPr>
            <p:cNvSpPr txBox="1"/>
            <p:nvPr/>
          </p:nvSpPr>
          <p:spPr>
            <a:xfrm>
              <a:off x="2393331" y="1591147"/>
              <a:ext cx="4056048" cy="870882"/>
            </a:xfrm>
            <a:prstGeom prst="rect">
              <a:avLst/>
            </a:prstGeom>
          </p:spPr>
          <p:txBody>
            <a:bodyPr wrap="square" lIns="0" tIns="0" rIns="0" bIns="0" rtlCol="0" anchor="t">
              <a:spAutoFit/>
            </a:bodyPr>
            <a:lstStyle/>
            <a:p>
              <a:r>
                <a:rPr lang="en-GB" sz="5400" b="1" dirty="0">
                  <a:solidFill>
                    <a:srgbClr val="00C495"/>
                  </a:solidFill>
                  <a:latin typeface="Montserrat" panose="00000500000000000000" pitchFamily="2" charset="0"/>
                </a:rPr>
                <a:t>Question 4 </a:t>
              </a:r>
              <a:endParaRPr lang="en-GB" sz="5400" dirty="0">
                <a:solidFill>
                  <a:srgbClr val="00C495"/>
                </a:solidFill>
                <a:latin typeface="Montserrat" panose="00000500000000000000" pitchFamily="2" charset="0"/>
              </a:endParaRPr>
            </a:p>
          </p:txBody>
        </p:sp>
      </p:grpSp>
    </p:spTree>
    <p:extLst>
      <p:ext uri="{BB962C8B-B14F-4D97-AF65-F5344CB8AC3E}">
        <p14:creationId xmlns:p14="http://schemas.microsoft.com/office/powerpoint/2010/main" val="32134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6AC23441-151B-544A-FFFF-E2C5EED79DF1}"/>
              </a:ext>
            </a:extLst>
          </p:cNvPr>
          <p:cNvSpPr/>
          <p:nvPr/>
        </p:nvSpPr>
        <p:spPr>
          <a:xfrm>
            <a:off x="1676400" y="2466512"/>
            <a:ext cx="15240266" cy="5876024"/>
          </a:xfrm>
          <a:custGeom>
            <a:avLst/>
            <a:gdLst/>
            <a:ahLst/>
            <a:cxnLst/>
            <a:rect l="l" t="t" r="r" b="b"/>
            <a:pathLst>
              <a:path w="1354690" h="663279">
                <a:moveTo>
                  <a:pt x="42671" y="0"/>
                </a:moveTo>
                <a:lnTo>
                  <a:pt x="1312019" y="0"/>
                </a:lnTo>
                <a:cubicBezTo>
                  <a:pt x="1323336" y="0"/>
                  <a:pt x="1334190" y="4496"/>
                  <a:pt x="1342192" y="12498"/>
                </a:cubicBezTo>
                <a:cubicBezTo>
                  <a:pt x="1350195" y="20501"/>
                  <a:pt x="1354690" y="31354"/>
                  <a:pt x="1354690" y="42671"/>
                </a:cubicBezTo>
                <a:lnTo>
                  <a:pt x="1354690" y="620607"/>
                </a:lnTo>
                <a:cubicBezTo>
                  <a:pt x="1354690" y="631924"/>
                  <a:pt x="1350195" y="642778"/>
                  <a:pt x="1342192" y="650780"/>
                </a:cubicBezTo>
                <a:cubicBezTo>
                  <a:pt x="1334190" y="658783"/>
                  <a:pt x="1323336" y="663279"/>
                  <a:pt x="1312019" y="663279"/>
                </a:cubicBezTo>
                <a:lnTo>
                  <a:pt x="42671" y="663279"/>
                </a:lnTo>
                <a:cubicBezTo>
                  <a:pt x="31354" y="663279"/>
                  <a:pt x="20501" y="658783"/>
                  <a:pt x="12498" y="650780"/>
                </a:cubicBezTo>
                <a:cubicBezTo>
                  <a:pt x="4496" y="642778"/>
                  <a:pt x="0" y="631924"/>
                  <a:pt x="0" y="620607"/>
                </a:cubicBezTo>
                <a:lnTo>
                  <a:pt x="0" y="42671"/>
                </a:lnTo>
                <a:cubicBezTo>
                  <a:pt x="0" y="31354"/>
                  <a:pt x="4496" y="20501"/>
                  <a:pt x="12498" y="12498"/>
                </a:cubicBezTo>
                <a:cubicBezTo>
                  <a:pt x="20501" y="4496"/>
                  <a:pt x="31354" y="0"/>
                  <a:pt x="42671" y="0"/>
                </a:cubicBezTo>
                <a:close/>
              </a:path>
            </a:pathLst>
          </a:custGeom>
          <a:solidFill>
            <a:srgbClr val="000000">
              <a:alpha val="0"/>
            </a:srgbClr>
          </a:solidFill>
          <a:ln w="57150" cap="rnd">
            <a:solidFill>
              <a:srgbClr val="00C495"/>
            </a:solidFill>
            <a:prstDash val="solid"/>
            <a:round/>
          </a:ln>
        </p:spPr>
        <p:txBody>
          <a:bodyPr/>
          <a:lstStyle/>
          <a:p>
            <a:endParaRPr lang="en-GB" dirty="0"/>
          </a:p>
        </p:txBody>
      </p:sp>
      <p:sp>
        <p:nvSpPr>
          <p:cNvPr id="4" name="TextBox 4"/>
          <p:cNvSpPr txBox="1"/>
          <p:nvPr/>
        </p:nvSpPr>
        <p:spPr>
          <a:xfrm>
            <a:off x="1797669" y="867460"/>
            <a:ext cx="15240266" cy="7890508"/>
          </a:xfrm>
          <a:prstGeom prst="rect">
            <a:avLst/>
          </a:prstGeom>
        </p:spPr>
        <p:txBody>
          <a:bodyPr lIns="50800" tIns="50800" rIns="50800" bIns="50800" rtlCol="0" anchor="ctr"/>
          <a:lstStyle/>
          <a:p>
            <a:pPr algn="ctr">
              <a:lnSpc>
                <a:spcPts val="2659"/>
              </a:lnSpc>
            </a:pPr>
            <a:endParaRPr/>
          </a:p>
        </p:txBody>
      </p:sp>
      <p:sp>
        <p:nvSpPr>
          <p:cNvPr id="5" name="TextBox 5"/>
          <p:cNvSpPr txBox="1"/>
          <p:nvPr/>
        </p:nvSpPr>
        <p:spPr>
          <a:xfrm>
            <a:off x="2350378" y="3348258"/>
            <a:ext cx="14138139" cy="4431983"/>
          </a:xfrm>
          <a:prstGeom prst="rect">
            <a:avLst/>
          </a:prstGeom>
        </p:spPr>
        <p:txBody>
          <a:bodyPr lIns="0" tIns="0" rIns="0" bIns="0" rtlCol="0" anchor="t">
            <a:spAutoFit/>
          </a:bodyPr>
          <a:lstStyle/>
          <a:p>
            <a:r>
              <a:rPr lang="en-GB" sz="3600" b="1" dirty="0">
                <a:latin typeface="Montserrat" panose="00000500000000000000" pitchFamily="2" charset="0"/>
              </a:rPr>
              <a:t>What makes it hard to talk about mental health or get help? </a:t>
            </a:r>
          </a:p>
          <a:p>
            <a:br>
              <a:rPr lang="en-GB" sz="3600" b="1" dirty="0">
                <a:latin typeface="Montserrat" panose="00000500000000000000" pitchFamily="2" charset="0"/>
              </a:rPr>
            </a:br>
            <a:r>
              <a:rPr lang="en-GB" sz="3600" dirty="0">
                <a:latin typeface="Montserrat" panose="00000500000000000000" pitchFamily="2" charset="0"/>
              </a:rPr>
              <a:t>Prompts: </a:t>
            </a:r>
          </a:p>
          <a:p>
            <a:r>
              <a:rPr lang="en-GB" sz="3600" dirty="0">
                <a:latin typeface="Montserrat" panose="00000500000000000000" pitchFamily="2" charset="0"/>
              </a:rPr>
              <a:t>- Have you ever avoided seeking support? Why? </a:t>
            </a:r>
          </a:p>
          <a:p>
            <a:r>
              <a:rPr lang="en-GB" sz="3600" dirty="0">
                <a:latin typeface="Montserrat" panose="00000500000000000000" pitchFamily="2" charset="0"/>
              </a:rPr>
              <a:t>- What would make services more accessible for you? </a:t>
            </a:r>
          </a:p>
          <a:p>
            <a:r>
              <a:rPr lang="en-GB" sz="3600" dirty="0">
                <a:latin typeface="Montserrat" panose="00000500000000000000" pitchFamily="2" charset="0"/>
              </a:rPr>
              <a:t>- How could services better reflect you as a person (culture, neurodivergence, faith, language etc.)?</a:t>
            </a:r>
          </a:p>
        </p:txBody>
      </p:sp>
      <p:sp>
        <p:nvSpPr>
          <p:cNvPr id="9" name="TextBox 4">
            <a:extLst>
              <a:ext uri="{FF2B5EF4-FFF2-40B4-BE49-F238E27FC236}">
                <a16:creationId xmlns:a16="http://schemas.microsoft.com/office/drawing/2014/main" id="{98FF31F2-F13B-07C9-5F2E-23C1102698CB}"/>
              </a:ext>
            </a:extLst>
          </p:cNvPr>
          <p:cNvSpPr txBox="1"/>
          <p:nvPr/>
        </p:nvSpPr>
        <p:spPr>
          <a:xfrm>
            <a:off x="1676400" y="2188805"/>
            <a:ext cx="15240266" cy="5112277"/>
          </a:xfrm>
          <a:prstGeom prst="rect">
            <a:avLst/>
          </a:prstGeom>
        </p:spPr>
        <p:txBody>
          <a:bodyPr lIns="50800" tIns="50800" rIns="50800" bIns="50800" rtlCol="0" anchor="ctr"/>
          <a:lstStyle/>
          <a:p>
            <a:pPr algn="ctr">
              <a:lnSpc>
                <a:spcPts val="2659"/>
              </a:lnSpc>
            </a:pPr>
            <a:endParaRPr/>
          </a:p>
        </p:txBody>
      </p:sp>
      <p:sp>
        <p:nvSpPr>
          <p:cNvPr id="11" name="Rectangle 10">
            <a:extLst>
              <a:ext uri="{FF2B5EF4-FFF2-40B4-BE49-F238E27FC236}">
                <a16:creationId xmlns:a16="http://schemas.microsoft.com/office/drawing/2014/main" id="{A3C8E8A8-1B40-561D-4655-9A882BA30A74}"/>
              </a:ext>
            </a:extLst>
          </p:cNvPr>
          <p:cNvSpPr/>
          <p:nvPr/>
        </p:nvSpPr>
        <p:spPr>
          <a:xfrm>
            <a:off x="2264623" y="2035713"/>
            <a:ext cx="4184756" cy="984090"/>
          </a:xfrm>
          <a:prstGeom prst="rect">
            <a:avLst/>
          </a:prstGeom>
          <a:solidFill>
            <a:srgbClr val="FFF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5">
            <a:extLst>
              <a:ext uri="{FF2B5EF4-FFF2-40B4-BE49-F238E27FC236}">
                <a16:creationId xmlns:a16="http://schemas.microsoft.com/office/drawing/2014/main" id="{CAAC3676-6F7F-9E8A-CB8A-F40419A4320D}"/>
              </a:ext>
            </a:extLst>
          </p:cNvPr>
          <p:cNvSpPr txBox="1"/>
          <p:nvPr/>
        </p:nvSpPr>
        <p:spPr>
          <a:xfrm>
            <a:off x="2393331" y="1944464"/>
            <a:ext cx="4056048" cy="830997"/>
          </a:xfrm>
          <a:prstGeom prst="rect">
            <a:avLst/>
          </a:prstGeom>
        </p:spPr>
        <p:txBody>
          <a:bodyPr wrap="square" lIns="0" tIns="0" rIns="0" bIns="0" rtlCol="0" anchor="t">
            <a:spAutoFit/>
          </a:bodyPr>
          <a:lstStyle/>
          <a:p>
            <a:r>
              <a:rPr lang="en-GB" sz="5400" b="1" dirty="0">
                <a:solidFill>
                  <a:srgbClr val="00C495"/>
                </a:solidFill>
                <a:latin typeface="Montserrat" panose="00000500000000000000" pitchFamily="2" charset="0"/>
              </a:rPr>
              <a:t>Question 5 </a:t>
            </a:r>
            <a:endParaRPr lang="en-GB" sz="5400" dirty="0">
              <a:solidFill>
                <a:srgbClr val="00C495"/>
              </a:solidFill>
              <a:latin typeface="Montserrat" panose="00000500000000000000" pitchFamily="2" charset="0"/>
            </a:endParaRPr>
          </a:p>
        </p:txBody>
      </p:sp>
    </p:spTree>
    <p:extLst>
      <p:ext uri="{BB962C8B-B14F-4D97-AF65-F5344CB8AC3E}">
        <p14:creationId xmlns:p14="http://schemas.microsoft.com/office/powerpoint/2010/main" val="241358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EF0"/>
        </a:solidFill>
        <a:effectLst/>
      </p:bgPr>
    </p:bg>
    <p:spTree>
      <p:nvGrpSpPr>
        <p:cNvPr id="1" name=""/>
        <p:cNvGrpSpPr/>
        <p:nvPr/>
      </p:nvGrpSpPr>
      <p:grpSpPr>
        <a:xfrm>
          <a:off x="0" y="0"/>
          <a:ext cx="0" cy="0"/>
          <a:chOff x="0" y="0"/>
          <a:chExt cx="0" cy="0"/>
        </a:xfrm>
      </p:grpSpPr>
      <p:grpSp>
        <p:nvGrpSpPr>
          <p:cNvPr id="2" name="Group 2"/>
          <p:cNvGrpSpPr/>
          <p:nvPr/>
        </p:nvGrpSpPr>
        <p:grpSpPr>
          <a:xfrm>
            <a:off x="15108245" y="0"/>
            <a:ext cx="5385855" cy="12018695"/>
            <a:chOff x="0" y="0"/>
            <a:chExt cx="554533" cy="1237458"/>
          </a:xfrm>
        </p:grpSpPr>
        <p:sp>
          <p:nvSpPr>
            <p:cNvPr id="3" name="Freeform 3"/>
            <p:cNvSpPr/>
            <p:nvPr/>
          </p:nvSpPr>
          <p:spPr>
            <a:xfrm>
              <a:off x="0" y="0"/>
              <a:ext cx="554533" cy="1237458"/>
            </a:xfrm>
            <a:custGeom>
              <a:avLst/>
              <a:gdLst/>
              <a:ahLst/>
              <a:cxnLst/>
              <a:rect l="l" t="t" r="r" b="b"/>
              <a:pathLst>
                <a:path w="554533" h="1237458">
                  <a:moveTo>
                    <a:pt x="142308" y="0"/>
                  </a:moveTo>
                  <a:lnTo>
                    <a:pt x="412225" y="0"/>
                  </a:lnTo>
                  <a:cubicBezTo>
                    <a:pt x="449968" y="0"/>
                    <a:pt x="486164" y="14993"/>
                    <a:pt x="512852" y="41681"/>
                  </a:cubicBezTo>
                  <a:cubicBezTo>
                    <a:pt x="539540" y="68369"/>
                    <a:pt x="554533" y="104566"/>
                    <a:pt x="554533" y="142308"/>
                  </a:cubicBezTo>
                  <a:lnTo>
                    <a:pt x="554533" y="1095150"/>
                  </a:lnTo>
                  <a:cubicBezTo>
                    <a:pt x="554533" y="1173744"/>
                    <a:pt x="490820" y="1237458"/>
                    <a:pt x="412225" y="1237458"/>
                  </a:cubicBezTo>
                  <a:lnTo>
                    <a:pt x="142308" y="1237458"/>
                  </a:lnTo>
                  <a:cubicBezTo>
                    <a:pt x="63713" y="1237458"/>
                    <a:pt x="0" y="1173744"/>
                    <a:pt x="0" y="1095150"/>
                  </a:cubicBezTo>
                  <a:lnTo>
                    <a:pt x="0" y="142308"/>
                  </a:lnTo>
                  <a:cubicBezTo>
                    <a:pt x="0" y="63713"/>
                    <a:pt x="63713" y="0"/>
                    <a:pt x="142308" y="0"/>
                  </a:cubicBezTo>
                  <a:close/>
                </a:path>
              </a:pathLst>
            </a:custGeom>
            <a:solidFill>
              <a:srgbClr val="00C495"/>
            </a:solidFill>
          </p:spPr>
          <p:txBody>
            <a:bodyPr/>
            <a:lstStyle/>
            <a:p>
              <a:endParaRPr lang="en-GB"/>
            </a:p>
          </p:txBody>
        </p:sp>
        <p:sp>
          <p:nvSpPr>
            <p:cNvPr id="4" name="TextBox 4"/>
            <p:cNvSpPr txBox="1"/>
            <p:nvPr/>
          </p:nvSpPr>
          <p:spPr>
            <a:xfrm>
              <a:off x="0" y="-38100"/>
              <a:ext cx="554533" cy="127555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1104900"/>
            <a:ext cx="11946000" cy="697181"/>
          </a:xfrm>
          <a:prstGeom prst="rect">
            <a:avLst/>
          </a:prstGeom>
        </p:spPr>
        <p:txBody>
          <a:bodyPr lIns="0" tIns="0" rIns="0" bIns="0" rtlCol="0" anchor="t">
            <a:spAutoFit/>
          </a:bodyPr>
          <a:lstStyle/>
          <a:p>
            <a:pPr algn="l">
              <a:lnSpc>
                <a:spcPts val="5520"/>
              </a:lnSpc>
            </a:pPr>
            <a:r>
              <a:rPr lang="en-US" sz="4800" b="1" spc="235" dirty="0">
                <a:solidFill>
                  <a:srgbClr val="000000"/>
                </a:solidFill>
                <a:latin typeface="Canva Sans Bold"/>
                <a:ea typeface="Canva Sans Bold"/>
                <a:cs typeface="Canva Sans Bold"/>
                <a:sym typeface="Canva Sans Bold"/>
              </a:rPr>
              <a:t>What Next? </a:t>
            </a:r>
          </a:p>
        </p:txBody>
      </p:sp>
      <p:sp>
        <p:nvSpPr>
          <p:cNvPr id="6" name="Freeform 6"/>
          <p:cNvSpPr/>
          <p:nvPr/>
        </p:nvSpPr>
        <p:spPr>
          <a:xfrm>
            <a:off x="12974700" y="2315254"/>
            <a:ext cx="360460" cy="360460"/>
          </a:xfrm>
          <a:custGeom>
            <a:avLst/>
            <a:gdLst/>
            <a:ahLst/>
            <a:cxnLst/>
            <a:rect l="l" t="t" r="r" b="b"/>
            <a:pathLst>
              <a:path w="360460" h="360460">
                <a:moveTo>
                  <a:pt x="0" y="0"/>
                </a:moveTo>
                <a:lnTo>
                  <a:pt x="360460" y="0"/>
                </a:lnTo>
                <a:lnTo>
                  <a:pt x="360460" y="360460"/>
                </a:lnTo>
                <a:lnTo>
                  <a:pt x="0" y="3604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4304208" y="6584022"/>
            <a:ext cx="3797925" cy="3843270"/>
          </a:xfrm>
          <a:custGeom>
            <a:avLst/>
            <a:gdLst/>
            <a:ahLst/>
            <a:cxnLst/>
            <a:rect l="l" t="t" r="r" b="b"/>
            <a:pathLst>
              <a:path w="3797925" h="3843270">
                <a:moveTo>
                  <a:pt x="0" y="0"/>
                </a:moveTo>
                <a:lnTo>
                  <a:pt x="3797925" y="0"/>
                </a:lnTo>
                <a:lnTo>
                  <a:pt x="3797925" y="3843270"/>
                </a:lnTo>
                <a:lnTo>
                  <a:pt x="0" y="3843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15535634" y="466388"/>
            <a:ext cx="2209326" cy="2209326"/>
          </a:xfrm>
          <a:custGeom>
            <a:avLst/>
            <a:gdLst/>
            <a:ahLst/>
            <a:cxnLst/>
            <a:rect l="l" t="t" r="r" b="b"/>
            <a:pathLst>
              <a:path w="2209326" h="2209326">
                <a:moveTo>
                  <a:pt x="0" y="0"/>
                </a:moveTo>
                <a:lnTo>
                  <a:pt x="2209326" y="0"/>
                </a:lnTo>
                <a:lnTo>
                  <a:pt x="2209326" y="2209326"/>
                </a:lnTo>
                <a:lnTo>
                  <a:pt x="0" y="22093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TextBox 9"/>
          <p:cNvSpPr txBox="1"/>
          <p:nvPr/>
        </p:nvSpPr>
        <p:spPr>
          <a:xfrm>
            <a:off x="1028700" y="2111931"/>
            <a:ext cx="13601700" cy="7386638"/>
          </a:xfrm>
          <a:prstGeom prst="rect">
            <a:avLst/>
          </a:prstGeom>
        </p:spPr>
        <p:txBody>
          <a:bodyPr wrap="square" lIns="0" tIns="0" rIns="0" bIns="0" rtlCol="0" anchor="t">
            <a:spAutoFit/>
          </a:bodyPr>
          <a:lstStyle/>
          <a:p>
            <a:r>
              <a:rPr lang="en-GB" sz="2400" b="0" i="0" dirty="0">
                <a:effectLst/>
                <a:latin typeface="Montserrat" panose="00000500000000000000" pitchFamily="2" charset="0"/>
              </a:rPr>
              <a:t>Thank you for sharing your thoughts and experiences today.</a:t>
            </a:r>
            <a:endParaRPr lang="en-GB" sz="2400" dirty="0">
              <a:effectLst/>
              <a:latin typeface="Montserrat" panose="00000500000000000000" pitchFamily="2" charset="0"/>
            </a:endParaRPr>
          </a:p>
          <a:p>
            <a:endParaRPr lang="en-GB" sz="2400" b="1" i="0" dirty="0">
              <a:effectLst/>
              <a:latin typeface="Montserrat" panose="00000500000000000000" pitchFamily="2" charset="0"/>
            </a:endParaRPr>
          </a:p>
          <a:p>
            <a:r>
              <a:rPr lang="en-GB" sz="2400" b="1" i="0" dirty="0">
                <a:effectLst/>
                <a:latin typeface="Montserrat" panose="00000500000000000000" pitchFamily="2" charset="0"/>
              </a:rPr>
              <a:t>Where it goes</a:t>
            </a:r>
            <a:r>
              <a:rPr lang="en-GB" sz="2400" b="0" i="0" dirty="0">
                <a:effectLst/>
                <a:latin typeface="Montserrat" panose="00000500000000000000" pitchFamily="2" charset="0"/>
              </a:rPr>
              <a:t> - The feedback will be shared with KCSC and One Westminster, who are leading the development of the Bi-Borough VCS Mental Health Strategy. Everything we share will be anonymous. </a:t>
            </a:r>
            <a:endParaRPr lang="en-GB" sz="2400" dirty="0">
              <a:effectLst/>
              <a:latin typeface="Montserrat" panose="00000500000000000000" pitchFamily="2" charset="0"/>
            </a:endParaRPr>
          </a:p>
          <a:p>
            <a:endParaRPr lang="en-GB" sz="2400" b="1" i="0" dirty="0">
              <a:effectLst/>
              <a:latin typeface="Montserrat" panose="00000500000000000000" pitchFamily="2" charset="0"/>
            </a:endParaRPr>
          </a:p>
          <a:p>
            <a:r>
              <a:rPr lang="en-GB" sz="2400" b="1" i="0" dirty="0">
                <a:effectLst/>
                <a:latin typeface="Montserrat" panose="00000500000000000000" pitchFamily="2" charset="0"/>
              </a:rPr>
              <a:t>Stay involved</a:t>
            </a:r>
            <a:r>
              <a:rPr lang="en-GB" sz="2400" b="0" i="0" dirty="0">
                <a:effectLst/>
                <a:latin typeface="Montserrat" panose="00000500000000000000" pitchFamily="2" charset="0"/>
              </a:rPr>
              <a:t> - Let us know how you would like us to follow up with you. If you want to be more involved in writing and launching the strategy, email </a:t>
            </a:r>
            <a:r>
              <a:rPr lang="en-GB" sz="2400" b="0" i="0" dirty="0">
                <a:effectLst/>
                <a:latin typeface="Montserrat" panose="00000500000000000000" pitchFamily="2" charset="0"/>
                <a:hlinkClick r:id="rId8"/>
              </a:rPr>
              <a:t>liam@kcsc.org.uk</a:t>
            </a:r>
            <a:r>
              <a:rPr lang="en-GB" sz="2400" b="0" i="0" dirty="0">
                <a:effectLst/>
                <a:latin typeface="Montserrat" panose="00000500000000000000" pitchFamily="2" charset="0"/>
              </a:rPr>
              <a:t>. </a:t>
            </a:r>
            <a:endParaRPr lang="en-GB" sz="2400" dirty="0">
              <a:effectLst/>
              <a:latin typeface="Montserrat" panose="00000500000000000000" pitchFamily="2" charset="0"/>
            </a:endParaRPr>
          </a:p>
          <a:p>
            <a:endParaRPr lang="en-GB" sz="2400" b="1" i="0" dirty="0">
              <a:effectLst/>
              <a:latin typeface="Montserrat" panose="00000500000000000000" pitchFamily="2" charset="0"/>
            </a:endParaRPr>
          </a:p>
          <a:p>
            <a:r>
              <a:rPr lang="en-GB" sz="2400" b="1" i="0" dirty="0">
                <a:effectLst/>
                <a:latin typeface="Montserrat" panose="00000500000000000000" pitchFamily="2" charset="0"/>
              </a:rPr>
              <a:t>Share more</a:t>
            </a:r>
            <a:r>
              <a:rPr lang="en-GB" sz="2400" b="0" i="0" dirty="0">
                <a:effectLst/>
                <a:latin typeface="Montserrat" panose="00000500000000000000" pitchFamily="2" charset="0"/>
              </a:rPr>
              <a:t> - If you’d like to add more thoughts or if you didn’t feel able to share what you wanted to today, you can complete our survey here: </a:t>
            </a:r>
            <a:r>
              <a:rPr lang="en-GB" sz="2400" b="0" i="0" dirty="0">
                <a:effectLst/>
                <a:latin typeface="Montserrat" panose="00000500000000000000" pitchFamily="2" charset="0"/>
                <a:hlinkClick r:id="rId9"/>
              </a:rPr>
              <a:t>Complete the survey </a:t>
            </a:r>
            <a:endParaRPr lang="en-GB" sz="2400" b="0" i="0" dirty="0">
              <a:effectLst/>
              <a:latin typeface="Montserrat" panose="00000500000000000000" pitchFamily="2" charset="0"/>
            </a:endParaRPr>
          </a:p>
          <a:p>
            <a:endParaRPr lang="en-GB" sz="2400" dirty="0">
              <a:latin typeface="Montserrat" panose="00000500000000000000" pitchFamily="2" charset="0"/>
            </a:endParaRPr>
          </a:p>
          <a:p>
            <a:r>
              <a:rPr lang="en-GB" sz="2400" b="1" dirty="0">
                <a:effectLst/>
                <a:latin typeface="Montserrat" panose="00000500000000000000" pitchFamily="2" charset="0"/>
              </a:rPr>
              <a:t>Looking for support </a:t>
            </a:r>
            <a:r>
              <a:rPr lang="en-GB" sz="2400" dirty="0">
                <a:latin typeface="Montserrat" panose="00000500000000000000" pitchFamily="2" charset="0"/>
              </a:rPr>
              <a:t>– If the conversation today has impacted you, you can find support through the </a:t>
            </a:r>
            <a:r>
              <a:rPr lang="en-GB" sz="2400" dirty="0">
                <a:latin typeface="Montserrat" panose="00000500000000000000" pitchFamily="2" charset="0"/>
                <a:hlinkClick r:id="rId10"/>
              </a:rPr>
              <a:t>Wellbeing Hub</a:t>
            </a:r>
            <a:r>
              <a:rPr lang="en-GB" sz="2400" dirty="0">
                <a:latin typeface="Montserrat" panose="00000500000000000000" pitchFamily="2" charset="0"/>
              </a:rPr>
              <a:t>. We can also share information about mental health services you can access. </a:t>
            </a:r>
          </a:p>
          <a:p>
            <a:endParaRPr lang="en-GB" sz="2400" b="0" i="0" dirty="0">
              <a:effectLst/>
              <a:latin typeface="Montserrat" panose="00000500000000000000" pitchFamily="2" charset="0"/>
            </a:endParaRPr>
          </a:p>
          <a:p>
            <a:r>
              <a:rPr lang="en-GB" sz="2400" b="1" i="0" dirty="0">
                <a:effectLst/>
                <a:latin typeface="Montserrat" panose="00000500000000000000" pitchFamily="2" charset="0"/>
              </a:rPr>
              <a:t>Timeline:</a:t>
            </a:r>
            <a:endParaRPr lang="en-GB" sz="2400" b="1" dirty="0">
              <a:effectLst/>
              <a:latin typeface="Montserrat" panose="00000500000000000000" pitchFamily="2" charset="0"/>
            </a:endParaRPr>
          </a:p>
          <a:p>
            <a:pPr>
              <a:buFont typeface="Arial" panose="020B0604020202020204" pitchFamily="34" charset="0"/>
              <a:buChar char="•"/>
            </a:pPr>
            <a:r>
              <a:rPr lang="en-GB" sz="2400" b="0" i="0" dirty="0">
                <a:effectLst/>
                <a:latin typeface="Montserrat" panose="00000500000000000000" pitchFamily="2" charset="0"/>
              </a:rPr>
              <a:t>Engagement period: Until end of 2025</a:t>
            </a:r>
            <a:endParaRPr lang="en-GB" sz="2400" dirty="0">
              <a:latin typeface="Montserrat" panose="00000500000000000000" pitchFamily="2" charset="0"/>
            </a:endParaRPr>
          </a:p>
          <a:p>
            <a:pPr>
              <a:buFont typeface="Arial" panose="020B0604020202020204" pitchFamily="34" charset="0"/>
              <a:buChar char="•"/>
            </a:pPr>
            <a:r>
              <a:rPr lang="en-GB" sz="2400" b="0" i="0" dirty="0">
                <a:effectLst/>
                <a:latin typeface="Montserrat" panose="00000500000000000000" pitchFamily="2" charset="0"/>
              </a:rPr>
              <a:t>Strategy writing: Early 2026</a:t>
            </a:r>
            <a:endParaRPr lang="en-GB" sz="2400" dirty="0">
              <a:latin typeface="Montserrat" panose="00000500000000000000" pitchFamily="2" charset="0"/>
            </a:endParaRPr>
          </a:p>
          <a:p>
            <a:pPr>
              <a:buFont typeface="Arial" panose="020B0604020202020204" pitchFamily="34" charset="0"/>
              <a:buChar char="•"/>
            </a:pPr>
            <a:r>
              <a:rPr lang="en-GB" sz="2400" b="0" i="0" dirty="0">
                <a:effectLst/>
                <a:latin typeface="Montserrat" panose="00000500000000000000" pitchFamily="2" charset="0"/>
              </a:rPr>
              <a:t>Strategy launch: Spring 2026</a:t>
            </a:r>
            <a:endParaRPr lang="en-GB" sz="2400" dirty="0">
              <a:latin typeface="Montserrat" panose="000005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2" name="Group 2"/>
          <p:cNvGrpSpPr/>
          <p:nvPr/>
        </p:nvGrpSpPr>
        <p:grpSpPr>
          <a:xfrm>
            <a:off x="3644537" y="2960692"/>
            <a:ext cx="10998926" cy="4740168"/>
            <a:chOff x="0" y="0"/>
            <a:chExt cx="977682" cy="421348"/>
          </a:xfrm>
        </p:grpSpPr>
        <p:sp>
          <p:nvSpPr>
            <p:cNvPr id="3" name="Freeform 3"/>
            <p:cNvSpPr/>
            <p:nvPr/>
          </p:nvSpPr>
          <p:spPr>
            <a:xfrm>
              <a:off x="0" y="0"/>
              <a:ext cx="977682" cy="421348"/>
            </a:xfrm>
            <a:custGeom>
              <a:avLst/>
              <a:gdLst/>
              <a:ahLst/>
              <a:cxnLst/>
              <a:rect l="l" t="t" r="r" b="b"/>
              <a:pathLst>
                <a:path w="977682" h="421348">
                  <a:moveTo>
                    <a:pt x="59126" y="0"/>
                  </a:moveTo>
                  <a:lnTo>
                    <a:pt x="918556" y="0"/>
                  </a:lnTo>
                  <a:cubicBezTo>
                    <a:pt x="951211" y="0"/>
                    <a:pt x="977682" y="26472"/>
                    <a:pt x="977682" y="59126"/>
                  </a:cubicBezTo>
                  <a:lnTo>
                    <a:pt x="977682" y="362222"/>
                  </a:lnTo>
                  <a:cubicBezTo>
                    <a:pt x="977682" y="377904"/>
                    <a:pt x="971453" y="392942"/>
                    <a:pt x="960365" y="404031"/>
                  </a:cubicBezTo>
                  <a:cubicBezTo>
                    <a:pt x="949276" y="415119"/>
                    <a:pt x="934238" y="421348"/>
                    <a:pt x="918556" y="421348"/>
                  </a:cubicBezTo>
                  <a:lnTo>
                    <a:pt x="59126" y="421348"/>
                  </a:lnTo>
                  <a:cubicBezTo>
                    <a:pt x="26472" y="421348"/>
                    <a:pt x="0" y="394877"/>
                    <a:pt x="0" y="362222"/>
                  </a:cubicBezTo>
                  <a:lnTo>
                    <a:pt x="0" y="59126"/>
                  </a:lnTo>
                  <a:cubicBezTo>
                    <a:pt x="0" y="26472"/>
                    <a:pt x="26472" y="0"/>
                    <a:pt x="59126" y="0"/>
                  </a:cubicBezTo>
                  <a:close/>
                </a:path>
              </a:pathLst>
            </a:custGeom>
            <a:solidFill>
              <a:srgbClr val="000000">
                <a:alpha val="0"/>
              </a:srgbClr>
            </a:solidFill>
            <a:ln w="76200" cap="rnd">
              <a:solidFill>
                <a:srgbClr val="74A8FF"/>
              </a:solidFill>
              <a:prstDash val="solid"/>
              <a:round/>
            </a:ln>
          </p:spPr>
          <p:txBody>
            <a:bodyPr/>
            <a:lstStyle/>
            <a:p>
              <a:endParaRPr lang="en-GB"/>
            </a:p>
          </p:txBody>
        </p:sp>
        <p:sp>
          <p:nvSpPr>
            <p:cNvPr id="4" name="TextBox 4"/>
            <p:cNvSpPr txBox="1"/>
            <p:nvPr/>
          </p:nvSpPr>
          <p:spPr>
            <a:xfrm>
              <a:off x="0" y="-38100"/>
              <a:ext cx="977682" cy="45944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348732" y="4524350"/>
            <a:ext cx="14138139" cy="1450926"/>
          </a:xfrm>
          <a:prstGeom prst="rect">
            <a:avLst/>
          </a:prstGeom>
        </p:spPr>
        <p:txBody>
          <a:bodyPr lIns="0" tIns="0" rIns="0" bIns="0" rtlCol="0" anchor="t">
            <a:spAutoFit/>
          </a:bodyPr>
          <a:lstStyle/>
          <a:p>
            <a:pPr algn="ctr">
              <a:lnSpc>
                <a:spcPts val="11899"/>
              </a:lnSpc>
              <a:spcBef>
                <a:spcPct val="0"/>
              </a:spcBef>
            </a:pPr>
            <a:r>
              <a:rPr lang="en-US" sz="8499" b="1">
                <a:solidFill>
                  <a:srgbClr val="74A8FF"/>
                </a:solidFill>
                <a:latin typeface="Canva Sans Bold"/>
                <a:ea typeface="Canva Sans Bold"/>
                <a:cs typeface="Canva Sans Bold"/>
                <a:sym typeface="Canva Sans Bold"/>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495"/>
        </a:solidFill>
        <a:effectLst/>
      </p:bgPr>
    </p:bg>
    <p:spTree>
      <p:nvGrpSpPr>
        <p:cNvPr id="1" name=""/>
        <p:cNvGrpSpPr/>
        <p:nvPr/>
      </p:nvGrpSpPr>
      <p:grpSpPr>
        <a:xfrm>
          <a:off x="0" y="0"/>
          <a:ext cx="0" cy="0"/>
          <a:chOff x="0" y="0"/>
          <a:chExt cx="0" cy="0"/>
        </a:xfrm>
      </p:grpSpPr>
      <p:grpSp>
        <p:nvGrpSpPr>
          <p:cNvPr id="2" name="Group 2"/>
          <p:cNvGrpSpPr/>
          <p:nvPr/>
        </p:nvGrpSpPr>
        <p:grpSpPr>
          <a:xfrm>
            <a:off x="0" y="8006994"/>
            <a:ext cx="18288000" cy="2280006"/>
            <a:chOff x="0" y="0"/>
            <a:chExt cx="6554006" cy="817103"/>
          </a:xfrm>
        </p:grpSpPr>
        <p:sp>
          <p:nvSpPr>
            <p:cNvPr id="3" name="Freeform 3"/>
            <p:cNvSpPr/>
            <p:nvPr/>
          </p:nvSpPr>
          <p:spPr>
            <a:xfrm>
              <a:off x="0" y="0"/>
              <a:ext cx="6554006" cy="817103"/>
            </a:xfrm>
            <a:custGeom>
              <a:avLst/>
              <a:gdLst/>
              <a:ahLst/>
              <a:cxnLst/>
              <a:rect l="l" t="t" r="r" b="b"/>
              <a:pathLst>
                <a:path w="6554006" h="817103">
                  <a:moveTo>
                    <a:pt x="0" y="0"/>
                  </a:moveTo>
                  <a:lnTo>
                    <a:pt x="6554006" y="0"/>
                  </a:lnTo>
                  <a:lnTo>
                    <a:pt x="6554006" y="817103"/>
                  </a:lnTo>
                  <a:lnTo>
                    <a:pt x="0" y="817103"/>
                  </a:lnTo>
                  <a:close/>
                </a:path>
              </a:pathLst>
            </a:custGeom>
            <a:solidFill>
              <a:srgbClr val="FFFFFF"/>
            </a:solidFill>
          </p:spPr>
          <p:txBody>
            <a:bodyPr/>
            <a:lstStyle/>
            <a:p>
              <a:endParaRPr lang="en-GB"/>
            </a:p>
          </p:txBody>
        </p:sp>
        <p:sp>
          <p:nvSpPr>
            <p:cNvPr id="4" name="TextBox 4"/>
            <p:cNvSpPr txBox="1"/>
            <p:nvPr/>
          </p:nvSpPr>
          <p:spPr>
            <a:xfrm>
              <a:off x="0" y="-28575"/>
              <a:ext cx="6554006" cy="845678"/>
            </a:xfrm>
            <a:prstGeom prst="rect">
              <a:avLst/>
            </a:prstGeom>
          </p:spPr>
          <p:txBody>
            <a:bodyPr lIns="50800" tIns="50800" rIns="50800" bIns="50800" rtlCol="0" anchor="ctr"/>
            <a:lstStyle/>
            <a:p>
              <a:pPr algn="l">
                <a:lnSpc>
                  <a:spcPts val="2659"/>
                </a:lnSpc>
              </a:pPr>
              <a:endParaRPr/>
            </a:p>
          </p:txBody>
        </p:sp>
      </p:grpSp>
      <p:sp>
        <p:nvSpPr>
          <p:cNvPr id="5" name="Freeform 5"/>
          <p:cNvSpPr/>
          <p:nvPr/>
        </p:nvSpPr>
        <p:spPr>
          <a:xfrm>
            <a:off x="3066341" y="8534152"/>
            <a:ext cx="3841994" cy="1306278"/>
          </a:xfrm>
          <a:custGeom>
            <a:avLst/>
            <a:gdLst/>
            <a:ahLst/>
            <a:cxnLst/>
            <a:rect l="l" t="t" r="r" b="b"/>
            <a:pathLst>
              <a:path w="3841994" h="1306278">
                <a:moveTo>
                  <a:pt x="0" y="0"/>
                </a:moveTo>
                <a:lnTo>
                  <a:pt x="3841994" y="0"/>
                </a:lnTo>
                <a:lnTo>
                  <a:pt x="3841994" y="1306278"/>
                </a:lnTo>
                <a:lnTo>
                  <a:pt x="0" y="1306278"/>
                </a:lnTo>
                <a:lnTo>
                  <a:pt x="0" y="0"/>
                </a:lnTo>
                <a:close/>
              </a:path>
            </a:pathLst>
          </a:custGeom>
          <a:blipFill>
            <a:blip r:embed="rId2"/>
            <a:stretch>
              <a:fillRect/>
            </a:stretch>
          </a:blipFill>
        </p:spPr>
        <p:txBody>
          <a:bodyPr/>
          <a:lstStyle/>
          <a:p>
            <a:endParaRPr lang="en-GB"/>
          </a:p>
        </p:txBody>
      </p:sp>
      <p:sp>
        <p:nvSpPr>
          <p:cNvPr id="6" name="Freeform 6"/>
          <p:cNvSpPr/>
          <p:nvPr/>
        </p:nvSpPr>
        <p:spPr>
          <a:xfrm>
            <a:off x="12272010" y="8485889"/>
            <a:ext cx="2492672" cy="1473786"/>
          </a:xfrm>
          <a:custGeom>
            <a:avLst/>
            <a:gdLst/>
            <a:ahLst/>
            <a:cxnLst/>
            <a:rect l="l" t="t" r="r" b="b"/>
            <a:pathLst>
              <a:path w="2492672" h="1473786">
                <a:moveTo>
                  <a:pt x="0" y="0"/>
                </a:moveTo>
                <a:lnTo>
                  <a:pt x="2492672" y="0"/>
                </a:lnTo>
                <a:lnTo>
                  <a:pt x="2492672" y="1473786"/>
                </a:lnTo>
                <a:lnTo>
                  <a:pt x="0" y="1473786"/>
                </a:lnTo>
                <a:lnTo>
                  <a:pt x="0" y="0"/>
                </a:lnTo>
                <a:close/>
              </a:path>
            </a:pathLst>
          </a:custGeom>
          <a:blipFill>
            <a:blip r:embed="rId3"/>
            <a:stretch>
              <a:fillRect r="-51" b="-42710"/>
            </a:stretch>
          </a:blipFill>
        </p:spPr>
        <p:txBody>
          <a:bodyPr/>
          <a:lstStyle/>
          <a:p>
            <a:endParaRPr lang="en-GB"/>
          </a:p>
        </p:txBody>
      </p:sp>
      <p:grpSp>
        <p:nvGrpSpPr>
          <p:cNvPr id="7" name="Group 7"/>
          <p:cNvGrpSpPr/>
          <p:nvPr/>
        </p:nvGrpSpPr>
        <p:grpSpPr>
          <a:xfrm>
            <a:off x="7903498" y="8500520"/>
            <a:ext cx="3405733" cy="1459155"/>
            <a:chOff x="0" y="0"/>
            <a:chExt cx="568590" cy="243607"/>
          </a:xfrm>
        </p:grpSpPr>
        <p:sp>
          <p:nvSpPr>
            <p:cNvPr id="8" name="Freeform 8"/>
            <p:cNvSpPr/>
            <p:nvPr/>
          </p:nvSpPr>
          <p:spPr>
            <a:xfrm>
              <a:off x="0" y="0"/>
              <a:ext cx="568590" cy="243607"/>
            </a:xfrm>
            <a:custGeom>
              <a:avLst/>
              <a:gdLst/>
              <a:ahLst/>
              <a:cxnLst/>
              <a:rect l="l" t="t" r="r" b="b"/>
              <a:pathLst>
                <a:path w="568590" h="243607">
                  <a:moveTo>
                    <a:pt x="0" y="0"/>
                  </a:moveTo>
                  <a:lnTo>
                    <a:pt x="568590" y="0"/>
                  </a:lnTo>
                  <a:lnTo>
                    <a:pt x="568590" y="243607"/>
                  </a:lnTo>
                  <a:lnTo>
                    <a:pt x="0" y="243607"/>
                  </a:lnTo>
                  <a:close/>
                </a:path>
              </a:pathLst>
            </a:custGeom>
            <a:solidFill>
              <a:srgbClr val="000000">
                <a:alpha val="0"/>
              </a:srgbClr>
            </a:solidFill>
            <a:ln w="28575" cap="sq">
              <a:solidFill>
                <a:srgbClr val="C22D26"/>
              </a:solidFill>
              <a:prstDash val="dash"/>
              <a:miter/>
            </a:ln>
          </p:spPr>
          <p:txBody>
            <a:bodyPr/>
            <a:lstStyle/>
            <a:p>
              <a:endParaRPr lang="en-GB"/>
            </a:p>
          </p:txBody>
        </p:sp>
        <p:sp>
          <p:nvSpPr>
            <p:cNvPr id="9" name="TextBox 9"/>
            <p:cNvSpPr txBox="1"/>
            <p:nvPr/>
          </p:nvSpPr>
          <p:spPr>
            <a:xfrm>
              <a:off x="0" y="-28575"/>
              <a:ext cx="568590" cy="272182"/>
            </a:xfrm>
            <a:prstGeom prst="rect">
              <a:avLst/>
            </a:prstGeom>
          </p:spPr>
          <p:txBody>
            <a:bodyPr lIns="50800" tIns="50800" rIns="50800" bIns="50800" rtlCol="0" anchor="ctr"/>
            <a:lstStyle/>
            <a:p>
              <a:pPr algn="ctr">
                <a:lnSpc>
                  <a:spcPts val="2659"/>
                </a:lnSpc>
              </a:pPr>
              <a:r>
                <a:rPr lang="en-US" sz="1899" spc="-7">
                  <a:solidFill>
                    <a:srgbClr val="C22D26"/>
                  </a:solidFill>
                  <a:latin typeface="IBM Plex Sans"/>
                  <a:ea typeface="IBM Plex Sans"/>
                  <a:cs typeface="IBM Plex Sans"/>
                  <a:sym typeface="IBM Plex Sans"/>
                </a:rPr>
                <a:t>Your Logo </a:t>
              </a:r>
            </a:p>
          </p:txBody>
        </p:sp>
      </p:grpSp>
      <p:sp>
        <p:nvSpPr>
          <p:cNvPr id="10" name="Freeform 10"/>
          <p:cNvSpPr/>
          <p:nvPr/>
        </p:nvSpPr>
        <p:spPr>
          <a:xfrm>
            <a:off x="1110853" y="1746661"/>
            <a:ext cx="16148447" cy="4462844"/>
          </a:xfrm>
          <a:custGeom>
            <a:avLst/>
            <a:gdLst/>
            <a:ahLst/>
            <a:cxnLst/>
            <a:rect l="l" t="t" r="r" b="b"/>
            <a:pathLst>
              <a:path w="16148447" h="4462844">
                <a:moveTo>
                  <a:pt x="0" y="0"/>
                </a:moveTo>
                <a:lnTo>
                  <a:pt x="16148447" y="0"/>
                </a:lnTo>
                <a:lnTo>
                  <a:pt x="16148447" y="4462844"/>
                </a:lnTo>
                <a:lnTo>
                  <a:pt x="0" y="4462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3066341" y="2155853"/>
            <a:ext cx="12354691" cy="2830899"/>
          </a:xfrm>
          <a:prstGeom prst="rect">
            <a:avLst/>
          </a:prstGeom>
        </p:spPr>
        <p:txBody>
          <a:bodyPr lIns="0" tIns="0" rIns="0" bIns="0" rtlCol="0" anchor="t">
            <a:spAutoFit/>
          </a:bodyPr>
          <a:lstStyle/>
          <a:p>
            <a:pPr algn="ctr">
              <a:lnSpc>
                <a:spcPts val="11666"/>
              </a:lnSpc>
            </a:pPr>
            <a:r>
              <a:rPr lang="en-US" sz="8333" b="1" spc="-41">
                <a:solidFill>
                  <a:srgbClr val="000000"/>
                </a:solidFill>
                <a:latin typeface="Montserrat Bold"/>
                <a:ea typeface="Montserrat Bold"/>
                <a:cs typeface="Montserrat Bold"/>
                <a:sym typeface="Montserrat Bold"/>
              </a:rPr>
              <a:t>Have your say!</a:t>
            </a:r>
          </a:p>
          <a:p>
            <a:pPr algn="ctr">
              <a:lnSpc>
                <a:spcPts val="5490"/>
              </a:lnSpc>
            </a:pPr>
            <a:r>
              <a:rPr lang="en-US" sz="3921" b="1" spc="-19">
                <a:solidFill>
                  <a:srgbClr val="000000"/>
                </a:solidFill>
                <a:latin typeface="Montserrat Bold"/>
                <a:ea typeface="Montserrat Bold"/>
                <a:cs typeface="Montserrat Bold"/>
                <a:sym typeface="Montserrat Bold"/>
              </a:rPr>
              <a:t>A community conversation about mental health in Kensington, Chelsea &amp; Westminster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0"/>
        </a:solidFill>
        <a:effectLst/>
      </p:bgPr>
    </p:bg>
    <p:spTree>
      <p:nvGrpSpPr>
        <p:cNvPr id="1" name=""/>
        <p:cNvGrpSpPr/>
        <p:nvPr/>
      </p:nvGrpSpPr>
      <p:grpSpPr>
        <a:xfrm>
          <a:off x="0" y="0"/>
          <a:ext cx="0" cy="0"/>
          <a:chOff x="0" y="0"/>
          <a:chExt cx="0" cy="0"/>
        </a:xfrm>
      </p:grpSpPr>
      <p:grpSp>
        <p:nvGrpSpPr>
          <p:cNvPr id="2" name="Group 2"/>
          <p:cNvGrpSpPr/>
          <p:nvPr/>
        </p:nvGrpSpPr>
        <p:grpSpPr>
          <a:xfrm>
            <a:off x="15108245" y="0"/>
            <a:ext cx="5385855" cy="12018695"/>
            <a:chOff x="0" y="0"/>
            <a:chExt cx="554533" cy="1237458"/>
          </a:xfrm>
        </p:grpSpPr>
        <p:sp>
          <p:nvSpPr>
            <p:cNvPr id="3" name="Freeform 3"/>
            <p:cNvSpPr/>
            <p:nvPr/>
          </p:nvSpPr>
          <p:spPr>
            <a:xfrm>
              <a:off x="0" y="0"/>
              <a:ext cx="554533" cy="1237458"/>
            </a:xfrm>
            <a:custGeom>
              <a:avLst/>
              <a:gdLst/>
              <a:ahLst/>
              <a:cxnLst/>
              <a:rect l="l" t="t" r="r" b="b"/>
              <a:pathLst>
                <a:path w="554533" h="1237458">
                  <a:moveTo>
                    <a:pt x="142308" y="0"/>
                  </a:moveTo>
                  <a:lnTo>
                    <a:pt x="412225" y="0"/>
                  </a:lnTo>
                  <a:cubicBezTo>
                    <a:pt x="449968" y="0"/>
                    <a:pt x="486164" y="14993"/>
                    <a:pt x="512852" y="41681"/>
                  </a:cubicBezTo>
                  <a:cubicBezTo>
                    <a:pt x="539540" y="68369"/>
                    <a:pt x="554533" y="104566"/>
                    <a:pt x="554533" y="142308"/>
                  </a:cubicBezTo>
                  <a:lnTo>
                    <a:pt x="554533" y="1095150"/>
                  </a:lnTo>
                  <a:cubicBezTo>
                    <a:pt x="554533" y="1173744"/>
                    <a:pt x="490820" y="1237458"/>
                    <a:pt x="412225" y="1237458"/>
                  </a:cubicBezTo>
                  <a:lnTo>
                    <a:pt x="142308" y="1237458"/>
                  </a:lnTo>
                  <a:cubicBezTo>
                    <a:pt x="63713" y="1237458"/>
                    <a:pt x="0" y="1173744"/>
                    <a:pt x="0" y="1095150"/>
                  </a:cubicBezTo>
                  <a:lnTo>
                    <a:pt x="0" y="142308"/>
                  </a:lnTo>
                  <a:cubicBezTo>
                    <a:pt x="0" y="63713"/>
                    <a:pt x="63713" y="0"/>
                    <a:pt x="142308" y="0"/>
                  </a:cubicBezTo>
                  <a:close/>
                </a:path>
              </a:pathLst>
            </a:custGeom>
            <a:solidFill>
              <a:srgbClr val="00C495"/>
            </a:solidFill>
          </p:spPr>
          <p:txBody>
            <a:bodyPr/>
            <a:lstStyle/>
            <a:p>
              <a:endParaRPr lang="en-GB"/>
            </a:p>
          </p:txBody>
        </p:sp>
        <p:sp>
          <p:nvSpPr>
            <p:cNvPr id="4" name="TextBox 4"/>
            <p:cNvSpPr txBox="1"/>
            <p:nvPr/>
          </p:nvSpPr>
          <p:spPr>
            <a:xfrm>
              <a:off x="0" y="-38100"/>
              <a:ext cx="554533" cy="127555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1269189"/>
            <a:ext cx="11946000" cy="885875"/>
          </a:xfrm>
          <a:prstGeom prst="rect">
            <a:avLst/>
          </a:prstGeom>
        </p:spPr>
        <p:txBody>
          <a:bodyPr lIns="0" tIns="0" rIns="0" bIns="0" rtlCol="0" anchor="t">
            <a:spAutoFit/>
          </a:bodyPr>
          <a:lstStyle/>
          <a:p>
            <a:pPr algn="l">
              <a:lnSpc>
                <a:spcPts val="6900"/>
              </a:lnSpc>
            </a:pPr>
            <a:r>
              <a:rPr lang="en-US" sz="6000" b="1" spc="294" dirty="0">
                <a:solidFill>
                  <a:srgbClr val="000000"/>
                </a:solidFill>
                <a:latin typeface="Canva Sans Bold"/>
                <a:ea typeface="Canva Sans Bold"/>
                <a:cs typeface="Canva Sans Bold"/>
                <a:sym typeface="Canva Sans Bold"/>
              </a:rPr>
              <a:t>About today </a:t>
            </a:r>
          </a:p>
        </p:txBody>
      </p:sp>
      <p:sp>
        <p:nvSpPr>
          <p:cNvPr id="6" name="Freeform 6"/>
          <p:cNvSpPr/>
          <p:nvPr/>
        </p:nvSpPr>
        <p:spPr>
          <a:xfrm>
            <a:off x="12974700" y="2315254"/>
            <a:ext cx="360460" cy="360460"/>
          </a:xfrm>
          <a:custGeom>
            <a:avLst/>
            <a:gdLst/>
            <a:ahLst/>
            <a:cxnLst/>
            <a:rect l="l" t="t" r="r" b="b"/>
            <a:pathLst>
              <a:path w="360460" h="360460">
                <a:moveTo>
                  <a:pt x="0" y="0"/>
                </a:moveTo>
                <a:lnTo>
                  <a:pt x="360460" y="0"/>
                </a:lnTo>
                <a:lnTo>
                  <a:pt x="360460" y="360460"/>
                </a:lnTo>
                <a:lnTo>
                  <a:pt x="0" y="3604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1028700" y="2609937"/>
            <a:ext cx="12306460" cy="4996668"/>
          </a:xfrm>
          <a:prstGeom prst="rect">
            <a:avLst/>
          </a:prstGeom>
        </p:spPr>
        <p:txBody>
          <a:bodyPr lIns="0" tIns="0" rIns="0" bIns="0" rtlCol="0" anchor="t">
            <a:spAutoFit/>
          </a:bodyPr>
          <a:lstStyle/>
          <a:p>
            <a:pPr marL="690877" lvl="1" indent="-345439" algn="l">
              <a:lnSpc>
                <a:spcPts val="6719"/>
              </a:lnSpc>
              <a:buFont typeface="Arial"/>
              <a:buChar char="•"/>
            </a:pPr>
            <a:r>
              <a:rPr lang="en-US" sz="3199" dirty="0">
                <a:solidFill>
                  <a:srgbClr val="000000"/>
                </a:solidFill>
                <a:latin typeface="Montserrat"/>
                <a:ea typeface="Montserrat"/>
                <a:cs typeface="Montserrat"/>
                <a:sym typeface="Montserrat"/>
              </a:rPr>
              <a:t>Welcome &amp; Check in </a:t>
            </a:r>
          </a:p>
          <a:p>
            <a:pPr marL="690877" lvl="1" indent="-345439" algn="l">
              <a:lnSpc>
                <a:spcPts val="6719"/>
              </a:lnSpc>
              <a:buFont typeface="Arial"/>
              <a:buChar char="•"/>
            </a:pPr>
            <a:r>
              <a:rPr lang="en-US" sz="3199" dirty="0">
                <a:solidFill>
                  <a:srgbClr val="000000"/>
                </a:solidFill>
                <a:latin typeface="Montserrat"/>
                <a:ea typeface="Montserrat"/>
                <a:cs typeface="Montserrat"/>
                <a:sym typeface="Montserrat"/>
              </a:rPr>
              <a:t>Introduction </a:t>
            </a:r>
          </a:p>
          <a:p>
            <a:pPr marL="690877" lvl="1" indent="-345439" algn="l">
              <a:lnSpc>
                <a:spcPts val="6719"/>
              </a:lnSpc>
              <a:buFont typeface="Arial"/>
              <a:buChar char="•"/>
            </a:pPr>
            <a:r>
              <a:rPr lang="en-US" sz="3199" dirty="0">
                <a:solidFill>
                  <a:srgbClr val="000000"/>
                </a:solidFill>
                <a:latin typeface="Montserrat"/>
                <a:ea typeface="Montserrat"/>
                <a:cs typeface="Montserrat"/>
                <a:sym typeface="Montserrat"/>
              </a:rPr>
              <a:t>Questions</a:t>
            </a:r>
          </a:p>
          <a:p>
            <a:pPr marL="690877" lvl="1" indent="-345439" algn="l">
              <a:lnSpc>
                <a:spcPts val="6719"/>
              </a:lnSpc>
              <a:buFont typeface="Arial"/>
              <a:buChar char="•"/>
            </a:pPr>
            <a:r>
              <a:rPr lang="en-US" sz="3199" dirty="0">
                <a:solidFill>
                  <a:srgbClr val="000000"/>
                </a:solidFill>
                <a:latin typeface="Montserrat"/>
                <a:ea typeface="Montserrat"/>
                <a:cs typeface="Montserrat"/>
                <a:sym typeface="Montserrat"/>
              </a:rPr>
              <a:t>Next Steps </a:t>
            </a:r>
          </a:p>
          <a:p>
            <a:pPr marL="690877" lvl="1" indent="-345439" algn="l">
              <a:lnSpc>
                <a:spcPts val="6719"/>
              </a:lnSpc>
              <a:buFont typeface="Arial"/>
              <a:buChar char="•"/>
            </a:pPr>
            <a:r>
              <a:rPr lang="en-US" sz="3199" dirty="0">
                <a:solidFill>
                  <a:srgbClr val="000000"/>
                </a:solidFill>
                <a:latin typeface="Montserrat"/>
                <a:ea typeface="Montserrat"/>
                <a:cs typeface="Montserrat"/>
                <a:sym typeface="Montserrat"/>
              </a:rPr>
              <a:t>End </a:t>
            </a:r>
          </a:p>
          <a:p>
            <a:pPr algn="l">
              <a:lnSpc>
                <a:spcPts val="6719"/>
              </a:lnSpc>
            </a:pPr>
            <a:endParaRPr lang="en-US" sz="3199" dirty="0">
              <a:solidFill>
                <a:srgbClr val="000000"/>
              </a:solidFill>
              <a:latin typeface="Montserrat"/>
              <a:ea typeface="Montserrat"/>
              <a:cs typeface="Montserrat"/>
              <a:sym typeface="Montserrat"/>
            </a:endParaRPr>
          </a:p>
        </p:txBody>
      </p:sp>
      <p:sp>
        <p:nvSpPr>
          <p:cNvPr id="8" name="Freeform 8"/>
          <p:cNvSpPr/>
          <p:nvPr/>
        </p:nvSpPr>
        <p:spPr>
          <a:xfrm>
            <a:off x="11980040" y="5628921"/>
            <a:ext cx="4808998" cy="4866414"/>
          </a:xfrm>
          <a:custGeom>
            <a:avLst/>
            <a:gdLst/>
            <a:ahLst/>
            <a:cxnLst/>
            <a:rect l="l" t="t" r="r" b="b"/>
            <a:pathLst>
              <a:path w="4808998" h="4866414">
                <a:moveTo>
                  <a:pt x="0" y="0"/>
                </a:moveTo>
                <a:lnTo>
                  <a:pt x="4808998" y="0"/>
                </a:lnTo>
                <a:lnTo>
                  <a:pt x="4808998" y="4866414"/>
                </a:lnTo>
                <a:lnTo>
                  <a:pt x="0" y="4866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15535634" y="466388"/>
            <a:ext cx="2209326" cy="2209326"/>
          </a:xfrm>
          <a:custGeom>
            <a:avLst/>
            <a:gdLst/>
            <a:ahLst/>
            <a:cxnLst/>
            <a:rect l="l" t="t" r="r" b="b"/>
            <a:pathLst>
              <a:path w="2209326" h="2209326">
                <a:moveTo>
                  <a:pt x="0" y="0"/>
                </a:moveTo>
                <a:lnTo>
                  <a:pt x="2209326" y="0"/>
                </a:lnTo>
                <a:lnTo>
                  <a:pt x="2209326" y="2209326"/>
                </a:lnTo>
                <a:lnTo>
                  <a:pt x="0" y="22093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C495"/>
        </a:solidFill>
        <a:effectLst/>
      </p:bgPr>
    </p:bg>
    <p:spTree>
      <p:nvGrpSpPr>
        <p:cNvPr id="1" name=""/>
        <p:cNvGrpSpPr/>
        <p:nvPr/>
      </p:nvGrpSpPr>
      <p:grpSpPr>
        <a:xfrm>
          <a:off x="0" y="0"/>
          <a:ext cx="0" cy="0"/>
          <a:chOff x="0" y="0"/>
          <a:chExt cx="0" cy="0"/>
        </a:xfrm>
      </p:grpSpPr>
      <p:sp>
        <p:nvSpPr>
          <p:cNvPr id="2" name="TextBox 2"/>
          <p:cNvSpPr txBox="1"/>
          <p:nvPr/>
        </p:nvSpPr>
        <p:spPr>
          <a:xfrm>
            <a:off x="1028700" y="1488653"/>
            <a:ext cx="16230600" cy="7546040"/>
          </a:xfrm>
          <a:prstGeom prst="rect">
            <a:avLst/>
          </a:prstGeom>
        </p:spPr>
        <p:txBody>
          <a:bodyPr lIns="0" tIns="0" rIns="0" bIns="0" rtlCol="0" anchor="t">
            <a:spAutoFit/>
          </a:bodyPr>
          <a:lstStyle/>
          <a:p>
            <a:pPr algn="ctr">
              <a:lnSpc>
                <a:spcPts val="8400"/>
              </a:lnSpc>
              <a:spcBef>
                <a:spcPct val="0"/>
              </a:spcBef>
            </a:pPr>
            <a:r>
              <a:rPr lang="en-US" sz="6000" b="1" dirty="0">
                <a:solidFill>
                  <a:srgbClr val="FFFEF0"/>
                </a:solidFill>
                <a:latin typeface="Montserrat Bold"/>
                <a:ea typeface="Montserrat Bold"/>
                <a:cs typeface="Montserrat Bold"/>
                <a:sym typeface="Montserrat Bold"/>
              </a:rPr>
              <a:t>Your voice is safe here</a:t>
            </a:r>
          </a:p>
          <a:p>
            <a:pPr algn="ctr">
              <a:lnSpc>
                <a:spcPts val="3079"/>
              </a:lnSpc>
              <a:spcBef>
                <a:spcPct val="0"/>
              </a:spcBef>
            </a:pPr>
            <a:endParaRPr lang="en-US" sz="6000" b="1" dirty="0">
              <a:solidFill>
                <a:srgbClr val="FFFEF0"/>
              </a:solidFill>
              <a:latin typeface="Montserrat Bold"/>
              <a:ea typeface="Montserrat Bold"/>
              <a:cs typeface="Montserrat Bold"/>
              <a:sym typeface="Montserrat Bold"/>
            </a:endParaRPr>
          </a:p>
          <a:p>
            <a:pPr algn="ctr">
              <a:lnSpc>
                <a:spcPts val="3359"/>
              </a:lnSpc>
              <a:spcBef>
                <a:spcPct val="0"/>
              </a:spcBef>
            </a:pPr>
            <a:r>
              <a:rPr lang="en-US" sz="2400" dirty="0">
                <a:solidFill>
                  <a:srgbClr val="FFFEF0"/>
                </a:solidFill>
                <a:latin typeface="Montserrat"/>
                <a:ea typeface="Montserrat"/>
                <a:cs typeface="Montserrat"/>
                <a:sym typeface="Montserrat"/>
              </a:rPr>
              <a:t>Anything you share today will be treated with respect, confidentiality, and care. Nothing you say will be shared with your GP, social services, family, or any other organisation or person that is not for the purpose of the VCS mental health strategy. </a:t>
            </a:r>
          </a:p>
          <a:p>
            <a:pPr algn="ctr">
              <a:lnSpc>
                <a:spcPts val="3359"/>
              </a:lnSpc>
              <a:spcBef>
                <a:spcPct val="0"/>
              </a:spcBef>
            </a:pPr>
            <a:endParaRPr lang="en-US" sz="2400" dirty="0">
              <a:solidFill>
                <a:srgbClr val="FFFEF0"/>
              </a:solidFill>
              <a:latin typeface="Montserrat"/>
              <a:ea typeface="Montserrat"/>
              <a:cs typeface="Montserrat"/>
              <a:sym typeface="Montserrat"/>
            </a:endParaRPr>
          </a:p>
          <a:p>
            <a:pPr algn="ctr">
              <a:lnSpc>
                <a:spcPts val="3359"/>
              </a:lnSpc>
              <a:spcBef>
                <a:spcPct val="0"/>
              </a:spcBef>
            </a:pPr>
            <a:r>
              <a:rPr lang="en-US" sz="2400" dirty="0">
                <a:solidFill>
                  <a:srgbClr val="FFFEF0"/>
                </a:solidFill>
                <a:latin typeface="Montserrat"/>
                <a:ea typeface="Montserrat"/>
                <a:cs typeface="Montserrat"/>
                <a:sym typeface="Montserrat"/>
              </a:rPr>
              <a:t>We’re here to listen and learn—not to judge, report, or intervene.</a:t>
            </a:r>
          </a:p>
          <a:p>
            <a:pPr algn="ctr">
              <a:lnSpc>
                <a:spcPts val="3359"/>
              </a:lnSpc>
              <a:spcBef>
                <a:spcPct val="0"/>
              </a:spcBef>
            </a:pPr>
            <a:r>
              <a:rPr lang="en-US" sz="2400" dirty="0">
                <a:solidFill>
                  <a:srgbClr val="FFFEF0"/>
                </a:solidFill>
                <a:latin typeface="Montserrat"/>
                <a:ea typeface="Montserrat"/>
                <a:cs typeface="Montserrat"/>
                <a:sym typeface="Montserrat"/>
              </a:rPr>
              <a:t>You’re free to share as much or as little as you feel comfortable with.</a:t>
            </a:r>
          </a:p>
          <a:p>
            <a:pPr algn="ctr">
              <a:lnSpc>
                <a:spcPts val="3359"/>
              </a:lnSpc>
              <a:spcBef>
                <a:spcPct val="0"/>
              </a:spcBef>
            </a:pPr>
            <a:r>
              <a:rPr lang="en-US" sz="2400" dirty="0">
                <a:solidFill>
                  <a:srgbClr val="FFFEF0"/>
                </a:solidFill>
                <a:latin typeface="Montserrat"/>
                <a:ea typeface="Montserrat"/>
                <a:cs typeface="Montserrat"/>
                <a:sym typeface="Montserrat"/>
              </a:rPr>
              <a:t>We’ll be taking notes which will be anonymised (you will not be identifiable) which we will share with Kensington &amp; Chelsea Social Council (KCSC) and One Westminster who are writing the strategy. </a:t>
            </a:r>
          </a:p>
          <a:p>
            <a:pPr algn="ctr">
              <a:lnSpc>
                <a:spcPts val="3359"/>
              </a:lnSpc>
              <a:spcBef>
                <a:spcPct val="0"/>
              </a:spcBef>
            </a:pPr>
            <a:endParaRPr lang="en-US" sz="2400" dirty="0">
              <a:solidFill>
                <a:srgbClr val="FFFEF0"/>
              </a:solidFill>
              <a:latin typeface="Montserrat"/>
              <a:ea typeface="Montserrat"/>
              <a:cs typeface="Montserrat"/>
              <a:sym typeface="Montserrat"/>
            </a:endParaRPr>
          </a:p>
          <a:p>
            <a:pPr algn="ctr">
              <a:lnSpc>
                <a:spcPts val="3359"/>
              </a:lnSpc>
              <a:spcBef>
                <a:spcPct val="0"/>
              </a:spcBef>
            </a:pPr>
            <a:r>
              <a:rPr lang="en-US" sz="2400" dirty="0">
                <a:solidFill>
                  <a:srgbClr val="FFFEF0"/>
                </a:solidFill>
                <a:latin typeface="Montserrat"/>
                <a:ea typeface="Montserrat"/>
                <a:cs typeface="Montserrat"/>
                <a:sym typeface="Montserrat"/>
              </a:rPr>
              <a:t>This is a safe space, and your experiences matter. If you prefer to share in a different way, you can give us your views in a different way, you can complete a survey [link to survey]. </a:t>
            </a:r>
          </a:p>
          <a:p>
            <a:pPr algn="ctr">
              <a:lnSpc>
                <a:spcPts val="3359"/>
              </a:lnSpc>
              <a:spcBef>
                <a:spcPct val="0"/>
              </a:spcBef>
            </a:pPr>
            <a:endParaRPr lang="en-US" sz="2400" dirty="0">
              <a:solidFill>
                <a:srgbClr val="FFFEF0"/>
              </a:solidFill>
              <a:latin typeface="Montserrat"/>
              <a:ea typeface="Montserrat"/>
              <a:cs typeface="Montserrat"/>
              <a:sym typeface="Montserrat"/>
            </a:endParaRPr>
          </a:p>
          <a:p>
            <a:pPr algn="ctr">
              <a:lnSpc>
                <a:spcPts val="3359"/>
              </a:lnSpc>
              <a:spcBef>
                <a:spcPct val="0"/>
              </a:spcBef>
            </a:pPr>
            <a:r>
              <a:rPr lang="en-US" sz="2400" dirty="0">
                <a:solidFill>
                  <a:srgbClr val="FFFEF0"/>
                </a:solidFill>
                <a:latin typeface="Montserrat"/>
                <a:ea typeface="Montserrat"/>
                <a:cs typeface="Montserrat"/>
                <a:sym typeface="Montserrat"/>
              </a:rPr>
              <a:t>Thank you for being here and for contributing to this important conversation.</a:t>
            </a:r>
          </a:p>
          <a:p>
            <a:pPr algn="ctr">
              <a:lnSpc>
                <a:spcPts val="3359"/>
              </a:lnSpc>
              <a:spcBef>
                <a:spcPct val="0"/>
              </a:spcBef>
            </a:pPr>
            <a:endParaRPr lang="en-US" sz="2400" dirty="0">
              <a:solidFill>
                <a:srgbClr val="FFFEF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2" name="Group 2"/>
          <p:cNvGrpSpPr/>
          <p:nvPr/>
        </p:nvGrpSpPr>
        <p:grpSpPr>
          <a:xfrm>
            <a:off x="1797669" y="1296085"/>
            <a:ext cx="15240266" cy="7461883"/>
            <a:chOff x="0" y="0"/>
            <a:chExt cx="1354690" cy="663279"/>
          </a:xfrm>
        </p:grpSpPr>
        <p:sp>
          <p:nvSpPr>
            <p:cNvPr id="3" name="Freeform 3"/>
            <p:cNvSpPr/>
            <p:nvPr/>
          </p:nvSpPr>
          <p:spPr>
            <a:xfrm>
              <a:off x="0" y="0"/>
              <a:ext cx="1354690" cy="663279"/>
            </a:xfrm>
            <a:custGeom>
              <a:avLst/>
              <a:gdLst/>
              <a:ahLst/>
              <a:cxnLst/>
              <a:rect l="l" t="t" r="r" b="b"/>
              <a:pathLst>
                <a:path w="1354690" h="663279">
                  <a:moveTo>
                    <a:pt x="42671" y="0"/>
                  </a:moveTo>
                  <a:lnTo>
                    <a:pt x="1312019" y="0"/>
                  </a:lnTo>
                  <a:cubicBezTo>
                    <a:pt x="1323336" y="0"/>
                    <a:pt x="1334190" y="4496"/>
                    <a:pt x="1342192" y="12498"/>
                  </a:cubicBezTo>
                  <a:cubicBezTo>
                    <a:pt x="1350195" y="20501"/>
                    <a:pt x="1354690" y="31354"/>
                    <a:pt x="1354690" y="42671"/>
                  </a:cubicBezTo>
                  <a:lnTo>
                    <a:pt x="1354690" y="620607"/>
                  </a:lnTo>
                  <a:cubicBezTo>
                    <a:pt x="1354690" y="631924"/>
                    <a:pt x="1350195" y="642778"/>
                    <a:pt x="1342192" y="650780"/>
                  </a:cubicBezTo>
                  <a:cubicBezTo>
                    <a:pt x="1334190" y="658783"/>
                    <a:pt x="1323336" y="663279"/>
                    <a:pt x="1312019" y="663279"/>
                  </a:cubicBezTo>
                  <a:lnTo>
                    <a:pt x="42671" y="663279"/>
                  </a:lnTo>
                  <a:cubicBezTo>
                    <a:pt x="31354" y="663279"/>
                    <a:pt x="20501" y="658783"/>
                    <a:pt x="12498" y="650780"/>
                  </a:cubicBezTo>
                  <a:cubicBezTo>
                    <a:pt x="4496" y="642778"/>
                    <a:pt x="0" y="631924"/>
                    <a:pt x="0" y="620607"/>
                  </a:cubicBezTo>
                  <a:lnTo>
                    <a:pt x="0" y="42671"/>
                  </a:lnTo>
                  <a:cubicBezTo>
                    <a:pt x="0" y="31354"/>
                    <a:pt x="4496" y="20501"/>
                    <a:pt x="12498" y="12498"/>
                  </a:cubicBezTo>
                  <a:cubicBezTo>
                    <a:pt x="20501" y="4496"/>
                    <a:pt x="31354" y="0"/>
                    <a:pt x="42671" y="0"/>
                  </a:cubicBezTo>
                  <a:close/>
                </a:path>
              </a:pathLst>
            </a:custGeom>
            <a:solidFill>
              <a:srgbClr val="000000">
                <a:alpha val="0"/>
              </a:srgbClr>
            </a:solidFill>
            <a:ln w="38100" cap="rnd">
              <a:solidFill>
                <a:srgbClr val="00C495"/>
              </a:solidFill>
              <a:prstDash val="solid"/>
              <a:round/>
            </a:ln>
          </p:spPr>
          <p:txBody>
            <a:bodyPr/>
            <a:lstStyle/>
            <a:p>
              <a:endParaRPr lang="en-GB"/>
            </a:p>
          </p:txBody>
        </p:sp>
        <p:sp>
          <p:nvSpPr>
            <p:cNvPr id="4" name="TextBox 4"/>
            <p:cNvSpPr txBox="1"/>
            <p:nvPr/>
          </p:nvSpPr>
          <p:spPr>
            <a:xfrm>
              <a:off x="0" y="-38100"/>
              <a:ext cx="1354690" cy="701379"/>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348732" y="2971701"/>
            <a:ext cx="14138139" cy="4229298"/>
          </a:xfrm>
          <a:prstGeom prst="rect">
            <a:avLst/>
          </a:prstGeom>
        </p:spPr>
        <p:txBody>
          <a:bodyPr lIns="0" tIns="0" rIns="0" bIns="0" rtlCol="0" anchor="t">
            <a:spAutoFit/>
          </a:bodyPr>
          <a:lstStyle/>
          <a:p>
            <a:pPr algn="ctr">
              <a:lnSpc>
                <a:spcPts val="8400"/>
              </a:lnSpc>
            </a:pPr>
            <a:r>
              <a:rPr lang="en-US" sz="6000" b="1">
                <a:solidFill>
                  <a:srgbClr val="00C495"/>
                </a:solidFill>
                <a:latin typeface="Canva Sans Bold"/>
                <a:ea typeface="Canva Sans Bold"/>
                <a:cs typeface="Canva Sans Bold"/>
                <a:sym typeface="Canva Sans Bold"/>
              </a:rPr>
              <a:t>Welcome &amp; Check in </a:t>
            </a:r>
          </a:p>
          <a:p>
            <a:pPr algn="ctr">
              <a:lnSpc>
                <a:spcPts val="8400"/>
              </a:lnSpc>
            </a:pPr>
            <a:endParaRPr lang="en-US" sz="6000" b="1">
              <a:solidFill>
                <a:srgbClr val="00C495"/>
              </a:solidFill>
              <a:latin typeface="Canva Sans Bold"/>
              <a:ea typeface="Canva Sans Bold"/>
              <a:cs typeface="Canva Sans Bold"/>
              <a:sym typeface="Canva Sans Bold"/>
            </a:endParaRPr>
          </a:p>
          <a:p>
            <a:pPr algn="ctr">
              <a:lnSpc>
                <a:spcPts val="8400"/>
              </a:lnSpc>
              <a:spcBef>
                <a:spcPct val="0"/>
              </a:spcBef>
            </a:pPr>
            <a:r>
              <a:rPr lang="en-US" sz="6000">
                <a:solidFill>
                  <a:srgbClr val="00C495"/>
                </a:solidFill>
                <a:latin typeface="Canva Sans"/>
                <a:ea typeface="Canva Sans"/>
                <a:cs typeface="Canva Sans"/>
                <a:sym typeface="Canva Sans"/>
              </a:rPr>
              <a:t>Introduce yourself and let us know how you’re feeling today? </a:t>
            </a:r>
          </a:p>
        </p:txBody>
      </p:sp>
      <p:sp>
        <p:nvSpPr>
          <p:cNvPr id="6" name="Freeform 6"/>
          <p:cNvSpPr/>
          <p:nvPr/>
        </p:nvSpPr>
        <p:spPr>
          <a:xfrm>
            <a:off x="0" y="5984459"/>
            <a:ext cx="3872326" cy="4302541"/>
          </a:xfrm>
          <a:custGeom>
            <a:avLst/>
            <a:gdLst/>
            <a:ahLst/>
            <a:cxnLst/>
            <a:rect l="l" t="t" r="r" b="b"/>
            <a:pathLst>
              <a:path w="3872326" h="4302541">
                <a:moveTo>
                  <a:pt x="0" y="0"/>
                </a:moveTo>
                <a:lnTo>
                  <a:pt x="3872326" y="0"/>
                </a:lnTo>
                <a:lnTo>
                  <a:pt x="3872326" y="4302541"/>
                </a:lnTo>
                <a:lnTo>
                  <a:pt x="0" y="4302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2" name="Group 2"/>
          <p:cNvGrpSpPr/>
          <p:nvPr/>
        </p:nvGrpSpPr>
        <p:grpSpPr>
          <a:xfrm>
            <a:off x="0" y="-1198967"/>
            <a:ext cx="20230327" cy="3820475"/>
            <a:chOff x="0" y="0"/>
            <a:chExt cx="5328152" cy="1006216"/>
          </a:xfrm>
        </p:grpSpPr>
        <p:sp>
          <p:nvSpPr>
            <p:cNvPr id="3" name="Freeform 3"/>
            <p:cNvSpPr/>
            <p:nvPr/>
          </p:nvSpPr>
          <p:spPr>
            <a:xfrm>
              <a:off x="0" y="0"/>
              <a:ext cx="5328152" cy="1006216"/>
            </a:xfrm>
            <a:custGeom>
              <a:avLst/>
              <a:gdLst/>
              <a:ahLst/>
              <a:cxnLst/>
              <a:rect l="l" t="t" r="r" b="b"/>
              <a:pathLst>
                <a:path w="5328152" h="1006216">
                  <a:moveTo>
                    <a:pt x="38269" y="0"/>
                  </a:moveTo>
                  <a:lnTo>
                    <a:pt x="5289883" y="0"/>
                  </a:lnTo>
                  <a:cubicBezTo>
                    <a:pt x="5300033" y="0"/>
                    <a:pt x="5309767" y="4032"/>
                    <a:pt x="5316943" y="11209"/>
                  </a:cubicBezTo>
                  <a:cubicBezTo>
                    <a:pt x="5324120" y="18386"/>
                    <a:pt x="5328152" y="28119"/>
                    <a:pt x="5328152" y="38269"/>
                  </a:cubicBezTo>
                  <a:lnTo>
                    <a:pt x="5328152" y="967947"/>
                  </a:lnTo>
                  <a:cubicBezTo>
                    <a:pt x="5328152" y="978096"/>
                    <a:pt x="5324120" y="987830"/>
                    <a:pt x="5316943" y="995007"/>
                  </a:cubicBezTo>
                  <a:cubicBezTo>
                    <a:pt x="5309767" y="1002184"/>
                    <a:pt x="5300033" y="1006216"/>
                    <a:pt x="5289883" y="1006216"/>
                  </a:cubicBezTo>
                  <a:lnTo>
                    <a:pt x="38269" y="1006216"/>
                  </a:lnTo>
                  <a:cubicBezTo>
                    <a:pt x="28119" y="1006216"/>
                    <a:pt x="18386" y="1002184"/>
                    <a:pt x="11209" y="995007"/>
                  </a:cubicBezTo>
                  <a:cubicBezTo>
                    <a:pt x="4032" y="987830"/>
                    <a:pt x="0" y="978096"/>
                    <a:pt x="0" y="967947"/>
                  </a:cubicBezTo>
                  <a:lnTo>
                    <a:pt x="0" y="38269"/>
                  </a:lnTo>
                  <a:cubicBezTo>
                    <a:pt x="0" y="28119"/>
                    <a:pt x="4032" y="18386"/>
                    <a:pt x="11209" y="11209"/>
                  </a:cubicBezTo>
                  <a:cubicBezTo>
                    <a:pt x="18386" y="4032"/>
                    <a:pt x="28119" y="0"/>
                    <a:pt x="38269" y="0"/>
                  </a:cubicBezTo>
                  <a:close/>
                </a:path>
              </a:pathLst>
            </a:custGeom>
            <a:solidFill>
              <a:srgbClr val="00C495"/>
            </a:solidFill>
          </p:spPr>
          <p:txBody>
            <a:bodyPr/>
            <a:lstStyle/>
            <a:p>
              <a:endParaRPr lang="en-GB" dirty="0"/>
            </a:p>
          </p:txBody>
        </p:sp>
        <p:sp>
          <p:nvSpPr>
            <p:cNvPr id="4" name="TextBox 4"/>
            <p:cNvSpPr txBox="1"/>
            <p:nvPr/>
          </p:nvSpPr>
          <p:spPr>
            <a:xfrm>
              <a:off x="0" y="-47625"/>
              <a:ext cx="5328152" cy="1053841"/>
            </a:xfrm>
            <a:prstGeom prst="rect">
              <a:avLst/>
            </a:prstGeom>
          </p:spPr>
          <p:txBody>
            <a:bodyPr lIns="50800" tIns="50800" rIns="50800" bIns="50800" rtlCol="0" anchor="ctr"/>
            <a:lstStyle/>
            <a:p>
              <a:pPr algn="ctr">
                <a:lnSpc>
                  <a:spcPts val="3219"/>
                </a:lnSpc>
              </a:pPr>
              <a:endParaRPr/>
            </a:p>
          </p:txBody>
        </p:sp>
      </p:grpSp>
      <p:sp>
        <p:nvSpPr>
          <p:cNvPr id="5" name="Freeform 5"/>
          <p:cNvSpPr/>
          <p:nvPr/>
        </p:nvSpPr>
        <p:spPr>
          <a:xfrm rot="-5400000" flipH="1" flipV="1">
            <a:off x="16408346" y="2592933"/>
            <a:ext cx="1879654" cy="1879654"/>
          </a:xfrm>
          <a:custGeom>
            <a:avLst/>
            <a:gdLst/>
            <a:ahLst/>
            <a:cxnLst/>
            <a:rect l="l" t="t" r="r" b="b"/>
            <a:pathLst>
              <a:path w="1879654" h="1879654">
                <a:moveTo>
                  <a:pt x="1879654" y="1879653"/>
                </a:moveTo>
                <a:lnTo>
                  <a:pt x="0" y="1879653"/>
                </a:lnTo>
                <a:lnTo>
                  <a:pt x="0" y="0"/>
                </a:lnTo>
                <a:lnTo>
                  <a:pt x="1879654" y="0"/>
                </a:lnTo>
                <a:lnTo>
                  <a:pt x="1879654" y="187965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 name="TextBox 6"/>
          <p:cNvSpPr txBox="1"/>
          <p:nvPr/>
        </p:nvSpPr>
        <p:spPr>
          <a:xfrm>
            <a:off x="1028700" y="1057275"/>
            <a:ext cx="15379646" cy="884858"/>
          </a:xfrm>
          <a:prstGeom prst="rect">
            <a:avLst/>
          </a:prstGeom>
        </p:spPr>
        <p:txBody>
          <a:bodyPr wrap="square" lIns="0" tIns="0" rIns="0" bIns="0" rtlCol="0" anchor="t">
            <a:spAutoFit/>
          </a:bodyPr>
          <a:lstStyle/>
          <a:p>
            <a:pPr marL="0" lvl="0" indent="0" algn="l">
              <a:lnSpc>
                <a:spcPts val="6900"/>
              </a:lnSpc>
              <a:spcBef>
                <a:spcPct val="0"/>
              </a:spcBef>
            </a:pPr>
            <a:r>
              <a:rPr lang="en-US" sz="6000" b="1" spc="294" dirty="0">
                <a:solidFill>
                  <a:srgbClr val="FFFFFF"/>
                </a:solidFill>
                <a:latin typeface="Canva Sans Bold"/>
                <a:ea typeface="Canva Sans Bold"/>
                <a:cs typeface="Canva Sans Bold"/>
                <a:sym typeface="Canva Sans Bold"/>
              </a:rPr>
              <a:t>What is the mental health strategy?</a:t>
            </a:r>
          </a:p>
        </p:txBody>
      </p:sp>
      <p:sp>
        <p:nvSpPr>
          <p:cNvPr id="7" name="TextBox 7"/>
          <p:cNvSpPr txBox="1"/>
          <p:nvPr/>
        </p:nvSpPr>
        <p:spPr>
          <a:xfrm>
            <a:off x="1028700" y="3089421"/>
            <a:ext cx="16230600" cy="6647974"/>
          </a:xfrm>
          <a:prstGeom prst="rect">
            <a:avLst/>
          </a:prstGeom>
        </p:spPr>
        <p:txBody>
          <a:bodyPr lIns="0" tIns="0" rIns="0" bIns="0" rtlCol="0" anchor="t">
            <a:spAutoFit/>
          </a:bodyPr>
          <a:lstStyle/>
          <a:p>
            <a:r>
              <a:rPr lang="en-GB" sz="2400" b="1" dirty="0">
                <a:latin typeface="Montserrat" panose="00000500000000000000" pitchFamily="2" charset="0"/>
              </a:rPr>
              <a:t>Mental health can affect all of us</a:t>
            </a:r>
            <a:r>
              <a:rPr lang="en-GB" sz="2400" dirty="0">
                <a:latin typeface="Montserrat" panose="00000500000000000000" pitchFamily="2" charset="0"/>
              </a:rPr>
              <a:t>—but not everyone gets the support they need, and for some the impact is felt much harder. In Kensington, Chelsea, and Westminster, many people face barriers to getting help. These could be cultural, neurodiversity, social, practical—or simply not knowing how to get support. There are also wider issues like the housing, employment and our families that impact our mental health. </a:t>
            </a:r>
          </a:p>
          <a:p>
            <a:endParaRPr lang="en-GB" sz="2400" dirty="0">
              <a:latin typeface="Montserrat" panose="00000500000000000000" pitchFamily="2" charset="0"/>
            </a:endParaRPr>
          </a:p>
          <a:p>
            <a:r>
              <a:rPr lang="en-GB" sz="2400" dirty="0">
                <a:latin typeface="Montserrat" panose="00000500000000000000" pitchFamily="2" charset="0"/>
              </a:rPr>
              <a:t>We want to try and do more, and we need your voice to help shape it. So, we’re creating a strategy for local community, faith, and voluntary groups together to push for:</a:t>
            </a:r>
          </a:p>
          <a:p>
            <a:endParaRPr lang="en-GB" sz="2400" dirty="0">
              <a:latin typeface="Montserrat" panose="00000500000000000000" pitchFamily="2" charset="0"/>
            </a:endParaRPr>
          </a:p>
          <a:p>
            <a:pPr marL="342900" indent="-342900">
              <a:buFont typeface="Arial" panose="020B0604020202020204" pitchFamily="34" charset="0"/>
              <a:buChar char="•"/>
            </a:pPr>
            <a:r>
              <a:rPr lang="en-GB" sz="2400" dirty="0">
                <a:latin typeface="Montserrat" panose="00000500000000000000" pitchFamily="2" charset="0"/>
              </a:rPr>
              <a:t>More investment in community-led mental health support</a:t>
            </a:r>
          </a:p>
          <a:p>
            <a:pPr marL="342900" indent="-342900">
              <a:buFont typeface="Arial" panose="020B0604020202020204" pitchFamily="34" charset="0"/>
              <a:buChar char="•"/>
            </a:pPr>
            <a:r>
              <a:rPr lang="en-GB" sz="2400" dirty="0">
                <a:latin typeface="Montserrat" panose="00000500000000000000" pitchFamily="2" charset="0"/>
              </a:rPr>
              <a:t>Services that are joined-up, inclusive, and culturally relevant</a:t>
            </a:r>
          </a:p>
          <a:p>
            <a:pPr marL="342900" indent="-342900">
              <a:buFont typeface="Arial" panose="020B0604020202020204" pitchFamily="34" charset="0"/>
              <a:buChar char="•"/>
            </a:pPr>
            <a:r>
              <a:rPr lang="en-GB" sz="2400" dirty="0">
                <a:latin typeface="Montserrat" panose="00000500000000000000" pitchFamily="2" charset="0"/>
              </a:rPr>
              <a:t>A bigger focus on prevention and early help</a:t>
            </a:r>
          </a:p>
          <a:p>
            <a:pPr marL="342900" indent="-342900">
              <a:buFont typeface="Arial" panose="020B0604020202020204" pitchFamily="34" charset="0"/>
              <a:buChar char="•"/>
            </a:pPr>
            <a:r>
              <a:rPr lang="en-GB" sz="2400" dirty="0">
                <a:latin typeface="Montserrat" panose="00000500000000000000" pitchFamily="2" charset="0"/>
              </a:rPr>
              <a:t>Giving people more choice and control over the support they receive</a:t>
            </a:r>
          </a:p>
          <a:p>
            <a:pPr>
              <a:buFont typeface="Arial" panose="020B0604020202020204" pitchFamily="34" charset="0"/>
              <a:buChar char="•"/>
            </a:pPr>
            <a:endParaRPr lang="en-GB" sz="2400" dirty="0">
              <a:latin typeface="Montserrat" panose="00000500000000000000" pitchFamily="2" charset="0"/>
            </a:endParaRPr>
          </a:p>
          <a:p>
            <a:r>
              <a:rPr lang="en-GB" sz="2400" b="1" dirty="0">
                <a:latin typeface="Montserrat" panose="00000500000000000000" pitchFamily="2" charset="0"/>
              </a:rPr>
              <a:t>We know we can’t fix everything—but we can try to make a positive difference.</a:t>
            </a:r>
            <a:r>
              <a:rPr lang="en-GB" sz="2400" dirty="0">
                <a:latin typeface="Montserrat" panose="00000500000000000000" pitchFamily="2" charset="0"/>
              </a:rPr>
              <a:t> This strategy is about improving how we work in the Voluntary &amp; Community Sector, making services join up so it’s easier for you to get support, and using our voice to influence the local NHS and councils to invest in what matters most to local people—and what really works.</a:t>
            </a:r>
            <a:endParaRPr lang="en-US" sz="2400" spc="-9" dirty="0">
              <a:solidFill>
                <a:srgbClr val="000000"/>
              </a:solidFill>
              <a:latin typeface="Montserrat" panose="00000500000000000000" pitchFamily="2" charset="0"/>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2" name="Group 2"/>
          <p:cNvGrpSpPr/>
          <p:nvPr/>
        </p:nvGrpSpPr>
        <p:grpSpPr>
          <a:xfrm>
            <a:off x="15108245" y="0"/>
            <a:ext cx="5385855" cy="12018695"/>
            <a:chOff x="0" y="0"/>
            <a:chExt cx="554533" cy="1237458"/>
          </a:xfrm>
        </p:grpSpPr>
        <p:sp>
          <p:nvSpPr>
            <p:cNvPr id="3" name="Freeform 3"/>
            <p:cNvSpPr/>
            <p:nvPr/>
          </p:nvSpPr>
          <p:spPr>
            <a:xfrm>
              <a:off x="0" y="0"/>
              <a:ext cx="554533" cy="1237458"/>
            </a:xfrm>
            <a:custGeom>
              <a:avLst/>
              <a:gdLst/>
              <a:ahLst/>
              <a:cxnLst/>
              <a:rect l="l" t="t" r="r" b="b"/>
              <a:pathLst>
                <a:path w="554533" h="1237458">
                  <a:moveTo>
                    <a:pt x="142308" y="0"/>
                  </a:moveTo>
                  <a:lnTo>
                    <a:pt x="412225" y="0"/>
                  </a:lnTo>
                  <a:cubicBezTo>
                    <a:pt x="449968" y="0"/>
                    <a:pt x="486164" y="14993"/>
                    <a:pt x="512852" y="41681"/>
                  </a:cubicBezTo>
                  <a:cubicBezTo>
                    <a:pt x="539540" y="68369"/>
                    <a:pt x="554533" y="104566"/>
                    <a:pt x="554533" y="142308"/>
                  </a:cubicBezTo>
                  <a:lnTo>
                    <a:pt x="554533" y="1095150"/>
                  </a:lnTo>
                  <a:cubicBezTo>
                    <a:pt x="554533" y="1173744"/>
                    <a:pt x="490820" y="1237458"/>
                    <a:pt x="412225" y="1237458"/>
                  </a:cubicBezTo>
                  <a:lnTo>
                    <a:pt x="142308" y="1237458"/>
                  </a:lnTo>
                  <a:cubicBezTo>
                    <a:pt x="63713" y="1237458"/>
                    <a:pt x="0" y="1173744"/>
                    <a:pt x="0" y="1095150"/>
                  </a:cubicBezTo>
                  <a:lnTo>
                    <a:pt x="0" y="142308"/>
                  </a:lnTo>
                  <a:cubicBezTo>
                    <a:pt x="0" y="63713"/>
                    <a:pt x="63713" y="0"/>
                    <a:pt x="142308" y="0"/>
                  </a:cubicBezTo>
                  <a:close/>
                </a:path>
              </a:pathLst>
            </a:custGeom>
            <a:solidFill>
              <a:srgbClr val="74A8FF"/>
            </a:solidFill>
          </p:spPr>
          <p:txBody>
            <a:bodyPr/>
            <a:lstStyle/>
            <a:p>
              <a:endParaRPr lang="en-GB"/>
            </a:p>
          </p:txBody>
        </p:sp>
        <p:sp>
          <p:nvSpPr>
            <p:cNvPr id="4" name="TextBox 4"/>
            <p:cNvSpPr txBox="1"/>
            <p:nvPr/>
          </p:nvSpPr>
          <p:spPr>
            <a:xfrm>
              <a:off x="0" y="-38100"/>
              <a:ext cx="554533" cy="127555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535634" y="466388"/>
            <a:ext cx="2209326" cy="2209326"/>
          </a:xfrm>
          <a:custGeom>
            <a:avLst/>
            <a:gdLst/>
            <a:ahLst/>
            <a:cxnLst/>
            <a:rect l="l" t="t" r="r" b="b"/>
            <a:pathLst>
              <a:path w="2209326" h="2209326">
                <a:moveTo>
                  <a:pt x="0" y="0"/>
                </a:moveTo>
                <a:lnTo>
                  <a:pt x="2209326" y="0"/>
                </a:lnTo>
                <a:lnTo>
                  <a:pt x="2209326" y="2209326"/>
                </a:lnTo>
                <a:lnTo>
                  <a:pt x="0" y="22093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2974700" y="2315254"/>
            <a:ext cx="360460" cy="360460"/>
          </a:xfrm>
          <a:custGeom>
            <a:avLst/>
            <a:gdLst/>
            <a:ahLst/>
            <a:cxnLst/>
            <a:rect l="l" t="t" r="r" b="b"/>
            <a:pathLst>
              <a:path w="360460" h="360460">
                <a:moveTo>
                  <a:pt x="0" y="0"/>
                </a:moveTo>
                <a:lnTo>
                  <a:pt x="360460" y="0"/>
                </a:lnTo>
                <a:lnTo>
                  <a:pt x="360460" y="360460"/>
                </a:lnTo>
                <a:lnTo>
                  <a:pt x="0" y="3604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14021813" y="5882928"/>
            <a:ext cx="1824962" cy="4404072"/>
          </a:xfrm>
          <a:custGeom>
            <a:avLst/>
            <a:gdLst/>
            <a:ahLst/>
            <a:cxnLst/>
            <a:rect l="l" t="t" r="r" b="b"/>
            <a:pathLst>
              <a:path w="1824962" h="4404072">
                <a:moveTo>
                  <a:pt x="0" y="0"/>
                </a:moveTo>
                <a:lnTo>
                  <a:pt x="1824962" y="0"/>
                </a:lnTo>
                <a:lnTo>
                  <a:pt x="1824962" y="4404072"/>
                </a:lnTo>
                <a:lnTo>
                  <a:pt x="0" y="4404072"/>
                </a:lnTo>
                <a:lnTo>
                  <a:pt x="0" y="0"/>
                </a:lnTo>
                <a:close/>
              </a:path>
            </a:pathLst>
          </a:custGeom>
          <a:blipFill>
            <a:blip r:embed="rId6">
              <a:extLst>
                <a:ext uri="{96DAC541-7B7A-43D3-8B79-37D633B846F1}">
                  <asvg:svgBlip xmlns:asvg="http://schemas.microsoft.com/office/drawing/2016/SVG/main" r:embed="rId7"/>
                </a:ext>
              </a:extLst>
            </a:blip>
            <a:stretch>
              <a:fillRect l="-100362"/>
            </a:stretch>
          </a:blipFill>
        </p:spPr>
        <p:txBody>
          <a:bodyPr/>
          <a:lstStyle/>
          <a:p>
            <a:endParaRPr lang="en-GB"/>
          </a:p>
        </p:txBody>
      </p:sp>
      <p:sp>
        <p:nvSpPr>
          <p:cNvPr id="8" name="TextBox 8"/>
          <p:cNvSpPr txBox="1"/>
          <p:nvPr/>
        </p:nvSpPr>
        <p:spPr>
          <a:xfrm>
            <a:off x="1066800" y="956769"/>
            <a:ext cx="13296900" cy="6758260"/>
          </a:xfrm>
          <a:prstGeom prst="rect">
            <a:avLst/>
          </a:prstGeom>
        </p:spPr>
        <p:txBody>
          <a:bodyPr wrap="square" lIns="0" tIns="0" rIns="0" bIns="0" rtlCol="0" anchor="t">
            <a:spAutoFit/>
          </a:bodyPr>
          <a:lstStyle/>
          <a:p>
            <a:pPr algn="l">
              <a:lnSpc>
                <a:spcPts val="9540"/>
              </a:lnSpc>
            </a:pPr>
            <a:r>
              <a:rPr lang="en-US" sz="6000" b="1" dirty="0">
                <a:solidFill>
                  <a:srgbClr val="74A8FF"/>
                </a:solidFill>
                <a:latin typeface="Montserrat Bold"/>
                <a:ea typeface="Montserrat Bold"/>
                <a:cs typeface="Montserrat Bold"/>
                <a:sym typeface="Montserrat Bold"/>
              </a:rPr>
              <a:t>Why are we doing this session?</a:t>
            </a:r>
          </a:p>
          <a:p>
            <a:endParaRPr lang="en-GB" sz="2400" b="1" dirty="0">
              <a:latin typeface="Montserrat" panose="00000500000000000000" pitchFamily="2" charset="0"/>
            </a:endParaRPr>
          </a:p>
          <a:p>
            <a:pPr marL="342900" indent="-342900">
              <a:buFont typeface="Arial" panose="020B0604020202020204" pitchFamily="34" charset="0"/>
              <a:buChar char="•"/>
            </a:pPr>
            <a:endParaRPr lang="en-GB" sz="2400" b="1" dirty="0">
              <a:latin typeface="Montserrat" panose="00000500000000000000" pitchFamily="2" charset="0"/>
            </a:endParaRPr>
          </a:p>
          <a:p>
            <a:pPr marL="342900" indent="-342900">
              <a:buFont typeface="Arial" panose="020B0604020202020204" pitchFamily="34" charset="0"/>
              <a:buChar char="•"/>
            </a:pPr>
            <a:r>
              <a:rPr lang="en-GB" sz="2400" b="1" dirty="0">
                <a:latin typeface="Montserrat" panose="00000500000000000000" pitchFamily="2" charset="0"/>
              </a:rPr>
              <a:t>Your voice matters</a:t>
            </a:r>
            <a:r>
              <a:rPr lang="en-GB" sz="2400" dirty="0">
                <a:latin typeface="Montserrat" panose="00000500000000000000" pitchFamily="2" charset="0"/>
              </a:rPr>
              <a:t> – We want to make sure the strategy reflects real experiences, not just what organisations think.</a:t>
            </a:r>
          </a:p>
          <a:p>
            <a:endParaRPr lang="en-GB" sz="2400" dirty="0">
              <a:latin typeface="Montserrat" panose="00000500000000000000" pitchFamily="2" charset="0"/>
            </a:endParaRPr>
          </a:p>
          <a:p>
            <a:pPr marL="342900" indent="-342900">
              <a:buFont typeface="Arial" panose="020B0604020202020204" pitchFamily="34" charset="0"/>
              <a:buChar char="•"/>
            </a:pPr>
            <a:r>
              <a:rPr lang="en-GB" sz="2400" b="1" dirty="0">
                <a:latin typeface="Montserrat" panose="00000500000000000000" pitchFamily="2" charset="0"/>
              </a:rPr>
              <a:t>Ground the strategy in reality</a:t>
            </a:r>
            <a:r>
              <a:rPr lang="en-GB" sz="2400" dirty="0">
                <a:latin typeface="Montserrat" panose="00000500000000000000" pitchFamily="2" charset="0"/>
              </a:rPr>
              <a:t> – Hearing from people who use services helps us understand what works and what doesn’t.</a:t>
            </a:r>
          </a:p>
          <a:p>
            <a:endParaRPr lang="en-GB" sz="2400" dirty="0">
              <a:latin typeface="Montserrat" panose="00000500000000000000" pitchFamily="2" charset="0"/>
            </a:endParaRPr>
          </a:p>
          <a:p>
            <a:pPr marL="342900" indent="-342900">
              <a:buFont typeface="Arial" panose="020B0604020202020204" pitchFamily="34" charset="0"/>
              <a:buChar char="•"/>
            </a:pPr>
            <a:r>
              <a:rPr lang="en-GB" sz="2400" b="1" dirty="0">
                <a:latin typeface="Montserrat" panose="00000500000000000000" pitchFamily="2" charset="0"/>
              </a:rPr>
              <a:t>Spot gaps and barriers</a:t>
            </a:r>
            <a:r>
              <a:rPr lang="en-GB" sz="2400" dirty="0">
                <a:latin typeface="Montserrat" panose="00000500000000000000" pitchFamily="2" charset="0"/>
              </a:rPr>
              <a:t> – You can tell us where support is missing or hard to access.</a:t>
            </a:r>
          </a:p>
          <a:p>
            <a:endParaRPr lang="en-GB" sz="2400" dirty="0">
              <a:latin typeface="Montserrat" panose="00000500000000000000" pitchFamily="2" charset="0"/>
            </a:endParaRPr>
          </a:p>
          <a:p>
            <a:pPr marL="342900" indent="-342900">
              <a:buFont typeface="Arial" panose="020B0604020202020204" pitchFamily="34" charset="0"/>
              <a:buChar char="•"/>
            </a:pPr>
            <a:r>
              <a:rPr lang="en-GB" sz="2400" b="1" dirty="0">
                <a:latin typeface="Montserrat" panose="00000500000000000000" pitchFamily="2" charset="0"/>
              </a:rPr>
              <a:t>Shape practical actions</a:t>
            </a:r>
            <a:r>
              <a:rPr lang="en-GB" sz="2400" dirty="0">
                <a:latin typeface="Montserrat" panose="00000500000000000000" pitchFamily="2" charset="0"/>
              </a:rPr>
              <a:t> – Your ideas will guide what VCSE organisations can realistically do to improve mental health locally.</a:t>
            </a:r>
          </a:p>
          <a:p>
            <a:endParaRPr lang="en-GB" sz="2400" dirty="0">
              <a:latin typeface="Montserrat" panose="00000500000000000000" pitchFamily="2" charset="0"/>
            </a:endParaRPr>
          </a:p>
          <a:p>
            <a:pPr marL="342900" indent="-342900">
              <a:buFont typeface="Arial" panose="020B0604020202020204" pitchFamily="34" charset="0"/>
              <a:buChar char="•"/>
            </a:pPr>
            <a:r>
              <a:rPr lang="en-GB" sz="2400" b="1" dirty="0">
                <a:latin typeface="Montserrat" panose="00000500000000000000" pitchFamily="2" charset="0"/>
              </a:rPr>
              <a:t>Influence bigger decisions</a:t>
            </a:r>
            <a:r>
              <a:rPr lang="en-GB" sz="2400" dirty="0">
                <a:latin typeface="Montserrat" panose="00000500000000000000" pitchFamily="2" charset="0"/>
              </a:rPr>
              <a:t> – Insights from these conversations will help us advocate for changes in the wider health system.</a:t>
            </a:r>
            <a:endParaRPr lang="en-US" sz="2400" dirty="0">
              <a:solidFill>
                <a:srgbClr val="000000"/>
              </a:solidFill>
              <a:latin typeface="Montserrat" panose="00000500000000000000" pitchFamily="2" charset="0"/>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sp>
        <p:nvSpPr>
          <p:cNvPr id="2" name="TextBox 2"/>
          <p:cNvSpPr txBox="1"/>
          <p:nvPr/>
        </p:nvSpPr>
        <p:spPr>
          <a:xfrm>
            <a:off x="1001537" y="895466"/>
            <a:ext cx="13485120" cy="1028749"/>
          </a:xfrm>
          <a:prstGeom prst="rect">
            <a:avLst/>
          </a:prstGeom>
        </p:spPr>
        <p:txBody>
          <a:bodyPr lIns="0" tIns="0" rIns="0" bIns="0" rtlCol="0" anchor="t">
            <a:spAutoFit/>
          </a:bodyPr>
          <a:lstStyle/>
          <a:p>
            <a:pPr algn="l">
              <a:lnSpc>
                <a:spcPts val="8400"/>
              </a:lnSpc>
              <a:spcBef>
                <a:spcPct val="0"/>
              </a:spcBef>
            </a:pPr>
            <a:r>
              <a:rPr lang="en-US" sz="6000" b="1" dirty="0">
                <a:solidFill>
                  <a:srgbClr val="74A8FF"/>
                </a:solidFill>
                <a:latin typeface="Canva Sans Bold"/>
                <a:ea typeface="Canva Sans Bold"/>
                <a:cs typeface="Canva Sans Bold"/>
                <a:sym typeface="Canva Sans Bold"/>
              </a:rPr>
              <a:t>Our Questions for today </a:t>
            </a:r>
          </a:p>
        </p:txBody>
      </p:sp>
      <p:sp>
        <p:nvSpPr>
          <p:cNvPr id="3" name="Freeform 3"/>
          <p:cNvSpPr/>
          <p:nvPr/>
        </p:nvSpPr>
        <p:spPr>
          <a:xfrm>
            <a:off x="16002000" y="642482"/>
            <a:ext cx="1720811" cy="1705312"/>
          </a:xfrm>
          <a:custGeom>
            <a:avLst/>
            <a:gdLst/>
            <a:ahLst/>
            <a:cxnLst/>
            <a:rect l="l" t="t" r="r" b="b"/>
            <a:pathLst>
              <a:path w="2460583" h="2460583">
                <a:moveTo>
                  <a:pt x="0" y="0"/>
                </a:moveTo>
                <a:lnTo>
                  <a:pt x="2460583" y="0"/>
                </a:lnTo>
                <a:lnTo>
                  <a:pt x="2460583" y="2460584"/>
                </a:lnTo>
                <a:lnTo>
                  <a:pt x="0" y="2460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57" name="Group 56">
            <a:extLst>
              <a:ext uri="{FF2B5EF4-FFF2-40B4-BE49-F238E27FC236}">
                <a16:creationId xmlns:a16="http://schemas.microsoft.com/office/drawing/2014/main" id="{89E4058C-1DF4-29CC-E7FA-29B76ACFE669}"/>
              </a:ext>
            </a:extLst>
          </p:cNvPr>
          <p:cNvGrpSpPr/>
          <p:nvPr/>
        </p:nvGrpSpPr>
        <p:grpSpPr>
          <a:xfrm>
            <a:off x="11963400" y="3162300"/>
            <a:ext cx="5517883" cy="2472505"/>
            <a:chOff x="11963400" y="3499258"/>
            <a:chExt cx="5517883" cy="2472505"/>
          </a:xfrm>
        </p:grpSpPr>
        <p:sp>
          <p:nvSpPr>
            <p:cNvPr id="16" name="Freeform 16"/>
            <p:cNvSpPr/>
            <p:nvPr/>
          </p:nvSpPr>
          <p:spPr>
            <a:xfrm>
              <a:off x="12279319" y="3499258"/>
              <a:ext cx="5201964" cy="2472505"/>
            </a:xfrm>
            <a:custGeom>
              <a:avLst/>
              <a:gdLst/>
              <a:ahLst/>
              <a:cxnLst/>
              <a:rect l="l" t="t" r="r" b="b"/>
              <a:pathLst>
                <a:path w="415718" h="197592">
                  <a:moveTo>
                    <a:pt x="98796" y="0"/>
                  </a:moveTo>
                  <a:lnTo>
                    <a:pt x="316922" y="0"/>
                  </a:lnTo>
                  <a:cubicBezTo>
                    <a:pt x="371485" y="0"/>
                    <a:pt x="415718" y="44232"/>
                    <a:pt x="415718" y="98796"/>
                  </a:cubicBezTo>
                  <a:lnTo>
                    <a:pt x="415718" y="98796"/>
                  </a:lnTo>
                  <a:cubicBezTo>
                    <a:pt x="415718" y="153359"/>
                    <a:pt x="371485" y="197592"/>
                    <a:pt x="316922" y="197592"/>
                  </a:cubicBezTo>
                  <a:lnTo>
                    <a:pt x="98796" y="197592"/>
                  </a:lnTo>
                  <a:cubicBezTo>
                    <a:pt x="44232" y="197592"/>
                    <a:pt x="0" y="153359"/>
                    <a:pt x="0" y="98796"/>
                  </a:cubicBezTo>
                  <a:lnTo>
                    <a:pt x="0" y="98796"/>
                  </a:lnTo>
                  <a:cubicBezTo>
                    <a:pt x="0" y="44232"/>
                    <a:pt x="44232" y="0"/>
                    <a:pt x="98796" y="0"/>
                  </a:cubicBezTo>
                  <a:close/>
                </a:path>
              </a:pathLst>
            </a:custGeom>
            <a:solidFill>
              <a:srgbClr val="000000">
                <a:alpha val="0"/>
              </a:srgbClr>
            </a:solidFill>
            <a:ln w="57150" cap="rnd">
              <a:solidFill>
                <a:srgbClr val="74A8FF"/>
              </a:solidFill>
              <a:prstDash val="solid"/>
              <a:round/>
            </a:ln>
          </p:spPr>
          <p:txBody>
            <a:bodyPr/>
            <a:lstStyle/>
            <a:p>
              <a:pPr algn="ctr"/>
              <a:endParaRPr lang="en-GB"/>
            </a:p>
          </p:txBody>
        </p:sp>
        <p:sp>
          <p:nvSpPr>
            <p:cNvPr id="17" name="TextBox 17"/>
            <p:cNvSpPr txBox="1"/>
            <p:nvPr/>
          </p:nvSpPr>
          <p:spPr>
            <a:xfrm>
              <a:off x="12279319" y="3499258"/>
              <a:ext cx="5201964" cy="2472505"/>
            </a:xfrm>
            <a:prstGeom prst="rect">
              <a:avLst/>
            </a:prstGeom>
          </p:spPr>
          <p:txBody>
            <a:bodyPr lIns="50800" tIns="50800" rIns="50800" bIns="50800" rtlCol="0" anchor="ctr"/>
            <a:lstStyle/>
            <a:p>
              <a:pPr algn="ctr"/>
              <a:r>
                <a:rPr lang="en-GB" sz="2800" dirty="0">
                  <a:latin typeface="Montserrat" panose="00000500000000000000" pitchFamily="2" charset="0"/>
                </a:rPr>
                <a:t>What is your experience</a:t>
              </a:r>
            </a:p>
            <a:p>
              <a:pPr algn="ctr"/>
              <a:r>
                <a:rPr lang="en-GB" sz="2800" dirty="0">
                  <a:latin typeface="Montserrat" panose="00000500000000000000" pitchFamily="2" charset="0"/>
                </a:rPr>
                <a:t> of mental health </a:t>
              </a:r>
            </a:p>
            <a:p>
              <a:pPr algn="ctr"/>
              <a:r>
                <a:rPr lang="en-GB" sz="2800" dirty="0">
                  <a:latin typeface="Montserrat" panose="00000500000000000000" pitchFamily="2" charset="0"/>
                </a:rPr>
                <a:t>support?</a:t>
              </a:r>
            </a:p>
          </p:txBody>
        </p:sp>
        <p:sp>
          <p:nvSpPr>
            <p:cNvPr id="50" name="Oval 49">
              <a:extLst>
                <a:ext uri="{FF2B5EF4-FFF2-40B4-BE49-F238E27FC236}">
                  <a16:creationId xmlns:a16="http://schemas.microsoft.com/office/drawing/2014/main" id="{83061472-0A56-9CB0-0938-61D7F41721E2}"/>
                </a:ext>
              </a:extLst>
            </p:cNvPr>
            <p:cNvSpPr/>
            <p:nvPr/>
          </p:nvSpPr>
          <p:spPr>
            <a:xfrm>
              <a:off x="11963400" y="4147659"/>
              <a:ext cx="758403" cy="1175701"/>
            </a:xfrm>
            <a:prstGeom prst="ellipse">
              <a:avLst/>
            </a:prstGeom>
            <a:solidFill>
              <a:srgbClr val="FFFEF2"/>
            </a:solidFill>
            <a:ln>
              <a:solidFill>
                <a:srgbClr val="FFF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7"/>
            <p:cNvSpPr txBox="1"/>
            <p:nvPr/>
          </p:nvSpPr>
          <p:spPr>
            <a:xfrm>
              <a:off x="11963400" y="3808417"/>
              <a:ext cx="661454" cy="1751796"/>
            </a:xfrm>
            <a:prstGeom prst="rect">
              <a:avLst/>
            </a:prstGeom>
          </p:spPr>
          <p:txBody>
            <a:bodyPr lIns="0" tIns="0" rIns="0" bIns="0" rtlCol="0" anchor="t">
              <a:spAutoFit/>
            </a:bodyPr>
            <a:lstStyle/>
            <a:p>
              <a:pPr algn="ctr">
                <a:lnSpc>
                  <a:spcPts val="14326"/>
                </a:lnSpc>
              </a:pPr>
              <a:r>
                <a:rPr lang="en-US" sz="10233" dirty="0">
                  <a:solidFill>
                    <a:srgbClr val="74A8FF"/>
                  </a:solidFill>
                  <a:latin typeface="Canva Sans Bold"/>
                  <a:ea typeface="Canva Sans Bold"/>
                  <a:cs typeface="Canva Sans Bold"/>
                  <a:sym typeface="Canva Sans Bold"/>
                </a:rPr>
                <a:t>3</a:t>
              </a:r>
            </a:p>
          </p:txBody>
        </p:sp>
      </p:grpSp>
      <p:grpSp>
        <p:nvGrpSpPr>
          <p:cNvPr id="56" name="Group 55">
            <a:extLst>
              <a:ext uri="{FF2B5EF4-FFF2-40B4-BE49-F238E27FC236}">
                <a16:creationId xmlns:a16="http://schemas.microsoft.com/office/drawing/2014/main" id="{188EB540-D2A2-5EEB-8B26-CB8D67047EE5}"/>
              </a:ext>
            </a:extLst>
          </p:cNvPr>
          <p:cNvGrpSpPr/>
          <p:nvPr/>
        </p:nvGrpSpPr>
        <p:grpSpPr>
          <a:xfrm>
            <a:off x="6244620" y="3162300"/>
            <a:ext cx="5434885" cy="2472505"/>
            <a:chOff x="6244620" y="3499258"/>
            <a:chExt cx="5434885" cy="2472505"/>
          </a:xfrm>
        </p:grpSpPr>
        <p:sp>
          <p:nvSpPr>
            <p:cNvPr id="11" name="Freeform 11"/>
            <p:cNvSpPr/>
            <p:nvPr/>
          </p:nvSpPr>
          <p:spPr>
            <a:xfrm>
              <a:off x="6641524" y="3499258"/>
              <a:ext cx="5037981" cy="2472505"/>
            </a:xfrm>
            <a:custGeom>
              <a:avLst/>
              <a:gdLst/>
              <a:ahLst/>
              <a:cxnLst/>
              <a:rect l="l" t="t" r="r" b="b"/>
              <a:pathLst>
                <a:path w="402613" h="197592">
                  <a:moveTo>
                    <a:pt x="98796" y="0"/>
                  </a:moveTo>
                  <a:lnTo>
                    <a:pt x="303817" y="0"/>
                  </a:lnTo>
                  <a:cubicBezTo>
                    <a:pt x="358381" y="0"/>
                    <a:pt x="402613" y="44232"/>
                    <a:pt x="402613" y="98796"/>
                  </a:cubicBezTo>
                  <a:lnTo>
                    <a:pt x="402613" y="98796"/>
                  </a:lnTo>
                  <a:cubicBezTo>
                    <a:pt x="402613" y="153359"/>
                    <a:pt x="358381" y="197592"/>
                    <a:pt x="303817" y="197592"/>
                  </a:cubicBezTo>
                  <a:lnTo>
                    <a:pt x="98796" y="197592"/>
                  </a:lnTo>
                  <a:cubicBezTo>
                    <a:pt x="44232" y="197592"/>
                    <a:pt x="0" y="153359"/>
                    <a:pt x="0" y="98796"/>
                  </a:cubicBezTo>
                  <a:lnTo>
                    <a:pt x="0" y="98796"/>
                  </a:lnTo>
                  <a:cubicBezTo>
                    <a:pt x="0" y="44232"/>
                    <a:pt x="44232" y="0"/>
                    <a:pt x="98796" y="0"/>
                  </a:cubicBezTo>
                  <a:close/>
                </a:path>
              </a:pathLst>
            </a:custGeom>
            <a:solidFill>
              <a:srgbClr val="000000">
                <a:alpha val="0"/>
              </a:srgbClr>
            </a:solidFill>
            <a:ln w="57150" cap="rnd">
              <a:solidFill>
                <a:srgbClr val="74A8FF"/>
              </a:solidFill>
              <a:prstDash val="solid"/>
              <a:round/>
            </a:ln>
          </p:spPr>
          <p:txBody>
            <a:bodyPr/>
            <a:lstStyle/>
            <a:p>
              <a:pPr algn="ctr"/>
              <a:endParaRPr lang="en-GB" dirty="0"/>
            </a:p>
          </p:txBody>
        </p:sp>
        <p:sp>
          <p:nvSpPr>
            <p:cNvPr id="12" name="TextBox 12"/>
            <p:cNvSpPr txBox="1"/>
            <p:nvPr/>
          </p:nvSpPr>
          <p:spPr>
            <a:xfrm>
              <a:off x="6641524" y="3532977"/>
              <a:ext cx="5037981" cy="2438786"/>
            </a:xfrm>
            <a:prstGeom prst="rect">
              <a:avLst/>
            </a:prstGeom>
          </p:spPr>
          <p:txBody>
            <a:bodyPr lIns="50800" tIns="50800" rIns="50800" bIns="50800" rtlCol="0" anchor="ctr"/>
            <a:lstStyle/>
            <a:p>
              <a:pPr algn="ctr"/>
              <a:r>
                <a:rPr lang="en-GB" sz="2800" dirty="0">
                  <a:latin typeface="Montserrat" panose="00000500000000000000" pitchFamily="2" charset="0"/>
                </a:rPr>
                <a:t>What helps your mental health the most? </a:t>
              </a:r>
            </a:p>
          </p:txBody>
        </p:sp>
        <p:sp>
          <p:nvSpPr>
            <p:cNvPr id="51" name="Oval 50">
              <a:extLst>
                <a:ext uri="{FF2B5EF4-FFF2-40B4-BE49-F238E27FC236}">
                  <a16:creationId xmlns:a16="http://schemas.microsoft.com/office/drawing/2014/main" id="{73C3B91F-31AE-4899-2413-26DAD4934483}"/>
                </a:ext>
              </a:extLst>
            </p:cNvPr>
            <p:cNvSpPr/>
            <p:nvPr/>
          </p:nvSpPr>
          <p:spPr>
            <a:xfrm>
              <a:off x="6244620" y="4147658"/>
              <a:ext cx="758403" cy="1175701"/>
            </a:xfrm>
            <a:prstGeom prst="ellipse">
              <a:avLst/>
            </a:prstGeom>
            <a:solidFill>
              <a:srgbClr val="FFFEF2"/>
            </a:solidFill>
            <a:ln>
              <a:solidFill>
                <a:srgbClr val="FFF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6"/>
            <p:cNvSpPr txBox="1"/>
            <p:nvPr/>
          </p:nvSpPr>
          <p:spPr>
            <a:xfrm>
              <a:off x="6333832" y="3833817"/>
              <a:ext cx="623714" cy="1751796"/>
            </a:xfrm>
            <a:prstGeom prst="rect">
              <a:avLst/>
            </a:prstGeom>
          </p:spPr>
          <p:txBody>
            <a:bodyPr lIns="0" tIns="0" rIns="0" bIns="0" rtlCol="0" anchor="t">
              <a:spAutoFit/>
            </a:bodyPr>
            <a:lstStyle/>
            <a:p>
              <a:pPr algn="ctr">
                <a:lnSpc>
                  <a:spcPts val="14326"/>
                </a:lnSpc>
              </a:pPr>
              <a:r>
                <a:rPr lang="en-US" sz="10233" dirty="0">
                  <a:solidFill>
                    <a:srgbClr val="74A8FF"/>
                  </a:solidFill>
                  <a:latin typeface="Canva Sans Bold"/>
                  <a:ea typeface="Canva Sans Bold"/>
                  <a:cs typeface="Canva Sans Bold"/>
                  <a:sym typeface="Canva Sans Bold"/>
                </a:rPr>
                <a:t>2</a:t>
              </a:r>
            </a:p>
          </p:txBody>
        </p:sp>
      </p:grpSp>
      <p:grpSp>
        <p:nvGrpSpPr>
          <p:cNvPr id="55" name="Group 54">
            <a:extLst>
              <a:ext uri="{FF2B5EF4-FFF2-40B4-BE49-F238E27FC236}">
                <a16:creationId xmlns:a16="http://schemas.microsoft.com/office/drawing/2014/main" id="{7BD8647D-628E-2E46-4C22-0618C1F66CB7}"/>
              </a:ext>
            </a:extLst>
          </p:cNvPr>
          <p:cNvGrpSpPr/>
          <p:nvPr/>
        </p:nvGrpSpPr>
        <p:grpSpPr>
          <a:xfrm>
            <a:off x="604500" y="3162300"/>
            <a:ext cx="5435018" cy="2472505"/>
            <a:chOff x="604500" y="3499258"/>
            <a:chExt cx="5435018" cy="2472505"/>
          </a:xfrm>
        </p:grpSpPr>
        <p:sp>
          <p:nvSpPr>
            <p:cNvPr id="5" name="Freeform 5"/>
            <p:cNvSpPr/>
            <p:nvPr/>
          </p:nvSpPr>
          <p:spPr>
            <a:xfrm>
              <a:off x="1001537" y="3499258"/>
              <a:ext cx="5037981" cy="2472505"/>
            </a:xfrm>
            <a:custGeom>
              <a:avLst/>
              <a:gdLst/>
              <a:ahLst/>
              <a:cxnLst/>
              <a:rect l="l" t="t" r="r" b="b"/>
              <a:pathLst>
                <a:path w="402613" h="197592">
                  <a:moveTo>
                    <a:pt x="98796" y="0"/>
                  </a:moveTo>
                  <a:lnTo>
                    <a:pt x="303817" y="0"/>
                  </a:lnTo>
                  <a:cubicBezTo>
                    <a:pt x="358381" y="0"/>
                    <a:pt x="402613" y="44232"/>
                    <a:pt x="402613" y="98796"/>
                  </a:cubicBezTo>
                  <a:lnTo>
                    <a:pt x="402613" y="98796"/>
                  </a:lnTo>
                  <a:cubicBezTo>
                    <a:pt x="402613" y="153359"/>
                    <a:pt x="358381" y="197592"/>
                    <a:pt x="303817" y="197592"/>
                  </a:cubicBezTo>
                  <a:lnTo>
                    <a:pt x="98796" y="197592"/>
                  </a:lnTo>
                  <a:cubicBezTo>
                    <a:pt x="44232" y="197592"/>
                    <a:pt x="0" y="153359"/>
                    <a:pt x="0" y="98796"/>
                  </a:cubicBezTo>
                  <a:lnTo>
                    <a:pt x="0" y="98796"/>
                  </a:lnTo>
                  <a:cubicBezTo>
                    <a:pt x="0" y="44232"/>
                    <a:pt x="44232" y="0"/>
                    <a:pt x="98796" y="0"/>
                  </a:cubicBezTo>
                  <a:close/>
                </a:path>
              </a:pathLst>
            </a:custGeom>
            <a:solidFill>
              <a:srgbClr val="000000">
                <a:alpha val="0"/>
              </a:srgbClr>
            </a:solidFill>
            <a:ln w="57150" cap="rnd">
              <a:solidFill>
                <a:srgbClr val="74A8FF"/>
              </a:solidFill>
              <a:prstDash val="solid"/>
              <a:round/>
            </a:ln>
          </p:spPr>
          <p:txBody>
            <a:bodyPr/>
            <a:lstStyle/>
            <a:p>
              <a:pPr algn="ctr"/>
              <a:endParaRPr lang="en-GB"/>
            </a:p>
          </p:txBody>
        </p:sp>
        <p:sp>
          <p:nvSpPr>
            <p:cNvPr id="6" name="TextBox 6"/>
            <p:cNvSpPr txBox="1"/>
            <p:nvPr/>
          </p:nvSpPr>
          <p:spPr>
            <a:xfrm>
              <a:off x="1001537" y="3541309"/>
              <a:ext cx="5037981" cy="2430454"/>
            </a:xfrm>
            <a:prstGeom prst="rect">
              <a:avLst/>
            </a:prstGeom>
          </p:spPr>
          <p:txBody>
            <a:bodyPr lIns="50800" tIns="50800" rIns="50800" bIns="50800" rtlCol="0" anchor="ctr"/>
            <a:lstStyle/>
            <a:p>
              <a:pPr algn="ctr"/>
              <a:r>
                <a:rPr lang="en-GB" sz="2800" dirty="0">
                  <a:latin typeface="Montserrat" panose="00000500000000000000" pitchFamily="2" charset="0"/>
                </a:rPr>
                <a:t>What impacts your</a:t>
              </a:r>
            </a:p>
            <a:p>
              <a:pPr algn="ctr"/>
              <a:r>
                <a:rPr lang="en-GB" sz="2800" dirty="0">
                  <a:latin typeface="Montserrat" panose="00000500000000000000" pitchFamily="2" charset="0"/>
                </a:rPr>
                <a:t> mental health? </a:t>
              </a:r>
            </a:p>
          </p:txBody>
        </p:sp>
        <p:sp>
          <p:nvSpPr>
            <p:cNvPr id="52" name="Oval 51">
              <a:extLst>
                <a:ext uri="{FF2B5EF4-FFF2-40B4-BE49-F238E27FC236}">
                  <a16:creationId xmlns:a16="http://schemas.microsoft.com/office/drawing/2014/main" id="{FED02BB9-484C-A6DE-6A18-545886C18433}"/>
                </a:ext>
              </a:extLst>
            </p:cNvPr>
            <p:cNvSpPr/>
            <p:nvPr/>
          </p:nvSpPr>
          <p:spPr>
            <a:xfrm>
              <a:off x="604500" y="4096464"/>
              <a:ext cx="758403" cy="1175701"/>
            </a:xfrm>
            <a:prstGeom prst="ellipse">
              <a:avLst/>
            </a:prstGeom>
            <a:solidFill>
              <a:srgbClr val="FFFEF2"/>
            </a:solidFill>
            <a:ln>
              <a:solidFill>
                <a:srgbClr val="FFF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9"/>
            <p:cNvSpPr txBox="1"/>
            <p:nvPr/>
          </p:nvSpPr>
          <p:spPr>
            <a:xfrm>
              <a:off x="773032" y="3795717"/>
              <a:ext cx="589871" cy="1751796"/>
            </a:xfrm>
            <a:prstGeom prst="rect">
              <a:avLst/>
            </a:prstGeom>
          </p:spPr>
          <p:txBody>
            <a:bodyPr lIns="0" tIns="0" rIns="0" bIns="0" rtlCol="0" anchor="t">
              <a:spAutoFit/>
            </a:bodyPr>
            <a:lstStyle/>
            <a:p>
              <a:pPr algn="ctr">
                <a:lnSpc>
                  <a:spcPts val="14326"/>
                </a:lnSpc>
              </a:pPr>
              <a:r>
                <a:rPr lang="en-US" sz="10233" dirty="0">
                  <a:solidFill>
                    <a:srgbClr val="74A8FF"/>
                  </a:solidFill>
                  <a:latin typeface="Canva Sans Bold"/>
                  <a:ea typeface="Canva Sans Bold"/>
                  <a:cs typeface="Canva Sans Bold"/>
                  <a:sym typeface="Canva Sans Bold"/>
                </a:rPr>
                <a:t>1</a:t>
              </a:r>
            </a:p>
          </p:txBody>
        </p:sp>
      </p:grpSp>
      <p:grpSp>
        <p:nvGrpSpPr>
          <p:cNvPr id="60" name="Group 59">
            <a:extLst>
              <a:ext uri="{FF2B5EF4-FFF2-40B4-BE49-F238E27FC236}">
                <a16:creationId xmlns:a16="http://schemas.microsoft.com/office/drawing/2014/main" id="{958F99B8-31DF-E19C-FF1E-6E475EEB4C9E}"/>
              </a:ext>
            </a:extLst>
          </p:cNvPr>
          <p:cNvGrpSpPr/>
          <p:nvPr/>
        </p:nvGrpSpPr>
        <p:grpSpPr>
          <a:xfrm>
            <a:off x="3429000" y="6400388"/>
            <a:ext cx="5513278" cy="2476912"/>
            <a:chOff x="3783122" y="6781388"/>
            <a:chExt cx="5513278" cy="2476912"/>
          </a:xfrm>
        </p:grpSpPr>
        <p:sp>
          <p:nvSpPr>
            <p:cNvPr id="21" name="Freeform 21"/>
            <p:cNvSpPr/>
            <p:nvPr/>
          </p:nvSpPr>
          <p:spPr>
            <a:xfrm>
              <a:off x="4258419" y="6785795"/>
              <a:ext cx="5037981" cy="2472505"/>
            </a:xfrm>
            <a:custGeom>
              <a:avLst/>
              <a:gdLst/>
              <a:ahLst/>
              <a:cxnLst/>
              <a:rect l="l" t="t" r="r" b="b"/>
              <a:pathLst>
                <a:path w="402613" h="197592">
                  <a:moveTo>
                    <a:pt x="98796" y="0"/>
                  </a:moveTo>
                  <a:lnTo>
                    <a:pt x="303817" y="0"/>
                  </a:lnTo>
                  <a:cubicBezTo>
                    <a:pt x="358381" y="0"/>
                    <a:pt x="402613" y="44232"/>
                    <a:pt x="402613" y="98796"/>
                  </a:cubicBezTo>
                  <a:lnTo>
                    <a:pt x="402613" y="98796"/>
                  </a:lnTo>
                  <a:cubicBezTo>
                    <a:pt x="402613" y="153359"/>
                    <a:pt x="358381" y="197592"/>
                    <a:pt x="303817" y="197592"/>
                  </a:cubicBezTo>
                  <a:lnTo>
                    <a:pt x="98796" y="197592"/>
                  </a:lnTo>
                  <a:cubicBezTo>
                    <a:pt x="44232" y="197592"/>
                    <a:pt x="0" y="153359"/>
                    <a:pt x="0" y="98796"/>
                  </a:cubicBezTo>
                  <a:lnTo>
                    <a:pt x="0" y="98796"/>
                  </a:lnTo>
                  <a:cubicBezTo>
                    <a:pt x="0" y="44232"/>
                    <a:pt x="44232" y="0"/>
                    <a:pt x="98796" y="0"/>
                  </a:cubicBezTo>
                  <a:close/>
                </a:path>
              </a:pathLst>
            </a:custGeom>
            <a:solidFill>
              <a:srgbClr val="000000">
                <a:alpha val="0"/>
              </a:srgbClr>
            </a:solidFill>
            <a:ln w="57150" cap="rnd">
              <a:solidFill>
                <a:srgbClr val="74A8FF"/>
              </a:solidFill>
              <a:prstDash val="solid"/>
              <a:round/>
            </a:ln>
          </p:spPr>
          <p:txBody>
            <a:bodyPr/>
            <a:lstStyle/>
            <a:p>
              <a:pPr algn="ctr"/>
              <a:endParaRPr lang="en-GB"/>
            </a:p>
          </p:txBody>
        </p:sp>
        <p:sp>
          <p:nvSpPr>
            <p:cNvPr id="22" name="TextBox 22"/>
            <p:cNvSpPr txBox="1"/>
            <p:nvPr/>
          </p:nvSpPr>
          <p:spPr>
            <a:xfrm>
              <a:off x="4258419" y="6781388"/>
              <a:ext cx="5037981" cy="2476912"/>
            </a:xfrm>
            <a:prstGeom prst="rect">
              <a:avLst/>
            </a:prstGeom>
          </p:spPr>
          <p:txBody>
            <a:bodyPr lIns="50800" tIns="50800" rIns="50800" bIns="50800" rtlCol="0" anchor="ctr"/>
            <a:lstStyle/>
            <a:p>
              <a:pPr algn="ctr"/>
              <a:r>
                <a:rPr lang="en-GB" sz="2800" dirty="0">
                  <a:latin typeface="Montserrat" panose="00000500000000000000" pitchFamily="2" charset="0"/>
                </a:rPr>
                <a:t>What could help prevent </a:t>
              </a:r>
            </a:p>
            <a:p>
              <a:pPr algn="ctr"/>
              <a:r>
                <a:rPr lang="en-GB" sz="2800" dirty="0">
                  <a:latin typeface="Montserrat" panose="00000500000000000000" pitchFamily="2" charset="0"/>
                </a:rPr>
                <a:t>you becoming</a:t>
              </a:r>
            </a:p>
            <a:p>
              <a:pPr algn="ctr"/>
              <a:r>
                <a:rPr lang="en-GB" sz="2800" dirty="0">
                  <a:latin typeface="Montserrat" panose="00000500000000000000" pitchFamily="2" charset="0"/>
                </a:rPr>
                <a:t>mentally unwell? </a:t>
              </a:r>
            </a:p>
          </p:txBody>
        </p:sp>
        <p:sp>
          <p:nvSpPr>
            <p:cNvPr id="53" name="Oval 52">
              <a:extLst>
                <a:ext uri="{FF2B5EF4-FFF2-40B4-BE49-F238E27FC236}">
                  <a16:creationId xmlns:a16="http://schemas.microsoft.com/office/drawing/2014/main" id="{CC566548-0F73-0909-D9DA-AB2647885E9E}"/>
                </a:ext>
              </a:extLst>
            </p:cNvPr>
            <p:cNvSpPr/>
            <p:nvPr/>
          </p:nvSpPr>
          <p:spPr>
            <a:xfrm>
              <a:off x="3829072" y="7427806"/>
              <a:ext cx="758403" cy="1175701"/>
            </a:xfrm>
            <a:prstGeom prst="ellipse">
              <a:avLst/>
            </a:prstGeom>
            <a:solidFill>
              <a:srgbClr val="FFFEF2"/>
            </a:solidFill>
            <a:ln>
              <a:solidFill>
                <a:srgbClr val="FFF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8"/>
            <p:cNvSpPr txBox="1"/>
            <p:nvPr/>
          </p:nvSpPr>
          <p:spPr>
            <a:xfrm>
              <a:off x="3783122" y="7139757"/>
              <a:ext cx="696438" cy="1751796"/>
            </a:xfrm>
            <a:prstGeom prst="rect">
              <a:avLst/>
            </a:prstGeom>
          </p:spPr>
          <p:txBody>
            <a:bodyPr lIns="0" tIns="0" rIns="0" bIns="0" rtlCol="0" anchor="t">
              <a:spAutoFit/>
            </a:bodyPr>
            <a:lstStyle/>
            <a:p>
              <a:pPr algn="ctr">
                <a:lnSpc>
                  <a:spcPts val="14326"/>
                </a:lnSpc>
              </a:pPr>
              <a:r>
                <a:rPr lang="en-US" sz="10233" dirty="0">
                  <a:solidFill>
                    <a:srgbClr val="74A8FF"/>
                  </a:solidFill>
                  <a:latin typeface="Canva Sans Bold"/>
                  <a:ea typeface="Canva Sans Bold"/>
                  <a:cs typeface="Canva Sans Bold"/>
                  <a:sym typeface="Canva Sans Bold"/>
                </a:rPr>
                <a:t>4</a:t>
              </a:r>
            </a:p>
          </p:txBody>
        </p:sp>
      </p:grpSp>
      <p:grpSp>
        <p:nvGrpSpPr>
          <p:cNvPr id="58" name="Group 57">
            <a:extLst>
              <a:ext uri="{FF2B5EF4-FFF2-40B4-BE49-F238E27FC236}">
                <a16:creationId xmlns:a16="http://schemas.microsoft.com/office/drawing/2014/main" id="{C5DCA8F7-391E-BAED-0191-323CD32BF8D1}"/>
              </a:ext>
            </a:extLst>
          </p:cNvPr>
          <p:cNvGrpSpPr/>
          <p:nvPr/>
        </p:nvGrpSpPr>
        <p:grpSpPr>
          <a:xfrm>
            <a:off x="9461168" y="6400388"/>
            <a:ext cx="5321632" cy="2476912"/>
            <a:chOff x="9461168" y="6781388"/>
            <a:chExt cx="5321632" cy="2476912"/>
          </a:xfrm>
        </p:grpSpPr>
        <p:sp>
          <p:nvSpPr>
            <p:cNvPr id="26" name="Freeform 26"/>
            <p:cNvSpPr/>
            <p:nvPr/>
          </p:nvSpPr>
          <p:spPr>
            <a:xfrm>
              <a:off x="9744819" y="6785795"/>
              <a:ext cx="5037981" cy="2472505"/>
            </a:xfrm>
            <a:custGeom>
              <a:avLst/>
              <a:gdLst/>
              <a:ahLst/>
              <a:cxnLst/>
              <a:rect l="l" t="t" r="r" b="b"/>
              <a:pathLst>
                <a:path w="402613" h="197592">
                  <a:moveTo>
                    <a:pt x="98796" y="0"/>
                  </a:moveTo>
                  <a:lnTo>
                    <a:pt x="303817" y="0"/>
                  </a:lnTo>
                  <a:cubicBezTo>
                    <a:pt x="358381" y="0"/>
                    <a:pt x="402613" y="44232"/>
                    <a:pt x="402613" y="98796"/>
                  </a:cubicBezTo>
                  <a:lnTo>
                    <a:pt x="402613" y="98796"/>
                  </a:lnTo>
                  <a:cubicBezTo>
                    <a:pt x="402613" y="153359"/>
                    <a:pt x="358381" y="197592"/>
                    <a:pt x="303817" y="197592"/>
                  </a:cubicBezTo>
                  <a:lnTo>
                    <a:pt x="98796" y="197592"/>
                  </a:lnTo>
                  <a:cubicBezTo>
                    <a:pt x="44232" y="197592"/>
                    <a:pt x="0" y="153359"/>
                    <a:pt x="0" y="98796"/>
                  </a:cubicBezTo>
                  <a:lnTo>
                    <a:pt x="0" y="98796"/>
                  </a:lnTo>
                  <a:cubicBezTo>
                    <a:pt x="0" y="44232"/>
                    <a:pt x="44232" y="0"/>
                    <a:pt x="98796" y="0"/>
                  </a:cubicBezTo>
                  <a:close/>
                </a:path>
              </a:pathLst>
            </a:custGeom>
            <a:solidFill>
              <a:srgbClr val="000000">
                <a:alpha val="0"/>
              </a:srgbClr>
            </a:solidFill>
            <a:ln w="57150" cap="rnd">
              <a:solidFill>
                <a:srgbClr val="74A8FF"/>
              </a:solidFill>
              <a:prstDash val="solid"/>
              <a:round/>
            </a:ln>
          </p:spPr>
          <p:txBody>
            <a:bodyPr/>
            <a:lstStyle/>
            <a:p>
              <a:pPr algn="ctr"/>
              <a:endParaRPr lang="en-GB"/>
            </a:p>
          </p:txBody>
        </p:sp>
        <p:sp>
          <p:nvSpPr>
            <p:cNvPr id="27" name="TextBox 27"/>
            <p:cNvSpPr txBox="1"/>
            <p:nvPr/>
          </p:nvSpPr>
          <p:spPr>
            <a:xfrm>
              <a:off x="9744819" y="6781388"/>
              <a:ext cx="5037981" cy="2476912"/>
            </a:xfrm>
            <a:prstGeom prst="rect">
              <a:avLst/>
            </a:prstGeom>
          </p:spPr>
          <p:txBody>
            <a:bodyPr lIns="50800" tIns="50800" rIns="50800" bIns="50800" rtlCol="0" anchor="ctr"/>
            <a:lstStyle/>
            <a:p>
              <a:pPr algn="ctr"/>
              <a:r>
                <a:rPr lang="en-GB" sz="2800" dirty="0">
                  <a:latin typeface="Montserrat" panose="00000500000000000000" pitchFamily="2" charset="0"/>
                </a:rPr>
                <a:t>What makes it hard to </a:t>
              </a:r>
            </a:p>
            <a:p>
              <a:pPr algn="ctr"/>
              <a:r>
                <a:rPr lang="en-GB" sz="2800" dirty="0">
                  <a:latin typeface="Montserrat" panose="00000500000000000000" pitchFamily="2" charset="0"/>
                </a:rPr>
                <a:t>talk about mental </a:t>
              </a:r>
            </a:p>
            <a:p>
              <a:pPr algn="ctr"/>
              <a:r>
                <a:rPr lang="en-GB" sz="2800" dirty="0">
                  <a:latin typeface="Montserrat" panose="00000500000000000000" pitchFamily="2" charset="0"/>
                </a:rPr>
                <a:t>health or get help? </a:t>
              </a:r>
            </a:p>
          </p:txBody>
        </p:sp>
        <p:sp>
          <p:nvSpPr>
            <p:cNvPr id="54" name="Oval 53">
              <a:extLst>
                <a:ext uri="{FF2B5EF4-FFF2-40B4-BE49-F238E27FC236}">
                  <a16:creationId xmlns:a16="http://schemas.microsoft.com/office/drawing/2014/main" id="{72013E83-CD75-FA9C-E2E4-D58D1AA706AD}"/>
                </a:ext>
              </a:extLst>
            </p:cNvPr>
            <p:cNvSpPr/>
            <p:nvPr/>
          </p:nvSpPr>
          <p:spPr>
            <a:xfrm>
              <a:off x="9495530" y="7427806"/>
              <a:ext cx="758403" cy="1175701"/>
            </a:xfrm>
            <a:prstGeom prst="ellipse">
              <a:avLst/>
            </a:prstGeom>
            <a:solidFill>
              <a:srgbClr val="FFFEF2"/>
            </a:solidFill>
            <a:ln>
              <a:solidFill>
                <a:srgbClr val="FFF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9"/>
            <p:cNvSpPr txBox="1"/>
            <p:nvPr/>
          </p:nvSpPr>
          <p:spPr>
            <a:xfrm>
              <a:off x="9461168" y="7125363"/>
              <a:ext cx="673432" cy="1751796"/>
            </a:xfrm>
            <a:prstGeom prst="rect">
              <a:avLst/>
            </a:prstGeom>
          </p:spPr>
          <p:txBody>
            <a:bodyPr lIns="0" tIns="0" rIns="0" bIns="0" rtlCol="0" anchor="t">
              <a:spAutoFit/>
            </a:bodyPr>
            <a:lstStyle/>
            <a:p>
              <a:pPr algn="ctr">
                <a:lnSpc>
                  <a:spcPts val="14326"/>
                </a:lnSpc>
              </a:pPr>
              <a:r>
                <a:rPr lang="en-US" sz="10233" dirty="0">
                  <a:solidFill>
                    <a:srgbClr val="74A8FF"/>
                  </a:solidFill>
                  <a:latin typeface="Canva Sans Bold"/>
                  <a:ea typeface="Canva Sans Bold"/>
                  <a:cs typeface="Canva Sans Bold"/>
                  <a:sym typeface="Canva Sans Bold"/>
                </a:rPr>
                <a:t>5</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F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30BB7D2-AA20-7A13-6D3C-E371E7E25D26}"/>
              </a:ext>
            </a:extLst>
          </p:cNvPr>
          <p:cNvGrpSpPr/>
          <p:nvPr/>
        </p:nvGrpSpPr>
        <p:grpSpPr>
          <a:xfrm>
            <a:off x="1523867" y="1991575"/>
            <a:ext cx="15240266" cy="5518092"/>
            <a:chOff x="1797669" y="844608"/>
            <a:chExt cx="15240266" cy="5518092"/>
          </a:xfrm>
        </p:grpSpPr>
        <p:sp>
          <p:nvSpPr>
            <p:cNvPr id="3" name="Freeform 3"/>
            <p:cNvSpPr/>
            <p:nvPr/>
          </p:nvSpPr>
          <p:spPr>
            <a:xfrm>
              <a:off x="1797669" y="1296085"/>
              <a:ext cx="15240266" cy="5066615"/>
            </a:xfrm>
            <a:custGeom>
              <a:avLst/>
              <a:gdLst/>
              <a:ahLst/>
              <a:cxnLst/>
              <a:rect l="l" t="t" r="r" b="b"/>
              <a:pathLst>
                <a:path w="1354690" h="663279">
                  <a:moveTo>
                    <a:pt x="42671" y="0"/>
                  </a:moveTo>
                  <a:lnTo>
                    <a:pt x="1312019" y="0"/>
                  </a:lnTo>
                  <a:cubicBezTo>
                    <a:pt x="1323336" y="0"/>
                    <a:pt x="1334190" y="4496"/>
                    <a:pt x="1342192" y="12498"/>
                  </a:cubicBezTo>
                  <a:cubicBezTo>
                    <a:pt x="1350195" y="20501"/>
                    <a:pt x="1354690" y="31354"/>
                    <a:pt x="1354690" y="42671"/>
                  </a:cubicBezTo>
                  <a:lnTo>
                    <a:pt x="1354690" y="620607"/>
                  </a:lnTo>
                  <a:cubicBezTo>
                    <a:pt x="1354690" y="631924"/>
                    <a:pt x="1350195" y="642778"/>
                    <a:pt x="1342192" y="650780"/>
                  </a:cubicBezTo>
                  <a:cubicBezTo>
                    <a:pt x="1334190" y="658783"/>
                    <a:pt x="1323336" y="663279"/>
                    <a:pt x="1312019" y="663279"/>
                  </a:cubicBezTo>
                  <a:lnTo>
                    <a:pt x="42671" y="663279"/>
                  </a:lnTo>
                  <a:cubicBezTo>
                    <a:pt x="31354" y="663279"/>
                    <a:pt x="20501" y="658783"/>
                    <a:pt x="12498" y="650780"/>
                  </a:cubicBezTo>
                  <a:cubicBezTo>
                    <a:pt x="4496" y="642778"/>
                    <a:pt x="0" y="631924"/>
                    <a:pt x="0" y="620607"/>
                  </a:cubicBezTo>
                  <a:lnTo>
                    <a:pt x="0" y="42671"/>
                  </a:lnTo>
                  <a:cubicBezTo>
                    <a:pt x="0" y="31354"/>
                    <a:pt x="4496" y="20501"/>
                    <a:pt x="12498" y="12498"/>
                  </a:cubicBezTo>
                  <a:cubicBezTo>
                    <a:pt x="20501" y="4496"/>
                    <a:pt x="31354" y="0"/>
                    <a:pt x="42671" y="0"/>
                  </a:cubicBezTo>
                  <a:close/>
                </a:path>
              </a:pathLst>
            </a:custGeom>
            <a:solidFill>
              <a:srgbClr val="000000">
                <a:alpha val="0"/>
              </a:srgbClr>
            </a:solidFill>
            <a:ln w="57150" cap="rnd">
              <a:solidFill>
                <a:srgbClr val="00C495"/>
              </a:solidFill>
              <a:prstDash val="solid"/>
              <a:round/>
            </a:ln>
          </p:spPr>
          <p:txBody>
            <a:bodyPr/>
            <a:lstStyle/>
            <a:p>
              <a:endParaRPr lang="en-GB"/>
            </a:p>
          </p:txBody>
        </p:sp>
        <p:sp>
          <p:nvSpPr>
            <p:cNvPr id="4" name="TextBox 4"/>
            <p:cNvSpPr txBox="1"/>
            <p:nvPr/>
          </p:nvSpPr>
          <p:spPr>
            <a:xfrm>
              <a:off x="1797669" y="1005049"/>
              <a:ext cx="15240266" cy="5357651"/>
            </a:xfrm>
            <a:prstGeom prst="rect">
              <a:avLst/>
            </a:prstGeom>
          </p:spPr>
          <p:txBody>
            <a:bodyPr lIns="50800" tIns="50800" rIns="50800" bIns="50800" rtlCol="0" anchor="ctr"/>
            <a:lstStyle/>
            <a:p>
              <a:pPr algn="ctr">
                <a:lnSpc>
                  <a:spcPts val="2659"/>
                </a:lnSpc>
              </a:pPr>
              <a:endParaRPr/>
            </a:p>
          </p:txBody>
        </p:sp>
        <p:sp>
          <p:nvSpPr>
            <p:cNvPr id="5" name="TextBox 5"/>
            <p:cNvSpPr txBox="1"/>
            <p:nvPr/>
          </p:nvSpPr>
          <p:spPr>
            <a:xfrm>
              <a:off x="2385892" y="2192340"/>
              <a:ext cx="14138139" cy="3323987"/>
            </a:xfrm>
            <a:prstGeom prst="rect">
              <a:avLst/>
            </a:prstGeom>
          </p:spPr>
          <p:txBody>
            <a:bodyPr lIns="0" tIns="0" rIns="0" bIns="0" rtlCol="0" anchor="t">
              <a:spAutoFit/>
            </a:bodyPr>
            <a:lstStyle/>
            <a:p>
              <a:r>
                <a:rPr lang="en-GB" sz="3600" b="1" dirty="0">
                  <a:latin typeface="Montserrat" panose="00000500000000000000" pitchFamily="2" charset="0"/>
                </a:rPr>
                <a:t>What impacts your mental health? </a:t>
              </a:r>
            </a:p>
            <a:p>
              <a:endParaRPr lang="en-GB" sz="3600" b="1" dirty="0">
                <a:latin typeface="Montserrat" panose="00000500000000000000" pitchFamily="2" charset="0"/>
              </a:endParaRPr>
            </a:p>
            <a:p>
              <a:r>
                <a:rPr lang="en-GB" sz="3600" dirty="0">
                  <a:latin typeface="Montserrat" panose="00000500000000000000" pitchFamily="2" charset="0"/>
                </a:rPr>
                <a:t>Prompts: </a:t>
              </a:r>
            </a:p>
            <a:p>
              <a:r>
                <a:rPr lang="en-GB" sz="3600" dirty="0">
                  <a:latin typeface="Montserrat" panose="00000500000000000000" pitchFamily="2" charset="0"/>
                </a:rPr>
                <a:t>- What has the biggest impact on your mental health? </a:t>
              </a:r>
            </a:p>
            <a:p>
              <a:r>
                <a:rPr lang="en-GB" sz="3600" dirty="0">
                  <a:latin typeface="Montserrat" panose="00000500000000000000" pitchFamily="2" charset="0"/>
                </a:rPr>
                <a:t>- Are there things that make it harder to stay well? </a:t>
              </a:r>
            </a:p>
            <a:p>
              <a:r>
                <a:rPr lang="en-GB" sz="3600" dirty="0">
                  <a:latin typeface="Montserrat" panose="00000500000000000000" pitchFamily="2" charset="0"/>
                </a:rPr>
                <a:t>- What leads to you feeling stressed, anxious or low?</a:t>
              </a:r>
            </a:p>
          </p:txBody>
        </p:sp>
        <p:sp>
          <p:nvSpPr>
            <p:cNvPr id="6" name="Rectangle 5">
              <a:extLst>
                <a:ext uri="{FF2B5EF4-FFF2-40B4-BE49-F238E27FC236}">
                  <a16:creationId xmlns:a16="http://schemas.microsoft.com/office/drawing/2014/main" id="{F1668D2B-5FAC-8C2F-EFAD-BE6B6E7ADD48}"/>
                </a:ext>
              </a:extLst>
            </p:cNvPr>
            <p:cNvSpPr/>
            <p:nvPr/>
          </p:nvSpPr>
          <p:spPr>
            <a:xfrm>
              <a:off x="2385892" y="844608"/>
              <a:ext cx="4056048" cy="1299257"/>
            </a:xfrm>
            <a:prstGeom prst="rect">
              <a:avLst/>
            </a:prstGeom>
            <a:solidFill>
              <a:srgbClr val="FFF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5">
              <a:extLst>
                <a:ext uri="{FF2B5EF4-FFF2-40B4-BE49-F238E27FC236}">
                  <a16:creationId xmlns:a16="http://schemas.microsoft.com/office/drawing/2014/main" id="{E27C9D80-A60B-B099-CFC1-75BF017CE19C}"/>
                </a:ext>
              </a:extLst>
            </p:cNvPr>
            <p:cNvSpPr txBox="1"/>
            <p:nvPr/>
          </p:nvSpPr>
          <p:spPr>
            <a:xfrm>
              <a:off x="2514600" y="879536"/>
              <a:ext cx="4056048" cy="830997"/>
            </a:xfrm>
            <a:prstGeom prst="rect">
              <a:avLst/>
            </a:prstGeom>
          </p:spPr>
          <p:txBody>
            <a:bodyPr wrap="square" lIns="0" tIns="0" rIns="0" bIns="0" rtlCol="0" anchor="t">
              <a:spAutoFit/>
            </a:bodyPr>
            <a:lstStyle/>
            <a:p>
              <a:r>
                <a:rPr lang="en-GB" sz="5400" b="1" dirty="0">
                  <a:solidFill>
                    <a:srgbClr val="00C495"/>
                  </a:solidFill>
                  <a:latin typeface="Montserrat" panose="00000500000000000000" pitchFamily="2" charset="0"/>
                </a:rPr>
                <a:t>Question 1 </a:t>
              </a:r>
              <a:endParaRPr lang="en-GB" sz="5400" dirty="0">
                <a:solidFill>
                  <a:srgbClr val="00C495"/>
                </a:solidFill>
                <a:latin typeface="Montserrat" panose="00000500000000000000" pitchFamily="2" charset="0"/>
              </a:endParaRPr>
            </a:p>
          </p:txBody>
        </p:sp>
      </p:grpSp>
    </p:spTree>
    <p:extLst>
      <p:ext uri="{BB962C8B-B14F-4D97-AF65-F5344CB8AC3E}">
        <p14:creationId xmlns:p14="http://schemas.microsoft.com/office/powerpoint/2010/main" val="322925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1364</Words>
  <Application>Microsoft Office PowerPoint</Application>
  <PresentationFormat>Custom</PresentationFormat>
  <Paragraphs>130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Montserrat</vt:lpstr>
      <vt:lpstr>Calibri</vt:lpstr>
      <vt:lpstr>Montserrat Bold</vt:lpstr>
      <vt:lpstr>Arial</vt:lpstr>
      <vt:lpstr>Canva Sans Bold</vt:lpstr>
      <vt:lpstr>IBM Plex Sans</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VCS Mental Health Strategy - Engagement Slide Deck Template (V2 17.10)</dc:title>
  <cp:lastModifiedBy>Liam Pywell (He/Him)</cp:lastModifiedBy>
  <cp:revision>6</cp:revision>
  <dcterms:created xsi:type="dcterms:W3CDTF">2006-08-16T00:00:00Z</dcterms:created>
  <dcterms:modified xsi:type="dcterms:W3CDTF">2025-12-04T12:29:42Z</dcterms:modified>
  <dc:identifier>DAG0vI-ycUM</dc:identifier>
</cp:coreProperties>
</file>