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0" r:id="rId2"/>
    <p:sldId id="261" r:id="rId3"/>
    <p:sldId id="262" r:id="rId4"/>
    <p:sldId id="267" r:id="rId5"/>
    <p:sldId id="264" r:id="rId6"/>
    <p:sldId id="270" r:id="rId7"/>
    <p:sldId id="273" r:id="rId8"/>
    <p:sldId id="274" r:id="rId9"/>
    <p:sldId id="272" r:id="rId10"/>
    <p:sldId id="263" r:id="rId11"/>
    <p:sldId id="265" r:id="rId12"/>
    <p:sldId id="266" r:id="rId13"/>
    <p:sldId id="268" r:id="rId14"/>
    <p:sldId id="269"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00000"/>
    <a:srgbClr val="CC3300"/>
    <a:srgbClr val="FFCC00"/>
    <a:srgbClr val="808080"/>
    <a:srgbClr val="8268A7"/>
    <a:srgbClr val="D9CAE2"/>
    <a:srgbClr val="0000FF"/>
    <a:srgbClr val="FF66FF"/>
    <a:srgbClr val="F5F3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928"/>
    <p:restoredTop sz="96115"/>
  </p:normalViewPr>
  <p:slideViewPr>
    <p:cSldViewPr snapToGrid="0">
      <p:cViewPr varScale="1">
        <p:scale>
          <a:sx n="83" d="100"/>
          <a:sy n="83" d="100"/>
        </p:scale>
        <p:origin x="13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Ord" userId="3f2be6d6-cca6-45a3-ab24-ff4e8bca1634" providerId="ADAL" clId="{B1FB2EC1-0989-4FBF-B009-9AB76834DF36}"/>
    <pc:docChg chg="undo custSel addSld modSld">
      <pc:chgData name="Jon Ord" userId="3f2be6d6-cca6-45a3-ab24-ff4e8bca1634" providerId="ADAL" clId="{B1FB2EC1-0989-4FBF-B009-9AB76834DF36}" dt="2024-08-29T07:30:21.515" v="4218" actId="13926"/>
      <pc:docMkLst>
        <pc:docMk/>
      </pc:docMkLst>
      <pc:sldChg chg="modSp mod">
        <pc:chgData name="Jon Ord" userId="3f2be6d6-cca6-45a3-ab24-ff4e8bca1634" providerId="ADAL" clId="{B1FB2EC1-0989-4FBF-B009-9AB76834DF36}" dt="2024-08-29T07:21:05.933" v="4215" actId="20577"/>
        <pc:sldMkLst>
          <pc:docMk/>
          <pc:sldMk cId="3792890924" sldId="260"/>
        </pc:sldMkLst>
        <pc:spChg chg="mod">
          <ac:chgData name="Jon Ord" userId="3f2be6d6-cca6-45a3-ab24-ff4e8bca1634" providerId="ADAL" clId="{B1FB2EC1-0989-4FBF-B009-9AB76834DF36}" dt="2024-05-01T09:43:13.774" v="2738" actId="20577"/>
          <ac:spMkLst>
            <pc:docMk/>
            <pc:sldMk cId="3792890924" sldId="260"/>
            <ac:spMk id="2" creationId="{EE9DFA11-269C-EF6C-C4E5-80D0D9DFD8CA}"/>
          </ac:spMkLst>
        </pc:spChg>
        <pc:spChg chg="mod">
          <ac:chgData name="Jon Ord" userId="3f2be6d6-cca6-45a3-ab24-ff4e8bca1634" providerId="ADAL" clId="{B1FB2EC1-0989-4FBF-B009-9AB76834DF36}" dt="2024-08-29T07:21:05.933" v="4215" actId="20577"/>
          <ac:spMkLst>
            <pc:docMk/>
            <pc:sldMk cId="3792890924" sldId="260"/>
            <ac:spMk id="3" creationId="{CBE25D80-BFD7-94D7-872A-EEE52E379131}"/>
          </ac:spMkLst>
        </pc:spChg>
      </pc:sldChg>
      <pc:sldChg chg="modSp mod">
        <pc:chgData name="Jon Ord" userId="3f2be6d6-cca6-45a3-ab24-ff4e8bca1634" providerId="ADAL" clId="{B1FB2EC1-0989-4FBF-B009-9AB76834DF36}" dt="2024-06-28T12:45:27.654" v="3653" actId="20577"/>
        <pc:sldMkLst>
          <pc:docMk/>
          <pc:sldMk cId="2400475723" sldId="262"/>
        </pc:sldMkLst>
        <pc:spChg chg="mod">
          <ac:chgData name="Jon Ord" userId="3f2be6d6-cca6-45a3-ab24-ff4e8bca1634" providerId="ADAL" clId="{B1FB2EC1-0989-4FBF-B009-9AB76834DF36}" dt="2024-03-13T11:30:22.144" v="2630" actId="6549"/>
          <ac:spMkLst>
            <pc:docMk/>
            <pc:sldMk cId="2400475723" sldId="262"/>
            <ac:spMk id="2" creationId="{EE9DFA11-269C-EF6C-C4E5-80D0D9DFD8CA}"/>
          </ac:spMkLst>
        </pc:spChg>
        <pc:spChg chg="mod">
          <ac:chgData name="Jon Ord" userId="3f2be6d6-cca6-45a3-ab24-ff4e8bca1634" providerId="ADAL" clId="{B1FB2EC1-0989-4FBF-B009-9AB76834DF36}" dt="2024-06-28T12:45:27.654" v="3653" actId="20577"/>
          <ac:spMkLst>
            <pc:docMk/>
            <pc:sldMk cId="2400475723" sldId="262"/>
            <ac:spMk id="3" creationId="{CBE25D80-BFD7-94D7-872A-EEE52E379131}"/>
          </ac:spMkLst>
        </pc:spChg>
      </pc:sldChg>
      <pc:sldChg chg="modSp mod">
        <pc:chgData name="Jon Ord" userId="3f2be6d6-cca6-45a3-ab24-ff4e8bca1634" providerId="ADAL" clId="{B1FB2EC1-0989-4FBF-B009-9AB76834DF36}" dt="2024-07-23T13:48:33.448" v="4074" actId="27636"/>
        <pc:sldMkLst>
          <pc:docMk/>
          <pc:sldMk cId="641497441" sldId="263"/>
        </pc:sldMkLst>
        <pc:spChg chg="mod">
          <ac:chgData name="Jon Ord" userId="3f2be6d6-cca6-45a3-ab24-ff4e8bca1634" providerId="ADAL" clId="{B1FB2EC1-0989-4FBF-B009-9AB76834DF36}" dt="2024-07-23T13:48:33.448" v="4074" actId="27636"/>
          <ac:spMkLst>
            <pc:docMk/>
            <pc:sldMk cId="641497441" sldId="263"/>
            <ac:spMk id="3" creationId="{CBE25D80-BFD7-94D7-872A-EEE52E379131}"/>
          </ac:spMkLst>
        </pc:spChg>
      </pc:sldChg>
      <pc:sldChg chg="modSp mod">
        <pc:chgData name="Jon Ord" userId="3f2be6d6-cca6-45a3-ab24-ff4e8bca1634" providerId="ADAL" clId="{B1FB2EC1-0989-4FBF-B009-9AB76834DF36}" dt="2024-08-29T07:30:21.515" v="4218" actId="13926"/>
        <pc:sldMkLst>
          <pc:docMk/>
          <pc:sldMk cId="2452044475" sldId="264"/>
        </pc:sldMkLst>
        <pc:spChg chg="mod">
          <ac:chgData name="Jon Ord" userId="3f2be6d6-cca6-45a3-ab24-ff4e8bca1634" providerId="ADAL" clId="{B1FB2EC1-0989-4FBF-B009-9AB76834DF36}" dt="2024-07-23T09:18:36.131" v="3809" actId="20577"/>
          <ac:spMkLst>
            <pc:docMk/>
            <pc:sldMk cId="2452044475" sldId="264"/>
            <ac:spMk id="2" creationId="{EE9DFA11-269C-EF6C-C4E5-80D0D9DFD8CA}"/>
          </ac:spMkLst>
        </pc:spChg>
        <pc:spChg chg="mod">
          <ac:chgData name="Jon Ord" userId="3f2be6d6-cca6-45a3-ab24-ff4e8bca1634" providerId="ADAL" clId="{B1FB2EC1-0989-4FBF-B009-9AB76834DF36}" dt="2024-08-29T07:30:21.515" v="4218" actId="13926"/>
          <ac:spMkLst>
            <pc:docMk/>
            <pc:sldMk cId="2452044475" sldId="264"/>
            <ac:spMk id="3" creationId="{CBE25D80-BFD7-94D7-872A-EEE52E379131}"/>
          </ac:spMkLst>
        </pc:spChg>
      </pc:sldChg>
      <pc:sldChg chg="modSp add mod">
        <pc:chgData name="Jon Ord" userId="3f2be6d6-cca6-45a3-ab24-ff4e8bca1634" providerId="ADAL" clId="{B1FB2EC1-0989-4FBF-B009-9AB76834DF36}" dt="2024-07-23T14:16:20.509" v="4201" actId="207"/>
        <pc:sldMkLst>
          <pc:docMk/>
          <pc:sldMk cId="3176033587" sldId="265"/>
        </pc:sldMkLst>
        <pc:spChg chg="mod">
          <ac:chgData name="Jon Ord" userId="3f2be6d6-cca6-45a3-ab24-ff4e8bca1634" providerId="ADAL" clId="{B1FB2EC1-0989-4FBF-B009-9AB76834DF36}" dt="2024-07-23T14:16:20.509" v="4201" actId="207"/>
          <ac:spMkLst>
            <pc:docMk/>
            <pc:sldMk cId="3176033587" sldId="265"/>
            <ac:spMk id="2" creationId="{EE9DFA11-269C-EF6C-C4E5-80D0D9DFD8CA}"/>
          </ac:spMkLst>
        </pc:spChg>
        <pc:spChg chg="mod">
          <ac:chgData name="Jon Ord" userId="3f2be6d6-cca6-45a3-ab24-ff4e8bca1634" providerId="ADAL" clId="{B1FB2EC1-0989-4FBF-B009-9AB76834DF36}" dt="2024-07-23T09:21:04.385" v="3999" actId="13926"/>
          <ac:spMkLst>
            <pc:docMk/>
            <pc:sldMk cId="3176033587" sldId="265"/>
            <ac:spMk id="3" creationId="{CBE25D80-BFD7-94D7-872A-EEE52E379131}"/>
          </ac:spMkLst>
        </pc:spChg>
      </pc:sldChg>
      <pc:sldChg chg="modSp add mod">
        <pc:chgData name="Jon Ord" userId="3f2be6d6-cca6-45a3-ab24-ff4e8bca1634" providerId="ADAL" clId="{B1FB2EC1-0989-4FBF-B009-9AB76834DF36}" dt="2024-07-23T09:21:48.782" v="4016" actId="114"/>
        <pc:sldMkLst>
          <pc:docMk/>
          <pc:sldMk cId="4121895203" sldId="266"/>
        </pc:sldMkLst>
        <pc:spChg chg="mod">
          <ac:chgData name="Jon Ord" userId="3f2be6d6-cca6-45a3-ab24-ff4e8bca1634" providerId="ADAL" clId="{B1FB2EC1-0989-4FBF-B009-9AB76834DF36}" dt="2024-01-04T16:21:30.503" v="1649" actId="14100"/>
          <ac:spMkLst>
            <pc:docMk/>
            <pc:sldMk cId="4121895203" sldId="266"/>
            <ac:spMk id="2" creationId="{EE9DFA11-269C-EF6C-C4E5-80D0D9DFD8CA}"/>
          </ac:spMkLst>
        </pc:spChg>
        <pc:spChg chg="mod">
          <ac:chgData name="Jon Ord" userId="3f2be6d6-cca6-45a3-ab24-ff4e8bca1634" providerId="ADAL" clId="{B1FB2EC1-0989-4FBF-B009-9AB76834DF36}" dt="2024-07-23T09:21:48.782" v="4016" actId="114"/>
          <ac:spMkLst>
            <pc:docMk/>
            <pc:sldMk cId="4121895203" sldId="266"/>
            <ac:spMk id="3" creationId="{CBE25D80-BFD7-94D7-872A-EEE52E379131}"/>
          </ac:spMkLst>
        </pc:spChg>
      </pc:sldChg>
      <pc:sldChg chg="modSp add mod">
        <pc:chgData name="Jon Ord" userId="3f2be6d6-cca6-45a3-ab24-ff4e8bca1634" providerId="ADAL" clId="{B1FB2EC1-0989-4FBF-B009-9AB76834DF36}" dt="2024-07-23T09:17:48.667" v="3756" actId="27636"/>
        <pc:sldMkLst>
          <pc:docMk/>
          <pc:sldMk cId="1070001519" sldId="267"/>
        </pc:sldMkLst>
        <pc:spChg chg="mod">
          <ac:chgData name="Jon Ord" userId="3f2be6d6-cca6-45a3-ab24-ff4e8bca1634" providerId="ADAL" clId="{B1FB2EC1-0989-4FBF-B009-9AB76834DF36}" dt="2024-05-01T09:44:32.456" v="2845" actId="20577"/>
          <ac:spMkLst>
            <pc:docMk/>
            <pc:sldMk cId="1070001519" sldId="267"/>
            <ac:spMk id="2" creationId="{EE9DFA11-269C-EF6C-C4E5-80D0D9DFD8CA}"/>
          </ac:spMkLst>
        </pc:spChg>
        <pc:spChg chg="mod">
          <ac:chgData name="Jon Ord" userId="3f2be6d6-cca6-45a3-ab24-ff4e8bca1634" providerId="ADAL" clId="{B1FB2EC1-0989-4FBF-B009-9AB76834DF36}" dt="2024-07-23T09:17:48.667" v="3756" actId="27636"/>
          <ac:spMkLst>
            <pc:docMk/>
            <pc:sldMk cId="1070001519" sldId="267"/>
            <ac:spMk id="3" creationId="{CBE25D80-BFD7-94D7-872A-EEE52E37913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77E29-77CB-844F-B114-31E595217895}" type="datetimeFigureOut">
              <a:rPr lang="en-US" smtClean="0"/>
              <a:t>10/21/2025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C5207-07BA-DB48-A8CE-B012003CB020}" type="slidenum">
              <a:rPr lang="en-US" smtClean="0"/>
              <a:t>‹#›</a:t>
            </a:fld>
            <a:endParaRPr lang="en-US"/>
          </a:p>
        </p:txBody>
      </p:sp>
    </p:spTree>
    <p:extLst>
      <p:ext uri="{BB962C8B-B14F-4D97-AF65-F5344CB8AC3E}">
        <p14:creationId xmlns:p14="http://schemas.microsoft.com/office/powerpoint/2010/main" val="2205183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1</a:t>
            </a:fld>
            <a:endParaRPr lang="en-US"/>
          </a:p>
        </p:txBody>
      </p:sp>
    </p:spTree>
    <p:extLst>
      <p:ext uri="{BB962C8B-B14F-4D97-AF65-F5344CB8AC3E}">
        <p14:creationId xmlns:p14="http://schemas.microsoft.com/office/powerpoint/2010/main" val="755326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10</a:t>
            </a:fld>
            <a:endParaRPr lang="en-US"/>
          </a:p>
        </p:txBody>
      </p:sp>
    </p:spTree>
    <p:extLst>
      <p:ext uri="{BB962C8B-B14F-4D97-AF65-F5344CB8AC3E}">
        <p14:creationId xmlns:p14="http://schemas.microsoft.com/office/powerpoint/2010/main" val="1719066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11</a:t>
            </a:fld>
            <a:endParaRPr lang="en-US"/>
          </a:p>
        </p:txBody>
      </p:sp>
    </p:spTree>
    <p:extLst>
      <p:ext uri="{BB962C8B-B14F-4D97-AF65-F5344CB8AC3E}">
        <p14:creationId xmlns:p14="http://schemas.microsoft.com/office/powerpoint/2010/main" val="100767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12</a:t>
            </a:fld>
            <a:endParaRPr lang="en-US"/>
          </a:p>
        </p:txBody>
      </p:sp>
    </p:spTree>
    <p:extLst>
      <p:ext uri="{BB962C8B-B14F-4D97-AF65-F5344CB8AC3E}">
        <p14:creationId xmlns:p14="http://schemas.microsoft.com/office/powerpoint/2010/main" val="1032783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13</a:t>
            </a:fld>
            <a:endParaRPr lang="en-US"/>
          </a:p>
        </p:txBody>
      </p:sp>
    </p:spTree>
    <p:extLst>
      <p:ext uri="{BB962C8B-B14F-4D97-AF65-F5344CB8AC3E}">
        <p14:creationId xmlns:p14="http://schemas.microsoft.com/office/powerpoint/2010/main" val="30986854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12B52-C9BF-1F2E-19B1-64F6A4F830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8C63A-B231-6C51-689A-E023D97ACA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A60DBA-B881-C5C4-1513-9041CD4868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479E62-07BC-F562-8AB0-130FF195638D}"/>
              </a:ext>
            </a:extLst>
          </p:cNvPr>
          <p:cNvSpPr>
            <a:spLocks noGrp="1"/>
          </p:cNvSpPr>
          <p:nvPr>
            <p:ph type="sldNum" sz="quarter" idx="5"/>
          </p:nvPr>
        </p:nvSpPr>
        <p:spPr/>
        <p:txBody>
          <a:bodyPr/>
          <a:lstStyle/>
          <a:p>
            <a:fld id="{FF8C5207-07BA-DB48-A8CE-B012003CB020}" type="slidenum">
              <a:rPr lang="en-US" smtClean="0"/>
              <a:t>14</a:t>
            </a:fld>
            <a:endParaRPr lang="en-US"/>
          </a:p>
        </p:txBody>
      </p:sp>
    </p:spTree>
    <p:extLst>
      <p:ext uri="{BB962C8B-B14F-4D97-AF65-F5344CB8AC3E}">
        <p14:creationId xmlns:p14="http://schemas.microsoft.com/office/powerpoint/2010/main" val="11140917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C540D-C85E-2E75-E68D-B75B3C3800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F31F6C-1DF2-3FB3-1FEE-91B684D95B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5D6E4D-9176-2F0D-0204-F477363783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0F9585-0EF8-1094-C954-8FD8B999DBE2}"/>
              </a:ext>
            </a:extLst>
          </p:cNvPr>
          <p:cNvSpPr>
            <a:spLocks noGrp="1"/>
          </p:cNvSpPr>
          <p:nvPr>
            <p:ph type="sldNum" sz="quarter" idx="5"/>
          </p:nvPr>
        </p:nvSpPr>
        <p:spPr/>
        <p:txBody>
          <a:bodyPr/>
          <a:lstStyle/>
          <a:p>
            <a:fld id="{FF8C5207-07BA-DB48-A8CE-B012003CB020}" type="slidenum">
              <a:rPr lang="en-US" smtClean="0"/>
              <a:t>15</a:t>
            </a:fld>
            <a:endParaRPr lang="en-US"/>
          </a:p>
        </p:txBody>
      </p:sp>
    </p:spTree>
    <p:extLst>
      <p:ext uri="{BB962C8B-B14F-4D97-AF65-F5344CB8AC3E}">
        <p14:creationId xmlns:p14="http://schemas.microsoft.com/office/powerpoint/2010/main" val="459979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2</a:t>
            </a:fld>
            <a:endParaRPr lang="en-US"/>
          </a:p>
        </p:txBody>
      </p:sp>
    </p:spTree>
    <p:extLst>
      <p:ext uri="{BB962C8B-B14F-4D97-AF65-F5344CB8AC3E}">
        <p14:creationId xmlns:p14="http://schemas.microsoft.com/office/powerpoint/2010/main" val="3419609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3</a:t>
            </a:fld>
            <a:endParaRPr lang="en-US"/>
          </a:p>
        </p:txBody>
      </p:sp>
    </p:spTree>
    <p:extLst>
      <p:ext uri="{BB962C8B-B14F-4D97-AF65-F5344CB8AC3E}">
        <p14:creationId xmlns:p14="http://schemas.microsoft.com/office/powerpoint/2010/main" val="3475501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4</a:t>
            </a:fld>
            <a:endParaRPr lang="en-US"/>
          </a:p>
        </p:txBody>
      </p:sp>
    </p:spTree>
    <p:extLst>
      <p:ext uri="{BB962C8B-B14F-4D97-AF65-F5344CB8AC3E}">
        <p14:creationId xmlns:p14="http://schemas.microsoft.com/office/powerpoint/2010/main" val="752757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F8C5207-07BA-DB48-A8CE-B012003CB020}" type="slidenum">
              <a:rPr lang="en-US" smtClean="0"/>
              <a:t>5</a:t>
            </a:fld>
            <a:endParaRPr lang="en-US"/>
          </a:p>
        </p:txBody>
      </p:sp>
    </p:spTree>
    <p:extLst>
      <p:ext uri="{BB962C8B-B14F-4D97-AF65-F5344CB8AC3E}">
        <p14:creationId xmlns:p14="http://schemas.microsoft.com/office/powerpoint/2010/main" val="2408374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21334-77FD-B01F-9B65-D0B821EE83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3ED6C0-1CCE-7164-E3CB-A19A877DA5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BD5EE8-9ED0-D79E-BF98-B2A0BFBF53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19C6A3-EE85-B447-BC45-58F34198B211}"/>
              </a:ext>
            </a:extLst>
          </p:cNvPr>
          <p:cNvSpPr>
            <a:spLocks noGrp="1"/>
          </p:cNvSpPr>
          <p:nvPr>
            <p:ph type="sldNum" sz="quarter" idx="5"/>
          </p:nvPr>
        </p:nvSpPr>
        <p:spPr/>
        <p:txBody>
          <a:bodyPr/>
          <a:lstStyle/>
          <a:p>
            <a:fld id="{FF8C5207-07BA-DB48-A8CE-B012003CB020}" type="slidenum">
              <a:rPr lang="en-US" smtClean="0"/>
              <a:t>6</a:t>
            </a:fld>
            <a:endParaRPr lang="en-US"/>
          </a:p>
        </p:txBody>
      </p:sp>
    </p:spTree>
    <p:extLst>
      <p:ext uri="{BB962C8B-B14F-4D97-AF65-F5344CB8AC3E}">
        <p14:creationId xmlns:p14="http://schemas.microsoft.com/office/powerpoint/2010/main" val="3995920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1063E-8BA5-1C93-FC67-0B15F0F211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2BFA10-F306-9541-15A1-20F5459B0E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8A9F-D9E1-0FEC-41CE-D0231EC39E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0586AE-A7E7-E9D7-FBAC-57F635079385}"/>
              </a:ext>
            </a:extLst>
          </p:cNvPr>
          <p:cNvSpPr>
            <a:spLocks noGrp="1"/>
          </p:cNvSpPr>
          <p:nvPr>
            <p:ph type="sldNum" sz="quarter" idx="5"/>
          </p:nvPr>
        </p:nvSpPr>
        <p:spPr/>
        <p:txBody>
          <a:bodyPr/>
          <a:lstStyle/>
          <a:p>
            <a:fld id="{FF8C5207-07BA-DB48-A8CE-B012003CB020}" type="slidenum">
              <a:rPr lang="en-US" smtClean="0"/>
              <a:t>7</a:t>
            </a:fld>
            <a:endParaRPr lang="en-US"/>
          </a:p>
        </p:txBody>
      </p:sp>
    </p:spTree>
    <p:extLst>
      <p:ext uri="{BB962C8B-B14F-4D97-AF65-F5344CB8AC3E}">
        <p14:creationId xmlns:p14="http://schemas.microsoft.com/office/powerpoint/2010/main" val="3082417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70474-F2EF-E6D3-F8D6-BB9BCAA328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CFE080-5BC4-6FA6-E188-0D514B3A15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0B9333-EE3C-0C15-9C21-A2A4989206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A6A7A0-6463-EEAE-85F0-72C3A3C8B826}"/>
              </a:ext>
            </a:extLst>
          </p:cNvPr>
          <p:cNvSpPr>
            <a:spLocks noGrp="1"/>
          </p:cNvSpPr>
          <p:nvPr>
            <p:ph type="sldNum" sz="quarter" idx="5"/>
          </p:nvPr>
        </p:nvSpPr>
        <p:spPr/>
        <p:txBody>
          <a:bodyPr/>
          <a:lstStyle/>
          <a:p>
            <a:fld id="{FF8C5207-07BA-DB48-A8CE-B012003CB020}" type="slidenum">
              <a:rPr lang="en-US" smtClean="0"/>
              <a:t>8</a:t>
            </a:fld>
            <a:endParaRPr lang="en-US"/>
          </a:p>
        </p:txBody>
      </p:sp>
    </p:spTree>
    <p:extLst>
      <p:ext uri="{BB962C8B-B14F-4D97-AF65-F5344CB8AC3E}">
        <p14:creationId xmlns:p14="http://schemas.microsoft.com/office/powerpoint/2010/main" val="155308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7E3C7-A861-DAB0-DBEA-6275E3E8C6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6FA4E5-A548-62D3-D494-776F575A56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25D5B2-16AF-1B06-EF2F-AA98B6BACA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F738AF-CEC9-2F93-472E-72B99D15AB05}"/>
              </a:ext>
            </a:extLst>
          </p:cNvPr>
          <p:cNvSpPr>
            <a:spLocks noGrp="1"/>
          </p:cNvSpPr>
          <p:nvPr>
            <p:ph type="sldNum" sz="quarter" idx="5"/>
          </p:nvPr>
        </p:nvSpPr>
        <p:spPr/>
        <p:txBody>
          <a:bodyPr/>
          <a:lstStyle/>
          <a:p>
            <a:fld id="{FF8C5207-07BA-DB48-A8CE-B012003CB020}" type="slidenum">
              <a:rPr lang="en-US" smtClean="0"/>
              <a:t>9</a:t>
            </a:fld>
            <a:endParaRPr lang="en-US"/>
          </a:p>
        </p:txBody>
      </p:sp>
    </p:spTree>
    <p:extLst>
      <p:ext uri="{BB962C8B-B14F-4D97-AF65-F5344CB8AC3E}">
        <p14:creationId xmlns:p14="http://schemas.microsoft.com/office/powerpoint/2010/main" val="429782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C1CC7-E411-5AF6-80FA-57FDD8C1225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A2A8CE3-A20B-EECE-ABE9-52138610E9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1962678-237F-AD85-4400-DDDE56E5F725}"/>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5" name="Footer Placeholder 4">
            <a:extLst>
              <a:ext uri="{FF2B5EF4-FFF2-40B4-BE49-F238E27FC236}">
                <a16:creationId xmlns:a16="http://schemas.microsoft.com/office/drawing/2014/main" id="{3E04D89B-CABE-C70E-CE78-20F738E38B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7FDD22-BAC7-AAFF-63A1-FCCD5FA7D957}"/>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332708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DEDE6-5BE6-8B54-C809-0387F8F7C21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EA58380-FF5A-6513-4FC4-57BDE9AFF87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9C6B818-D9DD-5700-360D-F7CAAA242CC3}"/>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5" name="Footer Placeholder 4">
            <a:extLst>
              <a:ext uri="{FF2B5EF4-FFF2-40B4-BE49-F238E27FC236}">
                <a16:creationId xmlns:a16="http://schemas.microsoft.com/office/drawing/2014/main" id="{760BE02B-1A20-DCDC-AE5F-8C8E84686F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438432-4B24-D503-8B44-FC961DA154D1}"/>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2820512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D2CD44-810B-902C-4C63-42DCCAAC9AE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28B0431-7234-03A9-61B5-46EECE9AA5D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F79A69B-5463-8A49-20C4-1418EC7FCED8}"/>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5" name="Footer Placeholder 4">
            <a:extLst>
              <a:ext uri="{FF2B5EF4-FFF2-40B4-BE49-F238E27FC236}">
                <a16:creationId xmlns:a16="http://schemas.microsoft.com/office/drawing/2014/main" id="{66819A3B-1717-6625-A2AB-46A3B8E7CC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644931-EA05-8E5B-C95B-284E753F807A}"/>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3909029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B98F7-DB95-D872-1D4F-B3B3E56E839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26B2191-222E-6A38-DBAD-657EA4D9EFD1}"/>
              </a:ext>
            </a:extLst>
          </p:cNvPr>
          <p:cNvSpPr>
            <a:spLocks noGrp="1"/>
          </p:cNvSpPr>
          <p:nvPr>
            <p:ph idx="1"/>
          </p:nvPr>
        </p:nvSpPr>
        <p:spPr/>
        <p:txBody>
          <a:bodyPr/>
          <a:lstStyle>
            <a:lvl1pPr>
              <a:defRPr sz="2000">
                <a:latin typeface="Arial" panose="020B0604020202020204" pitchFamily="34" charset="0"/>
                <a:cs typeface="Arial" panose="020B0604020202020204" pitchFamily="34" charset="0"/>
              </a:defRPr>
            </a:lvl1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8CAC008C-9310-7028-0BCC-4766897A4609}"/>
              </a:ext>
            </a:extLst>
          </p:cNvPr>
          <p:cNvSpPr>
            <a:spLocks noGrp="1"/>
          </p:cNvSpPr>
          <p:nvPr>
            <p:ph type="dt" sz="half" idx="10"/>
          </p:nvPr>
        </p:nvSpPr>
        <p:spPr/>
        <p:txBody>
          <a:bodyPr/>
          <a:lstStyle/>
          <a:p>
            <a:fld id="{9AF3B9C4-B8E9-044B-AB29-8C348A898763}" type="datetimeFigureOut">
              <a:rPr lang="en-US" smtClean="0"/>
              <a:t>10/21/2025</a:t>
            </a:fld>
            <a:endParaRPr lang="en-US" dirty="0"/>
          </a:p>
        </p:txBody>
      </p:sp>
      <p:sp>
        <p:nvSpPr>
          <p:cNvPr id="5" name="Footer Placeholder 4">
            <a:extLst>
              <a:ext uri="{FF2B5EF4-FFF2-40B4-BE49-F238E27FC236}">
                <a16:creationId xmlns:a16="http://schemas.microsoft.com/office/drawing/2014/main" id="{9EF0ED81-BA70-D265-A0B0-28549BA783B7}"/>
              </a:ext>
            </a:extLst>
          </p:cNvPr>
          <p:cNvSpPr>
            <a:spLocks noGrp="1"/>
          </p:cNvSpPr>
          <p:nvPr>
            <p:ph type="ftr" sz="quarter" idx="11"/>
          </p:nvPr>
        </p:nvSpPr>
        <p:spPr/>
        <p:txBody>
          <a:bodyPr/>
          <a:lstStyle/>
          <a:p>
            <a:r>
              <a:rPr lang="en-US" dirty="0"/>
              <a:t>NWL Training Hubs</a:t>
            </a:r>
          </a:p>
        </p:txBody>
      </p:sp>
      <p:sp>
        <p:nvSpPr>
          <p:cNvPr id="6" name="Slide Number Placeholder 5">
            <a:extLst>
              <a:ext uri="{FF2B5EF4-FFF2-40B4-BE49-F238E27FC236}">
                <a16:creationId xmlns:a16="http://schemas.microsoft.com/office/drawing/2014/main" id="{09E8069A-AA53-FF9C-9835-2871DEB9CEEC}"/>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3529995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B8932-EA7F-A080-1A7B-F19326B04D4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83A0D06-805B-620C-4E4E-1F2BAFB746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38ED80C-83CE-10C7-0BEB-8AF4C14B17D5}"/>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5" name="Footer Placeholder 4">
            <a:extLst>
              <a:ext uri="{FF2B5EF4-FFF2-40B4-BE49-F238E27FC236}">
                <a16:creationId xmlns:a16="http://schemas.microsoft.com/office/drawing/2014/main" id="{A1C49574-58E4-A865-5844-9BA3665728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B293E7-8700-66A9-AAB6-1FEBE1461145}"/>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3034508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C1FB-15F4-BE0F-1256-ED432D391A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4214DD6-279E-6B8B-B281-2D2232C257C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3B336B0-3FFB-9B43-B13D-B50E7AD9BDA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46F645B-7346-73D4-EB54-A8266B18A5A9}"/>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6" name="Footer Placeholder 5">
            <a:extLst>
              <a:ext uri="{FF2B5EF4-FFF2-40B4-BE49-F238E27FC236}">
                <a16:creationId xmlns:a16="http://schemas.microsoft.com/office/drawing/2014/main" id="{5726204B-4A00-3949-DE47-B1BF5A1C6A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C59370-238C-3B00-0A90-208D60231A34}"/>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898043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2264F-8113-BA96-3317-A5ED4C8538D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5751DC-C948-B3D1-08B1-4779388EA7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3C457B5-41E8-7B46-3B26-08F00872275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75C3BDC-9CBA-8F49-591C-6C3D9BAB7A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BD414C3-6BD7-2514-4BE4-AD90D334D44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9C6258E-12F2-A693-5443-FEA8D6149E3A}"/>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8" name="Footer Placeholder 7">
            <a:extLst>
              <a:ext uri="{FF2B5EF4-FFF2-40B4-BE49-F238E27FC236}">
                <a16:creationId xmlns:a16="http://schemas.microsoft.com/office/drawing/2014/main" id="{520097C7-EE02-8221-0903-9C72DAF089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B0E92D6-E5C7-3BDB-736C-1747588B562D}"/>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1476527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EDA5E-400F-82C8-7805-5D99D4FF99E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C26D553-34F7-6295-7463-A20D15C45CCD}"/>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4" name="Footer Placeholder 3">
            <a:extLst>
              <a:ext uri="{FF2B5EF4-FFF2-40B4-BE49-F238E27FC236}">
                <a16:creationId xmlns:a16="http://schemas.microsoft.com/office/drawing/2014/main" id="{8EB0AE1A-D553-A792-36DF-D5D5816605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8F7023-72E6-FD58-33DA-2BBE2E733A6D}"/>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965386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3C8E46-3F5E-591D-7122-283496E7005C}"/>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3" name="Footer Placeholder 2">
            <a:extLst>
              <a:ext uri="{FF2B5EF4-FFF2-40B4-BE49-F238E27FC236}">
                <a16:creationId xmlns:a16="http://schemas.microsoft.com/office/drawing/2014/main" id="{2EEDDA85-F7FA-FA2C-933A-F5CCDECC12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E31B5B-4124-FC75-D33F-CD01CD4E8894}"/>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36639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61269-45E3-A595-2630-61384591FC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4CF14AD-8110-3473-FBA3-160A02D646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60615FE-AA6E-D1BE-A6E6-E3E91D722A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EB6032-9DEA-0B5B-E5E4-CF428597F405}"/>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6" name="Footer Placeholder 5">
            <a:extLst>
              <a:ext uri="{FF2B5EF4-FFF2-40B4-BE49-F238E27FC236}">
                <a16:creationId xmlns:a16="http://schemas.microsoft.com/office/drawing/2014/main" id="{4C6DEFE9-DDAC-C466-CEFC-F548711672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140BD-236B-7022-DC45-3A5B65EE622E}"/>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114288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1B9D7-549E-E66D-18AB-19B02CD6BC1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6A7806F-0958-3502-B325-C54219B29A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128D43-83D3-FFD9-53DC-B99A878B9E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0252999-0180-BDB0-6992-8849F5292A77}"/>
              </a:ext>
            </a:extLst>
          </p:cNvPr>
          <p:cNvSpPr>
            <a:spLocks noGrp="1"/>
          </p:cNvSpPr>
          <p:nvPr>
            <p:ph type="dt" sz="half" idx="10"/>
          </p:nvPr>
        </p:nvSpPr>
        <p:spPr/>
        <p:txBody>
          <a:bodyPr/>
          <a:lstStyle/>
          <a:p>
            <a:fld id="{9AF3B9C4-B8E9-044B-AB29-8C348A898763}" type="datetimeFigureOut">
              <a:rPr lang="en-US" smtClean="0"/>
              <a:t>10/21/2025</a:t>
            </a:fld>
            <a:endParaRPr lang="en-US"/>
          </a:p>
        </p:txBody>
      </p:sp>
      <p:sp>
        <p:nvSpPr>
          <p:cNvPr id="6" name="Footer Placeholder 5">
            <a:extLst>
              <a:ext uri="{FF2B5EF4-FFF2-40B4-BE49-F238E27FC236}">
                <a16:creationId xmlns:a16="http://schemas.microsoft.com/office/drawing/2014/main" id="{3718B300-479A-1E9B-CD62-6D26285A0B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13038E-5A28-4820-505C-CD2F4D7B656D}"/>
              </a:ext>
            </a:extLst>
          </p:cNvPr>
          <p:cNvSpPr>
            <a:spLocks noGrp="1"/>
          </p:cNvSpPr>
          <p:nvPr>
            <p:ph type="sldNum" sz="quarter" idx="12"/>
          </p:nvPr>
        </p:nvSpPr>
        <p:spPr/>
        <p:txBody>
          <a:bodyPr/>
          <a:lstStyle/>
          <a:p>
            <a:fld id="{A766D267-A28D-8948-8CB8-72831EB1DF92}" type="slidenum">
              <a:rPr lang="en-US" smtClean="0"/>
              <a:t>‹#›</a:t>
            </a:fld>
            <a:endParaRPr lang="en-US"/>
          </a:p>
        </p:txBody>
      </p:sp>
    </p:spTree>
    <p:extLst>
      <p:ext uri="{BB962C8B-B14F-4D97-AF65-F5344CB8AC3E}">
        <p14:creationId xmlns:p14="http://schemas.microsoft.com/office/powerpoint/2010/main" val="303733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96EC5E-23EE-8207-DC4B-94103CAC3B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49A3EB9-BD6D-CF24-8F6A-0BD13A2AAF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724D18F-8DF2-75D3-A8BD-AB1F4E23DC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3B9C4-B8E9-044B-AB29-8C348A898763}" type="datetimeFigureOut">
              <a:rPr lang="en-US" smtClean="0"/>
              <a:t>10/21/2025</a:t>
            </a:fld>
            <a:endParaRPr lang="en-US"/>
          </a:p>
        </p:txBody>
      </p:sp>
      <p:sp>
        <p:nvSpPr>
          <p:cNvPr id="5" name="Footer Placeholder 4">
            <a:extLst>
              <a:ext uri="{FF2B5EF4-FFF2-40B4-BE49-F238E27FC236}">
                <a16:creationId xmlns:a16="http://schemas.microsoft.com/office/drawing/2014/main" id="{D3E8F3CD-453C-DC1B-AF77-06C78486E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2558EA-41B4-DB51-4F22-94263F66F5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6D267-A28D-8948-8CB8-72831EB1DF92}" type="slidenum">
              <a:rPr lang="en-US" smtClean="0"/>
              <a:t>‹#›</a:t>
            </a:fld>
            <a:endParaRPr lang="en-US"/>
          </a:p>
        </p:txBody>
      </p:sp>
    </p:spTree>
    <p:extLst>
      <p:ext uri="{BB962C8B-B14F-4D97-AF65-F5344CB8AC3E}">
        <p14:creationId xmlns:p14="http://schemas.microsoft.com/office/powerpoint/2010/main" val="894237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nathan.ord1@nhs.n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hyperlink" Target="mailto:jonathan.ord1@nhs.ne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nwltraininghub.co.uk/expression-of-interest-form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jonathan.ord1@nhs.ne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hyperlink" Target="mailto:jonathan.ord1@nhs.net"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mailto:jonathan.ord1@nhs.ne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hyperlink" Target="mailto:jonathan.ord1@nhs.ne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https://medtribe.com/courses/advice-first-aid-training?utm_medium=copy-link&amp;utm_source=share-moda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jonathan.ord1@nhs.ne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wltraininghub.co.uk/arrs-2-day-foundation-health-coaching-cours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jonathan.ord1@nhs.ne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jonathan.ord1@nhs.ne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nwltraininghub.co.uk/expression-of-interest-form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medtribe.com/courses/foundation-pitstop-diabetes-4-hour-update-course?utm_medium=copy-link&amp;utm_source=share-moda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jonathan.ord1@nhs.ne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medtribe.com/courses/red-whale-live-day?utm_medium=copy-link&amp;utm_source=share-moda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medtribe.com/courses/motivational-interviewing-training-8874?utm_medium=copy-link&amp;utm_source=share-moda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jonathan.ord1@nhs.net"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medtribe.com/courses/obesity-a-long-term-condition-focusing-on-people-who-are-using-weight-loss-injections-training?utm_medium=copy-link&amp;utm_source=share-moda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jonathan.ord1@nhs.net"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medtribe.com/courses/2-day-mental-health-first-aid-training-tuesday-13th-and-20th-january-2026?utm_medium=copy-link&amp;utm_source=share-moda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medtribe.com/courses/mental-health-skills-for-managers?utm_medium=copy-link&amp;utm_source=share-modal" TargetMode="External"/><Relationship Id="rId4" Type="http://schemas.openxmlformats.org/officeDocument/2006/relationships/hyperlink" Target="https://medtribe.com/courses/mental-health-first-aid-refresher-training?utm_medium=copy-link&amp;utm_source=share-moda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702666"/>
            <a:ext cx="10515600" cy="2022246"/>
          </a:xfrm>
        </p:spPr>
        <p:txBody>
          <a:bodyPr>
            <a:normAutofit/>
          </a:bodyPr>
          <a:lstStyle/>
          <a:p>
            <a:pPr algn="ctr"/>
            <a:r>
              <a:rPr lang="en-US" sz="4800" b="1" dirty="0">
                <a:solidFill>
                  <a:srgbClr val="0070C0"/>
                </a:solidFill>
                <a:latin typeface="+mn-lt"/>
                <a:cs typeface="Arial" panose="020B0604020202020204" pitchFamily="34" charset="0"/>
              </a:rPr>
              <a:t>2025 – 2026 ARRS Training Offers from the NW London Training Hub.</a:t>
            </a: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571500" y="2880360"/>
            <a:ext cx="11049000" cy="3018308"/>
          </a:xfrm>
        </p:spPr>
        <p:txBody>
          <a:bodyPr>
            <a:normAutofit/>
          </a:bodyPr>
          <a:lstStyle/>
          <a:p>
            <a:pPr marL="0" indent="0" algn="ctr">
              <a:lnSpc>
                <a:spcPct val="110000"/>
              </a:lnSpc>
              <a:buNone/>
            </a:pPr>
            <a:r>
              <a:rPr lang="en-GB" sz="1600" dirty="0">
                <a:latin typeface="+mn-lt"/>
              </a:rPr>
              <a:t>This pack will include details of each training offer for various ARRS roles for the current financial year. </a:t>
            </a:r>
          </a:p>
          <a:p>
            <a:pPr marL="0" indent="0" algn="ctr">
              <a:lnSpc>
                <a:spcPct val="110000"/>
              </a:lnSpc>
              <a:buNone/>
            </a:pPr>
            <a:r>
              <a:rPr lang="en-GB" sz="1600" dirty="0">
                <a:latin typeface="+mn-lt"/>
                <a:cs typeface="Arial" panose="020B0604020202020204" pitchFamily="34" charset="0"/>
              </a:rPr>
              <a:t>It will include comms details that have gone out and will be updated as changes are made.</a:t>
            </a:r>
          </a:p>
          <a:p>
            <a:pPr marL="0" indent="0" algn="ctr">
              <a:lnSpc>
                <a:spcPct val="110000"/>
              </a:lnSpc>
              <a:buNone/>
            </a:pPr>
            <a:r>
              <a:rPr lang="en-GB" sz="1600" dirty="0">
                <a:latin typeface="+mn-lt"/>
              </a:rPr>
              <a:t>NW London Training Hub ARRS Programme Officer – Jon Ord – </a:t>
            </a:r>
            <a:r>
              <a:rPr lang="en-GB" sz="1600" dirty="0">
                <a:latin typeface="+mn-lt"/>
                <a:hlinkClick r:id="rId3"/>
              </a:rPr>
              <a:t>jonathan.ord1@nhs.net</a:t>
            </a:r>
            <a:r>
              <a:rPr lang="en-GB" sz="1600" dirty="0">
                <a:latin typeface="+mn-lt"/>
              </a:rPr>
              <a:t> </a:t>
            </a:r>
          </a:p>
          <a:p>
            <a:pPr marL="0" indent="0" algn="ctr">
              <a:lnSpc>
                <a:spcPct val="110000"/>
              </a:lnSpc>
              <a:buNone/>
            </a:pPr>
            <a:r>
              <a:rPr lang="en-GB" sz="1600" i="1" dirty="0">
                <a:latin typeface="+mn-lt"/>
                <a:cs typeface="Arial" panose="020B0604020202020204" pitchFamily="34" charset="0"/>
              </a:rPr>
              <a:t>Pack Last updated 21</a:t>
            </a:r>
            <a:r>
              <a:rPr lang="en-GB" sz="1600" i="1" baseline="30000" dirty="0">
                <a:latin typeface="+mn-lt"/>
                <a:cs typeface="Arial" panose="020B0604020202020204" pitchFamily="34" charset="0"/>
              </a:rPr>
              <a:t>st</a:t>
            </a:r>
            <a:r>
              <a:rPr lang="en-GB" sz="1600" i="1" dirty="0">
                <a:latin typeface="+mn-lt"/>
                <a:cs typeface="Arial" panose="020B0604020202020204" pitchFamily="34" charset="0"/>
              </a:rPr>
              <a:t> October 2025.</a:t>
            </a:r>
            <a:endParaRPr lang="en-GB" sz="2000" i="1" dirty="0">
              <a:latin typeface="+mn-lt"/>
              <a:cs typeface="Arial" panose="020B0604020202020204" pitchFamily="34" charset="0"/>
            </a:endParaRPr>
          </a:p>
        </p:txBody>
      </p:sp>
      <p:grpSp>
        <p:nvGrpSpPr>
          <p:cNvPr id="4" name="Group 3">
            <a:extLst>
              <a:ext uri="{FF2B5EF4-FFF2-40B4-BE49-F238E27FC236}">
                <a16:creationId xmlns:a16="http://schemas.microsoft.com/office/drawing/2014/main" id="{A07AFF8E-B07A-2015-2866-D3BEA1CA8946}"/>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88E323FD-1695-BF0A-E2A6-B29DA7EA1CD2}"/>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B7D2BBEF-394F-7F75-6D34-67A058E83BC2}"/>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99955E48-FD78-8333-CB00-FB1A7A14A9A9}"/>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65B3B427-650B-B3C7-95E1-BF730974732F}"/>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DD17C3F4-C1C5-625F-0A3F-5F3879C99FA0}"/>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097AD449-8C88-ACFB-B047-C369427E04A3}"/>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8EC162CE-E776-7984-4343-DED9D0D46C91}"/>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D6A0279B-F0A7-5598-0D5B-C346AC56E958}"/>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C12F1768-7193-25CB-F418-109A74913F49}"/>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03092E0B-771A-5D63-5F99-D9752E2431D7}"/>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D5D485B0-6B09-820D-AC1A-041B7C0820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3792890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702666"/>
            <a:ext cx="10515600" cy="2022246"/>
          </a:xfrm>
        </p:spPr>
        <p:txBody>
          <a:bodyPr>
            <a:normAutofit/>
          </a:bodyPr>
          <a:lstStyle/>
          <a:p>
            <a:pPr algn="ctr"/>
            <a:r>
              <a:rPr lang="en-US" sz="4000" b="1" dirty="0">
                <a:solidFill>
                  <a:srgbClr val="0070C0"/>
                </a:solidFill>
                <a:latin typeface="+mn-lt"/>
                <a:cs typeface="Arial" panose="020B0604020202020204" pitchFamily="34" charset="0"/>
              </a:rPr>
              <a:t>Mental Health in Primary Care Course for ARRS Staff.</a:t>
            </a: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2880360"/>
            <a:ext cx="11049000" cy="3639312"/>
          </a:xfrm>
        </p:spPr>
        <p:txBody>
          <a:bodyPr>
            <a:normAutofit fontScale="70000" lnSpcReduction="20000"/>
          </a:bodyPr>
          <a:lstStyle/>
          <a:p>
            <a:pPr marL="0" indent="0">
              <a:lnSpc>
                <a:spcPct val="110000"/>
              </a:lnSpc>
              <a:spcBef>
                <a:spcPts val="0"/>
              </a:spcBef>
              <a:buNone/>
            </a:pPr>
            <a:r>
              <a:rPr lang="en-GB" sz="1300" dirty="0">
                <a:latin typeface="+mn-lt"/>
              </a:rPr>
              <a:t>The NW London Training hub have been working with the University of Hertfordshire to provide a new course to help with some extra knowledge around different areas of Mental Health within Primary Care and the patients they may interact with.</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has </a:t>
            </a:r>
            <a:r>
              <a:rPr lang="en-GB" sz="1300" b="1" u="sng" dirty="0">
                <a:latin typeface="+mn-lt"/>
              </a:rPr>
              <a:t>TWO</a:t>
            </a:r>
            <a:r>
              <a:rPr lang="en-GB" sz="1300" dirty="0">
                <a:latin typeface="+mn-lt"/>
              </a:rPr>
              <a:t> options;</a:t>
            </a:r>
          </a:p>
          <a:p>
            <a:pPr>
              <a:lnSpc>
                <a:spcPct val="110000"/>
              </a:lnSpc>
              <a:spcBef>
                <a:spcPts val="0"/>
              </a:spcBef>
            </a:pPr>
            <a:r>
              <a:rPr lang="en-GB" sz="1300" dirty="0">
                <a:latin typeface="+mn-lt"/>
              </a:rPr>
              <a:t>There is a 1 day course open to </a:t>
            </a:r>
            <a:r>
              <a:rPr lang="en-GB" sz="1300" b="1" u="sng" dirty="0">
                <a:latin typeface="+mn-lt"/>
              </a:rPr>
              <a:t>Non Clinical </a:t>
            </a:r>
            <a:r>
              <a:rPr lang="en-GB" sz="1300" dirty="0">
                <a:latin typeface="+mn-lt"/>
              </a:rPr>
              <a:t>ARRS Social Prescribers, Care Coordinators, Health &amp; Wellbeing Coaches &amp; GP Assistants – </a:t>
            </a:r>
            <a:r>
              <a:rPr lang="en-GB" sz="1300" b="1" i="1" dirty="0">
                <a:latin typeface="+mn-lt"/>
              </a:rPr>
              <a:t>Currently no plans to run a further group.</a:t>
            </a:r>
          </a:p>
          <a:p>
            <a:pPr>
              <a:lnSpc>
                <a:spcPct val="110000"/>
              </a:lnSpc>
              <a:spcBef>
                <a:spcPts val="0"/>
              </a:spcBef>
            </a:pPr>
            <a:r>
              <a:rPr lang="en-GB" sz="1300" dirty="0">
                <a:latin typeface="+mn-lt"/>
              </a:rPr>
              <a:t>There is a 2 day course open to </a:t>
            </a:r>
            <a:r>
              <a:rPr lang="en-GB" sz="1300" b="1" u="sng" dirty="0">
                <a:latin typeface="+mn-lt"/>
              </a:rPr>
              <a:t>Clinical</a:t>
            </a:r>
            <a:r>
              <a:rPr lang="en-GB" sz="1300" dirty="0">
                <a:latin typeface="+mn-lt"/>
              </a:rPr>
              <a:t> ARRS roles such Pharmacists, Paramedics, Physician Assistant, Pharmacy Technician, Nurse Associate, Dieticians, Podiatrists, FC Physios &amp; Advanced Clinical Practitioners – </a:t>
            </a:r>
            <a:r>
              <a:rPr lang="en-GB" sz="1300" b="1" i="1" dirty="0">
                <a:latin typeface="+mn-lt"/>
              </a:rPr>
              <a:t>Currently no plans to run a further group.</a:t>
            </a:r>
          </a:p>
          <a:p>
            <a:pPr>
              <a:lnSpc>
                <a:spcPct val="110000"/>
              </a:lnSpc>
              <a:spcBef>
                <a:spcPts val="0"/>
              </a:spcBef>
            </a:pPr>
            <a:endParaRPr lang="en-GB" sz="1300" dirty="0">
              <a:latin typeface="+mn-lt"/>
            </a:endParaRP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All staff who wish to attend this course must be sent to Jon Ord – NWL ARRS Programme Officer - </a:t>
            </a:r>
            <a:r>
              <a:rPr lang="en-GB" sz="1300" dirty="0">
                <a:effectLst/>
                <a:latin typeface="+mn-lt"/>
                <a:ea typeface="Calibri" panose="020F0502020204030204" pitchFamily="34" charset="0"/>
                <a:hlinkClick r:id="rId3"/>
              </a:rPr>
              <a:t>jonathan.ord1@nhs.net</a:t>
            </a:r>
            <a:r>
              <a:rPr lang="en-GB" sz="1300" dirty="0">
                <a:latin typeface="+mn-lt"/>
              </a:rPr>
              <a:t> - who will collate and provide details of how to book onto the course. This course is a full day on each day and takes place remotely.</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information required for each staff member is;</a:t>
            </a:r>
          </a:p>
          <a:p>
            <a:pPr>
              <a:lnSpc>
                <a:spcPct val="110000"/>
              </a:lnSpc>
              <a:spcBef>
                <a:spcPts val="0"/>
              </a:spcBef>
            </a:pPr>
            <a:r>
              <a:rPr lang="en-GB" sz="1300" dirty="0">
                <a:latin typeface="+mn-lt"/>
              </a:rPr>
              <a:t>Name	</a:t>
            </a:r>
          </a:p>
          <a:p>
            <a:pPr>
              <a:lnSpc>
                <a:spcPct val="110000"/>
              </a:lnSpc>
              <a:spcBef>
                <a:spcPts val="0"/>
              </a:spcBef>
            </a:pPr>
            <a:r>
              <a:rPr lang="en-GB" sz="1300" dirty="0">
                <a:latin typeface="+mn-lt"/>
              </a:rPr>
              <a:t>Email	</a:t>
            </a:r>
          </a:p>
          <a:p>
            <a:pPr>
              <a:lnSpc>
                <a:spcPct val="110000"/>
              </a:lnSpc>
              <a:spcBef>
                <a:spcPts val="0"/>
              </a:spcBef>
            </a:pPr>
            <a:r>
              <a:rPr lang="en-GB" sz="1300" dirty="0">
                <a:latin typeface="+mn-lt"/>
              </a:rPr>
              <a:t>Role	</a:t>
            </a:r>
          </a:p>
          <a:p>
            <a:pPr>
              <a:lnSpc>
                <a:spcPct val="110000"/>
              </a:lnSpc>
              <a:spcBef>
                <a:spcPts val="0"/>
              </a:spcBef>
            </a:pPr>
            <a:r>
              <a:rPr lang="en-GB" sz="1300" dirty="0">
                <a:latin typeface="+mn-lt"/>
              </a:rPr>
              <a:t>PCN	</a:t>
            </a:r>
          </a:p>
          <a:p>
            <a:pPr>
              <a:lnSpc>
                <a:spcPct val="110000"/>
              </a:lnSpc>
              <a:spcBef>
                <a:spcPts val="0"/>
              </a:spcBef>
            </a:pPr>
            <a:r>
              <a:rPr lang="en-GB" sz="1300" dirty="0">
                <a:latin typeface="+mn-lt"/>
              </a:rPr>
              <a:t>Borough	</a:t>
            </a:r>
          </a:p>
          <a:p>
            <a:pPr>
              <a:lnSpc>
                <a:spcPct val="110000"/>
              </a:lnSpc>
              <a:spcBef>
                <a:spcPts val="0"/>
              </a:spcBef>
            </a:pPr>
            <a:r>
              <a:rPr lang="en-GB" sz="1300" dirty="0">
                <a:latin typeface="+mn-lt"/>
              </a:rPr>
              <a:t>Employer</a:t>
            </a:r>
          </a:p>
          <a:p>
            <a:pPr marL="0" indent="0">
              <a:lnSpc>
                <a:spcPct val="110000"/>
              </a:lnSpc>
              <a:spcBef>
                <a:spcPts val="0"/>
              </a:spcBef>
              <a:buNone/>
            </a:pPr>
            <a:r>
              <a:rPr lang="en-GB" sz="1300" b="1" dirty="0">
                <a:effectLst/>
                <a:latin typeface="+mn-lt"/>
                <a:ea typeface="Calibri" panose="020F0502020204030204" pitchFamily="34" charset="0"/>
              </a:rPr>
              <a:t>Or</a:t>
            </a:r>
            <a:r>
              <a:rPr lang="en-GB" sz="1300" dirty="0">
                <a:effectLst/>
                <a:latin typeface="+mn-lt"/>
                <a:ea typeface="Calibri" panose="020F0502020204030204" pitchFamily="34" charset="0"/>
              </a:rPr>
              <a:t> submit an expression of interest form via the NW London Training Hub website - </a:t>
            </a:r>
            <a:r>
              <a:rPr lang="en-GB" sz="1300" dirty="0">
                <a:effectLst/>
                <a:latin typeface="+mn-lt"/>
                <a:ea typeface="Calibri" panose="020F0502020204030204" pitchFamily="34" charset="0"/>
                <a:hlinkClick r:id="rId4"/>
              </a:rPr>
              <a:t>https://nwltraininghub.co.uk/expression-of-interest-forms/</a:t>
            </a:r>
            <a:r>
              <a:rPr lang="en-GB" sz="1300" dirty="0">
                <a:effectLst/>
                <a:latin typeface="+mn-lt"/>
                <a:ea typeface="Calibri" panose="020F0502020204030204" pitchFamily="34" charset="0"/>
              </a:rPr>
              <a:t> </a:t>
            </a:r>
          </a:p>
          <a:p>
            <a:pPr marL="0" indent="0">
              <a:lnSpc>
                <a:spcPct val="110000"/>
              </a:lnSpc>
              <a:spcBef>
                <a:spcPts val="0"/>
              </a:spcBef>
              <a:buNone/>
            </a:pPr>
            <a:endParaRPr lang="en-GB" sz="1300" dirty="0">
              <a:latin typeface="+mn-lt"/>
            </a:endParaRP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dirty="0">
                <a:latin typeface="+mn-lt"/>
              </a:rPr>
              <a:t>Currently I have filled my planned cohorts – If you wished to be placed on a waiting list I will look to commission further groups as needed and numbers meet requirements.</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92A003AA-76AE-6891-46B4-188869D581AF}"/>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1D6F1E2C-D8AF-B3FD-F02B-7A34CF8DDFE1}"/>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076A3B8E-B874-00C5-09A2-4AB253447185}"/>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7FE5BA3E-5078-49F7-C699-B5606645CCE5}"/>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B7AEEE85-C5F5-839F-0079-47BC5EB30EAA}"/>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C55D9FF1-BF65-A08E-DC24-80B031A6D8F6}"/>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A8AC9D32-02A7-83E4-8FB9-C7B566F24405}"/>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D014E773-08D3-ADFE-4F1B-8FE7A960D590}"/>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56D692AE-C688-C854-25D9-7150500B4504}"/>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5E4A6D54-F090-E9ED-8399-F7E9D7856ED8}"/>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62ECD359-1AE9-7E70-D315-793E2D53046C}"/>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3994E7ED-EBC3-3BD0-25B3-0276BA54501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641497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702666"/>
            <a:ext cx="10515600" cy="2022246"/>
          </a:xfrm>
        </p:spPr>
        <p:txBody>
          <a:bodyPr>
            <a:normAutofit/>
          </a:bodyPr>
          <a:lstStyle/>
          <a:p>
            <a:pPr algn="ctr"/>
            <a:r>
              <a:rPr lang="en-US" sz="4000" b="1" dirty="0">
                <a:solidFill>
                  <a:srgbClr val="0070C0"/>
                </a:solidFill>
                <a:latin typeface="+mn-lt"/>
                <a:cs typeface="Arial" panose="020B0604020202020204" pitchFamily="34" charset="0"/>
              </a:rPr>
              <a:t>NB Medical Abnormal Bloods session for Clinical ARRS Staff. </a:t>
            </a:r>
            <a:endParaRPr lang="en-US" sz="4000" b="1" dirty="0">
              <a:solidFill>
                <a:srgbClr val="FF0000"/>
              </a:solidFill>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2401455"/>
            <a:ext cx="11049000" cy="4118217"/>
          </a:xfrm>
        </p:spPr>
        <p:txBody>
          <a:bodyPr>
            <a:normAutofit fontScale="85000" lnSpcReduction="10000"/>
          </a:bodyPr>
          <a:lstStyle/>
          <a:p>
            <a:pPr marL="0" indent="0">
              <a:lnSpc>
                <a:spcPct val="110000"/>
              </a:lnSpc>
              <a:spcBef>
                <a:spcPts val="0"/>
              </a:spcBef>
              <a:buNone/>
            </a:pPr>
            <a:r>
              <a:rPr lang="en-GB" sz="1300" dirty="0">
                <a:latin typeface="+mn-lt"/>
              </a:rPr>
              <a:t>The NW London Training hub have been working with NB Medical to provide access to an abnormal bloods interpretation session for a selection of clinical ARRS roles that will include:</a:t>
            </a:r>
          </a:p>
          <a:p>
            <a:pPr>
              <a:lnSpc>
                <a:spcPct val="110000"/>
              </a:lnSpc>
              <a:spcBef>
                <a:spcPts val="0"/>
              </a:spcBef>
            </a:pPr>
            <a:r>
              <a:rPr lang="en-GB" sz="1300" dirty="0">
                <a:latin typeface="+mn-lt"/>
              </a:rPr>
              <a:t>Access to the live Abnormal Bloods session on 7th March 2025 – Remote training between 9.30am and 1pm – (Recordings of the session can be accessed for 12 months afterwards).</a:t>
            </a:r>
          </a:p>
          <a:p>
            <a:pPr>
              <a:lnSpc>
                <a:spcPct val="110000"/>
              </a:lnSpc>
              <a:spcBef>
                <a:spcPts val="0"/>
              </a:spcBef>
            </a:pPr>
            <a:r>
              <a:rPr lang="en-GB" sz="1300" dirty="0">
                <a:latin typeface="+mn-lt"/>
              </a:rPr>
              <a:t>Access to a free purchase of a hard copy of the Blood Interpretation handbook to accompany the course.</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will be open to </a:t>
            </a:r>
            <a:r>
              <a:rPr lang="en-GB" sz="1300" b="1" u="sng" dirty="0">
                <a:latin typeface="+mn-lt"/>
              </a:rPr>
              <a:t>Clinical</a:t>
            </a:r>
            <a:r>
              <a:rPr lang="en-GB" sz="1300" dirty="0">
                <a:latin typeface="+mn-lt"/>
              </a:rPr>
              <a:t> ARRS roles such Pharmacists, Paramedics, Physician Assistant, Pharmacy Technician, Nurse Associate, Dieticians, Podiatrists, FC Physios &amp; Advanced Clinical Practitioners. </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There will be 20 places available.</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All staff who wish to attend this course must be sent to Jon Ord – NWL ARRS Programme Officer – </a:t>
            </a:r>
            <a:r>
              <a:rPr lang="en-GB" sz="1300" dirty="0">
                <a:latin typeface="+mn-lt"/>
                <a:hlinkClick r:id="rId3"/>
              </a:rPr>
              <a:t>jonathan.ord1@nhs.net</a:t>
            </a:r>
            <a:r>
              <a:rPr lang="en-GB" sz="1300" dirty="0">
                <a:latin typeface="+mn-lt"/>
              </a:rPr>
              <a:t> – who will collate and provide details of how to book onto the course. This course is a half day and takes place remotely.</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information required for each staff member is;</a:t>
            </a:r>
          </a:p>
          <a:p>
            <a:pPr>
              <a:lnSpc>
                <a:spcPct val="110000"/>
              </a:lnSpc>
              <a:spcBef>
                <a:spcPts val="0"/>
              </a:spcBef>
            </a:pPr>
            <a:r>
              <a:rPr lang="en-GB" sz="1300" dirty="0">
                <a:latin typeface="+mn-lt"/>
              </a:rPr>
              <a:t>Name	</a:t>
            </a:r>
          </a:p>
          <a:p>
            <a:pPr>
              <a:lnSpc>
                <a:spcPct val="110000"/>
              </a:lnSpc>
              <a:spcBef>
                <a:spcPts val="0"/>
              </a:spcBef>
            </a:pPr>
            <a:r>
              <a:rPr lang="en-GB" sz="1300" dirty="0">
                <a:latin typeface="+mn-lt"/>
              </a:rPr>
              <a:t>Email	</a:t>
            </a:r>
          </a:p>
          <a:p>
            <a:pPr>
              <a:lnSpc>
                <a:spcPct val="110000"/>
              </a:lnSpc>
              <a:spcBef>
                <a:spcPts val="0"/>
              </a:spcBef>
            </a:pPr>
            <a:r>
              <a:rPr lang="en-GB" sz="1300" dirty="0">
                <a:latin typeface="+mn-lt"/>
              </a:rPr>
              <a:t>Role	</a:t>
            </a:r>
          </a:p>
          <a:p>
            <a:pPr>
              <a:lnSpc>
                <a:spcPct val="110000"/>
              </a:lnSpc>
              <a:spcBef>
                <a:spcPts val="0"/>
              </a:spcBef>
            </a:pPr>
            <a:r>
              <a:rPr lang="en-GB" sz="1300" dirty="0">
                <a:latin typeface="+mn-lt"/>
              </a:rPr>
              <a:t>PCN	</a:t>
            </a:r>
          </a:p>
          <a:p>
            <a:pPr>
              <a:lnSpc>
                <a:spcPct val="110000"/>
              </a:lnSpc>
              <a:spcBef>
                <a:spcPts val="0"/>
              </a:spcBef>
            </a:pPr>
            <a:r>
              <a:rPr lang="en-GB" sz="1300" dirty="0">
                <a:latin typeface="+mn-lt"/>
              </a:rPr>
              <a:t>Borough	</a:t>
            </a:r>
          </a:p>
          <a:p>
            <a:pPr>
              <a:lnSpc>
                <a:spcPct val="110000"/>
              </a:lnSpc>
              <a:spcBef>
                <a:spcPts val="0"/>
              </a:spcBef>
            </a:pPr>
            <a:r>
              <a:rPr lang="en-GB" sz="1300" dirty="0">
                <a:latin typeface="+mn-lt"/>
              </a:rPr>
              <a:t>Employer</a:t>
            </a:r>
          </a:p>
          <a:p>
            <a:pPr>
              <a:lnSpc>
                <a:spcPct val="110000"/>
              </a:lnSpc>
              <a:spcBef>
                <a:spcPts val="0"/>
              </a:spcBef>
            </a:pPr>
            <a:r>
              <a:rPr lang="en-GB" sz="1300" dirty="0">
                <a:latin typeface="+mn-lt"/>
              </a:rPr>
              <a:t>A postal address </a:t>
            </a:r>
            <a:r>
              <a:rPr lang="en-GB" sz="1300" i="1" dirty="0">
                <a:latin typeface="+mn-lt"/>
              </a:rPr>
              <a:t>– This is different and additional to usual information requests, it is required for NB Medical to send the hard copy book too. As the data is uploaded and provided to them.</a:t>
            </a:r>
          </a:p>
          <a:p>
            <a:pPr marL="0" indent="0">
              <a:lnSpc>
                <a:spcPct val="110000"/>
              </a:lnSpc>
              <a:spcBef>
                <a:spcPts val="0"/>
              </a:spcBef>
              <a:buNone/>
            </a:pPr>
            <a:endParaRPr lang="en-GB" sz="1300" dirty="0">
              <a:latin typeface="+mn-lt"/>
            </a:endParaRP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928149DF-E6A8-35A2-7A31-CBA582267910}"/>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A05FA117-CADB-4AA6-3B1A-B04CE67AD28B}"/>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2C96D8EF-D1EB-B11E-0FD4-9B8BC6E8F967}"/>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1D0259D7-AF58-B9CE-A93D-2A3356159E1C}"/>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58CD794F-CB9F-0F57-7EE5-21F5E5617720}"/>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156CD257-AF9D-120E-3DD6-7677A52FE170}"/>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CF89BC74-6551-4E18-EBC0-2A9B3A2FD8E9}"/>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70600B77-C653-9EE2-7C6C-CBAEA038520E}"/>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22804124-1204-4C2F-6213-5C81E5F336BC}"/>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DEE695F3-86A8-957F-DD77-377A0AE4BBA7}"/>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DD0577D4-92DC-ABC8-56F8-A8997CB74FB4}"/>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77ED2587-64F7-D920-B2F5-E84456C627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3176033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884122"/>
            <a:ext cx="10515600" cy="972110"/>
          </a:xfrm>
        </p:spPr>
        <p:txBody>
          <a:bodyPr>
            <a:normAutofit fontScale="90000"/>
          </a:bodyPr>
          <a:lstStyle/>
          <a:p>
            <a:pPr algn="ctr"/>
            <a:r>
              <a:rPr lang="en-US" sz="4000" b="1" dirty="0">
                <a:solidFill>
                  <a:srgbClr val="0070C0"/>
                </a:solidFill>
                <a:latin typeface="+mn-lt"/>
                <a:cs typeface="Arial" panose="020B0604020202020204" pitchFamily="34" charset="0"/>
              </a:rPr>
              <a:t>Half Day Training sessions for the ARRS Personalised Care roles.</a:t>
            </a: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1965960"/>
            <a:ext cx="11049000" cy="4553712"/>
          </a:xfrm>
        </p:spPr>
        <p:txBody>
          <a:bodyPr>
            <a:normAutofit fontScale="85000" lnSpcReduction="20000"/>
          </a:bodyPr>
          <a:lstStyle/>
          <a:p>
            <a:pPr marL="0" indent="0">
              <a:lnSpc>
                <a:spcPct val="110000"/>
              </a:lnSpc>
              <a:spcBef>
                <a:spcPts val="0"/>
              </a:spcBef>
              <a:buNone/>
            </a:pPr>
            <a:r>
              <a:rPr lang="en-GB" sz="1300" dirty="0">
                <a:latin typeface="+mn-lt"/>
              </a:rPr>
              <a:t>The NW London Training hub have been working with The Jen Group based on feedback from the NW London Personalised Care Networking event to provide 4 different topic training areas.</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courses will be open to the </a:t>
            </a:r>
            <a:r>
              <a:rPr lang="en-GB" sz="1300" b="1" u="sng" dirty="0">
                <a:latin typeface="+mn-lt"/>
              </a:rPr>
              <a:t>3 Personalised Care ARRS roles </a:t>
            </a:r>
            <a:r>
              <a:rPr lang="en-GB" sz="1300" dirty="0">
                <a:latin typeface="+mn-lt"/>
              </a:rPr>
              <a:t>– Social Prescribing Link Workers, Health &amp; Wellbeing Coaches &amp; Care Coordinators.</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5 courses are:</a:t>
            </a:r>
          </a:p>
          <a:p>
            <a:pPr>
              <a:lnSpc>
                <a:spcPct val="110000"/>
              </a:lnSpc>
              <a:spcBef>
                <a:spcPts val="0"/>
              </a:spcBef>
            </a:pPr>
            <a:r>
              <a:rPr lang="en-GB" sz="1300" b="1" dirty="0">
                <a:latin typeface="+mn-lt"/>
              </a:rPr>
              <a:t>Making Every Contact Count (MECC) with a focus on Smoking and Alcohol </a:t>
            </a:r>
            <a:r>
              <a:rPr lang="en-GB" sz="1300" dirty="0">
                <a:latin typeface="+mn-lt"/>
              </a:rPr>
              <a:t>– </a:t>
            </a:r>
            <a:r>
              <a:rPr lang="en-GB" sz="1300" i="1" dirty="0">
                <a:latin typeface="+mn-lt"/>
              </a:rPr>
              <a:t>Currently no further cohort planned.</a:t>
            </a:r>
          </a:p>
          <a:p>
            <a:pPr>
              <a:lnSpc>
                <a:spcPct val="110000"/>
              </a:lnSpc>
              <a:spcBef>
                <a:spcPts val="0"/>
              </a:spcBef>
            </a:pPr>
            <a:r>
              <a:rPr lang="en-GB" sz="1300" b="1" dirty="0">
                <a:latin typeface="+mn-lt"/>
              </a:rPr>
              <a:t>Introduction to working with Substance Misusers </a:t>
            </a:r>
            <a:r>
              <a:rPr lang="en-GB" sz="1300" dirty="0">
                <a:latin typeface="+mn-lt"/>
              </a:rPr>
              <a:t>– </a:t>
            </a:r>
            <a:r>
              <a:rPr lang="en-GB" sz="1300" i="1" dirty="0">
                <a:latin typeface="+mn-lt"/>
              </a:rPr>
              <a:t>Currently no further cohort planned</a:t>
            </a:r>
            <a:r>
              <a:rPr lang="en-GB" sz="1300" dirty="0">
                <a:latin typeface="+mn-lt"/>
              </a:rPr>
              <a:t>.</a:t>
            </a:r>
          </a:p>
          <a:p>
            <a:pPr>
              <a:lnSpc>
                <a:spcPct val="110000"/>
              </a:lnSpc>
              <a:spcBef>
                <a:spcPts val="0"/>
              </a:spcBef>
            </a:pPr>
            <a:r>
              <a:rPr lang="en-GB" sz="1300" b="1" dirty="0">
                <a:latin typeface="+mn-lt"/>
              </a:rPr>
              <a:t>Autism Awareness </a:t>
            </a:r>
            <a:r>
              <a:rPr lang="en-GB" sz="1300" dirty="0">
                <a:latin typeface="+mn-lt"/>
              </a:rPr>
              <a:t>– </a:t>
            </a:r>
            <a:r>
              <a:rPr lang="en-GB" sz="1300" i="1" dirty="0">
                <a:latin typeface="+mn-lt"/>
              </a:rPr>
              <a:t>Currently no further cohort planned.</a:t>
            </a:r>
          </a:p>
          <a:p>
            <a:pPr>
              <a:lnSpc>
                <a:spcPct val="110000"/>
              </a:lnSpc>
              <a:spcBef>
                <a:spcPts val="0"/>
              </a:spcBef>
            </a:pPr>
            <a:r>
              <a:rPr lang="en-GB" sz="1300" b="1" dirty="0">
                <a:latin typeface="+mn-lt"/>
              </a:rPr>
              <a:t>Suicide Awareness </a:t>
            </a:r>
            <a:r>
              <a:rPr lang="en-GB" sz="1300" dirty="0">
                <a:latin typeface="+mn-lt"/>
              </a:rPr>
              <a:t>– </a:t>
            </a:r>
            <a:r>
              <a:rPr lang="en-GB" sz="1300" i="1" dirty="0">
                <a:latin typeface="+mn-lt"/>
              </a:rPr>
              <a:t>Currently no further cohort planned.</a:t>
            </a:r>
          </a:p>
          <a:p>
            <a:pPr>
              <a:lnSpc>
                <a:spcPct val="110000"/>
              </a:lnSpc>
              <a:spcBef>
                <a:spcPts val="0"/>
              </a:spcBef>
            </a:pPr>
            <a:r>
              <a:rPr lang="en-GB" sz="1300" b="1" dirty="0">
                <a:latin typeface="+mn-lt"/>
              </a:rPr>
              <a:t>Suicide First Aid Light  – </a:t>
            </a:r>
            <a:r>
              <a:rPr lang="en-GB" sz="1300" b="1" u="sng" dirty="0">
                <a:latin typeface="+mn-lt"/>
              </a:rPr>
              <a:t>Cohort 3 – Tuesday 18</a:t>
            </a:r>
            <a:r>
              <a:rPr lang="en-GB" sz="1300" b="1" u="sng" baseline="30000" dirty="0">
                <a:latin typeface="+mn-lt"/>
              </a:rPr>
              <a:t>th</a:t>
            </a:r>
            <a:r>
              <a:rPr lang="en-GB" sz="1300" b="1" u="sng" dirty="0">
                <a:latin typeface="+mn-lt"/>
              </a:rPr>
              <a:t> February 2025.</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Each course will take place remotely and are limited to 20 spaces on each group. </a:t>
            </a:r>
            <a:r>
              <a:rPr lang="en-GB" sz="1300" i="1" dirty="0">
                <a:latin typeface="+mn-lt"/>
              </a:rPr>
              <a:t>(Further courses may be commissioned dependent on uptake)</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All staff who wish to attend this course must be sent to Jon Ord – NWL ARRS Programme Officer – </a:t>
            </a:r>
            <a:r>
              <a:rPr lang="en-GB" sz="1300" dirty="0">
                <a:latin typeface="+mn-lt"/>
                <a:hlinkClick r:id="rId3"/>
              </a:rPr>
              <a:t>jonathan.ord1@nhs.net</a:t>
            </a:r>
            <a:r>
              <a:rPr lang="en-GB" sz="1300" dirty="0">
                <a:latin typeface="+mn-lt"/>
              </a:rPr>
              <a:t> – please let me know both which course(s) you wish to sign up for clearly and if you may have any learning needs in advance of the session so I can inform the provider.</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information required for each staff member is;</a:t>
            </a:r>
          </a:p>
          <a:p>
            <a:pPr>
              <a:lnSpc>
                <a:spcPct val="110000"/>
              </a:lnSpc>
              <a:spcBef>
                <a:spcPts val="0"/>
              </a:spcBef>
            </a:pPr>
            <a:r>
              <a:rPr lang="en-GB" sz="1300" dirty="0">
                <a:latin typeface="+mn-lt"/>
              </a:rPr>
              <a:t>Name	</a:t>
            </a:r>
          </a:p>
          <a:p>
            <a:pPr>
              <a:lnSpc>
                <a:spcPct val="110000"/>
              </a:lnSpc>
              <a:spcBef>
                <a:spcPts val="0"/>
              </a:spcBef>
            </a:pPr>
            <a:r>
              <a:rPr lang="en-GB" sz="1300" dirty="0">
                <a:latin typeface="+mn-lt"/>
              </a:rPr>
              <a:t>Email	</a:t>
            </a:r>
          </a:p>
          <a:p>
            <a:pPr>
              <a:lnSpc>
                <a:spcPct val="110000"/>
              </a:lnSpc>
              <a:spcBef>
                <a:spcPts val="0"/>
              </a:spcBef>
            </a:pPr>
            <a:r>
              <a:rPr lang="en-GB" sz="1300" dirty="0">
                <a:latin typeface="+mn-lt"/>
              </a:rPr>
              <a:t>Role	</a:t>
            </a:r>
          </a:p>
          <a:p>
            <a:pPr>
              <a:lnSpc>
                <a:spcPct val="110000"/>
              </a:lnSpc>
              <a:spcBef>
                <a:spcPts val="0"/>
              </a:spcBef>
            </a:pPr>
            <a:r>
              <a:rPr lang="en-GB" sz="1300" dirty="0">
                <a:latin typeface="+mn-lt"/>
              </a:rPr>
              <a:t>PCN	</a:t>
            </a:r>
          </a:p>
          <a:p>
            <a:pPr>
              <a:lnSpc>
                <a:spcPct val="110000"/>
              </a:lnSpc>
              <a:spcBef>
                <a:spcPts val="0"/>
              </a:spcBef>
            </a:pPr>
            <a:r>
              <a:rPr lang="en-GB" sz="1300" dirty="0">
                <a:latin typeface="+mn-lt"/>
              </a:rPr>
              <a:t>Borough	</a:t>
            </a:r>
          </a:p>
          <a:p>
            <a:pPr>
              <a:lnSpc>
                <a:spcPct val="110000"/>
              </a:lnSpc>
              <a:spcBef>
                <a:spcPts val="0"/>
              </a:spcBef>
            </a:pPr>
            <a:r>
              <a:rPr lang="en-GB" sz="1300" dirty="0">
                <a:latin typeface="+mn-lt"/>
              </a:rPr>
              <a:t>Employer</a:t>
            </a:r>
          </a:p>
          <a:p>
            <a:pPr marL="0" indent="0">
              <a:lnSpc>
                <a:spcPct val="110000"/>
              </a:lnSpc>
              <a:spcBef>
                <a:spcPts val="0"/>
              </a:spcBef>
              <a:buNone/>
            </a:pPr>
            <a:endParaRPr lang="en-GB" sz="1300" dirty="0">
              <a:latin typeface="+mn-lt"/>
            </a:endParaRP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928149DF-E6A8-35A2-7A31-CBA582267910}"/>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A05FA117-CADB-4AA6-3B1A-B04CE67AD28B}"/>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2C96D8EF-D1EB-B11E-0FD4-9B8BC6E8F967}"/>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1D0259D7-AF58-B9CE-A93D-2A3356159E1C}"/>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58CD794F-CB9F-0F57-7EE5-21F5E5617720}"/>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156CD257-AF9D-120E-3DD6-7677A52FE170}"/>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CF89BC74-6551-4E18-EBC0-2A9B3A2FD8E9}"/>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70600B77-C653-9EE2-7C6C-CBAEA038520E}"/>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22804124-1204-4C2F-6213-5C81E5F336BC}"/>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DEE695F3-86A8-957F-DD77-377A0AE4BBA7}"/>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DD0577D4-92DC-ABC8-56F8-A8997CB74FB4}"/>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77ED2587-64F7-D920-B2F5-E84456C627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4121895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884122"/>
            <a:ext cx="10515600" cy="972110"/>
          </a:xfrm>
        </p:spPr>
        <p:txBody>
          <a:bodyPr>
            <a:normAutofit fontScale="90000"/>
          </a:bodyPr>
          <a:lstStyle/>
          <a:p>
            <a:pPr algn="ctr"/>
            <a:r>
              <a:rPr lang="en-US" sz="4000" b="1" dirty="0">
                <a:solidFill>
                  <a:srgbClr val="0070C0"/>
                </a:solidFill>
                <a:latin typeface="+mn-lt"/>
                <a:cs typeface="Arial" panose="020B0604020202020204" pitchFamily="34" charset="0"/>
              </a:rPr>
              <a:t>Half Day Training session for the ARRS Personalised Care roles.</a:t>
            </a: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1965960"/>
            <a:ext cx="11049000" cy="4553712"/>
          </a:xfrm>
        </p:spPr>
        <p:txBody>
          <a:bodyPr>
            <a:normAutofit fontScale="77500" lnSpcReduction="20000"/>
          </a:bodyPr>
          <a:lstStyle/>
          <a:p>
            <a:pPr marL="0" indent="0">
              <a:lnSpc>
                <a:spcPct val="110000"/>
              </a:lnSpc>
              <a:spcBef>
                <a:spcPts val="0"/>
              </a:spcBef>
              <a:buNone/>
            </a:pPr>
            <a:r>
              <a:rPr lang="en-GB" sz="1300" dirty="0">
                <a:latin typeface="+mn-lt"/>
              </a:rPr>
              <a:t>The NW London Training hub have been working with The Jen Group based on feedback from the NW London Personalised Care Networking forum.</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courses will be open to the </a:t>
            </a:r>
            <a:r>
              <a:rPr lang="en-GB" sz="1300" b="1" u="sng" dirty="0">
                <a:latin typeface="+mn-lt"/>
              </a:rPr>
              <a:t>3 Personalised Care ARRS roles </a:t>
            </a:r>
            <a:r>
              <a:rPr lang="en-GB" sz="1300" dirty="0">
                <a:latin typeface="+mn-lt"/>
              </a:rPr>
              <a:t>– Social Prescribing Link Workers, Health &amp; Wellbeing Coaches &amp; Care Coordinators.</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'Managing Expectations, Boundaries, and Conflict’ will look to cover:</a:t>
            </a:r>
          </a:p>
          <a:p>
            <a:pPr>
              <a:lnSpc>
                <a:spcPct val="110000"/>
              </a:lnSpc>
              <a:spcBef>
                <a:spcPts val="0"/>
              </a:spcBef>
            </a:pPr>
            <a:r>
              <a:rPr lang="en-GB" sz="1300" dirty="0">
                <a:latin typeface="+mn-lt"/>
              </a:rPr>
              <a:t>Manage patient expectations</a:t>
            </a:r>
          </a:p>
          <a:p>
            <a:pPr>
              <a:lnSpc>
                <a:spcPct val="110000"/>
              </a:lnSpc>
              <a:spcBef>
                <a:spcPts val="0"/>
              </a:spcBef>
            </a:pPr>
            <a:r>
              <a:rPr lang="en-GB" sz="1300" dirty="0">
                <a:latin typeface="+mn-lt"/>
              </a:rPr>
              <a:t>Handle conflict effectively</a:t>
            </a:r>
          </a:p>
          <a:p>
            <a:pPr>
              <a:lnSpc>
                <a:spcPct val="110000"/>
              </a:lnSpc>
              <a:spcBef>
                <a:spcPts val="0"/>
              </a:spcBef>
            </a:pPr>
            <a:r>
              <a:rPr lang="en-GB" sz="1300" dirty="0">
                <a:latin typeface="+mn-lt"/>
              </a:rPr>
              <a:t>Set and maintain professional boundaries</a:t>
            </a:r>
          </a:p>
          <a:p>
            <a:pPr>
              <a:lnSpc>
                <a:spcPct val="110000"/>
              </a:lnSpc>
              <a:spcBef>
                <a:spcPts val="0"/>
              </a:spcBef>
            </a:pPr>
            <a:r>
              <a:rPr lang="en-GB" sz="1300" dirty="0">
                <a:latin typeface="+mn-lt"/>
              </a:rPr>
              <a:t>Encourage patient independence</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The spaces are limited to 20. </a:t>
            </a:r>
            <a:r>
              <a:rPr lang="en-GB" sz="1300" i="1" dirty="0">
                <a:latin typeface="+mn-lt"/>
              </a:rPr>
              <a:t>(Further courses may be commissioned dependent on uptake – We will trial one group first and then to look at feedback for if further groups are needed)</a:t>
            </a:r>
          </a:p>
          <a:p>
            <a:pPr marL="0" indent="0">
              <a:lnSpc>
                <a:spcPct val="110000"/>
              </a:lnSpc>
              <a:spcBef>
                <a:spcPts val="0"/>
              </a:spcBef>
              <a:buNone/>
            </a:pPr>
            <a:endParaRPr lang="en-GB" sz="1300" i="1" dirty="0">
              <a:latin typeface="+mn-lt"/>
            </a:endParaRPr>
          </a:p>
          <a:p>
            <a:pPr marL="0" indent="0">
              <a:lnSpc>
                <a:spcPct val="110000"/>
              </a:lnSpc>
              <a:spcBef>
                <a:spcPts val="0"/>
              </a:spcBef>
              <a:buNone/>
            </a:pPr>
            <a:r>
              <a:rPr lang="en-GB" sz="1300" dirty="0">
                <a:latin typeface="+mn-lt"/>
              </a:rPr>
              <a:t>The course will take place on </a:t>
            </a:r>
            <a:r>
              <a:rPr lang="en-GB" sz="1300" b="1" dirty="0">
                <a:latin typeface="+mn-lt"/>
              </a:rPr>
              <a:t>Wednesday 5</a:t>
            </a:r>
            <a:r>
              <a:rPr lang="en-GB" sz="1300" b="1" baseline="30000" dirty="0">
                <a:latin typeface="+mn-lt"/>
              </a:rPr>
              <a:t>th</a:t>
            </a:r>
            <a:r>
              <a:rPr lang="en-GB" sz="1300" b="1" dirty="0">
                <a:latin typeface="+mn-lt"/>
              </a:rPr>
              <a:t> March 2025 – 9.30am start till 1.00pm.</a:t>
            </a:r>
          </a:p>
          <a:p>
            <a:pPr marL="0" indent="0">
              <a:lnSpc>
                <a:spcPct val="110000"/>
              </a:lnSpc>
              <a:spcBef>
                <a:spcPts val="0"/>
              </a:spcBef>
              <a:buNone/>
            </a:pPr>
            <a:endParaRPr lang="en-GB" sz="1300" i="1" dirty="0">
              <a:latin typeface="+mn-lt"/>
            </a:endParaRPr>
          </a:p>
          <a:p>
            <a:pPr marL="0" indent="0">
              <a:lnSpc>
                <a:spcPct val="110000"/>
              </a:lnSpc>
              <a:spcBef>
                <a:spcPts val="0"/>
              </a:spcBef>
              <a:buNone/>
            </a:pPr>
            <a:r>
              <a:rPr lang="en-GB" sz="1300" dirty="0">
                <a:latin typeface="+mn-lt"/>
              </a:rPr>
              <a:t>The session will take place </a:t>
            </a:r>
            <a:r>
              <a:rPr lang="en-GB" sz="1300" b="1" dirty="0">
                <a:latin typeface="+mn-lt"/>
              </a:rPr>
              <a:t>Face to Face at The Irish Cultural Centre Hammersmith </a:t>
            </a:r>
            <a:r>
              <a:rPr lang="en-GB" sz="1300" dirty="0">
                <a:latin typeface="+mn-lt"/>
              </a:rPr>
              <a:t>- 5 Black’s Road, London W6 9DT.</a:t>
            </a:r>
          </a:p>
          <a:p>
            <a:pPr marL="0" indent="0">
              <a:lnSpc>
                <a:spcPct val="110000"/>
              </a:lnSpc>
              <a:spcBef>
                <a:spcPts val="0"/>
              </a:spcBef>
              <a:buNone/>
            </a:pPr>
            <a:r>
              <a:rPr lang="en-GB" sz="1300" i="1" dirty="0">
                <a:latin typeface="+mn-lt"/>
              </a:rPr>
              <a:t>The venue is easily accessible from both Hammersmith Tube stations and is served by the Circle, District, Hammersmith &amp; City and Piccadilly Lines as well as being very close to Hammersmith Bus Station.</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All staff who wish to attend this course must be sent to Jon Ord – NWL ARRS Programme Officer – </a:t>
            </a:r>
            <a:r>
              <a:rPr lang="en-GB" sz="1300" dirty="0">
                <a:latin typeface="+mn-lt"/>
                <a:hlinkClick r:id="rId3"/>
              </a:rPr>
              <a:t>jonathan.ord1@nhs.net</a:t>
            </a:r>
            <a:r>
              <a:rPr lang="en-GB" sz="1300" dirty="0">
                <a:latin typeface="+mn-lt"/>
              </a:rPr>
              <a:t> – please let me know both which course(s) you wish to sign up for clearly and if you may have any learning needs in advance of the session so I can inform the provider.</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information required for each staff member is;</a:t>
            </a:r>
          </a:p>
          <a:p>
            <a:pPr>
              <a:lnSpc>
                <a:spcPct val="110000"/>
              </a:lnSpc>
              <a:spcBef>
                <a:spcPts val="0"/>
              </a:spcBef>
            </a:pPr>
            <a:r>
              <a:rPr lang="en-GB" sz="1300" dirty="0">
                <a:latin typeface="+mn-lt"/>
              </a:rPr>
              <a:t>Name	</a:t>
            </a:r>
          </a:p>
          <a:p>
            <a:pPr>
              <a:lnSpc>
                <a:spcPct val="110000"/>
              </a:lnSpc>
              <a:spcBef>
                <a:spcPts val="0"/>
              </a:spcBef>
            </a:pPr>
            <a:r>
              <a:rPr lang="en-GB" sz="1300" dirty="0">
                <a:latin typeface="+mn-lt"/>
              </a:rPr>
              <a:t>Email	</a:t>
            </a:r>
          </a:p>
          <a:p>
            <a:pPr>
              <a:lnSpc>
                <a:spcPct val="110000"/>
              </a:lnSpc>
              <a:spcBef>
                <a:spcPts val="0"/>
              </a:spcBef>
            </a:pPr>
            <a:r>
              <a:rPr lang="en-GB" sz="1300" dirty="0">
                <a:latin typeface="+mn-lt"/>
              </a:rPr>
              <a:t>Role	</a:t>
            </a:r>
          </a:p>
          <a:p>
            <a:pPr>
              <a:lnSpc>
                <a:spcPct val="110000"/>
              </a:lnSpc>
              <a:spcBef>
                <a:spcPts val="0"/>
              </a:spcBef>
            </a:pPr>
            <a:r>
              <a:rPr lang="en-GB" sz="1300" dirty="0">
                <a:latin typeface="+mn-lt"/>
              </a:rPr>
              <a:t>PCN	</a:t>
            </a:r>
          </a:p>
          <a:p>
            <a:pPr>
              <a:lnSpc>
                <a:spcPct val="110000"/>
              </a:lnSpc>
              <a:spcBef>
                <a:spcPts val="0"/>
              </a:spcBef>
            </a:pPr>
            <a:r>
              <a:rPr lang="en-GB" sz="1300" dirty="0">
                <a:latin typeface="+mn-lt"/>
              </a:rPr>
              <a:t>Borough	</a:t>
            </a:r>
          </a:p>
          <a:p>
            <a:pPr>
              <a:lnSpc>
                <a:spcPct val="110000"/>
              </a:lnSpc>
              <a:spcBef>
                <a:spcPts val="0"/>
              </a:spcBef>
            </a:pPr>
            <a:r>
              <a:rPr lang="en-GB" sz="1300" dirty="0">
                <a:latin typeface="+mn-lt"/>
              </a:rPr>
              <a:t>Employer</a:t>
            </a:r>
          </a:p>
          <a:p>
            <a:pPr marL="0" indent="0">
              <a:lnSpc>
                <a:spcPct val="110000"/>
              </a:lnSpc>
              <a:spcBef>
                <a:spcPts val="0"/>
              </a:spcBef>
              <a:buNone/>
            </a:pPr>
            <a:endParaRPr lang="en-GB" sz="1300" dirty="0">
              <a:latin typeface="+mn-lt"/>
            </a:endParaRP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928149DF-E6A8-35A2-7A31-CBA582267910}"/>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A05FA117-CADB-4AA6-3B1A-B04CE67AD28B}"/>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2C96D8EF-D1EB-B11E-0FD4-9B8BC6E8F967}"/>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1D0259D7-AF58-B9CE-A93D-2A3356159E1C}"/>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58CD794F-CB9F-0F57-7EE5-21F5E5617720}"/>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156CD257-AF9D-120E-3DD6-7677A52FE170}"/>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CF89BC74-6551-4E18-EBC0-2A9B3A2FD8E9}"/>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70600B77-C653-9EE2-7C6C-CBAEA038520E}"/>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22804124-1204-4C2F-6213-5C81E5F336BC}"/>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DEE695F3-86A8-957F-DD77-377A0AE4BBA7}"/>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DD0577D4-92DC-ABC8-56F8-A8997CB74FB4}"/>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77ED2587-64F7-D920-B2F5-E84456C627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2429582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42C2A-9F72-A84F-04A8-5901140A0A9C}"/>
            </a:ext>
          </a:extLst>
        </p:cNvPr>
        <p:cNvGrpSpPr/>
        <p:nvPr/>
      </p:nvGrpSpPr>
      <p:grpSpPr>
        <a:xfrm>
          <a:off x="0" y="0"/>
          <a:ext cx="0" cy="0"/>
          <a:chOff x="0" y="0"/>
          <a:chExt cx="0" cy="0"/>
        </a:xfrm>
      </p:grpSpPr>
      <p:sp>
        <p:nvSpPr>
          <p:cNvPr id="5" name="Freeform 4">
            <a:extLst>
              <a:ext uri="{FF2B5EF4-FFF2-40B4-BE49-F238E27FC236}">
                <a16:creationId xmlns:a16="http://schemas.microsoft.com/office/drawing/2014/main" id="{6FEFB0BB-4E4A-1804-827A-09A98890558A}"/>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6092C322-4933-878F-D382-628D6AA71746}"/>
              </a:ext>
            </a:extLst>
          </p:cNvPr>
          <p:cNvSpPr>
            <a:spLocks noGrp="1"/>
          </p:cNvSpPr>
          <p:nvPr>
            <p:ph type="title"/>
          </p:nvPr>
        </p:nvSpPr>
        <p:spPr>
          <a:xfrm>
            <a:off x="838200" y="884122"/>
            <a:ext cx="10515600" cy="972110"/>
          </a:xfrm>
        </p:spPr>
        <p:txBody>
          <a:bodyPr>
            <a:normAutofit fontScale="90000"/>
          </a:bodyPr>
          <a:lstStyle/>
          <a:p>
            <a:pPr algn="ctr"/>
            <a:r>
              <a:rPr lang="en-US" sz="4000" b="1" dirty="0">
                <a:solidFill>
                  <a:srgbClr val="0070C0"/>
                </a:solidFill>
                <a:latin typeface="+mn-lt"/>
                <a:cs typeface="Arial" panose="020B0604020202020204" pitchFamily="34" charset="0"/>
              </a:rPr>
              <a:t>Half Day Training session for the ARRS Personalised Care roles.</a:t>
            </a:r>
          </a:p>
        </p:txBody>
      </p:sp>
      <p:sp>
        <p:nvSpPr>
          <p:cNvPr id="3" name="Content Placeholder 2">
            <a:extLst>
              <a:ext uri="{FF2B5EF4-FFF2-40B4-BE49-F238E27FC236}">
                <a16:creationId xmlns:a16="http://schemas.microsoft.com/office/drawing/2014/main" id="{F660DF91-0C81-0B53-F8DD-1A2947EAFDFF}"/>
              </a:ext>
            </a:extLst>
          </p:cNvPr>
          <p:cNvSpPr>
            <a:spLocks noGrp="1"/>
          </p:cNvSpPr>
          <p:nvPr>
            <p:ph idx="1"/>
          </p:nvPr>
        </p:nvSpPr>
        <p:spPr>
          <a:xfrm>
            <a:off x="838200" y="1965960"/>
            <a:ext cx="11049000" cy="4553712"/>
          </a:xfrm>
        </p:spPr>
        <p:txBody>
          <a:bodyPr>
            <a:normAutofit fontScale="70000" lnSpcReduction="20000"/>
          </a:bodyPr>
          <a:lstStyle/>
          <a:p>
            <a:pPr marL="0" indent="0">
              <a:lnSpc>
                <a:spcPct val="110000"/>
              </a:lnSpc>
              <a:spcBef>
                <a:spcPts val="0"/>
              </a:spcBef>
              <a:buNone/>
            </a:pPr>
            <a:r>
              <a:rPr lang="en-GB" sz="1300" dirty="0">
                <a:latin typeface="+mn-lt"/>
              </a:rPr>
              <a:t>The NW London Training hub have been working with a charity called Project 17 based on feedback from the NW London Personalised Care Networking forum.</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courses will be open to the </a:t>
            </a:r>
            <a:r>
              <a:rPr lang="en-GB" sz="1300" b="1" u="sng" dirty="0">
                <a:latin typeface="+mn-lt"/>
              </a:rPr>
              <a:t>3 Personalised Care ARRS roles </a:t>
            </a:r>
            <a:r>
              <a:rPr lang="en-GB" sz="1300" dirty="0">
                <a:latin typeface="+mn-lt"/>
              </a:rPr>
              <a:t>– Social Prescribing Link Workers, Health &amp; Wellbeing Coaches &amp; Care Coordinators.</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‘Introduction to support options for individuals with No Recourse to Public Funds’ will look to cover:</a:t>
            </a:r>
          </a:p>
          <a:p>
            <a:pPr>
              <a:lnSpc>
                <a:spcPct val="110000"/>
              </a:lnSpc>
              <a:spcBef>
                <a:spcPts val="0"/>
              </a:spcBef>
            </a:pPr>
            <a:r>
              <a:rPr lang="en-GB" sz="1300" dirty="0">
                <a:latin typeface="+mn-lt"/>
              </a:rPr>
              <a:t>Understanding ‘no recourse to public funds’ (NRPF)</a:t>
            </a:r>
          </a:p>
          <a:p>
            <a:pPr>
              <a:lnSpc>
                <a:spcPct val="110000"/>
              </a:lnSpc>
              <a:spcBef>
                <a:spcPts val="0"/>
              </a:spcBef>
            </a:pPr>
            <a:r>
              <a:rPr lang="en-GB" sz="1300" dirty="0">
                <a:latin typeface="+mn-lt"/>
              </a:rPr>
              <a:t>Identifying immigration status and entitlements</a:t>
            </a:r>
          </a:p>
          <a:p>
            <a:pPr>
              <a:lnSpc>
                <a:spcPct val="110000"/>
              </a:lnSpc>
              <a:spcBef>
                <a:spcPts val="0"/>
              </a:spcBef>
            </a:pPr>
            <a:r>
              <a:rPr lang="en-GB" sz="1300" dirty="0">
                <a:latin typeface="+mn-lt"/>
              </a:rPr>
              <a:t>Issues and barriers faced by adults with NRPF</a:t>
            </a:r>
          </a:p>
          <a:p>
            <a:pPr>
              <a:lnSpc>
                <a:spcPct val="110000"/>
              </a:lnSpc>
              <a:spcBef>
                <a:spcPts val="0"/>
              </a:spcBef>
            </a:pPr>
            <a:r>
              <a:rPr lang="en-GB" sz="1300" dirty="0">
                <a:latin typeface="+mn-lt"/>
              </a:rPr>
              <a:t>Asylum support </a:t>
            </a:r>
          </a:p>
          <a:p>
            <a:pPr>
              <a:lnSpc>
                <a:spcPct val="110000"/>
              </a:lnSpc>
              <a:spcBef>
                <a:spcPts val="0"/>
              </a:spcBef>
            </a:pPr>
            <a:r>
              <a:rPr lang="en-GB" sz="1300" dirty="0">
                <a:latin typeface="+mn-lt"/>
              </a:rPr>
              <a:t>National Referral Mechanism</a:t>
            </a:r>
          </a:p>
          <a:p>
            <a:pPr>
              <a:lnSpc>
                <a:spcPct val="110000"/>
              </a:lnSpc>
              <a:spcBef>
                <a:spcPts val="0"/>
              </a:spcBef>
            </a:pPr>
            <a:r>
              <a:rPr lang="en-GB" sz="1300" dirty="0">
                <a:latin typeface="+mn-lt"/>
              </a:rPr>
              <a:t>Care Act 2014</a:t>
            </a:r>
          </a:p>
          <a:p>
            <a:pPr>
              <a:lnSpc>
                <a:spcPct val="110000"/>
              </a:lnSpc>
              <a:spcBef>
                <a:spcPts val="0"/>
              </a:spcBef>
            </a:pPr>
            <a:r>
              <a:rPr lang="en-GB" sz="1300" dirty="0">
                <a:latin typeface="+mn-lt"/>
              </a:rPr>
              <a:t>Migrant Victims of Domestic Abuse Concession (MVDAC) (formerly known as the Destitution Domestic Violence Concession)</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The spaces are limited to 20. </a:t>
            </a:r>
            <a:r>
              <a:rPr lang="en-GB" sz="1300" i="1" dirty="0">
                <a:latin typeface="+mn-lt"/>
              </a:rPr>
              <a:t>(Further courses may be commissioned dependent on uptake – We will trial one group first and then to look at feedback for if further groups are needed)</a:t>
            </a:r>
          </a:p>
          <a:p>
            <a:pPr marL="0" indent="0">
              <a:lnSpc>
                <a:spcPct val="110000"/>
              </a:lnSpc>
              <a:spcBef>
                <a:spcPts val="0"/>
              </a:spcBef>
              <a:buNone/>
            </a:pPr>
            <a:endParaRPr lang="en-GB" sz="1300" i="1" dirty="0">
              <a:latin typeface="+mn-lt"/>
            </a:endParaRPr>
          </a:p>
          <a:p>
            <a:pPr marL="0" indent="0">
              <a:lnSpc>
                <a:spcPct val="110000"/>
              </a:lnSpc>
              <a:spcBef>
                <a:spcPts val="0"/>
              </a:spcBef>
              <a:buNone/>
            </a:pPr>
            <a:r>
              <a:rPr lang="en-GB" sz="1300" dirty="0">
                <a:latin typeface="+mn-lt"/>
              </a:rPr>
              <a:t>The course will take place on </a:t>
            </a:r>
            <a:r>
              <a:rPr lang="en-GB" sz="1300" b="1" dirty="0">
                <a:latin typeface="+mn-lt"/>
              </a:rPr>
              <a:t>Wednesday 12</a:t>
            </a:r>
            <a:r>
              <a:rPr lang="en-GB" sz="1300" b="1" baseline="30000" dirty="0">
                <a:latin typeface="+mn-lt"/>
              </a:rPr>
              <a:t>th</a:t>
            </a:r>
            <a:r>
              <a:rPr lang="en-GB" sz="1300" b="1" dirty="0">
                <a:latin typeface="+mn-lt"/>
              </a:rPr>
              <a:t> February 2025 – 10.30am start till 1.30pm.</a:t>
            </a:r>
          </a:p>
          <a:p>
            <a:pPr marL="0" indent="0">
              <a:lnSpc>
                <a:spcPct val="110000"/>
              </a:lnSpc>
              <a:spcBef>
                <a:spcPts val="0"/>
              </a:spcBef>
              <a:buNone/>
            </a:pPr>
            <a:endParaRPr lang="en-GB" sz="1300" i="1" dirty="0">
              <a:latin typeface="+mn-lt"/>
            </a:endParaRPr>
          </a:p>
          <a:p>
            <a:pPr marL="0" indent="0">
              <a:lnSpc>
                <a:spcPct val="110000"/>
              </a:lnSpc>
              <a:spcBef>
                <a:spcPts val="0"/>
              </a:spcBef>
              <a:buNone/>
            </a:pPr>
            <a:r>
              <a:rPr lang="en-GB" sz="1300" dirty="0">
                <a:latin typeface="+mn-lt"/>
              </a:rPr>
              <a:t>The session will take place </a:t>
            </a:r>
            <a:r>
              <a:rPr lang="en-GB" sz="1300" b="1" dirty="0">
                <a:latin typeface="+mn-lt"/>
              </a:rPr>
              <a:t>Face to Face at The Irish Cultural Centre Hammersmith </a:t>
            </a:r>
            <a:r>
              <a:rPr lang="en-GB" sz="1300" dirty="0">
                <a:latin typeface="+mn-lt"/>
              </a:rPr>
              <a:t>- 5 Black’s Road, London W6 9DT.</a:t>
            </a:r>
          </a:p>
          <a:p>
            <a:pPr marL="0" indent="0">
              <a:lnSpc>
                <a:spcPct val="110000"/>
              </a:lnSpc>
              <a:spcBef>
                <a:spcPts val="0"/>
              </a:spcBef>
              <a:buNone/>
            </a:pPr>
            <a:r>
              <a:rPr lang="en-GB" sz="1300" i="1" dirty="0">
                <a:latin typeface="+mn-lt"/>
              </a:rPr>
              <a:t>The venue is easily accessible from both Hammersmith Tube stations and is served by the Circle, District, Hammersmith &amp; City and Piccadilly Lines as well as being very close to Hammersmith Bus Station.</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All staff who wish to attend this course must be sent to Jon Ord – NWL ARRS Programme Officer – </a:t>
            </a:r>
            <a:r>
              <a:rPr lang="en-GB" sz="1300" dirty="0">
                <a:latin typeface="+mn-lt"/>
                <a:hlinkClick r:id="rId3"/>
              </a:rPr>
              <a:t>jonathan.ord1@nhs.net</a:t>
            </a:r>
            <a:r>
              <a:rPr lang="en-GB" sz="1300" dirty="0">
                <a:latin typeface="+mn-lt"/>
              </a:rPr>
              <a:t> – please let me know both which course(s) you wish to sign up for clearly and if you may have any learning needs in advance of the session so I can inform the provider.</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information required for each staff member is;</a:t>
            </a:r>
          </a:p>
          <a:p>
            <a:pPr>
              <a:lnSpc>
                <a:spcPct val="110000"/>
              </a:lnSpc>
              <a:spcBef>
                <a:spcPts val="0"/>
              </a:spcBef>
            </a:pPr>
            <a:r>
              <a:rPr lang="en-GB" sz="1300" dirty="0">
                <a:latin typeface="+mn-lt"/>
              </a:rPr>
              <a:t>Name	</a:t>
            </a:r>
          </a:p>
          <a:p>
            <a:pPr>
              <a:lnSpc>
                <a:spcPct val="110000"/>
              </a:lnSpc>
              <a:spcBef>
                <a:spcPts val="0"/>
              </a:spcBef>
            </a:pPr>
            <a:r>
              <a:rPr lang="en-GB" sz="1300" dirty="0">
                <a:latin typeface="+mn-lt"/>
              </a:rPr>
              <a:t>Email	</a:t>
            </a:r>
          </a:p>
          <a:p>
            <a:pPr>
              <a:lnSpc>
                <a:spcPct val="110000"/>
              </a:lnSpc>
              <a:spcBef>
                <a:spcPts val="0"/>
              </a:spcBef>
            </a:pPr>
            <a:r>
              <a:rPr lang="en-GB" sz="1300" dirty="0">
                <a:latin typeface="+mn-lt"/>
              </a:rPr>
              <a:t>Role	</a:t>
            </a:r>
          </a:p>
          <a:p>
            <a:pPr>
              <a:lnSpc>
                <a:spcPct val="110000"/>
              </a:lnSpc>
              <a:spcBef>
                <a:spcPts val="0"/>
              </a:spcBef>
            </a:pPr>
            <a:r>
              <a:rPr lang="en-GB" sz="1300" dirty="0">
                <a:latin typeface="+mn-lt"/>
              </a:rPr>
              <a:t>PCN	</a:t>
            </a:r>
          </a:p>
          <a:p>
            <a:pPr>
              <a:lnSpc>
                <a:spcPct val="110000"/>
              </a:lnSpc>
              <a:spcBef>
                <a:spcPts val="0"/>
              </a:spcBef>
            </a:pPr>
            <a:r>
              <a:rPr lang="en-GB" sz="1300" dirty="0">
                <a:latin typeface="+mn-lt"/>
              </a:rPr>
              <a:t>Borough	</a:t>
            </a:r>
          </a:p>
          <a:p>
            <a:pPr>
              <a:lnSpc>
                <a:spcPct val="110000"/>
              </a:lnSpc>
              <a:spcBef>
                <a:spcPts val="0"/>
              </a:spcBef>
            </a:pPr>
            <a:r>
              <a:rPr lang="en-GB" sz="1300" dirty="0">
                <a:latin typeface="+mn-lt"/>
              </a:rPr>
              <a:t>Employer</a:t>
            </a:r>
          </a:p>
          <a:p>
            <a:pPr marL="0" indent="0">
              <a:lnSpc>
                <a:spcPct val="110000"/>
              </a:lnSpc>
              <a:spcBef>
                <a:spcPts val="0"/>
              </a:spcBef>
              <a:buNone/>
            </a:pPr>
            <a:endParaRPr lang="en-GB" sz="1300" dirty="0">
              <a:latin typeface="+mn-lt"/>
            </a:endParaRP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33AD3947-DE86-CCDA-9B35-B38EA8D08542}"/>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5B173448-9615-54EA-0F96-22AA10A4C761}"/>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69F10EA0-DBD9-2078-433F-F14D05CE1152}"/>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03071C1B-95DA-2F8D-1D18-7BE4C8B4F0A5}"/>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B989FFB3-1B6A-BEFD-652A-03F5225D3D3F}"/>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D73EB224-F616-D372-9B3E-F3C75DB5B812}"/>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783992EB-2030-5241-B918-E26219FDFC22}"/>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709095DF-2719-428D-B91A-8BE36CCD4FB6}"/>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A1364812-AA0B-634F-D45D-200BD524BDD3}"/>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7252FFBF-24D8-AA92-9F19-38492B38CC46}"/>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1C908FA9-67A9-A0D0-C304-99167FA54E97}"/>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9B25E753-043F-9A8F-52A4-86BBDDF3B2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2715909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D6ABE-2970-EC83-35CE-D7E7825EE925}"/>
            </a:ext>
          </a:extLst>
        </p:cNvPr>
        <p:cNvGrpSpPr/>
        <p:nvPr/>
      </p:nvGrpSpPr>
      <p:grpSpPr>
        <a:xfrm>
          <a:off x="0" y="0"/>
          <a:ext cx="0" cy="0"/>
          <a:chOff x="0" y="0"/>
          <a:chExt cx="0" cy="0"/>
        </a:xfrm>
      </p:grpSpPr>
      <p:sp>
        <p:nvSpPr>
          <p:cNvPr id="5" name="Freeform 4">
            <a:extLst>
              <a:ext uri="{FF2B5EF4-FFF2-40B4-BE49-F238E27FC236}">
                <a16:creationId xmlns:a16="http://schemas.microsoft.com/office/drawing/2014/main" id="{C960F1A2-E6D0-CEDC-A5F4-317E4C31D32A}"/>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679E7C20-B6A7-5F11-2C73-C52159C19693}"/>
              </a:ext>
            </a:extLst>
          </p:cNvPr>
          <p:cNvSpPr>
            <a:spLocks noGrp="1"/>
          </p:cNvSpPr>
          <p:nvPr>
            <p:ph type="title"/>
          </p:nvPr>
        </p:nvSpPr>
        <p:spPr>
          <a:xfrm>
            <a:off x="838200" y="884122"/>
            <a:ext cx="10515600" cy="972110"/>
          </a:xfrm>
        </p:spPr>
        <p:txBody>
          <a:bodyPr>
            <a:normAutofit fontScale="90000"/>
          </a:bodyPr>
          <a:lstStyle/>
          <a:p>
            <a:pPr algn="ctr"/>
            <a:r>
              <a:rPr lang="en-US" sz="4000" b="1" dirty="0">
                <a:solidFill>
                  <a:srgbClr val="0070C0"/>
                </a:solidFill>
                <a:latin typeface="+mn-lt"/>
                <a:cs typeface="Arial" panose="020B0604020202020204" pitchFamily="34" charset="0"/>
              </a:rPr>
              <a:t>Advice First Aid Training – Open to Social Prescribers.</a:t>
            </a:r>
          </a:p>
        </p:txBody>
      </p:sp>
      <p:sp>
        <p:nvSpPr>
          <p:cNvPr id="3" name="Content Placeholder 2">
            <a:extLst>
              <a:ext uri="{FF2B5EF4-FFF2-40B4-BE49-F238E27FC236}">
                <a16:creationId xmlns:a16="http://schemas.microsoft.com/office/drawing/2014/main" id="{65C014FB-8321-33F4-2935-7847B817B34B}"/>
              </a:ext>
            </a:extLst>
          </p:cNvPr>
          <p:cNvSpPr>
            <a:spLocks noGrp="1"/>
          </p:cNvSpPr>
          <p:nvPr>
            <p:ph idx="1"/>
          </p:nvPr>
        </p:nvSpPr>
        <p:spPr>
          <a:xfrm>
            <a:off x="838200" y="1965960"/>
            <a:ext cx="11049000" cy="4553712"/>
          </a:xfrm>
        </p:spPr>
        <p:txBody>
          <a:bodyPr>
            <a:normAutofit fontScale="92500" lnSpcReduction="10000"/>
          </a:bodyPr>
          <a:lstStyle/>
          <a:p>
            <a:pPr marL="0" indent="0">
              <a:lnSpc>
                <a:spcPct val="110000"/>
              </a:lnSpc>
              <a:spcBef>
                <a:spcPts val="0"/>
              </a:spcBef>
              <a:buNone/>
            </a:pPr>
            <a:r>
              <a:rPr lang="en-GB" sz="1300" dirty="0">
                <a:latin typeface="+mn-lt"/>
              </a:rPr>
              <a:t>The NW London Training Hub are working with NW London Borough’s Citizens Advice Services to provide an Advice First Aid training course.</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will be open to Social Prescribing Link Workers – Health &amp; Wellbeing Coaches and Care Coordinators may find the training beneficial as well, but the target group are Social Prescribers.</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Due to the cost-of-living crisis, Citizens Advice Harrow are delivering a session of free advice training for local community organisations as part of our Advising Londoners Partnership project. Citizens Advice services are operating this across the NW London Boroughs and the Harrow team are the hub to operate this training at a NW London level. They have agreed to provide this training to the Social Prescriber Team in General Practice.</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They will advise you how you can help if your clients are facing an emergency or crisis - where to start and where to signpost to other organisations and also where to find useful information online in relation to issues such as Housing, Benefits and Debt. There will also be a short follow up session at a later date which they will discuss on the training day.</a:t>
            </a:r>
          </a:p>
          <a:p>
            <a:pPr>
              <a:lnSpc>
                <a:spcPct val="110000"/>
              </a:lnSpc>
              <a:spcBef>
                <a:spcPts val="0"/>
              </a:spcBef>
            </a:pPr>
            <a:endParaRPr lang="en-GB" sz="1300" dirty="0">
              <a:highlight>
                <a:srgbClr val="FFFF00"/>
              </a:highlight>
              <a:latin typeface="+mn-lt"/>
            </a:endParaRPr>
          </a:p>
          <a:p>
            <a:pPr marL="0" indent="0">
              <a:lnSpc>
                <a:spcPct val="110000"/>
              </a:lnSpc>
              <a:spcBef>
                <a:spcPts val="0"/>
              </a:spcBef>
              <a:buNone/>
            </a:pPr>
            <a:r>
              <a:rPr lang="en-GB" sz="1300" dirty="0">
                <a:latin typeface="+mn-lt"/>
              </a:rPr>
              <a:t>There are 15 spaces available - The course will take place on </a:t>
            </a:r>
            <a:r>
              <a:rPr lang="en-GB" sz="1300" b="1" dirty="0">
                <a:latin typeface="+mn-lt"/>
              </a:rPr>
              <a:t>Tuesday 30</a:t>
            </a:r>
            <a:r>
              <a:rPr lang="en-GB" sz="1300" b="1" baseline="30000" dirty="0">
                <a:latin typeface="+mn-lt"/>
              </a:rPr>
              <a:t>th</a:t>
            </a:r>
            <a:r>
              <a:rPr lang="en-GB" sz="1300" b="1" dirty="0">
                <a:latin typeface="+mn-lt"/>
              </a:rPr>
              <a:t> September 2025 – 10.00am start till 2.30pm.</a:t>
            </a:r>
          </a:p>
          <a:p>
            <a:pPr marL="0" indent="0">
              <a:lnSpc>
                <a:spcPct val="110000"/>
              </a:lnSpc>
              <a:spcBef>
                <a:spcPts val="0"/>
              </a:spcBef>
              <a:buNone/>
            </a:pPr>
            <a:endParaRPr lang="en-GB" sz="1300" i="1" dirty="0">
              <a:highlight>
                <a:srgbClr val="FFFF00"/>
              </a:highlight>
              <a:latin typeface="+mn-lt"/>
            </a:endParaRPr>
          </a:p>
          <a:p>
            <a:pPr marL="0" indent="0">
              <a:lnSpc>
                <a:spcPct val="110000"/>
              </a:lnSpc>
              <a:spcBef>
                <a:spcPts val="0"/>
              </a:spcBef>
              <a:buNone/>
            </a:pPr>
            <a:r>
              <a:rPr lang="en-GB" sz="1300" dirty="0">
                <a:latin typeface="+mn-lt"/>
              </a:rPr>
              <a:t>The session will take place </a:t>
            </a:r>
            <a:r>
              <a:rPr lang="en-GB" sz="1300" b="1" dirty="0">
                <a:latin typeface="+mn-lt"/>
              </a:rPr>
              <a:t>Face to Face at Harrow Baptist Church - College Road, Harrow. HA1 1BA. </a:t>
            </a:r>
            <a:r>
              <a:rPr lang="en-GB" sz="1300" b="1" i="1" dirty="0">
                <a:latin typeface="+mn-lt"/>
              </a:rPr>
              <a:t>The venue is within walking distance of Harrow on the Hill Tube station served by the Metropolitan Line.</a:t>
            </a:r>
            <a:endParaRPr lang="en-GB" sz="1300" i="1" dirty="0">
              <a:latin typeface="+mn-lt"/>
            </a:endParaRPr>
          </a:p>
          <a:p>
            <a:pPr>
              <a:lnSpc>
                <a:spcPct val="110000"/>
              </a:lnSpc>
              <a:spcBef>
                <a:spcPts val="0"/>
              </a:spcBef>
            </a:pPr>
            <a:endParaRPr lang="en-GB" sz="1300" dirty="0">
              <a:highlight>
                <a:srgbClr val="FFFF00"/>
              </a:highlight>
              <a:latin typeface="+mn-lt"/>
            </a:endParaRPr>
          </a:p>
          <a:p>
            <a:pPr marL="0" indent="0">
              <a:lnSpc>
                <a:spcPct val="110000"/>
              </a:lnSpc>
              <a:spcBef>
                <a:spcPts val="0"/>
              </a:spcBef>
              <a:buNone/>
            </a:pPr>
            <a:r>
              <a:rPr lang="en-GB" sz="1300" dirty="0">
                <a:latin typeface="+mn-lt"/>
              </a:rPr>
              <a:t>All staff who wish to attend this course, please complete the relevant form via the NW London Training Hub website &amp; </a:t>
            </a:r>
            <a:r>
              <a:rPr lang="en-GB" sz="1300" dirty="0" err="1">
                <a:latin typeface="+mn-lt"/>
              </a:rPr>
              <a:t>MedTribe</a:t>
            </a:r>
            <a:r>
              <a:rPr lang="en-GB" sz="1300" dirty="0">
                <a:latin typeface="+mn-lt"/>
              </a:rPr>
              <a:t> – </a:t>
            </a:r>
            <a:r>
              <a:rPr lang="en-GB" sz="1300" dirty="0">
                <a:latin typeface="+mn-lt"/>
                <a:hlinkClick r:id="rId3"/>
              </a:rPr>
              <a:t>https://medtribe.com/courses/advice-first-aid-training?utm_medium=copy-link&amp;utm_source=share-modal</a:t>
            </a:r>
            <a:r>
              <a:rPr lang="en-GB" sz="1300" dirty="0">
                <a:latin typeface="+mn-lt"/>
              </a:rPr>
              <a:t> – If you have any questions please contact Jon Ord – ARRS Programme Officer – </a:t>
            </a:r>
            <a:r>
              <a:rPr lang="en-GB" sz="1300" dirty="0">
                <a:latin typeface="+mn-lt"/>
                <a:hlinkClick r:id="rId4"/>
              </a:rPr>
              <a:t>jonathan.ord1@nhs.net</a:t>
            </a:r>
            <a:r>
              <a:rPr lang="en-GB" sz="1300" dirty="0">
                <a:latin typeface="+mn-lt"/>
              </a:rPr>
              <a:t> </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91A3C06D-6381-379E-0874-2B724CEECC63}"/>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19520253-FD09-2A56-FBB2-58E8855E7136}"/>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E2C09939-A13E-6ED0-8D1E-A320FCC3A7F1}"/>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102BE662-386B-D89E-1076-361D84EAC7A4}"/>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43393AA8-F49F-FB9C-9CE5-396B1E7CC680}"/>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2A87CAF9-AA26-BC52-0533-E8425CB35527}"/>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554445D9-99F5-CB7D-E633-B3A798183F85}"/>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45D82DC5-B609-EA9E-A623-792B6A753C9F}"/>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14691F8A-CA53-3CF7-F0E0-780CDE488C85}"/>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8653C1DB-4DF9-49A4-B8C7-A834BAFC600F}"/>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11C61854-58E2-FA75-1CD9-58B70EE09877}"/>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9EA00ACD-20D5-521B-875E-BA992D5F3E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437541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702666"/>
            <a:ext cx="10515600" cy="2022246"/>
          </a:xfrm>
        </p:spPr>
        <p:txBody>
          <a:bodyPr>
            <a:normAutofit/>
          </a:bodyPr>
          <a:lstStyle/>
          <a:p>
            <a:pPr algn="ctr"/>
            <a:r>
              <a:rPr lang="en-US" sz="4000" b="1" dirty="0">
                <a:solidFill>
                  <a:srgbClr val="0070C0"/>
                </a:solidFill>
                <a:latin typeface="+mn-lt"/>
                <a:cs typeface="Arial" panose="020B0604020202020204" pitchFamily="34" charset="0"/>
              </a:rPr>
              <a:t>ARRS 2 Day Foundation Health Coaching Course.</a:t>
            </a: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2880360"/>
            <a:ext cx="11049000" cy="3639312"/>
          </a:xfrm>
        </p:spPr>
        <p:txBody>
          <a:bodyPr>
            <a:normAutofit/>
          </a:bodyPr>
          <a:lstStyle/>
          <a:p>
            <a:pPr marL="0" indent="0">
              <a:lnSpc>
                <a:spcPct val="110000"/>
              </a:lnSpc>
              <a:spcBef>
                <a:spcPts val="0"/>
              </a:spcBef>
              <a:buNone/>
            </a:pPr>
            <a:r>
              <a:rPr lang="en-GB" sz="1200" dirty="0">
                <a:latin typeface="+mn-lt"/>
              </a:rPr>
              <a:t>Building on previous work the past 3 years, the NW London Training Hub are working with provider Peak Health Coaching to provide the PCI approved core required 2-day health &amp; role coaching programme for the new to role Social Prescribing Link workers and Care Co-Ordinators. </a:t>
            </a:r>
          </a:p>
          <a:p>
            <a:pPr marL="0" indent="0">
              <a:lnSpc>
                <a:spcPct val="110000"/>
              </a:lnSpc>
              <a:spcBef>
                <a:spcPts val="0"/>
              </a:spcBef>
              <a:buNone/>
            </a:pPr>
            <a:endParaRPr lang="en-GB" sz="1200" dirty="0">
              <a:latin typeface="+mn-lt"/>
            </a:endParaRPr>
          </a:p>
          <a:p>
            <a:pPr marL="0" indent="0">
              <a:lnSpc>
                <a:spcPct val="110000"/>
              </a:lnSpc>
              <a:spcBef>
                <a:spcPts val="0"/>
              </a:spcBef>
              <a:buNone/>
            </a:pPr>
            <a:r>
              <a:rPr lang="en-GB" sz="1200" dirty="0">
                <a:latin typeface="+mn-lt"/>
              </a:rPr>
              <a:t>Due to requests for development, the 2-day Foundation Health Coaching course will now also be opened up to additional clinical roles - Clinical Pharmacist, Dieticians, FC Physiotherapists, Physician Associate &amp; Paramedics to aid in these roles support of long-term condition management. </a:t>
            </a:r>
          </a:p>
          <a:p>
            <a:pPr marL="0" indent="0">
              <a:lnSpc>
                <a:spcPct val="110000"/>
              </a:lnSpc>
              <a:spcBef>
                <a:spcPts val="0"/>
              </a:spcBef>
              <a:buNone/>
            </a:pPr>
            <a:r>
              <a:rPr lang="en-GB" sz="1200" i="1" dirty="0">
                <a:latin typeface="+mn-lt"/>
              </a:rPr>
              <a:t>Please note this course will not be relevant for all of these roles, so please only apply if it is relevant to your daily practice due to funding limitations. </a:t>
            </a:r>
          </a:p>
          <a:p>
            <a:pPr marL="0" indent="0">
              <a:lnSpc>
                <a:spcPct val="110000"/>
              </a:lnSpc>
              <a:spcBef>
                <a:spcPts val="0"/>
              </a:spcBef>
              <a:buNone/>
            </a:pPr>
            <a:endParaRPr lang="en-GB" sz="1200" i="1" dirty="0">
              <a:latin typeface="+mn-lt"/>
            </a:endParaRPr>
          </a:p>
          <a:p>
            <a:pPr marL="0" indent="0">
              <a:lnSpc>
                <a:spcPct val="110000"/>
              </a:lnSpc>
              <a:spcBef>
                <a:spcPts val="0"/>
              </a:spcBef>
              <a:buNone/>
            </a:pPr>
            <a:r>
              <a:rPr lang="en-GB" sz="1200" dirty="0">
                <a:latin typeface="+mn-lt"/>
              </a:rPr>
              <a:t>The 4 Day Intermediate Health Coaching course required for Health &amp; Wellbeing Coaches new to role, may still be available so please email directly to enquire about this.</a:t>
            </a:r>
          </a:p>
          <a:p>
            <a:pPr marL="0" indent="0">
              <a:lnSpc>
                <a:spcPct val="110000"/>
              </a:lnSpc>
              <a:spcBef>
                <a:spcPts val="0"/>
              </a:spcBef>
              <a:buNone/>
            </a:pPr>
            <a:endParaRPr lang="en-GB" sz="1200" dirty="0">
              <a:latin typeface="+mn-lt"/>
            </a:endParaRPr>
          </a:p>
          <a:p>
            <a:pPr marL="0" indent="0">
              <a:lnSpc>
                <a:spcPct val="110000"/>
              </a:lnSpc>
              <a:spcBef>
                <a:spcPts val="0"/>
              </a:spcBef>
              <a:buNone/>
            </a:pPr>
            <a:r>
              <a:rPr lang="en-GB" sz="1200" dirty="0">
                <a:latin typeface="+mn-lt"/>
              </a:rPr>
              <a:t>To apply for a space please complete the following EOI form - </a:t>
            </a:r>
            <a:r>
              <a:rPr lang="en-GB" sz="1200" dirty="0">
                <a:latin typeface="+mn-lt"/>
                <a:hlinkClick r:id="rId3"/>
              </a:rPr>
              <a:t>https://nwltraininghub.co.uk/arrs-2-day-foundation-health-coaching-course/</a:t>
            </a:r>
            <a:r>
              <a:rPr lang="en-GB" sz="1200" dirty="0">
                <a:latin typeface="+mn-lt"/>
              </a:rPr>
              <a:t>   </a:t>
            </a:r>
          </a:p>
          <a:p>
            <a:pPr marL="0" indent="0">
              <a:lnSpc>
                <a:spcPct val="110000"/>
              </a:lnSpc>
              <a:spcBef>
                <a:spcPts val="0"/>
              </a:spcBef>
              <a:buNone/>
            </a:pPr>
            <a:r>
              <a:rPr lang="en-GB" sz="1200" dirty="0">
                <a:latin typeface="+mn-lt"/>
              </a:rPr>
              <a:t>If you have any further questions around recruitment, please contact Jon Ord – NWL ARRS Programme Officer – </a:t>
            </a:r>
            <a:r>
              <a:rPr lang="en-GB" sz="1200" dirty="0">
                <a:latin typeface="+mn-lt"/>
                <a:hlinkClick r:id="rId4"/>
              </a:rPr>
              <a:t>jonathan.ord1@nhs.net</a:t>
            </a:r>
            <a:r>
              <a:rPr lang="en-GB" sz="1200" dirty="0">
                <a:latin typeface="+mn-lt"/>
              </a:rPr>
              <a:t>.</a:t>
            </a:r>
          </a:p>
          <a:p>
            <a:pPr marL="0" indent="0">
              <a:lnSpc>
                <a:spcPct val="110000"/>
              </a:lnSpc>
              <a:spcBef>
                <a:spcPts val="0"/>
              </a:spcBef>
              <a:buNone/>
            </a:pPr>
            <a:endParaRPr lang="en-GB" sz="1200" dirty="0">
              <a:latin typeface="+mn-lt"/>
            </a:endParaRPr>
          </a:p>
          <a:p>
            <a:pPr marL="0" indent="0">
              <a:lnSpc>
                <a:spcPct val="110000"/>
              </a:lnSpc>
              <a:spcBef>
                <a:spcPts val="0"/>
              </a:spcBef>
              <a:buNone/>
            </a:pPr>
            <a:r>
              <a:rPr lang="en-GB" sz="12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3AAF5E24-86FB-0688-887D-CEB9F3D7B172}"/>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ADFADD48-F5A5-B549-49D5-54C98876D092}"/>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B87ADFE4-3385-CB0D-6543-B49D48DAB61A}"/>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55048EC1-D9E8-6CBD-BB5A-1C71B54C58EC}"/>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F0402577-CE9F-F8A8-1F5D-FCC5ABF52BCB}"/>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CA220DCA-9B6A-7766-C18E-8A48E169684C}"/>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93017DAA-5B3D-6313-FBB8-17A73E5C6C1E}"/>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2FC6A9B6-5F61-E581-1001-20BDF7B38F75}"/>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2FDCEFDE-BBC1-8C75-3337-E4028E63984C}"/>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5ED0E397-588C-240E-D69E-B9A968DBDB01}"/>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F42287E3-D352-F369-37BB-AC199961BC53}"/>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982B5A34-544D-EE6F-6343-EDCCBDF843A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3404479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702666"/>
            <a:ext cx="10515600" cy="2022246"/>
          </a:xfrm>
        </p:spPr>
        <p:txBody>
          <a:bodyPr>
            <a:normAutofit/>
          </a:bodyPr>
          <a:lstStyle/>
          <a:p>
            <a:pPr algn="ctr"/>
            <a:r>
              <a:rPr lang="en-US" sz="4000" b="1" dirty="0">
                <a:solidFill>
                  <a:srgbClr val="0070C0"/>
                </a:solidFill>
                <a:latin typeface="+mn-lt"/>
                <a:cs typeface="Arial" panose="020B0604020202020204" pitchFamily="34" charset="0"/>
              </a:rPr>
              <a:t>Pitstop Foundation Level Diabetes Course - </a:t>
            </a:r>
            <a:br>
              <a:rPr lang="en-US" sz="4000" b="1" dirty="0">
                <a:solidFill>
                  <a:srgbClr val="0070C0"/>
                </a:solidFill>
                <a:latin typeface="+mn-lt"/>
                <a:cs typeface="Arial" panose="020B0604020202020204" pitchFamily="34" charset="0"/>
              </a:rPr>
            </a:br>
            <a:r>
              <a:rPr lang="en-US" sz="4000" b="1" dirty="0">
                <a:solidFill>
                  <a:srgbClr val="0070C0"/>
                </a:solidFill>
                <a:latin typeface="+mn-lt"/>
                <a:cs typeface="Arial" panose="020B0604020202020204" pitchFamily="34" charset="0"/>
              </a:rPr>
              <a:t>Open to ARRS Clinical roles.</a:t>
            </a: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2346036"/>
            <a:ext cx="11049000" cy="4414982"/>
          </a:xfrm>
        </p:spPr>
        <p:txBody>
          <a:bodyPr>
            <a:normAutofit fontScale="77500" lnSpcReduction="20000"/>
          </a:bodyPr>
          <a:lstStyle/>
          <a:p>
            <a:pPr marL="0" indent="0">
              <a:lnSpc>
                <a:spcPct val="110000"/>
              </a:lnSpc>
              <a:spcBef>
                <a:spcPts val="0"/>
              </a:spcBef>
              <a:buNone/>
            </a:pPr>
            <a:r>
              <a:rPr lang="en-GB" sz="1300" dirty="0">
                <a:latin typeface="+mn-lt"/>
                <a:ea typeface="Calibri" panose="020F0502020204030204" pitchFamily="34" charset="0"/>
              </a:rPr>
              <a:t>O</a:t>
            </a:r>
            <a:r>
              <a:rPr lang="en-GB" sz="1300" dirty="0">
                <a:effectLst/>
                <a:latin typeface="+mn-lt"/>
                <a:ea typeface="Calibri" panose="020F0502020204030204" pitchFamily="34" charset="0"/>
              </a:rPr>
              <a:t>pen to any ARRS clinical staff including </a:t>
            </a:r>
            <a:r>
              <a:rPr lang="en-GB" sz="1300" b="1" i="1" dirty="0">
                <a:effectLst/>
                <a:latin typeface="+mn-lt"/>
                <a:ea typeface="Calibri" panose="020F0502020204030204" pitchFamily="34" charset="0"/>
              </a:rPr>
              <a:t>Pharmacists, Paramedics, Physician Assistant, Pharmacy Technician, Nurse Associate, Dieticians, Podiatrists &amp; Advanced Clinical Practitioners. </a:t>
            </a:r>
            <a:r>
              <a:rPr lang="en-GB" sz="1300" dirty="0">
                <a:effectLst/>
                <a:latin typeface="+mn-lt"/>
                <a:ea typeface="Calibri" panose="020F0502020204030204" pitchFamily="34" charset="0"/>
              </a:rPr>
              <a:t>Please submit the details requested below to obtain a code.</a:t>
            </a:r>
            <a:endParaRPr lang="en-GB" sz="1300" b="1" i="1" u="sng" dirty="0">
              <a:solidFill>
                <a:srgbClr val="FF0000"/>
              </a:solidFill>
              <a:effectLst/>
              <a:latin typeface="+mn-lt"/>
              <a:ea typeface="Calibri" panose="020F0502020204030204" pitchFamily="34" charset="0"/>
            </a:endParaRP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r>
              <a:rPr lang="en-GB" sz="1300" dirty="0">
                <a:effectLst/>
                <a:latin typeface="+mn-lt"/>
                <a:ea typeface="Calibri" panose="020F0502020204030204" pitchFamily="34" charset="0"/>
              </a:rPr>
              <a:t>This 3-day multidisciplinary diabetes foundation course focuses on the core diabetes services and care provision for people with type 2 diabetes and prediabetes and emergency management for people with type 1 diabetes. It is aimed at healthcare professionals working in primary care who want to work as a team to improve diabetes services and patient outcomes using structured care pathways.</a:t>
            </a: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r>
              <a:rPr lang="en-GB" sz="1300" dirty="0">
                <a:effectLst/>
                <a:latin typeface="+mn-lt"/>
                <a:ea typeface="Calibri" panose="020F0502020204030204" pitchFamily="34" charset="0"/>
              </a:rPr>
              <a:t>What will be covered?</a:t>
            </a:r>
          </a:p>
          <a:p>
            <a:pPr marL="0" indent="0">
              <a:lnSpc>
                <a:spcPct val="110000"/>
              </a:lnSpc>
              <a:spcBef>
                <a:spcPts val="0"/>
              </a:spcBef>
              <a:buNone/>
            </a:pPr>
            <a:r>
              <a:rPr lang="en-GB" sz="1300" dirty="0">
                <a:effectLst/>
                <a:latin typeface="+mn-lt"/>
                <a:ea typeface="Calibri" panose="020F0502020204030204" pitchFamily="34" charset="0"/>
              </a:rPr>
              <a:t>•	Classification and accurate diagnosis</a:t>
            </a:r>
          </a:p>
          <a:p>
            <a:pPr marL="0" indent="0">
              <a:lnSpc>
                <a:spcPct val="110000"/>
              </a:lnSpc>
              <a:spcBef>
                <a:spcPts val="0"/>
              </a:spcBef>
              <a:buNone/>
            </a:pPr>
            <a:r>
              <a:rPr lang="en-GB" sz="1300" dirty="0">
                <a:effectLst/>
                <a:latin typeface="+mn-lt"/>
                <a:ea typeface="Calibri" panose="020F0502020204030204" pitchFamily="34" charset="0"/>
              </a:rPr>
              <a:t>•	Diabetes screening for at risk groups</a:t>
            </a:r>
          </a:p>
          <a:p>
            <a:pPr marL="0" indent="0">
              <a:lnSpc>
                <a:spcPct val="110000"/>
              </a:lnSpc>
              <a:spcBef>
                <a:spcPts val="0"/>
              </a:spcBef>
              <a:buNone/>
            </a:pPr>
            <a:r>
              <a:rPr lang="en-GB" sz="1300" dirty="0">
                <a:effectLst/>
                <a:latin typeface="+mn-lt"/>
                <a:ea typeface="Calibri" panose="020F0502020204030204" pitchFamily="34" charset="0"/>
              </a:rPr>
              <a:t>•	Day to day living choices</a:t>
            </a:r>
          </a:p>
          <a:p>
            <a:pPr marL="0" indent="0">
              <a:lnSpc>
                <a:spcPct val="110000"/>
              </a:lnSpc>
              <a:spcBef>
                <a:spcPts val="0"/>
              </a:spcBef>
              <a:buNone/>
            </a:pPr>
            <a:r>
              <a:rPr lang="en-GB" sz="1300" dirty="0">
                <a:effectLst/>
                <a:latin typeface="+mn-lt"/>
                <a:ea typeface="Calibri" panose="020F0502020204030204" pitchFamily="34" charset="0"/>
              </a:rPr>
              <a:t>•	Encouraging referrals to the Diabetes Prevention Programme and Structured Education</a:t>
            </a:r>
          </a:p>
          <a:p>
            <a:pPr marL="0" indent="0">
              <a:lnSpc>
                <a:spcPct val="110000"/>
              </a:lnSpc>
              <a:spcBef>
                <a:spcPts val="0"/>
              </a:spcBef>
              <a:buNone/>
            </a:pPr>
            <a:r>
              <a:rPr lang="en-GB" sz="1300" dirty="0">
                <a:effectLst/>
                <a:latin typeface="+mn-lt"/>
                <a:ea typeface="Calibri" panose="020F0502020204030204" pitchFamily="34" charset="0"/>
              </a:rPr>
              <a:t>•	The oral diabetes medication pathway and related subjects (DVLA, hypoglycaemia, monitoring, concordance, individual target setting)</a:t>
            </a:r>
          </a:p>
          <a:p>
            <a:pPr marL="0" indent="0">
              <a:lnSpc>
                <a:spcPct val="110000"/>
              </a:lnSpc>
              <a:spcBef>
                <a:spcPts val="0"/>
              </a:spcBef>
              <a:buNone/>
            </a:pPr>
            <a:r>
              <a:rPr lang="en-GB" sz="1300" dirty="0">
                <a:effectLst/>
                <a:latin typeface="+mn-lt"/>
                <a:ea typeface="Calibri" panose="020F0502020204030204" pitchFamily="34" charset="0"/>
              </a:rPr>
              <a:t>•	Managing illness</a:t>
            </a:r>
          </a:p>
          <a:p>
            <a:pPr marL="0" indent="0">
              <a:lnSpc>
                <a:spcPct val="110000"/>
              </a:lnSpc>
              <a:spcBef>
                <a:spcPts val="0"/>
              </a:spcBef>
              <a:buNone/>
            </a:pPr>
            <a:r>
              <a:rPr lang="en-GB" sz="1300" dirty="0">
                <a:effectLst/>
                <a:latin typeface="+mn-lt"/>
                <a:ea typeface="Calibri" panose="020F0502020204030204" pitchFamily="34" charset="0"/>
              </a:rPr>
              <a:t>•	The provision of essential diabetes care using structured care pathways</a:t>
            </a:r>
          </a:p>
          <a:p>
            <a:pPr marL="0" indent="0">
              <a:lnSpc>
                <a:spcPct val="110000"/>
              </a:lnSpc>
              <a:spcBef>
                <a:spcPts val="0"/>
              </a:spcBef>
              <a:buNone/>
            </a:pPr>
            <a:r>
              <a:rPr lang="en-GB" sz="1300" dirty="0">
                <a:effectLst/>
                <a:latin typeface="+mn-lt"/>
                <a:ea typeface="Calibri" panose="020F0502020204030204" pitchFamily="34" charset="0"/>
              </a:rPr>
              <a:t>•	Cardiovascular disease prevention, including blood pressure, lipid and kidney management</a:t>
            </a:r>
          </a:p>
          <a:p>
            <a:pPr marL="0" indent="0">
              <a:lnSpc>
                <a:spcPct val="110000"/>
              </a:lnSpc>
              <a:spcBef>
                <a:spcPts val="0"/>
              </a:spcBef>
              <a:buNone/>
            </a:pPr>
            <a:r>
              <a:rPr lang="en-GB" sz="1300" dirty="0">
                <a:effectLst/>
                <a:latin typeface="+mn-lt"/>
                <a:ea typeface="Calibri" panose="020F0502020204030204" pitchFamily="34" charset="0"/>
              </a:rPr>
              <a:t>•	Eye screening and diabetes eye complications</a:t>
            </a:r>
          </a:p>
          <a:p>
            <a:pPr marL="0" indent="0">
              <a:lnSpc>
                <a:spcPct val="110000"/>
              </a:lnSpc>
              <a:spcBef>
                <a:spcPts val="0"/>
              </a:spcBef>
              <a:buNone/>
            </a:pPr>
            <a:r>
              <a:rPr lang="en-GB" sz="1300" dirty="0">
                <a:effectLst/>
                <a:latin typeface="+mn-lt"/>
                <a:ea typeface="Calibri" panose="020F0502020204030204" pitchFamily="34" charset="0"/>
              </a:rPr>
              <a:t>•	Emotional and mental health</a:t>
            </a:r>
          </a:p>
          <a:p>
            <a:pPr marL="0" indent="0">
              <a:lnSpc>
                <a:spcPct val="110000"/>
              </a:lnSpc>
              <a:spcBef>
                <a:spcPts val="0"/>
              </a:spcBef>
              <a:buNone/>
            </a:pPr>
            <a:r>
              <a:rPr lang="en-GB" sz="1300" dirty="0">
                <a:effectLst/>
                <a:latin typeface="+mn-lt"/>
                <a:ea typeface="Calibri" panose="020F0502020204030204" pitchFamily="34" charset="0"/>
              </a:rPr>
              <a:t>•	The foot assessment, foot advice and appropriate referral</a:t>
            </a:r>
          </a:p>
          <a:p>
            <a:pPr marL="0" indent="0">
              <a:lnSpc>
                <a:spcPct val="110000"/>
              </a:lnSpc>
              <a:spcBef>
                <a:spcPts val="0"/>
              </a:spcBef>
              <a:buNone/>
            </a:pPr>
            <a:r>
              <a:rPr lang="en-GB" sz="1300" dirty="0">
                <a:effectLst/>
                <a:latin typeface="+mn-lt"/>
                <a:ea typeface="Calibri" panose="020F0502020204030204" pitchFamily="34" charset="0"/>
              </a:rPr>
              <a:t>•	Preconceptual counselling and family planning advice (self-directed learning)</a:t>
            </a:r>
          </a:p>
          <a:p>
            <a:pPr marL="0" indent="0">
              <a:lnSpc>
                <a:spcPct val="110000"/>
              </a:lnSpc>
              <a:spcBef>
                <a:spcPts val="0"/>
              </a:spcBef>
              <a:buNone/>
            </a:pPr>
            <a:r>
              <a:rPr lang="en-GB" sz="1300" dirty="0">
                <a:effectLst/>
                <a:latin typeface="+mn-lt"/>
                <a:ea typeface="Calibri" panose="020F0502020204030204" pitchFamily="34" charset="0"/>
              </a:rPr>
              <a:t>•	Case studies: putting it into practice</a:t>
            </a:r>
          </a:p>
          <a:p>
            <a:pPr marL="0" indent="0">
              <a:lnSpc>
                <a:spcPct val="110000"/>
              </a:lnSpc>
              <a:spcBef>
                <a:spcPts val="0"/>
              </a:spcBef>
              <a:buNone/>
            </a:pPr>
            <a:r>
              <a:rPr lang="en-GB" sz="1300" dirty="0">
                <a:effectLst/>
                <a:latin typeface="+mn-lt"/>
                <a:ea typeface="Calibri" panose="020F0502020204030204" pitchFamily="34" charset="0"/>
              </a:rPr>
              <a:t>•	Use of audit to improve outcomes</a:t>
            </a: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r>
              <a:rPr lang="en-GB" sz="1300" dirty="0">
                <a:effectLst/>
                <a:latin typeface="+mn-lt"/>
                <a:ea typeface="Calibri" panose="020F0502020204030204" pitchFamily="34" charset="0"/>
              </a:rPr>
              <a:t>Please email </a:t>
            </a:r>
            <a:r>
              <a:rPr lang="en-GB" sz="1300" dirty="0">
                <a:effectLst/>
                <a:latin typeface="+mn-lt"/>
                <a:ea typeface="Calibri" panose="020F0502020204030204" pitchFamily="34" charset="0"/>
                <a:hlinkClick r:id="rId3"/>
              </a:rPr>
              <a:t>jonathan.ord1@nhs.net</a:t>
            </a:r>
            <a:r>
              <a:rPr lang="en-GB" sz="1300" dirty="0">
                <a:effectLst/>
                <a:latin typeface="+mn-lt"/>
                <a:ea typeface="Calibri" panose="020F0502020204030204" pitchFamily="34" charset="0"/>
              </a:rPr>
              <a:t> with: </a:t>
            </a:r>
            <a:r>
              <a:rPr lang="en-GB" sz="1300" b="1" i="1" dirty="0">
                <a:effectLst/>
                <a:latin typeface="+mn-lt"/>
                <a:ea typeface="Calibri" panose="020F0502020204030204" pitchFamily="34" charset="0"/>
              </a:rPr>
              <a:t>Full names, NHS email addresses, Role &amp; Practice/Employer.</a:t>
            </a:r>
          </a:p>
          <a:p>
            <a:pPr marL="0" indent="0">
              <a:lnSpc>
                <a:spcPct val="110000"/>
              </a:lnSpc>
              <a:spcBef>
                <a:spcPts val="0"/>
              </a:spcBef>
              <a:buNone/>
            </a:pPr>
            <a:r>
              <a:rPr lang="en-GB" sz="1300" b="1" dirty="0">
                <a:effectLst/>
                <a:latin typeface="+mn-lt"/>
                <a:ea typeface="Calibri" panose="020F0502020204030204" pitchFamily="34" charset="0"/>
              </a:rPr>
              <a:t>Or</a:t>
            </a:r>
            <a:r>
              <a:rPr lang="en-GB" sz="1300" dirty="0">
                <a:effectLst/>
                <a:latin typeface="+mn-lt"/>
                <a:ea typeface="Calibri" panose="020F0502020204030204" pitchFamily="34" charset="0"/>
              </a:rPr>
              <a:t> submit an expression of interest form via the NW London Training Hub website - </a:t>
            </a:r>
            <a:r>
              <a:rPr lang="en-GB" sz="1300" dirty="0">
                <a:effectLst/>
                <a:latin typeface="+mn-lt"/>
                <a:ea typeface="Calibri" panose="020F0502020204030204" pitchFamily="34" charset="0"/>
                <a:hlinkClick r:id="rId4"/>
              </a:rPr>
              <a:t>https://nwltraininghub.co.uk/expression-of-interest-forms/</a:t>
            </a:r>
            <a:r>
              <a:rPr lang="en-GB" sz="1300" dirty="0">
                <a:effectLst/>
                <a:latin typeface="+mn-lt"/>
                <a:ea typeface="Calibri" panose="020F0502020204030204" pitchFamily="34" charset="0"/>
              </a:rPr>
              <a:t> </a:t>
            </a:r>
          </a:p>
          <a:p>
            <a:pPr marL="0" indent="0">
              <a:lnSpc>
                <a:spcPct val="110000"/>
              </a:lnSpc>
              <a:spcBef>
                <a:spcPts val="0"/>
              </a:spcBef>
              <a:buNone/>
            </a:pPr>
            <a:r>
              <a:rPr lang="en-GB" sz="1300" dirty="0">
                <a:effectLst/>
                <a:latin typeface="+mn-lt"/>
                <a:ea typeface="Calibri" panose="020F0502020204030204" pitchFamily="34" charset="0"/>
              </a:rPr>
              <a:t>Information will be collated and the NW London training hub team to provide registration details for the course.</a:t>
            </a: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endParaRPr lang="en-GB" sz="1300" b="1" i="1"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endParaRPr lang="en-GB" sz="2000" dirty="0">
              <a:latin typeface="+mn-lt"/>
              <a:cs typeface="Arial" panose="020B0604020202020204" pitchFamily="34" charset="0"/>
            </a:endParaRPr>
          </a:p>
        </p:txBody>
      </p:sp>
      <p:grpSp>
        <p:nvGrpSpPr>
          <p:cNvPr id="4" name="Group 3">
            <a:extLst>
              <a:ext uri="{FF2B5EF4-FFF2-40B4-BE49-F238E27FC236}">
                <a16:creationId xmlns:a16="http://schemas.microsoft.com/office/drawing/2014/main" id="{4103F7E2-26CC-DD99-58EA-DADF7E43DF3A}"/>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4F6C50D6-8CFA-70A5-8351-62B22A8F458D}"/>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B32AE19D-129C-D4F3-314B-51AF61A81B0B}"/>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3E7AEA60-A39B-564A-5626-F6B9912F2FDE}"/>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1C3AB21E-4CC3-8196-7C6C-67EF238F24F9}"/>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BB986251-2E63-8CC9-0F5C-D7E3CD08575A}"/>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A2D3CA3E-201D-CFBA-4AFF-B1E7C11DB46F}"/>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1FC9EFD3-528B-DC7A-4895-CEC18345620F}"/>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59F70B61-9B81-E65D-FD31-BCA1D29D1547}"/>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A05266AC-0BD0-4D9A-6600-5ED440A254FC}"/>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C58872E1-B8B3-7340-FDC3-A2A2F0348E2F}"/>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737B518D-0560-CAA4-4C6E-B828CCBF329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2400475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702666"/>
            <a:ext cx="10515600" cy="2022246"/>
          </a:xfrm>
        </p:spPr>
        <p:txBody>
          <a:bodyPr>
            <a:normAutofit/>
          </a:bodyPr>
          <a:lstStyle/>
          <a:p>
            <a:pPr algn="ctr"/>
            <a:r>
              <a:rPr lang="en-US" sz="3200" b="1" dirty="0">
                <a:solidFill>
                  <a:srgbClr val="0070C0"/>
                </a:solidFill>
                <a:latin typeface="+mn-lt"/>
                <a:cs typeface="Arial" panose="020B0604020202020204" pitchFamily="34" charset="0"/>
              </a:rPr>
              <a:t>Foundation Pitstop Diabetes 4-hour update course - </a:t>
            </a:r>
            <a:br>
              <a:rPr lang="en-US" sz="3200" b="1" dirty="0">
                <a:solidFill>
                  <a:srgbClr val="0070C0"/>
                </a:solidFill>
                <a:latin typeface="+mn-lt"/>
                <a:cs typeface="Arial" panose="020B0604020202020204" pitchFamily="34" charset="0"/>
              </a:rPr>
            </a:br>
            <a:r>
              <a:rPr lang="en-US" sz="3200" b="1" dirty="0">
                <a:solidFill>
                  <a:srgbClr val="0070C0"/>
                </a:solidFill>
                <a:latin typeface="+mn-lt"/>
                <a:cs typeface="Arial" panose="020B0604020202020204" pitchFamily="34" charset="0"/>
              </a:rPr>
              <a:t>Open to certain Clinical roles </a:t>
            </a:r>
            <a:r>
              <a:rPr lang="en-US" sz="3200" b="1" dirty="0" err="1">
                <a:solidFill>
                  <a:srgbClr val="0070C0"/>
                </a:solidFill>
                <a:latin typeface="+mn-lt"/>
                <a:cs typeface="Arial" panose="020B0604020202020204" pitchFamily="34" charset="0"/>
              </a:rPr>
              <a:t>inc</a:t>
            </a:r>
            <a:r>
              <a:rPr lang="en-US" sz="3200" b="1" dirty="0">
                <a:solidFill>
                  <a:srgbClr val="0070C0"/>
                </a:solidFill>
                <a:latin typeface="+mn-lt"/>
                <a:cs typeface="Arial" panose="020B0604020202020204" pitchFamily="34" charset="0"/>
              </a:rPr>
              <a:t> ARRS</a:t>
            </a:r>
            <a:r>
              <a:rPr lang="en-US" sz="4000" b="1" dirty="0">
                <a:solidFill>
                  <a:srgbClr val="0070C0"/>
                </a:solidFill>
                <a:latin typeface="+mn-lt"/>
                <a:cs typeface="Arial" panose="020B0604020202020204" pitchFamily="34" charset="0"/>
              </a:rPr>
              <a:t>. </a:t>
            </a: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2364510"/>
            <a:ext cx="11049000" cy="4424218"/>
          </a:xfrm>
        </p:spPr>
        <p:txBody>
          <a:bodyPr>
            <a:normAutofit fontScale="85000" lnSpcReduction="20000"/>
          </a:bodyPr>
          <a:lstStyle/>
          <a:p>
            <a:pPr marL="0" indent="0">
              <a:lnSpc>
                <a:spcPct val="110000"/>
              </a:lnSpc>
              <a:spcBef>
                <a:spcPts val="0"/>
              </a:spcBef>
              <a:buNone/>
            </a:pPr>
            <a:r>
              <a:rPr lang="en-GB" sz="1300" dirty="0">
                <a:latin typeface="+mn-lt"/>
                <a:ea typeface="Calibri" panose="020F0502020204030204" pitchFamily="34" charset="0"/>
              </a:rPr>
              <a:t>O</a:t>
            </a:r>
            <a:r>
              <a:rPr lang="en-GB" sz="1300" dirty="0">
                <a:effectLst/>
                <a:latin typeface="+mn-lt"/>
                <a:ea typeface="Calibri" panose="020F0502020204030204" pitchFamily="34" charset="0"/>
              </a:rPr>
              <a:t>pen to any clinical staff including </a:t>
            </a:r>
            <a:r>
              <a:rPr lang="en-GB" sz="1300" b="1" i="1" dirty="0">
                <a:effectLst/>
                <a:latin typeface="+mn-lt"/>
                <a:ea typeface="Calibri" panose="020F0502020204030204" pitchFamily="34" charset="0"/>
              </a:rPr>
              <a:t>Pharmacists, Paramedics, Physician Associates, Pharmacy Technician, Practice Nurses, Nurse Associate, Dieticians, Podiatrists &amp; Advanced Clinical Practitioners. </a:t>
            </a: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r>
              <a:rPr lang="en-GB" sz="1300" dirty="0">
                <a:effectLst/>
                <a:latin typeface="+mn-lt"/>
                <a:ea typeface="Calibri" panose="020F0502020204030204" pitchFamily="34" charset="0"/>
              </a:rPr>
              <a:t>This 4-hour programme has been developed to update healthcare professionals who deliver the essential primary care services for people with type 2 diabetes and non-diabetic hyperglycaemia.</a:t>
            </a:r>
          </a:p>
          <a:p>
            <a:pPr>
              <a:lnSpc>
                <a:spcPct val="110000"/>
              </a:lnSpc>
              <a:spcBef>
                <a:spcPts val="0"/>
              </a:spcBef>
            </a:pPr>
            <a:r>
              <a:rPr lang="en-GB" sz="1300" dirty="0">
                <a:effectLst/>
                <a:latin typeface="+mn-lt"/>
                <a:ea typeface="Calibri" panose="020F0502020204030204" pitchFamily="34" charset="0"/>
              </a:rPr>
              <a:t>Reflection on scope of practice and current competencies</a:t>
            </a:r>
          </a:p>
          <a:p>
            <a:pPr>
              <a:lnSpc>
                <a:spcPct val="110000"/>
              </a:lnSpc>
              <a:spcBef>
                <a:spcPts val="0"/>
              </a:spcBef>
            </a:pPr>
            <a:r>
              <a:rPr lang="en-GB" sz="1300" dirty="0">
                <a:effectLst/>
                <a:latin typeface="+mn-lt"/>
                <a:ea typeface="Calibri" panose="020F0502020204030204" pitchFamily="34" charset="0"/>
              </a:rPr>
              <a:t>Register maintenance, including common mistakes</a:t>
            </a:r>
          </a:p>
          <a:p>
            <a:pPr>
              <a:lnSpc>
                <a:spcPct val="110000"/>
              </a:lnSpc>
              <a:spcBef>
                <a:spcPts val="0"/>
              </a:spcBef>
            </a:pPr>
            <a:r>
              <a:rPr lang="en-GB" sz="1300" dirty="0">
                <a:effectLst/>
                <a:latin typeface="+mn-lt"/>
                <a:ea typeface="Calibri" panose="020F0502020204030204" pitchFamily="34" charset="0"/>
              </a:rPr>
              <a:t>Frailty update, including target setting and treatment</a:t>
            </a:r>
          </a:p>
          <a:p>
            <a:pPr>
              <a:lnSpc>
                <a:spcPct val="110000"/>
              </a:lnSpc>
              <a:spcBef>
                <a:spcPts val="0"/>
              </a:spcBef>
            </a:pPr>
            <a:r>
              <a:rPr lang="en-GB" sz="1300" dirty="0">
                <a:effectLst/>
                <a:latin typeface="+mn-lt"/>
                <a:ea typeface="Calibri" panose="020F0502020204030204" pitchFamily="34" charset="0"/>
              </a:rPr>
              <a:t>Exploring how the ‘annual review’ is delivered, with a young-onset type 2 and a type 1 case study (including illness management)</a:t>
            </a:r>
          </a:p>
          <a:p>
            <a:pPr>
              <a:lnSpc>
                <a:spcPct val="110000"/>
              </a:lnSpc>
              <a:spcBef>
                <a:spcPts val="0"/>
              </a:spcBef>
            </a:pPr>
            <a:r>
              <a:rPr lang="en-GB" sz="1300" dirty="0">
                <a:effectLst/>
                <a:latin typeface="+mn-lt"/>
                <a:ea typeface="Calibri" panose="020F0502020204030204" pitchFamily="34" charset="0"/>
              </a:rPr>
              <a:t>Orientation to key websites</a:t>
            </a:r>
          </a:p>
          <a:p>
            <a:pPr>
              <a:lnSpc>
                <a:spcPct val="110000"/>
              </a:lnSpc>
              <a:spcBef>
                <a:spcPts val="0"/>
              </a:spcBef>
            </a:pPr>
            <a:r>
              <a:rPr lang="en-GB" sz="1300" dirty="0">
                <a:effectLst/>
                <a:latin typeface="+mn-lt"/>
                <a:ea typeface="Calibri" panose="020F0502020204030204" pitchFamily="34" charset="0"/>
              </a:rPr>
              <a:t>Oral diabetes medication revision</a:t>
            </a:r>
          </a:p>
          <a:p>
            <a:pPr>
              <a:lnSpc>
                <a:spcPct val="110000"/>
              </a:lnSpc>
              <a:spcBef>
                <a:spcPts val="0"/>
              </a:spcBef>
            </a:pPr>
            <a:r>
              <a:rPr lang="en-GB" sz="1300" dirty="0">
                <a:effectLst/>
                <a:latin typeface="+mn-lt"/>
                <a:ea typeface="Calibri" panose="020F0502020204030204" pitchFamily="34" charset="0"/>
              </a:rPr>
              <a:t>A holistic case study encompassing cardiovascular disease prevention and kidney disease prevention.</a:t>
            </a: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r>
              <a:rPr lang="en-GB" sz="1300" dirty="0">
                <a:latin typeface="+mn-lt"/>
                <a:ea typeface="Calibri" panose="020F0502020204030204" pitchFamily="34" charset="0"/>
              </a:rPr>
              <a:t>The applications will be made via </a:t>
            </a:r>
            <a:r>
              <a:rPr lang="en-GB" sz="1300" dirty="0" err="1">
                <a:latin typeface="+mn-lt"/>
                <a:ea typeface="Calibri" panose="020F0502020204030204" pitchFamily="34" charset="0"/>
              </a:rPr>
              <a:t>MedTribe</a:t>
            </a:r>
            <a:r>
              <a:rPr lang="en-GB" sz="1300" dirty="0">
                <a:latin typeface="+mn-lt"/>
                <a:ea typeface="Calibri" panose="020F0502020204030204" pitchFamily="34" charset="0"/>
              </a:rPr>
              <a:t> and the NW London Training Hub Website.</a:t>
            </a:r>
          </a:p>
          <a:p>
            <a:pPr marL="0" indent="0">
              <a:lnSpc>
                <a:spcPct val="110000"/>
              </a:lnSpc>
              <a:spcBef>
                <a:spcPts val="0"/>
              </a:spcBef>
              <a:buNone/>
            </a:pPr>
            <a:r>
              <a:rPr lang="en-GB" sz="1300" dirty="0">
                <a:effectLst/>
                <a:latin typeface="+mn-lt"/>
                <a:ea typeface="Calibri" panose="020F0502020204030204" pitchFamily="34" charset="0"/>
              </a:rPr>
              <a:t>Suitable for healthcare professionals </a:t>
            </a:r>
            <a:r>
              <a:rPr lang="en-GB" sz="1300" b="1" dirty="0">
                <a:effectLst/>
                <a:latin typeface="+mn-lt"/>
                <a:ea typeface="Calibri" panose="020F0502020204030204" pitchFamily="34" charset="0"/>
              </a:rPr>
              <a:t>who have previously attended a foundation-level course </a:t>
            </a:r>
            <a:r>
              <a:rPr lang="en-GB" sz="1300" dirty="0">
                <a:effectLst/>
                <a:latin typeface="+mn-lt"/>
                <a:ea typeface="Calibri" panose="020F0502020204030204" pitchFamily="34" charset="0"/>
              </a:rPr>
              <a:t>and would value an update, and you will be emailed a resource pack, by the training provider, including a workbook, to use during the course. </a:t>
            </a:r>
          </a:p>
          <a:p>
            <a:pPr marL="0" indent="0">
              <a:lnSpc>
                <a:spcPct val="110000"/>
              </a:lnSpc>
              <a:spcBef>
                <a:spcPts val="0"/>
              </a:spcBef>
              <a:buNone/>
            </a:pPr>
            <a:endParaRPr lang="en-GB" sz="1300" dirty="0">
              <a:latin typeface="+mn-lt"/>
              <a:ea typeface="Calibri" panose="020F0502020204030204" pitchFamily="34" charset="0"/>
            </a:endParaRPr>
          </a:p>
          <a:p>
            <a:pPr marL="0" indent="0">
              <a:lnSpc>
                <a:spcPct val="110000"/>
              </a:lnSpc>
              <a:spcBef>
                <a:spcPts val="0"/>
              </a:spcBef>
              <a:buNone/>
            </a:pPr>
            <a:r>
              <a:rPr lang="en-GB" sz="1300" dirty="0">
                <a:effectLst/>
                <a:latin typeface="+mn-lt"/>
                <a:ea typeface="Calibri" panose="020F0502020204030204" pitchFamily="34" charset="0"/>
              </a:rPr>
              <a:t>Monday 10</a:t>
            </a:r>
            <a:r>
              <a:rPr lang="en-GB" sz="1300" baseline="30000" dirty="0">
                <a:effectLst/>
                <a:latin typeface="+mn-lt"/>
                <a:ea typeface="Calibri" panose="020F0502020204030204" pitchFamily="34" charset="0"/>
              </a:rPr>
              <a:t>th</a:t>
            </a:r>
            <a:r>
              <a:rPr lang="en-GB" sz="1300" dirty="0">
                <a:effectLst/>
                <a:latin typeface="+mn-lt"/>
                <a:ea typeface="Calibri" panose="020F0502020204030204" pitchFamily="34" charset="0"/>
              </a:rPr>
              <a:t> November 2025 - 10am to 2pm.</a:t>
            </a:r>
          </a:p>
          <a:p>
            <a:pPr marL="0" indent="0">
              <a:lnSpc>
                <a:spcPct val="110000"/>
              </a:lnSpc>
              <a:spcBef>
                <a:spcPts val="0"/>
              </a:spcBef>
              <a:buNone/>
            </a:pPr>
            <a:r>
              <a:rPr lang="en-GB" sz="1300" dirty="0">
                <a:effectLst/>
                <a:latin typeface="+mn-lt"/>
                <a:ea typeface="Calibri" panose="020F0502020204030204" pitchFamily="34" charset="0"/>
              </a:rPr>
              <a:t>Tuesday 13</a:t>
            </a:r>
            <a:r>
              <a:rPr lang="en-GB" sz="1300" baseline="30000" dirty="0">
                <a:effectLst/>
                <a:latin typeface="+mn-lt"/>
                <a:ea typeface="Calibri" panose="020F0502020204030204" pitchFamily="34" charset="0"/>
              </a:rPr>
              <a:t>th</a:t>
            </a:r>
            <a:r>
              <a:rPr lang="en-GB" sz="1300" dirty="0">
                <a:effectLst/>
                <a:latin typeface="+mn-lt"/>
                <a:ea typeface="Calibri" panose="020F0502020204030204" pitchFamily="34" charset="0"/>
              </a:rPr>
              <a:t> January 2026 – 1pm to 5pm.</a:t>
            </a: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r>
              <a:rPr lang="en-GB" sz="1300" dirty="0">
                <a:effectLst/>
                <a:latin typeface="+mn-lt"/>
                <a:ea typeface="Calibri" panose="020F0502020204030204" pitchFamily="34" charset="0"/>
              </a:rPr>
              <a:t>Please complete the attached form – </a:t>
            </a:r>
            <a:r>
              <a:rPr lang="en-GB" sz="1300" dirty="0">
                <a:latin typeface="+mn-lt"/>
                <a:ea typeface="Calibri" panose="020F0502020204030204" pitchFamily="34" charset="0"/>
                <a:hlinkClick r:id="rId3"/>
              </a:rPr>
              <a:t>https://medtribe.com/courses/foundation-pitstop-diabetes-4-hour-update-course?utm_medium=copy-link&amp;utm_source=share-modal</a:t>
            </a:r>
            <a:r>
              <a:rPr lang="en-GB" sz="1300" dirty="0">
                <a:latin typeface="+mn-lt"/>
                <a:ea typeface="Calibri" panose="020F0502020204030204" pitchFamily="34" charset="0"/>
              </a:rPr>
              <a:t> </a:t>
            </a:r>
            <a:r>
              <a:rPr lang="en-GB" sz="1300" dirty="0">
                <a:effectLst/>
                <a:latin typeface="+mn-lt"/>
                <a:ea typeface="Calibri" panose="020F0502020204030204" pitchFamily="34" charset="0"/>
              </a:rPr>
              <a:t>- </a:t>
            </a:r>
            <a:r>
              <a:rPr lang="en-GB" sz="1300" dirty="0">
                <a:latin typeface="+mn-lt"/>
                <a:ea typeface="Calibri" panose="020F0502020204030204" pitchFamily="34" charset="0"/>
              </a:rPr>
              <a:t>information will be collated and provided to the training provider who will email you nearer the time of the course. </a:t>
            </a:r>
          </a:p>
          <a:p>
            <a:pPr marL="0" indent="0">
              <a:lnSpc>
                <a:spcPct val="110000"/>
              </a:lnSpc>
              <a:spcBef>
                <a:spcPts val="0"/>
              </a:spcBef>
              <a:buNone/>
            </a:pPr>
            <a:r>
              <a:rPr lang="en-GB" sz="1300" i="1" dirty="0">
                <a:latin typeface="+mn-lt"/>
                <a:ea typeface="Calibri" panose="020F0502020204030204" pitchFamily="34" charset="0"/>
              </a:rPr>
              <a:t>If you have any questions, you can email Jon Ord – </a:t>
            </a:r>
            <a:r>
              <a:rPr lang="en-GB" sz="1300" i="1" dirty="0">
                <a:latin typeface="+mn-lt"/>
                <a:ea typeface="Calibri" panose="020F0502020204030204" pitchFamily="34" charset="0"/>
                <a:hlinkClick r:id="rId4"/>
              </a:rPr>
              <a:t>jonathan.ord1@nhs.net</a:t>
            </a:r>
            <a:r>
              <a:rPr lang="en-GB" sz="1300" i="1" dirty="0">
                <a:latin typeface="+mn-lt"/>
                <a:ea typeface="Calibri" panose="020F0502020204030204" pitchFamily="34" charset="0"/>
              </a:rPr>
              <a:t> – ARRS Programme Officer NW London Training Hub.</a:t>
            </a:r>
            <a:endParaRPr lang="en-GB" sz="1300" i="1" dirty="0">
              <a:effectLst/>
              <a:latin typeface="+mn-lt"/>
              <a:ea typeface="Calibri" panose="020F0502020204030204" pitchFamily="34" charset="0"/>
            </a:endParaRPr>
          </a:p>
          <a:p>
            <a:pPr marL="0" indent="0">
              <a:lnSpc>
                <a:spcPct val="110000"/>
              </a:lnSpc>
              <a:spcBef>
                <a:spcPts val="0"/>
              </a:spcBef>
              <a:buNone/>
            </a:pPr>
            <a:endParaRPr lang="en-GB" sz="1300" dirty="0">
              <a:effectLst/>
              <a:latin typeface="+mn-lt"/>
              <a:ea typeface="Calibri" panose="020F0502020204030204" pitchFamily="34" charset="0"/>
            </a:endParaRPr>
          </a:p>
          <a:p>
            <a:pPr marL="0" indent="0">
              <a:lnSpc>
                <a:spcPct val="110000"/>
              </a:lnSpc>
              <a:spcBef>
                <a:spcPts val="0"/>
              </a:spcBef>
              <a:buNone/>
            </a:pPr>
            <a:endParaRPr lang="en-GB" sz="1300" b="1" i="1"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endParaRPr lang="en-GB" sz="2000" dirty="0">
              <a:latin typeface="+mn-lt"/>
              <a:cs typeface="Arial" panose="020B0604020202020204" pitchFamily="34" charset="0"/>
            </a:endParaRPr>
          </a:p>
        </p:txBody>
      </p:sp>
      <p:grpSp>
        <p:nvGrpSpPr>
          <p:cNvPr id="4" name="Group 3">
            <a:extLst>
              <a:ext uri="{FF2B5EF4-FFF2-40B4-BE49-F238E27FC236}">
                <a16:creationId xmlns:a16="http://schemas.microsoft.com/office/drawing/2014/main" id="{4103F7E2-26CC-DD99-58EA-DADF7E43DF3A}"/>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4F6C50D6-8CFA-70A5-8351-62B22A8F458D}"/>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B32AE19D-129C-D4F3-314B-51AF61A81B0B}"/>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3E7AEA60-A39B-564A-5626-F6B9912F2FDE}"/>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1C3AB21E-4CC3-8196-7C6C-67EF238F24F9}"/>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BB986251-2E63-8CC9-0F5C-D7E3CD08575A}"/>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A2D3CA3E-201D-CFBA-4AFF-B1E7C11DB46F}"/>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1FC9EFD3-528B-DC7A-4895-CEC18345620F}"/>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59F70B61-9B81-E65D-FD31-BCA1D29D1547}"/>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A05266AC-0BD0-4D9A-6600-5ED440A254FC}"/>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C58872E1-B8B3-7340-FDC3-A2A2F0348E2F}"/>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737B518D-0560-CAA4-4C6E-B828CCBF329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1070001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73C1C812-4916-F66B-FA62-B6B66F60F3D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E9DFA11-269C-EF6C-C4E5-80D0D9DFD8CA}"/>
              </a:ext>
            </a:extLst>
          </p:cNvPr>
          <p:cNvSpPr>
            <a:spLocks noGrp="1"/>
          </p:cNvSpPr>
          <p:nvPr>
            <p:ph type="title"/>
          </p:nvPr>
        </p:nvSpPr>
        <p:spPr>
          <a:xfrm>
            <a:off x="838200" y="702666"/>
            <a:ext cx="10515600" cy="2022246"/>
          </a:xfrm>
        </p:spPr>
        <p:txBody>
          <a:bodyPr>
            <a:normAutofit/>
          </a:bodyPr>
          <a:lstStyle/>
          <a:p>
            <a:pPr algn="ctr"/>
            <a:r>
              <a:rPr lang="en-US" sz="4000" b="1" dirty="0">
                <a:solidFill>
                  <a:srgbClr val="0070C0"/>
                </a:solidFill>
                <a:latin typeface="+mn-lt"/>
                <a:cs typeface="Arial" panose="020B0604020202020204" pitchFamily="34" charset="0"/>
              </a:rPr>
              <a:t>Red Whale Clinical Update session for Clinical ARRS Staff.</a:t>
            </a:r>
            <a:endParaRPr lang="en-US" sz="4000" b="1" i="1" u="sng" dirty="0">
              <a:solidFill>
                <a:srgbClr val="FF0000"/>
              </a:solidFill>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CBE25D80-BFD7-94D7-872A-EEE52E379131}"/>
              </a:ext>
            </a:extLst>
          </p:cNvPr>
          <p:cNvSpPr>
            <a:spLocks noGrp="1"/>
          </p:cNvSpPr>
          <p:nvPr>
            <p:ph idx="1"/>
          </p:nvPr>
        </p:nvSpPr>
        <p:spPr>
          <a:xfrm>
            <a:off x="838200" y="2309091"/>
            <a:ext cx="11049000" cy="4210581"/>
          </a:xfrm>
        </p:spPr>
        <p:txBody>
          <a:bodyPr>
            <a:normAutofit fontScale="92500" lnSpcReduction="10000"/>
          </a:bodyPr>
          <a:lstStyle/>
          <a:p>
            <a:pPr marL="0" indent="0">
              <a:lnSpc>
                <a:spcPct val="110000"/>
              </a:lnSpc>
              <a:spcBef>
                <a:spcPts val="0"/>
              </a:spcBef>
              <a:buNone/>
            </a:pPr>
            <a:r>
              <a:rPr lang="en-GB" sz="1300" dirty="0">
                <a:latin typeface="+mn-lt"/>
              </a:rPr>
              <a:t>The NW London Training hub have been working with Red Whale to set up a clinical update session for a selection of roles that will include:</a:t>
            </a:r>
          </a:p>
          <a:p>
            <a:pPr>
              <a:lnSpc>
                <a:spcPct val="110000"/>
              </a:lnSpc>
              <a:spcBef>
                <a:spcPts val="0"/>
              </a:spcBef>
            </a:pPr>
            <a:r>
              <a:rPr lang="en-GB" sz="1300" dirty="0">
                <a:latin typeface="+mn-lt"/>
              </a:rPr>
              <a:t>A one-day clinical update session –  with updates in topic areas of Asthma, Hypertension, Pharmacological management of Obesity including GLP-1s and Mental Health covering areas of Physical Health, Depression &amp; Anti Depressants and ADHD – This will only be available by attending the live session.</a:t>
            </a:r>
          </a:p>
          <a:p>
            <a:pPr>
              <a:lnSpc>
                <a:spcPct val="110000"/>
              </a:lnSpc>
              <a:spcBef>
                <a:spcPts val="0"/>
              </a:spcBef>
            </a:pPr>
            <a:r>
              <a:rPr lang="en-GB" sz="1300" dirty="0">
                <a:latin typeface="+mn-lt"/>
              </a:rPr>
              <a:t>Access to the Red Whale Pharmacist update recording for 12 months.</a:t>
            </a:r>
          </a:p>
          <a:p>
            <a:pPr>
              <a:lnSpc>
                <a:spcPct val="110000"/>
              </a:lnSpc>
              <a:spcBef>
                <a:spcPts val="0"/>
              </a:spcBef>
            </a:pPr>
            <a:r>
              <a:rPr lang="en-GB" sz="1300" dirty="0">
                <a:latin typeface="+mn-lt"/>
              </a:rPr>
              <a:t>Access to Red Whales extensive learning resources for 12 months including handbooks on their other live update days to support in CPD development.</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will be open to </a:t>
            </a:r>
            <a:r>
              <a:rPr lang="en-GB" sz="1300" b="1" u="sng" dirty="0">
                <a:latin typeface="+mn-lt"/>
              </a:rPr>
              <a:t>Clinical</a:t>
            </a:r>
            <a:r>
              <a:rPr lang="en-GB" sz="1300" dirty="0">
                <a:latin typeface="+mn-lt"/>
              </a:rPr>
              <a:t> ARRS roles such Pharmacists, Paramedics, Physician Associates, Pharmacy Technician, Nurse Associate, Dieticians, Podiatrists, FC Physios, MH ARRS Registered Healthcare Professionals &amp; Advanced Clinical Practitioners. </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There will be 100 places available, and the session will take place on </a:t>
            </a:r>
            <a:r>
              <a:rPr lang="en-GB" sz="1300" b="1" u="sng" dirty="0">
                <a:latin typeface="+mn-lt"/>
              </a:rPr>
              <a:t>Tuesday 25</a:t>
            </a:r>
            <a:r>
              <a:rPr lang="en-GB" sz="1300" b="1" u="sng" baseline="30000" dirty="0">
                <a:latin typeface="+mn-lt"/>
              </a:rPr>
              <a:t>th</a:t>
            </a:r>
            <a:r>
              <a:rPr lang="en-GB" sz="1300" b="1" u="sng" dirty="0">
                <a:latin typeface="+mn-lt"/>
              </a:rPr>
              <a:t> November 2025 </a:t>
            </a:r>
            <a:r>
              <a:rPr lang="en-GB" sz="1300" dirty="0">
                <a:latin typeface="+mn-lt"/>
              </a:rPr>
              <a:t>– 10am to 4pm and be a remote training. </a:t>
            </a:r>
            <a:r>
              <a:rPr lang="en-GB" sz="1300" i="1" dirty="0">
                <a:latin typeface="+mn-lt"/>
              </a:rPr>
              <a:t>Please note: This session is </a:t>
            </a:r>
            <a:r>
              <a:rPr lang="en-GB" sz="1300" i="1" u="sng" dirty="0">
                <a:latin typeface="+mn-lt"/>
              </a:rPr>
              <a:t>NOT</a:t>
            </a:r>
            <a:r>
              <a:rPr lang="en-GB" sz="1300" i="1" dirty="0">
                <a:latin typeface="+mn-lt"/>
              </a:rPr>
              <a:t> recorded and a different session is available for the 12 months.</a:t>
            </a:r>
          </a:p>
          <a:p>
            <a:pPr>
              <a:lnSpc>
                <a:spcPct val="110000"/>
              </a:lnSpc>
              <a:spcBef>
                <a:spcPts val="0"/>
              </a:spcBef>
            </a:pPr>
            <a:endParaRPr lang="en-GB" sz="1300" dirty="0">
              <a:latin typeface="+mn-lt"/>
            </a:endParaRPr>
          </a:p>
          <a:p>
            <a:pPr marL="0" indent="0">
              <a:lnSpc>
                <a:spcPct val="110000"/>
              </a:lnSpc>
              <a:spcBef>
                <a:spcPts val="0"/>
              </a:spcBef>
              <a:buNone/>
            </a:pPr>
            <a:r>
              <a:rPr lang="en-GB" sz="1300" dirty="0">
                <a:latin typeface="+mn-lt"/>
              </a:rPr>
              <a:t>All staff who wish to attend this course must apply via the NW London Training Hub website &amp; </a:t>
            </a:r>
            <a:r>
              <a:rPr lang="en-GB" sz="1300" dirty="0" err="1">
                <a:latin typeface="+mn-lt"/>
              </a:rPr>
              <a:t>MedTribe</a:t>
            </a:r>
            <a:r>
              <a:rPr lang="en-GB" sz="1300" dirty="0">
                <a:latin typeface="+mn-lt"/>
              </a:rPr>
              <a:t> system - </a:t>
            </a:r>
            <a:r>
              <a:rPr lang="en-GB" sz="1300" dirty="0">
                <a:latin typeface="+mn-lt"/>
                <a:hlinkClick r:id="rId3"/>
              </a:rPr>
              <a:t>https://medtribe.com/courses/red-whale-live-day?utm_medium=copy-link&amp;utm_source=share-modal</a:t>
            </a:r>
            <a:r>
              <a:rPr lang="en-GB" sz="1300" dirty="0">
                <a:latin typeface="+mn-lt"/>
              </a:rPr>
              <a:t> – Applications will be reviewed and booking instructions sent to learners afterwards to finalise their space on the session.</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This course is a full day on each day and takes place remotely, you must have a working camera and sound to attend this interactive course.</a:t>
            </a:r>
          </a:p>
          <a:p>
            <a:pPr marL="0" indent="0">
              <a:lnSpc>
                <a:spcPct val="110000"/>
              </a:lnSpc>
              <a:spcBef>
                <a:spcPts val="0"/>
              </a:spcBef>
              <a:buNone/>
            </a:pPr>
            <a:endParaRPr lang="en-GB" sz="1300" dirty="0">
              <a:latin typeface="+mn-lt"/>
            </a:endParaRP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928149DF-E6A8-35A2-7A31-CBA582267910}"/>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A05FA117-CADB-4AA6-3B1A-B04CE67AD28B}"/>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2C96D8EF-D1EB-B11E-0FD4-9B8BC6E8F967}"/>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1D0259D7-AF58-B9CE-A93D-2A3356159E1C}"/>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58CD794F-CB9F-0F57-7EE5-21F5E5617720}"/>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156CD257-AF9D-120E-3DD6-7677A52FE170}"/>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CF89BC74-6551-4E18-EBC0-2A9B3A2FD8E9}"/>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70600B77-C653-9EE2-7C6C-CBAEA038520E}"/>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22804124-1204-4C2F-6213-5C81E5F336BC}"/>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DEE695F3-86A8-957F-DD77-377A0AE4BBA7}"/>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DD0577D4-92DC-ABC8-56F8-A8997CB74FB4}"/>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77ED2587-64F7-D920-B2F5-E84456C627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2452044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C068A-8CC9-997C-4120-13B9981E17B4}"/>
            </a:ext>
          </a:extLst>
        </p:cNvPr>
        <p:cNvGrpSpPr/>
        <p:nvPr/>
      </p:nvGrpSpPr>
      <p:grpSpPr>
        <a:xfrm>
          <a:off x="0" y="0"/>
          <a:ext cx="0" cy="0"/>
          <a:chOff x="0" y="0"/>
          <a:chExt cx="0" cy="0"/>
        </a:xfrm>
      </p:grpSpPr>
      <p:sp>
        <p:nvSpPr>
          <p:cNvPr id="5" name="Freeform 4">
            <a:extLst>
              <a:ext uri="{FF2B5EF4-FFF2-40B4-BE49-F238E27FC236}">
                <a16:creationId xmlns:a16="http://schemas.microsoft.com/office/drawing/2014/main" id="{9F693C77-4A61-D68E-AC42-1B0D41F6BCCB}"/>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5E2BC9E4-5432-A4BF-B849-5F2F4DC1EB82}"/>
              </a:ext>
            </a:extLst>
          </p:cNvPr>
          <p:cNvSpPr>
            <a:spLocks noGrp="1"/>
          </p:cNvSpPr>
          <p:nvPr>
            <p:ph type="title"/>
          </p:nvPr>
        </p:nvSpPr>
        <p:spPr>
          <a:xfrm>
            <a:off x="838200" y="884122"/>
            <a:ext cx="10515600" cy="972110"/>
          </a:xfrm>
        </p:spPr>
        <p:txBody>
          <a:bodyPr>
            <a:normAutofit fontScale="90000"/>
          </a:bodyPr>
          <a:lstStyle/>
          <a:p>
            <a:pPr algn="ctr"/>
            <a:r>
              <a:rPr lang="en-US" sz="4000" b="1" dirty="0">
                <a:solidFill>
                  <a:srgbClr val="0070C0"/>
                </a:solidFill>
                <a:latin typeface="+mn-lt"/>
                <a:cs typeface="Arial" panose="020B0604020202020204" pitchFamily="34" charset="0"/>
              </a:rPr>
              <a:t>Motivational Interview Training – Open to Multiple Roles.</a:t>
            </a:r>
          </a:p>
        </p:txBody>
      </p:sp>
      <p:sp>
        <p:nvSpPr>
          <p:cNvPr id="3" name="Content Placeholder 2">
            <a:extLst>
              <a:ext uri="{FF2B5EF4-FFF2-40B4-BE49-F238E27FC236}">
                <a16:creationId xmlns:a16="http://schemas.microsoft.com/office/drawing/2014/main" id="{4048E584-7EFC-2EF9-9B2F-AD975D531974}"/>
              </a:ext>
            </a:extLst>
          </p:cNvPr>
          <p:cNvSpPr>
            <a:spLocks noGrp="1"/>
          </p:cNvSpPr>
          <p:nvPr>
            <p:ph idx="1"/>
          </p:nvPr>
        </p:nvSpPr>
        <p:spPr>
          <a:xfrm>
            <a:off x="838200" y="1965960"/>
            <a:ext cx="11049000" cy="4553712"/>
          </a:xfrm>
        </p:spPr>
        <p:txBody>
          <a:bodyPr>
            <a:normAutofit fontScale="92500" lnSpcReduction="20000"/>
          </a:bodyPr>
          <a:lstStyle/>
          <a:p>
            <a:pPr marL="0" indent="0">
              <a:lnSpc>
                <a:spcPct val="110000"/>
              </a:lnSpc>
              <a:spcBef>
                <a:spcPts val="0"/>
              </a:spcBef>
              <a:buNone/>
            </a:pPr>
            <a:r>
              <a:rPr lang="en-GB" sz="1300" dirty="0">
                <a:latin typeface="+mn-lt"/>
              </a:rPr>
              <a:t>The NW London Training Hub and ICB Personalised Care Team are working with </a:t>
            </a:r>
            <a:r>
              <a:rPr lang="en-GB" sz="1300" dirty="0" err="1">
                <a:latin typeface="+mn-lt"/>
              </a:rPr>
              <a:t>EtAl</a:t>
            </a:r>
            <a:r>
              <a:rPr lang="en-GB" sz="1300" dirty="0">
                <a:latin typeface="+mn-lt"/>
              </a:rPr>
              <a:t> to provide a Motivational Interviewing course.</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will be open to multiple roles including: Social Prescribing Link Workers, Health &amp; Wellbeing Coaches &amp; Care Coordinators, Clinical Pharmacists, Pharmacy Technicians, Paramedics, Practice Nurses, Nurse Associates, FC Physios, Dieticians &amp; Physician Assistant. </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will look to cover:</a:t>
            </a:r>
          </a:p>
          <a:p>
            <a:pPr>
              <a:lnSpc>
                <a:spcPct val="110000"/>
              </a:lnSpc>
              <a:spcBef>
                <a:spcPts val="0"/>
              </a:spcBef>
            </a:pPr>
            <a:r>
              <a:rPr lang="en-GB" sz="1300" dirty="0">
                <a:latin typeface="+mn-lt"/>
              </a:rPr>
              <a:t>An introduction to the principles, spirit and skills of motivational interviewing.</a:t>
            </a:r>
          </a:p>
          <a:p>
            <a:pPr>
              <a:lnSpc>
                <a:spcPct val="110000"/>
              </a:lnSpc>
              <a:spcBef>
                <a:spcPts val="0"/>
              </a:spcBef>
            </a:pPr>
            <a:r>
              <a:rPr lang="en-GB" sz="1300" dirty="0">
                <a:latin typeface="+mn-lt"/>
              </a:rPr>
              <a:t>Gain an overview of an effective alternative to persuade people to change their behaviour.</a:t>
            </a:r>
          </a:p>
          <a:p>
            <a:pPr>
              <a:lnSpc>
                <a:spcPct val="110000"/>
              </a:lnSpc>
              <a:spcBef>
                <a:spcPts val="0"/>
              </a:spcBef>
            </a:pPr>
            <a:r>
              <a:rPr lang="en-GB" sz="1300" dirty="0">
                <a:latin typeface="+mn-lt"/>
              </a:rPr>
              <a:t>Gain an appreciation of how people can use their own motivations to find solutions for behaviour change. </a:t>
            </a:r>
          </a:p>
          <a:p>
            <a:pPr>
              <a:lnSpc>
                <a:spcPct val="110000"/>
              </a:lnSpc>
              <a:spcBef>
                <a:spcPts val="0"/>
              </a:spcBef>
            </a:pPr>
            <a:r>
              <a:rPr lang="en-GB" sz="1300" dirty="0">
                <a:latin typeface="+mn-lt"/>
              </a:rPr>
              <a:t>Observe how reflective listening can help when emotions are running high.</a:t>
            </a:r>
          </a:p>
          <a:p>
            <a:pPr>
              <a:lnSpc>
                <a:spcPct val="110000"/>
              </a:lnSpc>
              <a:spcBef>
                <a:spcPts val="0"/>
              </a:spcBef>
            </a:pPr>
            <a:r>
              <a:rPr lang="en-GB" sz="1300" dirty="0">
                <a:latin typeface="+mn-lt"/>
              </a:rPr>
              <a:t>Discover how questions, reflections, affirmations and summaries can be used to facilitate a more effective conversation about behaviour change.</a:t>
            </a:r>
          </a:p>
          <a:p>
            <a:pPr>
              <a:lnSpc>
                <a:spcPct val="110000"/>
              </a:lnSpc>
              <a:spcBef>
                <a:spcPts val="0"/>
              </a:spcBef>
            </a:pPr>
            <a:endParaRPr lang="en-GB" sz="1300" dirty="0">
              <a:highlight>
                <a:srgbClr val="FFFF00"/>
              </a:highlight>
              <a:latin typeface="+mn-lt"/>
            </a:endParaRPr>
          </a:p>
          <a:p>
            <a:pPr marL="0" indent="0">
              <a:lnSpc>
                <a:spcPct val="110000"/>
              </a:lnSpc>
              <a:spcBef>
                <a:spcPts val="0"/>
              </a:spcBef>
              <a:buNone/>
            </a:pPr>
            <a:r>
              <a:rPr lang="en-GB" sz="1300" dirty="0">
                <a:latin typeface="+mn-lt"/>
              </a:rPr>
              <a:t>There are 60 spaces available per group:</a:t>
            </a:r>
          </a:p>
          <a:p>
            <a:pPr>
              <a:lnSpc>
                <a:spcPct val="110000"/>
              </a:lnSpc>
              <a:spcBef>
                <a:spcPts val="0"/>
              </a:spcBef>
            </a:pPr>
            <a:r>
              <a:rPr lang="en-GB" sz="1300" dirty="0">
                <a:latin typeface="+mn-lt"/>
              </a:rPr>
              <a:t>Group 1 will take place on </a:t>
            </a:r>
            <a:r>
              <a:rPr lang="en-GB" sz="1300" b="1" dirty="0">
                <a:latin typeface="+mn-lt"/>
              </a:rPr>
              <a:t>Tuesday 16</a:t>
            </a:r>
            <a:r>
              <a:rPr lang="en-GB" sz="1300" b="1" baseline="30000" dirty="0">
                <a:latin typeface="+mn-lt"/>
              </a:rPr>
              <a:t>th</a:t>
            </a:r>
            <a:r>
              <a:rPr lang="en-GB" sz="1300" b="1" dirty="0">
                <a:latin typeface="+mn-lt"/>
              </a:rPr>
              <a:t> September 2025 – 9.30am start till 4pm - </a:t>
            </a:r>
            <a:r>
              <a:rPr lang="en-GB" sz="1300" i="1" dirty="0">
                <a:latin typeface="+mn-lt"/>
              </a:rPr>
              <a:t>Session Full</a:t>
            </a:r>
          </a:p>
          <a:p>
            <a:pPr>
              <a:lnSpc>
                <a:spcPct val="110000"/>
              </a:lnSpc>
              <a:spcBef>
                <a:spcPts val="0"/>
              </a:spcBef>
            </a:pPr>
            <a:r>
              <a:rPr lang="en-GB" sz="1300" dirty="0">
                <a:latin typeface="+mn-lt"/>
              </a:rPr>
              <a:t>Group 2 will take place on </a:t>
            </a:r>
            <a:r>
              <a:rPr lang="en-GB" sz="1300" b="1" dirty="0">
                <a:latin typeface="+mn-lt"/>
              </a:rPr>
              <a:t>Wednesday 12</a:t>
            </a:r>
            <a:r>
              <a:rPr lang="en-GB" sz="1300" b="1" baseline="30000" dirty="0">
                <a:latin typeface="+mn-lt"/>
              </a:rPr>
              <a:t>th</a:t>
            </a:r>
            <a:r>
              <a:rPr lang="en-GB" sz="1300" b="1" dirty="0">
                <a:latin typeface="+mn-lt"/>
              </a:rPr>
              <a:t> November 2025 – 9.30am start till 4pm </a:t>
            </a:r>
            <a:r>
              <a:rPr lang="en-GB" sz="1300" dirty="0">
                <a:latin typeface="+mn-lt"/>
              </a:rPr>
              <a:t>– </a:t>
            </a:r>
            <a:r>
              <a:rPr lang="en-GB" sz="1300" i="1" dirty="0">
                <a:latin typeface="+mn-lt"/>
              </a:rPr>
              <a:t>New Session Added</a:t>
            </a:r>
          </a:p>
          <a:p>
            <a:pPr marL="0" indent="0">
              <a:lnSpc>
                <a:spcPct val="110000"/>
              </a:lnSpc>
              <a:spcBef>
                <a:spcPts val="0"/>
              </a:spcBef>
              <a:buNone/>
            </a:pPr>
            <a:endParaRPr lang="en-GB" sz="1300" i="1" dirty="0">
              <a:highlight>
                <a:srgbClr val="FFFF00"/>
              </a:highlight>
              <a:latin typeface="+mn-lt"/>
            </a:endParaRPr>
          </a:p>
          <a:p>
            <a:pPr marL="0" indent="0">
              <a:lnSpc>
                <a:spcPct val="110000"/>
              </a:lnSpc>
              <a:spcBef>
                <a:spcPts val="0"/>
              </a:spcBef>
              <a:buNone/>
            </a:pPr>
            <a:r>
              <a:rPr lang="en-GB" sz="1300" dirty="0">
                <a:latin typeface="+mn-lt"/>
              </a:rPr>
              <a:t>The session will take place </a:t>
            </a:r>
            <a:r>
              <a:rPr lang="en-GB" sz="1300" b="1" dirty="0">
                <a:latin typeface="+mn-lt"/>
              </a:rPr>
              <a:t>virtually via Zoom </a:t>
            </a:r>
            <a:r>
              <a:rPr lang="en-GB" sz="1300" b="1" i="1" dirty="0">
                <a:latin typeface="+mn-lt"/>
              </a:rPr>
              <a:t>– This course is an interactive one and you will need a working camera, with it on and microphone capacity during the entirety of the day otherwise you will be unable to attend the training session.</a:t>
            </a:r>
            <a:endParaRPr lang="en-GB" sz="1300" i="1" dirty="0">
              <a:latin typeface="+mn-lt"/>
            </a:endParaRPr>
          </a:p>
          <a:p>
            <a:pPr>
              <a:lnSpc>
                <a:spcPct val="110000"/>
              </a:lnSpc>
              <a:spcBef>
                <a:spcPts val="0"/>
              </a:spcBef>
            </a:pPr>
            <a:endParaRPr lang="en-GB" sz="1300" dirty="0">
              <a:highlight>
                <a:srgbClr val="FFFF00"/>
              </a:highlight>
              <a:latin typeface="+mn-lt"/>
            </a:endParaRPr>
          </a:p>
          <a:p>
            <a:pPr marL="0" indent="0">
              <a:lnSpc>
                <a:spcPct val="110000"/>
              </a:lnSpc>
              <a:spcBef>
                <a:spcPts val="0"/>
              </a:spcBef>
              <a:buNone/>
            </a:pPr>
            <a:r>
              <a:rPr lang="en-GB" sz="1300" dirty="0">
                <a:latin typeface="+mn-lt"/>
              </a:rPr>
              <a:t>All staff who wish to attend this course, please complete the relevant form via the NW London Training Hub website &amp; </a:t>
            </a:r>
            <a:r>
              <a:rPr lang="en-GB" sz="1300" dirty="0" err="1">
                <a:latin typeface="+mn-lt"/>
              </a:rPr>
              <a:t>MedTribe</a:t>
            </a:r>
            <a:r>
              <a:rPr lang="en-GB" sz="1300" dirty="0">
                <a:latin typeface="+mn-lt"/>
              </a:rPr>
              <a:t> – </a:t>
            </a:r>
            <a:r>
              <a:rPr lang="en-GB" sz="1300" dirty="0">
                <a:latin typeface="+mn-lt"/>
                <a:hlinkClick r:id="rId3"/>
              </a:rPr>
              <a:t>https://medtribe.com/courses/motivational-interviewing-training-8874?utm_medium=copy-link&amp;utm_source=share-modal</a:t>
            </a:r>
            <a:r>
              <a:rPr lang="en-GB" sz="1300" dirty="0">
                <a:latin typeface="+mn-lt"/>
              </a:rPr>
              <a:t> – If you have any questions please contact Jon Ord – ARRS Programme Officer – </a:t>
            </a:r>
            <a:r>
              <a:rPr lang="en-GB" sz="1300" dirty="0">
                <a:latin typeface="+mn-lt"/>
                <a:hlinkClick r:id="rId4"/>
              </a:rPr>
              <a:t>jonathan.ord1@nhs.net</a:t>
            </a:r>
            <a:r>
              <a:rPr lang="en-GB" sz="1300" dirty="0">
                <a:latin typeface="+mn-lt"/>
              </a:rPr>
              <a:t> </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08C330CE-DB78-5D5F-6BC2-6B27E3C5F927}"/>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8222C412-BD54-31BD-0ABE-51B1335C1C3F}"/>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1009B066-3D12-EE95-758A-9D30C9AE1EC0}"/>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A6E8ED77-CCBA-D66B-1767-7EB4C5DC7319}"/>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A74797BD-85D8-DF58-D68C-36A0D76F55CE}"/>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1D903E1B-3232-E55A-6183-E01FD90AAC84}"/>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1BBC5640-647D-3551-5964-26BE893C0FEF}"/>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C0FAAD78-8146-1FB3-A816-4BEBDFF1154F}"/>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C568C8FF-937D-8296-8D82-10CE4ADC77C9}"/>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53F6A69C-EA1F-B470-66F1-BD6F166B6AF3}"/>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4AE34DBE-D8EA-DD34-3F9D-438D04242BCB}"/>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E93BD28F-7D9F-13F5-7CC2-61B7F1D1ECD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3047041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C72EE-BFFC-1AD5-A409-B3587D5D62FA}"/>
            </a:ext>
          </a:extLst>
        </p:cNvPr>
        <p:cNvGrpSpPr/>
        <p:nvPr/>
      </p:nvGrpSpPr>
      <p:grpSpPr>
        <a:xfrm>
          <a:off x="0" y="0"/>
          <a:ext cx="0" cy="0"/>
          <a:chOff x="0" y="0"/>
          <a:chExt cx="0" cy="0"/>
        </a:xfrm>
      </p:grpSpPr>
      <p:sp>
        <p:nvSpPr>
          <p:cNvPr id="5" name="Freeform 4">
            <a:extLst>
              <a:ext uri="{FF2B5EF4-FFF2-40B4-BE49-F238E27FC236}">
                <a16:creationId xmlns:a16="http://schemas.microsoft.com/office/drawing/2014/main" id="{E1247B15-956E-F3B7-6FEF-BF086BC7F855}"/>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A0E50B37-A0DE-28F4-215B-68B06AF9196A}"/>
              </a:ext>
            </a:extLst>
          </p:cNvPr>
          <p:cNvSpPr>
            <a:spLocks noGrp="1"/>
          </p:cNvSpPr>
          <p:nvPr>
            <p:ph type="title"/>
          </p:nvPr>
        </p:nvSpPr>
        <p:spPr>
          <a:xfrm>
            <a:off x="838200" y="884121"/>
            <a:ext cx="10515600" cy="1081837"/>
          </a:xfrm>
        </p:spPr>
        <p:txBody>
          <a:bodyPr>
            <a:normAutofit/>
          </a:bodyPr>
          <a:lstStyle/>
          <a:p>
            <a:pPr algn="ctr"/>
            <a:r>
              <a:rPr lang="en-GB" sz="2800" b="1" dirty="0">
                <a:solidFill>
                  <a:srgbClr val="0070C0"/>
                </a:solidFill>
                <a:latin typeface="+mn-lt"/>
                <a:cs typeface="Arial" panose="020B0604020202020204" pitchFamily="34" charset="0"/>
              </a:rPr>
              <a:t>Obesity – A Long-Term Condition  </a:t>
            </a:r>
            <a:br>
              <a:rPr lang="en-GB" sz="2800" b="1" dirty="0">
                <a:solidFill>
                  <a:srgbClr val="0070C0"/>
                </a:solidFill>
                <a:latin typeface="+mn-lt"/>
                <a:cs typeface="Arial" panose="020B0604020202020204" pitchFamily="34" charset="0"/>
              </a:rPr>
            </a:br>
            <a:r>
              <a:rPr lang="en-GB" sz="2800" b="1" dirty="0">
                <a:solidFill>
                  <a:srgbClr val="0070C0"/>
                </a:solidFill>
                <a:latin typeface="+mn-lt"/>
                <a:cs typeface="Arial" panose="020B0604020202020204" pitchFamily="34" charset="0"/>
              </a:rPr>
              <a:t>Focusing On People Who Are Using Weight Loss Injections </a:t>
            </a:r>
            <a:r>
              <a:rPr lang="en-US" sz="2800" b="1" dirty="0">
                <a:solidFill>
                  <a:srgbClr val="0070C0"/>
                </a:solidFill>
                <a:latin typeface="+mn-lt"/>
                <a:cs typeface="Arial" panose="020B0604020202020204" pitchFamily="34" charset="0"/>
              </a:rPr>
              <a:t>Training.</a:t>
            </a:r>
          </a:p>
        </p:txBody>
      </p:sp>
      <p:sp>
        <p:nvSpPr>
          <p:cNvPr id="3" name="Content Placeholder 2">
            <a:extLst>
              <a:ext uri="{FF2B5EF4-FFF2-40B4-BE49-F238E27FC236}">
                <a16:creationId xmlns:a16="http://schemas.microsoft.com/office/drawing/2014/main" id="{75B6A0E2-0119-54DD-288A-057D3DD7AD33}"/>
              </a:ext>
            </a:extLst>
          </p:cNvPr>
          <p:cNvSpPr>
            <a:spLocks noGrp="1"/>
          </p:cNvSpPr>
          <p:nvPr>
            <p:ph idx="1"/>
          </p:nvPr>
        </p:nvSpPr>
        <p:spPr>
          <a:xfrm>
            <a:off x="838200" y="1965960"/>
            <a:ext cx="11049000" cy="4553712"/>
          </a:xfrm>
        </p:spPr>
        <p:txBody>
          <a:bodyPr>
            <a:normAutofit fontScale="92500" lnSpcReduction="10000"/>
          </a:bodyPr>
          <a:lstStyle/>
          <a:p>
            <a:pPr marL="0" indent="0">
              <a:lnSpc>
                <a:spcPct val="110000"/>
              </a:lnSpc>
              <a:spcBef>
                <a:spcPts val="0"/>
              </a:spcBef>
              <a:buNone/>
            </a:pPr>
            <a:r>
              <a:rPr lang="en-GB" sz="1300" dirty="0">
                <a:latin typeface="+mn-lt"/>
              </a:rPr>
              <a:t>The NW London Training Hub are working with </a:t>
            </a:r>
            <a:r>
              <a:rPr lang="en-GB" sz="1300" dirty="0" err="1">
                <a:latin typeface="+mn-lt"/>
              </a:rPr>
              <a:t>EtAl</a:t>
            </a:r>
            <a:r>
              <a:rPr lang="en-GB" sz="1300" dirty="0">
                <a:latin typeface="+mn-lt"/>
              </a:rPr>
              <a:t> to provide a course to provide some support for clinicians who are in conversations with patients who are dealing with Obesity and Weight Loss Injections.</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will be open to multiple roles including: Clinical Pharmacists, Paramedics, Practice Nurses, Dieticians &amp; Physician Associates </a:t>
            </a:r>
            <a:r>
              <a:rPr lang="en-GB" sz="1300" i="1" dirty="0">
                <a:latin typeface="+mn-lt"/>
              </a:rPr>
              <a:t>– This course would be helpful to those who </a:t>
            </a:r>
            <a:r>
              <a:rPr lang="en-GB" sz="1300" b="1" i="1" dirty="0">
                <a:latin typeface="+mn-lt"/>
              </a:rPr>
              <a:t>haven’t</a:t>
            </a:r>
            <a:r>
              <a:rPr lang="en-GB" sz="1300" i="1" dirty="0">
                <a:latin typeface="+mn-lt"/>
              </a:rPr>
              <a:t> done advanced diabetic injectables training.</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dirty="0">
                <a:latin typeface="+mn-lt"/>
              </a:rPr>
              <a:t>The course will look to cover:</a:t>
            </a:r>
          </a:p>
          <a:p>
            <a:pPr>
              <a:lnSpc>
                <a:spcPct val="110000"/>
              </a:lnSpc>
              <a:spcBef>
                <a:spcPts val="0"/>
              </a:spcBef>
            </a:pPr>
            <a:r>
              <a:rPr lang="en-GB" sz="1300" dirty="0">
                <a:latin typeface="+mn-lt"/>
              </a:rPr>
              <a:t>Understand the importance of obesity and its impact on physical and emotional well being.</a:t>
            </a:r>
          </a:p>
          <a:p>
            <a:pPr>
              <a:lnSpc>
                <a:spcPct val="110000"/>
              </a:lnSpc>
              <a:spcBef>
                <a:spcPts val="0"/>
              </a:spcBef>
            </a:pPr>
            <a:r>
              <a:rPr lang="en-GB" sz="1300" dirty="0">
                <a:latin typeface="+mn-lt"/>
              </a:rPr>
              <a:t>Understand the role and impact of the weight loss jabs.</a:t>
            </a:r>
          </a:p>
          <a:p>
            <a:pPr>
              <a:lnSpc>
                <a:spcPct val="110000"/>
              </a:lnSpc>
              <a:spcBef>
                <a:spcPts val="0"/>
              </a:spcBef>
            </a:pPr>
            <a:r>
              <a:rPr lang="en-GB" sz="1300" dirty="0">
                <a:latin typeface="+mn-lt"/>
              </a:rPr>
              <a:t>Gain an appreciation of the current national and NHS environment re weight loss jab management both the strengths and weaknesses. </a:t>
            </a:r>
          </a:p>
          <a:p>
            <a:pPr>
              <a:lnSpc>
                <a:spcPct val="110000"/>
              </a:lnSpc>
              <a:spcBef>
                <a:spcPts val="0"/>
              </a:spcBef>
            </a:pPr>
            <a:r>
              <a:rPr lang="en-GB" sz="1300" dirty="0">
                <a:latin typeface="+mn-lt"/>
              </a:rPr>
              <a:t>Experience a practical approach to having the difficult conversation when a patient does not receive the prescription they want.</a:t>
            </a:r>
          </a:p>
          <a:p>
            <a:pPr>
              <a:lnSpc>
                <a:spcPct val="110000"/>
              </a:lnSpc>
              <a:spcBef>
                <a:spcPts val="0"/>
              </a:spcBef>
            </a:pPr>
            <a:endParaRPr lang="en-GB" sz="1300" dirty="0">
              <a:highlight>
                <a:srgbClr val="FFFF00"/>
              </a:highlight>
              <a:latin typeface="+mn-lt"/>
            </a:endParaRPr>
          </a:p>
          <a:p>
            <a:pPr marL="0" indent="0">
              <a:lnSpc>
                <a:spcPct val="110000"/>
              </a:lnSpc>
              <a:spcBef>
                <a:spcPts val="0"/>
              </a:spcBef>
              <a:buNone/>
            </a:pPr>
            <a:r>
              <a:rPr lang="en-GB" sz="1300" dirty="0">
                <a:latin typeface="+mn-lt"/>
              </a:rPr>
              <a:t>There are 60 spaces available on </a:t>
            </a:r>
            <a:r>
              <a:rPr lang="en-GB" sz="1300" b="1" dirty="0">
                <a:latin typeface="+mn-lt"/>
              </a:rPr>
              <a:t>Thursday 26</a:t>
            </a:r>
            <a:r>
              <a:rPr lang="en-GB" sz="1300" b="1" baseline="30000" dirty="0">
                <a:latin typeface="+mn-lt"/>
              </a:rPr>
              <a:t>th</a:t>
            </a:r>
            <a:r>
              <a:rPr lang="en-GB" sz="1300" b="1" dirty="0">
                <a:latin typeface="+mn-lt"/>
              </a:rPr>
              <a:t> February 2026 – 9.30am start till 4pm. </a:t>
            </a:r>
            <a:endParaRPr lang="en-GB" sz="1300" i="1" dirty="0">
              <a:latin typeface="+mn-lt"/>
            </a:endParaRPr>
          </a:p>
          <a:p>
            <a:pPr marL="0" indent="0">
              <a:lnSpc>
                <a:spcPct val="110000"/>
              </a:lnSpc>
              <a:spcBef>
                <a:spcPts val="0"/>
              </a:spcBef>
              <a:buNone/>
            </a:pPr>
            <a:endParaRPr lang="en-GB" sz="1300" i="1" dirty="0">
              <a:highlight>
                <a:srgbClr val="FFFF00"/>
              </a:highlight>
              <a:latin typeface="+mn-lt"/>
            </a:endParaRPr>
          </a:p>
          <a:p>
            <a:pPr marL="0" indent="0">
              <a:lnSpc>
                <a:spcPct val="110000"/>
              </a:lnSpc>
              <a:spcBef>
                <a:spcPts val="0"/>
              </a:spcBef>
              <a:buNone/>
            </a:pPr>
            <a:r>
              <a:rPr lang="en-GB" sz="1300" dirty="0">
                <a:latin typeface="+mn-lt"/>
              </a:rPr>
              <a:t>The session will take place </a:t>
            </a:r>
            <a:r>
              <a:rPr lang="en-GB" sz="1300" b="1" dirty="0">
                <a:latin typeface="+mn-lt"/>
              </a:rPr>
              <a:t>virtually via Zoom </a:t>
            </a:r>
            <a:r>
              <a:rPr lang="en-GB" sz="1300" b="1" i="1" dirty="0">
                <a:latin typeface="+mn-lt"/>
              </a:rPr>
              <a:t>– This course is an interactive one and you will need a working camera, with it on and microphone capacity during the entirety of the day otherwise you will be unable to attend the training session.</a:t>
            </a:r>
            <a:endParaRPr lang="en-GB" sz="1300" i="1" dirty="0">
              <a:latin typeface="+mn-lt"/>
            </a:endParaRPr>
          </a:p>
          <a:p>
            <a:pPr>
              <a:lnSpc>
                <a:spcPct val="110000"/>
              </a:lnSpc>
              <a:spcBef>
                <a:spcPts val="0"/>
              </a:spcBef>
            </a:pPr>
            <a:endParaRPr lang="en-GB" sz="1300" dirty="0">
              <a:highlight>
                <a:srgbClr val="FFFF00"/>
              </a:highlight>
              <a:latin typeface="+mn-lt"/>
            </a:endParaRPr>
          </a:p>
          <a:p>
            <a:pPr marL="0" indent="0">
              <a:lnSpc>
                <a:spcPct val="110000"/>
              </a:lnSpc>
              <a:spcBef>
                <a:spcPts val="0"/>
              </a:spcBef>
              <a:buNone/>
            </a:pPr>
            <a:r>
              <a:rPr lang="en-GB" sz="1300" dirty="0">
                <a:latin typeface="+mn-lt"/>
              </a:rPr>
              <a:t>All staff who wish to attend this course, please complete the relevant form via the NW London Training Hub website &amp; </a:t>
            </a:r>
            <a:r>
              <a:rPr lang="en-GB" sz="1300" dirty="0" err="1">
                <a:latin typeface="+mn-lt"/>
              </a:rPr>
              <a:t>MedTribe</a:t>
            </a:r>
            <a:r>
              <a:rPr lang="en-GB" sz="1300" dirty="0">
                <a:latin typeface="+mn-lt"/>
              </a:rPr>
              <a:t> – </a:t>
            </a:r>
            <a:r>
              <a:rPr lang="en-GB" sz="1300" dirty="0">
                <a:latin typeface="+mn-lt"/>
                <a:hlinkClick r:id="rId3"/>
              </a:rPr>
              <a:t>https://medtribe.com/courses/obesity-a-long-term-condition-focusing-on-people-who-are-using-weight-loss-injections-training?utm_medium=copy-link&amp;utm_source=share-modal</a:t>
            </a:r>
            <a:r>
              <a:rPr lang="en-GB" sz="1300" dirty="0">
                <a:latin typeface="+mn-lt"/>
              </a:rPr>
              <a:t> – If you have any questions please contact Jon Ord – ARRS Programme Officer – </a:t>
            </a:r>
            <a:r>
              <a:rPr lang="en-GB" sz="1300" dirty="0">
                <a:latin typeface="+mn-lt"/>
                <a:hlinkClick r:id="rId4"/>
              </a:rPr>
              <a:t>jonathan.ord1@nhs.net</a:t>
            </a:r>
            <a:r>
              <a:rPr lang="en-GB" sz="1300" dirty="0">
                <a:latin typeface="+mn-lt"/>
              </a:rPr>
              <a:t> </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a:p>
            <a:pPr>
              <a:lnSpc>
                <a:spcPct val="110000"/>
              </a:lnSpc>
              <a:spcBef>
                <a:spcPts val="0"/>
              </a:spcBef>
            </a:pPr>
            <a:endParaRPr lang="en-GB" sz="1200" dirty="0">
              <a:latin typeface="+mn-lt"/>
            </a:endParaRPr>
          </a:p>
          <a:p>
            <a:pPr>
              <a:lnSpc>
                <a:spcPct val="110000"/>
              </a:lnSpc>
              <a:spcBef>
                <a:spcPts val="0"/>
              </a:spcBef>
            </a:pPr>
            <a:endParaRPr lang="en-GB" sz="1200" dirty="0">
              <a:latin typeface="+mn-lt"/>
            </a:endParaRPr>
          </a:p>
        </p:txBody>
      </p:sp>
      <p:grpSp>
        <p:nvGrpSpPr>
          <p:cNvPr id="4" name="Group 3">
            <a:extLst>
              <a:ext uri="{FF2B5EF4-FFF2-40B4-BE49-F238E27FC236}">
                <a16:creationId xmlns:a16="http://schemas.microsoft.com/office/drawing/2014/main" id="{EBD69367-7DD4-FA1E-BE44-3B5C4F22B638}"/>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3582661A-79FD-BD42-AA11-A7CA4BE7C4C2}"/>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B5FBABF5-5341-3B60-2D06-2A658CAD7462}"/>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DDA2049F-9FAC-D7DE-2AFD-A2249D2F93C5}"/>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EB97B10A-2B23-4992-7DAA-0F785FDC8A4A}"/>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C1EB5C20-4D36-BBDA-B2D6-B45C3E0FC4D3}"/>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98CEA1CA-80A5-A057-C6D1-BADC2D5F7585}"/>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70FE2260-48AE-1EC0-DEDB-A5D97F1CE95D}"/>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34C7D102-86B8-4400-6A9F-F2683339E16B}"/>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DC1989C5-5170-3946-2D2A-37A9B5CB51A8}"/>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986B9EB7-6543-5C60-F62C-C421ED2C443B}"/>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D84C3BF7-65EC-0F64-242A-F16C51D3BD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1238216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475F8-5984-5BF6-1687-8A701E0EFE69}"/>
            </a:ext>
          </a:extLst>
        </p:cNvPr>
        <p:cNvGrpSpPr/>
        <p:nvPr/>
      </p:nvGrpSpPr>
      <p:grpSpPr>
        <a:xfrm>
          <a:off x="0" y="0"/>
          <a:ext cx="0" cy="0"/>
          <a:chOff x="0" y="0"/>
          <a:chExt cx="0" cy="0"/>
        </a:xfrm>
      </p:grpSpPr>
      <p:sp>
        <p:nvSpPr>
          <p:cNvPr id="5" name="Freeform 4">
            <a:extLst>
              <a:ext uri="{FF2B5EF4-FFF2-40B4-BE49-F238E27FC236}">
                <a16:creationId xmlns:a16="http://schemas.microsoft.com/office/drawing/2014/main" id="{720F6B70-CBBB-3A7B-E01C-1427F431FBEA}"/>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EB3B83FB-63B6-20CD-8015-9535B86281D9}"/>
              </a:ext>
            </a:extLst>
          </p:cNvPr>
          <p:cNvSpPr>
            <a:spLocks noGrp="1"/>
          </p:cNvSpPr>
          <p:nvPr>
            <p:ph type="title"/>
          </p:nvPr>
        </p:nvSpPr>
        <p:spPr>
          <a:xfrm>
            <a:off x="838200" y="773285"/>
            <a:ext cx="10515600" cy="436680"/>
          </a:xfrm>
        </p:spPr>
        <p:txBody>
          <a:bodyPr>
            <a:normAutofit/>
          </a:bodyPr>
          <a:lstStyle/>
          <a:p>
            <a:pPr algn="ctr"/>
            <a:r>
              <a:rPr lang="en-GB" sz="2000" b="1" dirty="0">
                <a:solidFill>
                  <a:srgbClr val="0070C0"/>
                </a:solidFill>
                <a:latin typeface="+mn-lt"/>
                <a:cs typeface="Arial" panose="020B0604020202020204" pitchFamily="34" charset="0"/>
              </a:rPr>
              <a:t>Mental Health First Aid Training - 3 different programmes for different roles</a:t>
            </a:r>
            <a:r>
              <a:rPr lang="en-US" sz="2000" b="1" dirty="0">
                <a:solidFill>
                  <a:srgbClr val="0070C0"/>
                </a:solidFill>
                <a:latin typeface="+mn-lt"/>
                <a:cs typeface="Arial" panose="020B0604020202020204" pitchFamily="34" charset="0"/>
              </a:rPr>
              <a:t>.</a:t>
            </a:r>
          </a:p>
        </p:txBody>
      </p:sp>
      <p:sp>
        <p:nvSpPr>
          <p:cNvPr id="3" name="Content Placeholder 2">
            <a:extLst>
              <a:ext uri="{FF2B5EF4-FFF2-40B4-BE49-F238E27FC236}">
                <a16:creationId xmlns:a16="http://schemas.microsoft.com/office/drawing/2014/main" id="{1DD34455-A19C-3DAF-BE33-12D9D4641AFC}"/>
              </a:ext>
            </a:extLst>
          </p:cNvPr>
          <p:cNvSpPr>
            <a:spLocks noGrp="1"/>
          </p:cNvSpPr>
          <p:nvPr>
            <p:ph idx="1"/>
          </p:nvPr>
        </p:nvSpPr>
        <p:spPr>
          <a:xfrm>
            <a:off x="838200" y="1209966"/>
            <a:ext cx="11049000" cy="5648034"/>
          </a:xfrm>
        </p:spPr>
        <p:txBody>
          <a:bodyPr>
            <a:normAutofit fontScale="70000" lnSpcReduction="20000"/>
          </a:bodyPr>
          <a:lstStyle/>
          <a:p>
            <a:pPr marL="0" indent="0">
              <a:lnSpc>
                <a:spcPct val="110000"/>
              </a:lnSpc>
              <a:spcBef>
                <a:spcPts val="0"/>
              </a:spcBef>
              <a:buNone/>
            </a:pPr>
            <a:r>
              <a:rPr lang="en-GB" sz="1300" dirty="0">
                <a:latin typeface="+mn-lt"/>
              </a:rPr>
              <a:t>The NW London Training are working with The Jen Group to provide 3 different Mental Health First Aid sessions:</a:t>
            </a:r>
          </a:p>
          <a:p>
            <a:pPr marL="0" indent="0">
              <a:lnSpc>
                <a:spcPct val="110000"/>
              </a:lnSpc>
              <a:spcBef>
                <a:spcPts val="0"/>
              </a:spcBef>
              <a:buNone/>
            </a:pPr>
            <a:r>
              <a:rPr lang="en-GB" sz="1300" b="1" dirty="0">
                <a:latin typeface="+mn-lt"/>
              </a:rPr>
              <a:t>Mental Health First Aid Training </a:t>
            </a:r>
            <a:r>
              <a:rPr lang="en-GB" sz="1300" dirty="0">
                <a:latin typeface="+mn-lt"/>
              </a:rPr>
              <a:t>– 2 Days – Open to Social Prescribers, Health &amp; Wellbeing Coaches &amp; Care Coordinators (who are patient facing).</a:t>
            </a:r>
          </a:p>
          <a:p>
            <a:pPr>
              <a:lnSpc>
                <a:spcPct val="110000"/>
              </a:lnSpc>
              <a:spcBef>
                <a:spcPts val="0"/>
              </a:spcBef>
            </a:pPr>
            <a:endParaRPr lang="en-GB" sz="1300" dirty="0">
              <a:latin typeface="+mn-lt"/>
            </a:endParaRPr>
          </a:p>
          <a:p>
            <a:pPr marL="0" indent="0">
              <a:lnSpc>
                <a:spcPct val="110000"/>
              </a:lnSpc>
              <a:spcBef>
                <a:spcPts val="0"/>
              </a:spcBef>
              <a:buNone/>
            </a:pPr>
            <a:r>
              <a:rPr lang="en-GB" sz="1300" b="1" dirty="0">
                <a:latin typeface="+mn-lt"/>
              </a:rPr>
              <a:t>Mental Health First Aid Refresher Training </a:t>
            </a:r>
            <a:r>
              <a:rPr lang="en-GB" sz="1300" dirty="0">
                <a:latin typeface="+mn-lt"/>
              </a:rPr>
              <a:t>– Half Day – Open to those who need a refresher session on their initial training (original certificate will need to be provided before approval on the session) who are Social Prescribers, Health &amp; Wellbeing Coaches &amp; Care Coordinators (who are patient facing).</a:t>
            </a:r>
          </a:p>
          <a:p>
            <a:pPr>
              <a:lnSpc>
                <a:spcPct val="110000"/>
              </a:lnSpc>
              <a:spcBef>
                <a:spcPts val="0"/>
              </a:spcBef>
            </a:pPr>
            <a:endParaRPr lang="en-GB" sz="1300" dirty="0">
              <a:latin typeface="+mn-lt"/>
            </a:endParaRPr>
          </a:p>
          <a:p>
            <a:pPr marL="0" indent="0">
              <a:lnSpc>
                <a:spcPct val="110000"/>
              </a:lnSpc>
              <a:spcBef>
                <a:spcPts val="0"/>
              </a:spcBef>
              <a:buNone/>
            </a:pPr>
            <a:r>
              <a:rPr lang="en-GB" sz="1300" b="1" dirty="0">
                <a:latin typeface="+mn-lt"/>
              </a:rPr>
              <a:t>Mental Health Skills for Managers </a:t>
            </a:r>
            <a:r>
              <a:rPr lang="en-GB" sz="1300" dirty="0">
                <a:latin typeface="+mn-lt"/>
              </a:rPr>
              <a:t>– Half Day – Open to Practice &amp; PCN Mangers. </a:t>
            </a:r>
          </a:p>
          <a:p>
            <a:pPr marL="0" indent="0">
              <a:lnSpc>
                <a:spcPct val="110000"/>
              </a:lnSpc>
              <a:spcBef>
                <a:spcPts val="0"/>
              </a:spcBef>
              <a:buNone/>
            </a:pPr>
            <a:r>
              <a:rPr lang="en-GB" sz="1300" i="1" dirty="0">
                <a:latin typeface="+mn-lt"/>
              </a:rPr>
              <a:t>The Jen Group are a Mental Health First Aid England instructor.</a:t>
            </a:r>
          </a:p>
          <a:p>
            <a:pPr marL="0" indent="0">
              <a:lnSpc>
                <a:spcPct val="110000"/>
              </a:lnSpc>
              <a:spcBef>
                <a:spcPts val="0"/>
              </a:spcBef>
              <a:buNone/>
            </a:pPr>
            <a:endParaRPr lang="en-GB" sz="1300" i="1" dirty="0">
              <a:latin typeface="+mn-lt"/>
            </a:endParaRP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dirty="0">
                <a:latin typeface="+mn-lt"/>
              </a:rPr>
              <a:t>Mental Health First Aid Training – Tuesday 13</a:t>
            </a:r>
            <a:r>
              <a:rPr lang="en-GB" sz="1300" b="1" baseline="30000" dirty="0">
                <a:latin typeface="+mn-lt"/>
              </a:rPr>
              <a:t>th</a:t>
            </a:r>
            <a:r>
              <a:rPr lang="en-GB" sz="1300" b="1" dirty="0">
                <a:latin typeface="+mn-lt"/>
              </a:rPr>
              <a:t> January and Tuesday 20</a:t>
            </a:r>
            <a:r>
              <a:rPr lang="en-GB" sz="1300" b="1" baseline="30000" dirty="0">
                <a:latin typeface="+mn-lt"/>
              </a:rPr>
              <a:t>th</a:t>
            </a:r>
            <a:r>
              <a:rPr lang="en-GB" sz="1300" b="1" dirty="0">
                <a:latin typeface="+mn-lt"/>
              </a:rPr>
              <a:t> January 2026 – 9am to 5pm – 16 Spaces. - </a:t>
            </a:r>
            <a:r>
              <a:rPr lang="en-GB" sz="1300" dirty="0">
                <a:latin typeface="+mn-lt"/>
              </a:rPr>
              <a:t>Open to Social Prescribers, Health &amp; Wellbeing Coaches and Care Coordinators.</a:t>
            </a:r>
            <a:endParaRPr lang="en-GB" sz="1300" b="1" dirty="0">
              <a:latin typeface="+mn-lt"/>
            </a:endParaRPr>
          </a:p>
          <a:p>
            <a:pPr marL="0" indent="0">
              <a:lnSpc>
                <a:spcPct val="110000"/>
              </a:lnSpc>
              <a:spcBef>
                <a:spcPts val="0"/>
              </a:spcBef>
              <a:buNone/>
            </a:pPr>
            <a:r>
              <a:rPr lang="en-GB" sz="1300" dirty="0">
                <a:latin typeface="+mn-lt"/>
              </a:rPr>
              <a:t>The course will look to cover:</a:t>
            </a:r>
          </a:p>
          <a:p>
            <a:pPr>
              <a:lnSpc>
                <a:spcPct val="110000"/>
              </a:lnSpc>
              <a:spcBef>
                <a:spcPts val="0"/>
              </a:spcBef>
            </a:pPr>
            <a:r>
              <a:rPr lang="en-GB" sz="1300" dirty="0">
                <a:latin typeface="+mn-lt"/>
              </a:rPr>
              <a:t>A deeper understanding of mental health and the factors that can affect people’s wellbeing, practical skills to spot the triggers and signs of mental health issues and the confidence to step in and support someone to recover their health by guiding them to appropriate support</a:t>
            </a:r>
          </a:p>
          <a:p>
            <a:pPr>
              <a:lnSpc>
                <a:spcPct val="110000"/>
              </a:lnSpc>
              <a:spcBef>
                <a:spcPts val="0"/>
              </a:spcBef>
            </a:pPr>
            <a:r>
              <a:rPr lang="en-GB" sz="1300" dirty="0">
                <a:latin typeface="+mn-lt"/>
              </a:rPr>
              <a:t>Three years of access to the </a:t>
            </a:r>
            <a:r>
              <a:rPr lang="en-GB" sz="1300" dirty="0" err="1">
                <a:latin typeface="+mn-lt"/>
              </a:rPr>
              <a:t>MHFAider</a:t>
            </a:r>
            <a:r>
              <a:rPr lang="en-GB" sz="1300" dirty="0">
                <a:latin typeface="+mn-lt"/>
              </a:rPr>
              <a:t> Support App® with 24/7 digital support and access to exclusive resources, ongoing learning opportunities, and the benefit of joining England’s largest community of trained </a:t>
            </a:r>
            <a:r>
              <a:rPr lang="en-GB" sz="1300" dirty="0" err="1">
                <a:latin typeface="+mn-lt"/>
              </a:rPr>
              <a:t>MHFAiders</a:t>
            </a:r>
            <a:r>
              <a:rPr lang="en-GB" sz="1300" dirty="0">
                <a:latin typeface="+mn-lt"/>
              </a:rPr>
              <a:t>.</a:t>
            </a:r>
          </a:p>
          <a:p>
            <a:pPr marL="0" indent="0">
              <a:lnSpc>
                <a:spcPct val="110000"/>
              </a:lnSpc>
              <a:spcBef>
                <a:spcPts val="0"/>
              </a:spcBef>
              <a:buNone/>
            </a:pPr>
            <a:r>
              <a:rPr lang="en-GB" sz="1300" dirty="0"/>
              <a:t>All staff who wish to attend this course, please complete the relevant form via the NW London Training Hub website &amp; </a:t>
            </a:r>
            <a:r>
              <a:rPr lang="en-GB" sz="1300" dirty="0" err="1"/>
              <a:t>MedTribe</a:t>
            </a:r>
            <a:r>
              <a:rPr lang="en-GB" sz="1300" dirty="0"/>
              <a:t> – </a:t>
            </a:r>
            <a:r>
              <a:rPr lang="en-GB" sz="1300" dirty="0">
                <a:hlinkClick r:id="rId3"/>
              </a:rPr>
              <a:t>https://medtribe.com/courses/2-day-mental-health-first-aid-training-tuesday-13th-and-20th-january-2026?utm_medium=copy-link&amp;utm_source=share-modal</a:t>
            </a:r>
            <a:r>
              <a:rPr lang="en-GB" sz="1300" dirty="0"/>
              <a:t>  </a:t>
            </a:r>
          </a:p>
          <a:p>
            <a:pPr marL="0" indent="0">
              <a:lnSpc>
                <a:spcPct val="110000"/>
              </a:lnSpc>
              <a:spcBef>
                <a:spcPts val="0"/>
              </a:spcBef>
              <a:buNone/>
            </a:pPr>
            <a:endParaRPr lang="en-GB" sz="1300" i="1" dirty="0">
              <a:highlight>
                <a:srgbClr val="FFFF00"/>
              </a:highlight>
              <a:latin typeface="+mn-lt"/>
            </a:endParaRPr>
          </a:p>
          <a:p>
            <a:pPr marL="0" indent="0">
              <a:lnSpc>
                <a:spcPct val="110000"/>
              </a:lnSpc>
              <a:spcBef>
                <a:spcPts val="0"/>
              </a:spcBef>
              <a:buNone/>
            </a:pPr>
            <a:r>
              <a:rPr lang="en-GB" sz="1300" b="1" dirty="0">
                <a:latin typeface="+mn-lt"/>
              </a:rPr>
              <a:t>Mental Health First Aid Refresher Training – Friday 16</a:t>
            </a:r>
            <a:r>
              <a:rPr lang="en-GB" sz="1300" b="1" baseline="30000" dirty="0">
                <a:latin typeface="+mn-lt"/>
              </a:rPr>
              <a:t>th</a:t>
            </a:r>
            <a:r>
              <a:rPr lang="en-GB" sz="1300" b="1" dirty="0">
                <a:latin typeface="+mn-lt"/>
              </a:rPr>
              <a:t> January 2026 – 9am to 1pm – 25 Spaces.  - </a:t>
            </a:r>
            <a:r>
              <a:rPr lang="en-GB" sz="1300" dirty="0">
                <a:latin typeface="+mn-lt"/>
              </a:rPr>
              <a:t>Open to Social Prescribers, Health &amp; Wellbeing Coaches and Care Coordinators.</a:t>
            </a:r>
          </a:p>
          <a:p>
            <a:pPr marL="0" indent="0">
              <a:lnSpc>
                <a:spcPct val="110000"/>
              </a:lnSpc>
              <a:spcBef>
                <a:spcPts val="0"/>
              </a:spcBef>
              <a:buNone/>
            </a:pPr>
            <a:r>
              <a:rPr lang="en-GB" sz="1300" dirty="0">
                <a:latin typeface="+mn-lt"/>
              </a:rPr>
              <a:t>The course will look to cover:</a:t>
            </a:r>
          </a:p>
          <a:p>
            <a:pPr>
              <a:lnSpc>
                <a:spcPct val="110000"/>
              </a:lnSpc>
              <a:spcBef>
                <a:spcPts val="0"/>
              </a:spcBef>
            </a:pPr>
            <a:r>
              <a:rPr lang="en-GB" sz="1300" dirty="0">
                <a:latin typeface="+mn-lt"/>
              </a:rPr>
              <a:t>Renewing their skills and updating their knowledge of mental health support.</a:t>
            </a:r>
          </a:p>
          <a:p>
            <a:pPr>
              <a:lnSpc>
                <a:spcPct val="110000"/>
              </a:lnSpc>
              <a:spcBef>
                <a:spcPts val="0"/>
              </a:spcBef>
            </a:pPr>
            <a:r>
              <a:rPr lang="en-GB" sz="1300" dirty="0">
                <a:latin typeface="+mn-lt"/>
              </a:rPr>
              <a:t>Giving them the chance to practise applying the Mental Health First Aid action plan.</a:t>
            </a:r>
          </a:p>
          <a:p>
            <a:pPr marL="0" indent="0">
              <a:lnSpc>
                <a:spcPct val="110000"/>
              </a:lnSpc>
              <a:spcBef>
                <a:spcPts val="0"/>
              </a:spcBef>
              <a:buNone/>
            </a:pPr>
            <a:r>
              <a:rPr lang="en-GB" sz="1300" i="1" dirty="0">
                <a:latin typeface="+mn-lt"/>
              </a:rPr>
              <a:t>Before your place is approved you will need to submit your previous certificate before your place on the course is accepted. The refresher MUST be done within 6 months of the 3 year expiry date.</a:t>
            </a:r>
          </a:p>
          <a:p>
            <a:pPr marL="0" indent="0">
              <a:lnSpc>
                <a:spcPct val="110000"/>
              </a:lnSpc>
              <a:spcBef>
                <a:spcPts val="0"/>
              </a:spcBef>
              <a:buNone/>
            </a:pPr>
            <a:r>
              <a:rPr lang="en-GB" sz="1300" dirty="0"/>
              <a:t>All staff who wish to attend this course, please complete the relevant form via the NW London Training Hub website &amp; </a:t>
            </a:r>
            <a:r>
              <a:rPr lang="en-GB" sz="1300" dirty="0" err="1"/>
              <a:t>MedTribe</a:t>
            </a:r>
            <a:r>
              <a:rPr lang="en-GB" sz="1300" dirty="0"/>
              <a:t> – </a:t>
            </a:r>
            <a:r>
              <a:rPr lang="en-GB" sz="1300" dirty="0">
                <a:hlinkClick r:id="rId4"/>
              </a:rPr>
              <a:t>https://medtribe.com/courses/mental-health-first-aid-refresher-training?utm_medium=copy-link&amp;utm_source=share-modal</a:t>
            </a:r>
            <a:r>
              <a:rPr lang="en-GB" sz="1300" dirty="0"/>
              <a:t> </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dirty="0">
                <a:latin typeface="+mn-lt"/>
              </a:rPr>
              <a:t>Mental Health Skills for Managers – Thursday 22</a:t>
            </a:r>
            <a:r>
              <a:rPr lang="en-GB" sz="1300" b="1" baseline="30000" dirty="0">
                <a:latin typeface="+mn-lt"/>
              </a:rPr>
              <a:t>nd</a:t>
            </a:r>
            <a:r>
              <a:rPr lang="en-GB" sz="1300" b="1" dirty="0">
                <a:latin typeface="+mn-lt"/>
              </a:rPr>
              <a:t> January 2026 – 9am to 1pm – 16 Spaces.  - </a:t>
            </a:r>
            <a:r>
              <a:rPr lang="en-GB" sz="1300" dirty="0">
                <a:latin typeface="+mn-lt"/>
              </a:rPr>
              <a:t>Open to PCN &amp; Practice Managers.</a:t>
            </a:r>
            <a:endParaRPr lang="en-GB" sz="1300" b="1" dirty="0">
              <a:latin typeface="+mn-lt"/>
            </a:endParaRPr>
          </a:p>
          <a:p>
            <a:pPr marL="0" indent="0">
              <a:lnSpc>
                <a:spcPct val="110000"/>
              </a:lnSpc>
              <a:spcBef>
                <a:spcPts val="0"/>
              </a:spcBef>
              <a:buNone/>
            </a:pPr>
            <a:r>
              <a:rPr lang="en-GB" sz="1300" dirty="0">
                <a:latin typeface="+mn-lt"/>
              </a:rPr>
              <a:t>By the end of this course, you will be able to: </a:t>
            </a:r>
          </a:p>
          <a:p>
            <a:pPr>
              <a:lnSpc>
                <a:spcPct val="110000"/>
              </a:lnSpc>
              <a:spcBef>
                <a:spcPts val="0"/>
              </a:spcBef>
            </a:pPr>
            <a:r>
              <a:rPr lang="en-GB" sz="1300" dirty="0">
                <a:latin typeface="+mn-lt"/>
              </a:rPr>
              <a:t> Describe mental health and the impact of stress on employees in the workplace. </a:t>
            </a:r>
          </a:p>
          <a:p>
            <a:pPr>
              <a:lnSpc>
                <a:spcPct val="110000"/>
              </a:lnSpc>
              <a:spcBef>
                <a:spcPts val="0"/>
              </a:spcBef>
            </a:pPr>
            <a:r>
              <a:rPr lang="en-GB" sz="1300" dirty="0">
                <a:latin typeface="+mn-lt"/>
              </a:rPr>
              <a:t> Identify if a team member may be experiencing poor mental health  and confidently have open conversations about mental health at work. </a:t>
            </a:r>
          </a:p>
          <a:p>
            <a:pPr>
              <a:lnSpc>
                <a:spcPct val="110000"/>
              </a:lnSpc>
              <a:spcBef>
                <a:spcPts val="0"/>
              </a:spcBef>
            </a:pPr>
            <a:r>
              <a:rPr lang="en-GB" sz="1300" dirty="0">
                <a:latin typeface="+mn-lt"/>
              </a:rPr>
              <a:t> Respond empathetically to challenging situations related to mental health in the workplace and appropriately signpost your team members to available support. </a:t>
            </a:r>
          </a:p>
          <a:p>
            <a:pPr>
              <a:lnSpc>
                <a:spcPct val="110000"/>
              </a:lnSpc>
              <a:spcBef>
                <a:spcPts val="0"/>
              </a:spcBef>
            </a:pPr>
            <a:r>
              <a:rPr lang="en-GB" sz="1300" dirty="0">
                <a:latin typeface="+mn-lt"/>
              </a:rPr>
              <a:t> Describe what support and guidance is available for yourself and your employees and how to access it.</a:t>
            </a:r>
          </a:p>
          <a:p>
            <a:pPr marL="0" indent="0">
              <a:lnSpc>
                <a:spcPct val="110000"/>
              </a:lnSpc>
              <a:spcBef>
                <a:spcPts val="0"/>
              </a:spcBef>
              <a:buNone/>
            </a:pPr>
            <a:r>
              <a:rPr lang="en-GB" sz="1300" dirty="0"/>
              <a:t>All staff who wish to attend this course, please complete the relevant form via the NW London Training Hub website &amp; </a:t>
            </a:r>
            <a:r>
              <a:rPr lang="en-GB" sz="1300" dirty="0" err="1"/>
              <a:t>MedTribe</a:t>
            </a:r>
            <a:r>
              <a:rPr lang="en-GB" sz="1300" dirty="0"/>
              <a:t> – </a:t>
            </a:r>
            <a:r>
              <a:rPr lang="en-GB" sz="1300" dirty="0">
                <a:hlinkClick r:id="rId5"/>
              </a:rPr>
              <a:t>https://medtribe.com/courses/mental-health-skills-for-managers?utm_medium=copy-link&amp;utm_source=share-modal</a:t>
            </a:r>
            <a:r>
              <a:rPr lang="en-GB" sz="1300" dirty="0"/>
              <a:t> </a:t>
            </a:r>
          </a:p>
          <a:p>
            <a:pPr marL="0" indent="0">
              <a:lnSpc>
                <a:spcPct val="110000"/>
              </a:lnSpc>
              <a:spcBef>
                <a:spcPts val="0"/>
              </a:spcBef>
              <a:buNone/>
            </a:pPr>
            <a:endParaRPr lang="en-GB" sz="1300" b="1" dirty="0">
              <a:latin typeface="+mn-lt"/>
            </a:endParaRPr>
          </a:p>
          <a:p>
            <a:pPr marL="0" indent="0">
              <a:lnSpc>
                <a:spcPct val="110000"/>
              </a:lnSpc>
              <a:spcBef>
                <a:spcPts val="0"/>
              </a:spcBef>
              <a:buNone/>
            </a:pPr>
            <a:r>
              <a:rPr lang="en-GB" sz="1300" dirty="0">
                <a:latin typeface="+mn-lt"/>
              </a:rPr>
              <a:t>All sessions will take place </a:t>
            </a:r>
            <a:r>
              <a:rPr lang="en-GB" sz="1300" b="1" dirty="0">
                <a:latin typeface="+mn-lt"/>
              </a:rPr>
              <a:t>Face to Face at The Irish Cultural Centre Hammersmith - 5 Black’s Road, London W6 9DT.</a:t>
            </a:r>
          </a:p>
          <a:p>
            <a:pPr marL="0" indent="0">
              <a:lnSpc>
                <a:spcPct val="110000"/>
              </a:lnSpc>
              <a:spcBef>
                <a:spcPts val="0"/>
              </a:spcBef>
              <a:buNone/>
            </a:pPr>
            <a:r>
              <a:rPr lang="en-GB" sz="1300" b="1" dirty="0">
                <a:latin typeface="+mn-lt"/>
              </a:rPr>
              <a:t>The venue is easily accessible from both Hammersmith Tube stations and is served by the Circle, District, Hammersmith &amp; City and Piccadilly Lines as well as being very close to Hammersmith Bus Station.</a:t>
            </a:r>
          </a:p>
          <a:p>
            <a:pPr marL="0" indent="0">
              <a:lnSpc>
                <a:spcPct val="110000"/>
              </a:lnSpc>
              <a:spcBef>
                <a:spcPts val="0"/>
              </a:spcBef>
              <a:buNone/>
            </a:pPr>
            <a:endParaRPr lang="en-GB" sz="1300" dirty="0">
              <a:latin typeface="+mn-lt"/>
            </a:endParaRPr>
          </a:p>
          <a:p>
            <a:pPr marL="0" indent="0">
              <a:lnSpc>
                <a:spcPct val="110000"/>
              </a:lnSpc>
              <a:spcBef>
                <a:spcPts val="0"/>
              </a:spcBef>
              <a:buNone/>
            </a:pPr>
            <a:r>
              <a:rPr lang="en-GB" sz="1300" b="1" i="1" dirty="0">
                <a:latin typeface="+mn-lt"/>
              </a:rPr>
              <a:t>An important reminder that all courses are being funded by the NW London Training Hub. Practices, PCNs, Employers and Employees must plan their time effectively to attend these courses as any DNA’s will be liable by the PCNs/Employers to cover the cost of the course.</a:t>
            </a:r>
          </a:p>
        </p:txBody>
      </p:sp>
      <p:grpSp>
        <p:nvGrpSpPr>
          <p:cNvPr id="4" name="Group 3">
            <a:extLst>
              <a:ext uri="{FF2B5EF4-FFF2-40B4-BE49-F238E27FC236}">
                <a16:creationId xmlns:a16="http://schemas.microsoft.com/office/drawing/2014/main" id="{98CE7F27-FACE-C6EB-4B7F-87C08139C7BC}"/>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775E8D16-E0F5-ED19-3970-D1617C31E562}"/>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3E156BBB-4AF1-0E05-7507-18BB5C49C37C}"/>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97DF86C0-0487-39F2-73F4-511C1FA944DE}"/>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903B8DCE-A925-7B02-2F7F-4E1012675936}"/>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0712271A-430F-70D4-2195-1A2750AF8AAA}"/>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9B5393BE-EFAD-AC6E-0CB6-CFDD496D28EA}"/>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DC7A5D96-50CB-B761-3B71-53B9D0A6D7DF}"/>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BD9AB61A-094C-C626-DFC3-04C84FB025E9}"/>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6DE8830A-E701-6466-0CD3-14E10656397F}"/>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76DA913C-674C-48C5-4D95-0F35C78D54FA}"/>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6EFB2AE9-F361-BD1B-3CD7-323CA18F888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2298100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D302C-65BB-EA5B-6C82-84D8091F37ED}"/>
            </a:ext>
          </a:extLst>
        </p:cNvPr>
        <p:cNvGrpSpPr/>
        <p:nvPr/>
      </p:nvGrpSpPr>
      <p:grpSpPr>
        <a:xfrm>
          <a:off x="0" y="0"/>
          <a:ext cx="0" cy="0"/>
          <a:chOff x="0" y="0"/>
          <a:chExt cx="0" cy="0"/>
        </a:xfrm>
      </p:grpSpPr>
      <p:sp>
        <p:nvSpPr>
          <p:cNvPr id="5" name="Freeform 4">
            <a:extLst>
              <a:ext uri="{FF2B5EF4-FFF2-40B4-BE49-F238E27FC236}">
                <a16:creationId xmlns:a16="http://schemas.microsoft.com/office/drawing/2014/main" id="{2B9780C0-BC68-252C-464D-842A20F1C0BD}"/>
              </a:ext>
            </a:extLst>
          </p:cNvPr>
          <p:cNvSpPr>
            <a:spLocks/>
          </p:cNvSpPr>
          <p:nvPr/>
        </p:nvSpPr>
        <p:spPr bwMode="auto">
          <a:xfrm>
            <a:off x="0" y="0"/>
            <a:ext cx="10627360" cy="6858000"/>
          </a:xfrm>
          <a:custGeom>
            <a:avLst/>
            <a:gdLst>
              <a:gd name="T0" fmla="*/ 14296 w 16736"/>
              <a:gd name="T1" fmla="*/ 0 h 11906"/>
              <a:gd name="T2" fmla="*/ 0 w 16736"/>
              <a:gd name="T3" fmla="*/ 0 h 11906"/>
              <a:gd name="T4" fmla="*/ 0 w 16736"/>
              <a:gd name="T5" fmla="*/ 11906 h 11906"/>
              <a:gd name="T6" fmla="*/ 13559 w 16736"/>
              <a:gd name="T7" fmla="*/ 11906 h 11906"/>
              <a:gd name="T8" fmla="*/ 13653 w 16736"/>
              <a:gd name="T9" fmla="*/ 11806 h 11906"/>
              <a:gd name="T10" fmla="*/ 14032 w 16736"/>
              <a:gd name="T11" fmla="*/ 11364 h 11906"/>
              <a:gd name="T12" fmla="*/ 14399 w 16736"/>
              <a:gd name="T13" fmla="*/ 10891 h 11906"/>
              <a:gd name="T14" fmla="*/ 14751 w 16736"/>
              <a:gd name="T15" fmla="*/ 10390 h 11906"/>
              <a:gd name="T16" fmla="*/ 15085 w 16736"/>
              <a:gd name="T17" fmla="*/ 9865 h 11906"/>
              <a:gd name="T18" fmla="*/ 15398 w 16736"/>
              <a:gd name="T19" fmla="*/ 9316 h 11906"/>
              <a:gd name="T20" fmla="*/ 15685 w 16736"/>
              <a:gd name="T21" fmla="*/ 8749 h 11906"/>
              <a:gd name="T22" fmla="*/ 15945 w 16736"/>
              <a:gd name="T23" fmla="*/ 8165 h 11906"/>
              <a:gd name="T24" fmla="*/ 16173 w 16736"/>
              <a:gd name="T25" fmla="*/ 7567 h 11906"/>
              <a:gd name="T26" fmla="*/ 16367 w 16736"/>
              <a:gd name="T27" fmla="*/ 6958 h 11906"/>
              <a:gd name="T28" fmla="*/ 16524 w 16736"/>
              <a:gd name="T29" fmla="*/ 6340 h 11906"/>
              <a:gd name="T30" fmla="*/ 16639 w 16736"/>
              <a:gd name="T31" fmla="*/ 5717 h 11906"/>
              <a:gd name="T32" fmla="*/ 16711 w 16736"/>
              <a:gd name="T33" fmla="*/ 5092 h 11906"/>
              <a:gd name="T34" fmla="*/ 16736 w 16736"/>
              <a:gd name="T35" fmla="*/ 4467 h 11906"/>
              <a:gd name="T36" fmla="*/ 16701 w 16736"/>
              <a:gd name="T37" fmla="*/ 3857 h 11906"/>
              <a:gd name="T38" fmla="*/ 16599 w 16736"/>
              <a:gd name="T39" fmla="*/ 3276 h 11906"/>
              <a:gd name="T40" fmla="*/ 16434 w 16736"/>
              <a:gd name="T41" fmla="*/ 2724 h 11906"/>
              <a:gd name="T42" fmla="*/ 16211 w 16736"/>
              <a:gd name="T43" fmla="*/ 2203 h 11906"/>
              <a:gd name="T44" fmla="*/ 15935 w 16736"/>
              <a:gd name="T45" fmla="*/ 1712 h 11906"/>
              <a:gd name="T46" fmla="*/ 15610 w 16736"/>
              <a:gd name="T47" fmla="*/ 1252 h 11906"/>
              <a:gd name="T48" fmla="*/ 15240 w 16736"/>
              <a:gd name="T49" fmla="*/ 823 h 11906"/>
              <a:gd name="T50" fmla="*/ 14830 w 16736"/>
              <a:gd name="T51" fmla="*/ 426 h 11906"/>
              <a:gd name="T52" fmla="*/ 14384 w 16736"/>
              <a:gd name="T53" fmla="*/ 61 h 11906"/>
              <a:gd name="T54" fmla="*/ 14296 w 16736"/>
              <a:gd name="T55" fmla="*/ 0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36" h="11906">
                <a:moveTo>
                  <a:pt x="14296" y="0"/>
                </a:moveTo>
                <a:lnTo>
                  <a:pt x="0" y="0"/>
                </a:lnTo>
                <a:lnTo>
                  <a:pt x="0" y="11906"/>
                </a:lnTo>
                <a:lnTo>
                  <a:pt x="13559" y="11906"/>
                </a:lnTo>
                <a:lnTo>
                  <a:pt x="13653" y="11806"/>
                </a:lnTo>
                <a:lnTo>
                  <a:pt x="14032" y="11364"/>
                </a:lnTo>
                <a:lnTo>
                  <a:pt x="14399" y="10891"/>
                </a:lnTo>
                <a:lnTo>
                  <a:pt x="14751" y="10390"/>
                </a:lnTo>
                <a:lnTo>
                  <a:pt x="15085" y="9865"/>
                </a:lnTo>
                <a:lnTo>
                  <a:pt x="15398" y="9316"/>
                </a:lnTo>
                <a:lnTo>
                  <a:pt x="15685" y="8749"/>
                </a:lnTo>
                <a:lnTo>
                  <a:pt x="15945" y="8165"/>
                </a:lnTo>
                <a:lnTo>
                  <a:pt x="16173" y="7567"/>
                </a:lnTo>
                <a:lnTo>
                  <a:pt x="16367" y="6958"/>
                </a:lnTo>
                <a:lnTo>
                  <a:pt x="16524" y="6340"/>
                </a:lnTo>
                <a:lnTo>
                  <a:pt x="16639" y="5717"/>
                </a:lnTo>
                <a:lnTo>
                  <a:pt x="16711" y="5092"/>
                </a:lnTo>
                <a:lnTo>
                  <a:pt x="16736" y="4467"/>
                </a:lnTo>
                <a:lnTo>
                  <a:pt x="16701" y="3857"/>
                </a:lnTo>
                <a:lnTo>
                  <a:pt x="16599" y="3276"/>
                </a:lnTo>
                <a:lnTo>
                  <a:pt x="16434" y="2724"/>
                </a:lnTo>
                <a:lnTo>
                  <a:pt x="16211" y="2203"/>
                </a:lnTo>
                <a:lnTo>
                  <a:pt x="15935" y="1712"/>
                </a:lnTo>
                <a:lnTo>
                  <a:pt x="15610" y="1252"/>
                </a:lnTo>
                <a:lnTo>
                  <a:pt x="15240" y="823"/>
                </a:lnTo>
                <a:lnTo>
                  <a:pt x="14830" y="426"/>
                </a:lnTo>
                <a:lnTo>
                  <a:pt x="14384" y="61"/>
                </a:lnTo>
                <a:lnTo>
                  <a:pt x="14296" y="0"/>
                </a:lnTo>
              </a:path>
            </a:pathLst>
          </a:custGeom>
          <a:solidFill>
            <a:srgbClr val="F4F3F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GB"/>
          </a:p>
        </p:txBody>
      </p:sp>
      <p:sp>
        <p:nvSpPr>
          <p:cNvPr id="2" name="Title 1">
            <a:extLst>
              <a:ext uri="{FF2B5EF4-FFF2-40B4-BE49-F238E27FC236}">
                <a16:creationId xmlns:a16="http://schemas.microsoft.com/office/drawing/2014/main" id="{CAFD136C-21B9-F0BB-EA79-1DFE160188DC}"/>
              </a:ext>
            </a:extLst>
          </p:cNvPr>
          <p:cNvSpPr>
            <a:spLocks noGrp="1"/>
          </p:cNvSpPr>
          <p:nvPr>
            <p:ph type="title"/>
          </p:nvPr>
        </p:nvSpPr>
        <p:spPr>
          <a:xfrm>
            <a:off x="930564" y="2942945"/>
            <a:ext cx="10515600" cy="972110"/>
          </a:xfrm>
        </p:spPr>
        <p:txBody>
          <a:bodyPr>
            <a:normAutofit/>
          </a:bodyPr>
          <a:lstStyle/>
          <a:p>
            <a:pPr algn="ctr"/>
            <a:r>
              <a:rPr lang="en-US" sz="4000" b="1" dirty="0">
                <a:solidFill>
                  <a:srgbClr val="0070C0"/>
                </a:solidFill>
                <a:latin typeface="+mn-lt"/>
                <a:cs typeface="Arial" panose="020B0604020202020204" pitchFamily="34" charset="0"/>
              </a:rPr>
              <a:t>Past Training Offers.</a:t>
            </a:r>
          </a:p>
        </p:txBody>
      </p:sp>
      <p:grpSp>
        <p:nvGrpSpPr>
          <p:cNvPr id="4" name="Group 3">
            <a:extLst>
              <a:ext uri="{FF2B5EF4-FFF2-40B4-BE49-F238E27FC236}">
                <a16:creationId xmlns:a16="http://schemas.microsoft.com/office/drawing/2014/main" id="{2B4B270C-7594-CA55-7E78-C4469CD13DFC}"/>
              </a:ext>
            </a:extLst>
          </p:cNvPr>
          <p:cNvGrpSpPr/>
          <p:nvPr/>
        </p:nvGrpSpPr>
        <p:grpSpPr>
          <a:xfrm>
            <a:off x="453386" y="259182"/>
            <a:ext cx="11285227" cy="365760"/>
            <a:chOff x="289155" y="116201"/>
            <a:chExt cx="11285227" cy="365760"/>
          </a:xfrm>
        </p:grpSpPr>
        <p:grpSp>
          <p:nvGrpSpPr>
            <p:cNvPr id="6" name="Group 5">
              <a:extLst>
                <a:ext uri="{FF2B5EF4-FFF2-40B4-BE49-F238E27FC236}">
                  <a16:creationId xmlns:a16="http://schemas.microsoft.com/office/drawing/2014/main" id="{B51E8C6B-F5C0-0AE5-08D0-8444928A7981}"/>
                </a:ext>
              </a:extLst>
            </p:cNvPr>
            <p:cNvGrpSpPr/>
            <p:nvPr/>
          </p:nvGrpSpPr>
          <p:grpSpPr>
            <a:xfrm>
              <a:off x="2077003" y="116201"/>
              <a:ext cx="9497379" cy="365760"/>
              <a:chOff x="287971" y="6279119"/>
              <a:chExt cx="11555240" cy="409719"/>
            </a:xfrm>
          </p:grpSpPr>
          <p:grpSp>
            <p:nvGrpSpPr>
              <p:cNvPr id="8" name="Group 7">
                <a:extLst>
                  <a:ext uri="{FF2B5EF4-FFF2-40B4-BE49-F238E27FC236}">
                    <a16:creationId xmlns:a16="http://schemas.microsoft.com/office/drawing/2014/main" id="{37E7D249-244D-C6A5-63C2-7E961EB84033}"/>
                  </a:ext>
                </a:extLst>
              </p:cNvPr>
              <p:cNvGrpSpPr/>
              <p:nvPr/>
            </p:nvGrpSpPr>
            <p:grpSpPr>
              <a:xfrm>
                <a:off x="287971" y="6279119"/>
                <a:ext cx="7167609" cy="409719"/>
                <a:chOff x="238539" y="2694001"/>
                <a:chExt cx="8384575" cy="948196"/>
              </a:xfrm>
            </p:grpSpPr>
            <p:sp>
              <p:nvSpPr>
                <p:cNvPr id="12" name="Rectangle 11">
                  <a:extLst>
                    <a:ext uri="{FF2B5EF4-FFF2-40B4-BE49-F238E27FC236}">
                      <a16:creationId xmlns:a16="http://schemas.microsoft.com/office/drawing/2014/main" id="{E2A35ECE-FC40-BDC0-DA8F-84B1487AE61E}"/>
                    </a:ext>
                  </a:extLst>
                </p:cNvPr>
                <p:cNvSpPr/>
                <p:nvPr/>
              </p:nvSpPr>
              <p:spPr>
                <a:xfrm>
                  <a:off x="238539" y="2694002"/>
                  <a:ext cx="1620000" cy="948194"/>
                </a:xfrm>
                <a:prstGeom prst="rect">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Brent</a:t>
                  </a:r>
                </a:p>
              </p:txBody>
            </p:sp>
            <p:sp>
              <p:nvSpPr>
                <p:cNvPr id="13" name="Rectangle 12">
                  <a:extLst>
                    <a:ext uri="{FF2B5EF4-FFF2-40B4-BE49-F238E27FC236}">
                      <a16:creationId xmlns:a16="http://schemas.microsoft.com/office/drawing/2014/main" id="{FA65EBFF-B893-FA0E-45B4-7F54016207DC}"/>
                    </a:ext>
                  </a:extLst>
                </p:cNvPr>
                <p:cNvSpPr/>
                <p:nvPr/>
              </p:nvSpPr>
              <p:spPr>
                <a:xfrm>
                  <a:off x="1929683" y="2694003"/>
                  <a:ext cx="1620000" cy="948194"/>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Central</a:t>
                  </a:r>
                </a:p>
              </p:txBody>
            </p:sp>
            <p:sp>
              <p:nvSpPr>
                <p:cNvPr id="14" name="Rectangle 13">
                  <a:extLst>
                    <a:ext uri="{FF2B5EF4-FFF2-40B4-BE49-F238E27FC236}">
                      <a16:creationId xmlns:a16="http://schemas.microsoft.com/office/drawing/2014/main" id="{784D0E49-9279-ABD8-187F-0B40DB855CA6}"/>
                    </a:ext>
                  </a:extLst>
                </p:cNvPr>
                <p:cNvSpPr/>
                <p:nvPr/>
              </p:nvSpPr>
              <p:spPr>
                <a:xfrm>
                  <a:off x="3620826" y="2694002"/>
                  <a:ext cx="1620000" cy="9481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Ealing</a:t>
                  </a:r>
                </a:p>
              </p:txBody>
            </p:sp>
            <p:sp>
              <p:nvSpPr>
                <p:cNvPr id="15" name="Rectangle 14">
                  <a:extLst>
                    <a:ext uri="{FF2B5EF4-FFF2-40B4-BE49-F238E27FC236}">
                      <a16:creationId xmlns:a16="http://schemas.microsoft.com/office/drawing/2014/main" id="{A5E4F41C-6116-45B0-FF6A-10A9CD542AB8}"/>
                    </a:ext>
                  </a:extLst>
                </p:cNvPr>
                <p:cNvSpPr/>
                <p:nvPr/>
              </p:nvSpPr>
              <p:spPr>
                <a:xfrm>
                  <a:off x="5311970" y="2694001"/>
                  <a:ext cx="1620000" cy="9481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Hammersmith &amp; Fulham</a:t>
                  </a:r>
                </a:p>
              </p:txBody>
            </p:sp>
            <p:sp>
              <p:nvSpPr>
                <p:cNvPr id="16" name="Rectangle 15">
                  <a:extLst>
                    <a:ext uri="{FF2B5EF4-FFF2-40B4-BE49-F238E27FC236}">
                      <a16:creationId xmlns:a16="http://schemas.microsoft.com/office/drawing/2014/main" id="{976B09DC-0C06-27A9-43EF-C66900F12DA2}"/>
                    </a:ext>
                  </a:extLst>
                </p:cNvPr>
                <p:cNvSpPr/>
                <p:nvPr/>
              </p:nvSpPr>
              <p:spPr>
                <a:xfrm>
                  <a:off x="7003114" y="2694001"/>
                  <a:ext cx="1620000" cy="948194"/>
                </a:xfrm>
                <a:prstGeom prst="rect">
                  <a:avLst/>
                </a:prstGeom>
                <a:solidFill>
                  <a:srgbClr val="800000"/>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Harrow</a:t>
                  </a:r>
                </a:p>
              </p:txBody>
            </p:sp>
          </p:grpSp>
          <p:sp>
            <p:nvSpPr>
              <p:cNvPr id="9" name="Rectangle 8">
                <a:extLst>
                  <a:ext uri="{FF2B5EF4-FFF2-40B4-BE49-F238E27FC236}">
                    <a16:creationId xmlns:a16="http://schemas.microsoft.com/office/drawing/2014/main" id="{F949B9FA-8AF2-4299-9216-7D1E65835225}"/>
                  </a:ext>
                </a:extLst>
              </p:cNvPr>
              <p:cNvSpPr/>
              <p:nvPr/>
            </p:nvSpPr>
            <p:spPr>
              <a:xfrm>
                <a:off x="7516397" y="6279119"/>
                <a:ext cx="1384868" cy="40971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Hounslow</a:t>
                </a:r>
              </a:p>
            </p:txBody>
          </p:sp>
          <p:sp>
            <p:nvSpPr>
              <p:cNvPr id="10" name="Rectangle 9">
                <a:extLst>
                  <a:ext uri="{FF2B5EF4-FFF2-40B4-BE49-F238E27FC236}">
                    <a16:creationId xmlns:a16="http://schemas.microsoft.com/office/drawing/2014/main" id="{CEEEBA96-9C35-32BC-6303-EC401E5F7847}"/>
                  </a:ext>
                </a:extLst>
              </p:cNvPr>
              <p:cNvSpPr/>
              <p:nvPr/>
            </p:nvSpPr>
            <p:spPr>
              <a:xfrm>
                <a:off x="8962082" y="6279119"/>
                <a:ext cx="1384868" cy="409718"/>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Hillingdon</a:t>
                </a:r>
              </a:p>
            </p:txBody>
          </p:sp>
          <p:sp>
            <p:nvSpPr>
              <p:cNvPr id="11" name="Rectangle 10">
                <a:extLst>
                  <a:ext uri="{FF2B5EF4-FFF2-40B4-BE49-F238E27FC236}">
                    <a16:creationId xmlns:a16="http://schemas.microsoft.com/office/drawing/2014/main" id="{9B8C9883-D939-F9F0-C98B-FD0035F59162}"/>
                  </a:ext>
                </a:extLst>
              </p:cNvPr>
              <p:cNvSpPr/>
              <p:nvPr/>
            </p:nvSpPr>
            <p:spPr>
              <a:xfrm>
                <a:off x="10458343" y="6279119"/>
                <a:ext cx="1384868" cy="409718"/>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West</a:t>
                </a:r>
              </a:p>
            </p:txBody>
          </p:sp>
        </p:grpSp>
        <p:pic>
          <p:nvPicPr>
            <p:cNvPr id="7" name="Picture 6" descr="A blue and pink text on a black background&#10;&#10;Description automatically generated">
              <a:extLst>
                <a:ext uri="{FF2B5EF4-FFF2-40B4-BE49-F238E27FC236}">
                  <a16:creationId xmlns:a16="http://schemas.microsoft.com/office/drawing/2014/main" id="{62188695-1219-1653-F522-B17CC52404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155" y="116201"/>
              <a:ext cx="1681651" cy="365759"/>
            </a:xfrm>
            <a:prstGeom prst="rect">
              <a:avLst/>
            </a:prstGeom>
          </p:spPr>
        </p:pic>
      </p:grpSp>
    </p:spTree>
    <p:extLst>
      <p:ext uri="{BB962C8B-B14F-4D97-AF65-F5344CB8AC3E}">
        <p14:creationId xmlns:p14="http://schemas.microsoft.com/office/powerpoint/2010/main" val="4131614167"/>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15874</TotalTime>
  <Words>5053</Words>
  <Application>Microsoft Office PowerPoint</Application>
  <PresentationFormat>Widescreen</PresentationFormat>
  <Paragraphs>443</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 2013 - 2022</vt:lpstr>
      <vt:lpstr>2025 – 2026 ARRS Training Offers from the NW London Training Hub.</vt:lpstr>
      <vt:lpstr>ARRS 2 Day Foundation Health Coaching Course.</vt:lpstr>
      <vt:lpstr>Pitstop Foundation Level Diabetes Course -  Open to ARRS Clinical roles.</vt:lpstr>
      <vt:lpstr>Foundation Pitstop Diabetes 4-hour update course -  Open to certain Clinical roles inc ARRS. </vt:lpstr>
      <vt:lpstr>Red Whale Clinical Update session for Clinical ARRS Staff.</vt:lpstr>
      <vt:lpstr>Motivational Interview Training – Open to Multiple Roles.</vt:lpstr>
      <vt:lpstr>Obesity – A Long-Term Condition   Focusing On People Who Are Using Weight Loss Injections Training.</vt:lpstr>
      <vt:lpstr>Mental Health First Aid Training - 3 different programmes for different roles.</vt:lpstr>
      <vt:lpstr>Past Training Offers.</vt:lpstr>
      <vt:lpstr>Mental Health in Primary Care Course for ARRS Staff.</vt:lpstr>
      <vt:lpstr>NB Medical Abnormal Bloods session for Clinical ARRS Staff. </vt:lpstr>
      <vt:lpstr>Half Day Training sessions for the ARRS Personalised Care roles.</vt:lpstr>
      <vt:lpstr>Half Day Training session for the ARRS Personalised Care roles.</vt:lpstr>
      <vt:lpstr>Half Day Training session for the ARRS Personalised Care roles.</vt:lpstr>
      <vt:lpstr>Advice First Aid Training – Open to Social Prescribers.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NWL Primary Care FTSUG</dc:title>
  <dc:creator>EGEH, Ladan (NHS NORTH WEST LONDON ICB - W2U3Z)</dc:creator>
  <cp:lastModifiedBy>Jon Ord</cp:lastModifiedBy>
  <cp:revision>107</cp:revision>
  <dcterms:created xsi:type="dcterms:W3CDTF">2022-12-21T13:29:29Z</dcterms:created>
  <dcterms:modified xsi:type="dcterms:W3CDTF">2025-10-21T12:53:32Z</dcterms:modified>
</cp:coreProperties>
</file>