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5" r:id="rId2"/>
    <p:sldMasterId id="2147483674" r:id="rId3"/>
  </p:sldMasterIdLst>
  <p:notesMasterIdLst>
    <p:notesMasterId r:id="rId12"/>
  </p:notesMasterIdLst>
  <p:sldIdLst>
    <p:sldId id="260" r:id="rId4"/>
    <p:sldId id="318" r:id="rId5"/>
    <p:sldId id="325" r:id="rId6"/>
    <p:sldId id="326" r:id="rId7"/>
    <p:sldId id="327" r:id="rId8"/>
    <p:sldId id="320" r:id="rId9"/>
    <p:sldId id="324" r:id="rId10"/>
    <p:sldId id="31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9" autoAdjust="0"/>
    <p:restoredTop sz="92429" autoAdjust="0"/>
  </p:normalViewPr>
  <p:slideViewPr>
    <p:cSldViewPr snapToGrid="0">
      <p:cViewPr varScale="1">
        <p:scale>
          <a:sx n="94" d="100"/>
          <a:sy n="94" d="100"/>
        </p:scale>
        <p:origin x="45" y="114"/>
      </p:cViewPr>
      <p:guideLst/>
    </p:cSldViewPr>
  </p:slideViewPr>
  <p:notesTextViewPr>
    <p:cViewPr>
      <p:scale>
        <a:sx n="1" d="1"/>
        <a:sy n="1" d="1"/>
      </p:scale>
      <p:origin x="0" y="0"/>
    </p:cViewPr>
  </p:notesTextViewPr>
  <p:notesViewPr>
    <p:cSldViewPr snapToGrid="0">
      <p:cViewPr varScale="1">
        <p:scale>
          <a:sx n="69" d="100"/>
          <a:sy n="69" d="100"/>
        </p:scale>
        <p:origin x="2568" y="3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02ABD6-E9C9-4937-ACE6-DF339C334A9A}" type="datetimeFigureOut">
              <a:rPr lang="en-GB" smtClean="0"/>
              <a:t>11/12/2024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D84963-D391-42E2-BBF2-2E58BF900442}" type="slidenum">
              <a:rPr lang="en-GB" smtClean="0"/>
              <a:t>‹#›</a:t>
            </a:fld>
            <a:endParaRPr lang="en-GB"/>
          </a:p>
        </p:txBody>
      </p:sp>
    </p:spTree>
    <p:extLst>
      <p:ext uri="{BB962C8B-B14F-4D97-AF65-F5344CB8AC3E}">
        <p14:creationId xmlns:p14="http://schemas.microsoft.com/office/powerpoint/2010/main" val="57545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ing.com/ck/a?!&amp;&amp;p=064c741b6dfc71475bef94300cabeeec610f197a84d0c8896986f3a43ac9c41eJmltdHM9MTcyOTY0MTYwMA&amp;ptn=3&amp;ver=2&amp;hsh=4&amp;fclid=2c70f079-d48e-6392-342a-e40bd5a962ef&amp;psq=what+is+lymphoedema&amp;u=a1aHR0cHM6Ly93d3cubWF5b2NsaW5pYy5vcmcvZGlzZWFzZXMtY29uZGl0aW9ucy9seW1waGVkZW1hL3N5bXB0b21zLWNhdXNlcy9zeWMtMjAzNzQ2ODI&amp;ntb=1"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slide still does not explain WHY specialist palliative care and not the whole pathway? We</a:t>
            </a:r>
            <a:r>
              <a:rPr lang="en-GB" baseline="0" dirty="0" smtClean="0"/>
              <a:t> have had this question consistently since starting especially from our acute providers, community providers, and residents. Issue papers says its because it’s the most fragile </a:t>
            </a:r>
            <a:endParaRPr lang="en-GB" dirty="0"/>
          </a:p>
        </p:txBody>
      </p:sp>
      <p:sp>
        <p:nvSpPr>
          <p:cNvPr id="4" name="Slide Number Placeholder 3"/>
          <p:cNvSpPr>
            <a:spLocks noGrp="1"/>
          </p:cNvSpPr>
          <p:nvPr>
            <p:ph type="sldNum" sz="quarter" idx="10"/>
          </p:nvPr>
        </p:nvSpPr>
        <p:spPr/>
        <p:txBody>
          <a:bodyPr/>
          <a:lstStyle/>
          <a:p>
            <a:fld id="{23D84963-D391-42E2-BBF2-2E58BF900442}" type="slidenum">
              <a:rPr lang="en-GB" smtClean="0"/>
              <a:t>3</a:t>
            </a:fld>
            <a:endParaRPr lang="en-GB" dirty="0"/>
          </a:p>
        </p:txBody>
      </p:sp>
    </p:spTree>
    <p:extLst>
      <p:ext uri="{BB962C8B-B14F-4D97-AF65-F5344CB8AC3E}">
        <p14:creationId xmlns:p14="http://schemas.microsoft.com/office/powerpoint/2010/main" val="2361810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20000"/>
              </a:lnSpc>
              <a:spcBef>
                <a:spcPts val="0"/>
              </a:spcBef>
            </a:pPr>
            <a:r>
              <a:rPr lang="en-GB" dirty="0" smtClean="0"/>
              <a:t>A </a:t>
            </a:r>
            <a:r>
              <a:rPr lang="en-GB" b="1" dirty="0" smtClean="0"/>
              <a:t>community specialist palliative care nursing team</a:t>
            </a:r>
            <a:r>
              <a:rPr lang="en-GB" dirty="0" smtClean="0"/>
              <a:t>, supported by a specialist palliative care consultant, who are available 12 hours per day (8am to 8pm), 7 days per week in all boroughs. </a:t>
            </a:r>
          </a:p>
          <a:p>
            <a:pPr lvl="0">
              <a:lnSpc>
                <a:spcPct val="120000"/>
              </a:lnSpc>
              <a:spcBef>
                <a:spcPts val="0"/>
              </a:spcBef>
            </a:pPr>
            <a:r>
              <a:rPr lang="en-GB" b="1" dirty="0" smtClean="0"/>
              <a:t>24/7 specialist palliative care telephone advice line</a:t>
            </a:r>
            <a:r>
              <a:rPr lang="en-GB" dirty="0" smtClean="0"/>
              <a:t> available to anyone in north west London</a:t>
            </a:r>
          </a:p>
          <a:p>
            <a:pPr lvl="0">
              <a:lnSpc>
                <a:spcPct val="120000"/>
              </a:lnSpc>
              <a:spcBef>
                <a:spcPts val="0"/>
              </a:spcBef>
            </a:pPr>
            <a:r>
              <a:rPr lang="en-GB" b="1" dirty="0" smtClean="0"/>
              <a:t>Hospice at Home</a:t>
            </a:r>
            <a:r>
              <a:rPr lang="en-GB" dirty="0" smtClean="0"/>
              <a:t> care services available 24/7 in all boroughs </a:t>
            </a:r>
          </a:p>
          <a:p>
            <a:pPr lvl="0">
              <a:lnSpc>
                <a:spcPct val="120000"/>
              </a:lnSpc>
              <a:spcBef>
                <a:spcPts val="0"/>
              </a:spcBef>
            </a:pPr>
            <a:r>
              <a:rPr lang="en-GB" dirty="0" smtClean="0"/>
              <a:t>Specialist palliative care consultant and specialist palliative care nurse-led </a:t>
            </a:r>
            <a:r>
              <a:rPr lang="en-GB" b="1" dirty="0" smtClean="0"/>
              <a:t>hospice outpatient clinics </a:t>
            </a:r>
            <a:r>
              <a:rPr lang="en-GB" dirty="0" smtClean="0"/>
              <a:t>available in all boroughs </a:t>
            </a:r>
          </a:p>
          <a:p>
            <a:pPr lvl="0">
              <a:lnSpc>
                <a:spcPct val="120000"/>
              </a:lnSpc>
              <a:spcBef>
                <a:spcPts val="0"/>
              </a:spcBef>
            </a:pPr>
            <a:r>
              <a:rPr lang="en-GB" b="1" dirty="0" smtClean="0"/>
              <a:t>Lymphoedema services </a:t>
            </a:r>
            <a:r>
              <a:rPr lang="en-GB" dirty="0" smtClean="0"/>
              <a:t>for both </a:t>
            </a:r>
            <a:r>
              <a:rPr lang="en-GB" b="1" dirty="0" smtClean="0"/>
              <a:t>cancer and non-cancer </a:t>
            </a:r>
            <a:r>
              <a:rPr lang="en-GB" dirty="0" smtClean="0"/>
              <a:t>causes in all boroughs. Lymphoedema is a</a:t>
            </a:r>
            <a:r>
              <a:rPr lang="en-GB" sz="1200" b="1" dirty="0" smtClean="0">
                <a:hlinkClick r:id="rId3"/>
              </a:rPr>
              <a:t> long-term condition where a build-up of lymph fluid in your body's soft tissues causes swelling</a:t>
            </a:r>
            <a:r>
              <a:rPr lang="en-GB" sz="1200" dirty="0" smtClean="0"/>
              <a:t>.</a:t>
            </a:r>
          </a:p>
          <a:p>
            <a:pPr lvl="0">
              <a:lnSpc>
                <a:spcPct val="120000"/>
              </a:lnSpc>
              <a:spcBef>
                <a:spcPts val="0"/>
              </a:spcBef>
            </a:pPr>
            <a:r>
              <a:rPr lang="en-GB" dirty="0" smtClean="0"/>
              <a:t>Improved access to </a:t>
            </a:r>
            <a:r>
              <a:rPr lang="en-GB" b="1" dirty="0" smtClean="0"/>
              <a:t>psychological and bereavement services</a:t>
            </a:r>
            <a:r>
              <a:rPr lang="en-GB" dirty="0" smtClean="0"/>
              <a:t> at local hospices for all boroughs</a:t>
            </a:r>
          </a:p>
          <a:p>
            <a:pPr lvl="0">
              <a:lnSpc>
                <a:spcPct val="120000"/>
              </a:lnSpc>
              <a:spcBef>
                <a:spcPts val="0"/>
              </a:spcBef>
            </a:pPr>
            <a:r>
              <a:rPr lang="en-GB" dirty="0" smtClean="0"/>
              <a:t>Opening 46 new </a:t>
            </a:r>
            <a:r>
              <a:rPr lang="en-GB" b="1" dirty="0" smtClean="0"/>
              <a:t>enhanced end-of-life care beds </a:t>
            </a:r>
            <a:r>
              <a:rPr lang="en-GB" dirty="0" smtClean="0"/>
              <a:t>which will be available to residents of all boroughs (building on the 8 beds currently available in Hillingdon). These beds seek to prevent hospitalisation of people whose needs mean they cannot be cared for at home but they do not require the intensive specialist palliative care provided in a hospice inpatient bed. The enhanced end-of-life care beds are supported by health and care professionals with enhanced end-of-life care knowledge and skills and the community specialist palliative care team on a weekly basis. </a:t>
            </a:r>
          </a:p>
          <a:p>
            <a:pPr lvl="0">
              <a:lnSpc>
                <a:spcPct val="120000"/>
              </a:lnSpc>
              <a:spcBef>
                <a:spcPts val="0"/>
              </a:spcBef>
            </a:pPr>
            <a:r>
              <a:rPr lang="en-GB" dirty="0" smtClean="0"/>
              <a:t>Keeping open the current 57 </a:t>
            </a:r>
            <a:r>
              <a:rPr lang="en-GB" b="1" dirty="0" smtClean="0"/>
              <a:t>consultant-led specialist hospice inpatient beds</a:t>
            </a:r>
            <a:r>
              <a:rPr lang="en-GB" dirty="0" smtClean="0"/>
              <a:t>. This is the same number of beds that are open now (this does not include the inpatient specialist palliative care beds at the Pembridge Hospice, which have remained suspended since 2018). We have undertaken north west London wide analysis which supports that 57 beds will meet the needs of our population for the next 5 years.</a:t>
            </a:r>
            <a:endParaRPr lang="en-GB" dirty="0"/>
          </a:p>
        </p:txBody>
      </p:sp>
      <p:sp>
        <p:nvSpPr>
          <p:cNvPr id="4" name="Slide Number Placeholder 3"/>
          <p:cNvSpPr>
            <a:spLocks noGrp="1"/>
          </p:cNvSpPr>
          <p:nvPr>
            <p:ph type="sldNum" sz="quarter" idx="10"/>
          </p:nvPr>
        </p:nvSpPr>
        <p:spPr/>
        <p:txBody>
          <a:bodyPr/>
          <a:lstStyle/>
          <a:p>
            <a:fld id="{23D84963-D391-42E2-BBF2-2E58BF900442}" type="slidenum">
              <a:rPr lang="en-GB" smtClean="0"/>
              <a:t>4</a:t>
            </a:fld>
            <a:endParaRPr lang="en-GB" dirty="0"/>
          </a:p>
        </p:txBody>
      </p:sp>
    </p:spTree>
    <p:extLst>
      <p:ext uri="{BB962C8B-B14F-4D97-AF65-F5344CB8AC3E}">
        <p14:creationId xmlns:p14="http://schemas.microsoft.com/office/powerpoint/2010/main" val="3558425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smtClean="0">
                <a:solidFill>
                  <a:schemeClr val="tx1"/>
                </a:solidFill>
                <a:effectLst/>
                <a:latin typeface="+mn-lt"/>
                <a:ea typeface="+mn-ea"/>
                <a:cs typeface="+mn-cs"/>
              </a:rPr>
              <a:t>Enhanced </a:t>
            </a:r>
            <a:r>
              <a:rPr lang="en-GB" sz="1200" b="1" kern="1200" dirty="0" err="1" smtClean="0">
                <a:solidFill>
                  <a:schemeClr val="tx1"/>
                </a:solidFill>
                <a:effectLst/>
                <a:latin typeface="+mn-lt"/>
                <a:ea typeface="+mn-ea"/>
                <a:cs typeface="+mn-cs"/>
              </a:rPr>
              <a:t>EoLC</a:t>
            </a:r>
            <a:r>
              <a:rPr lang="en-GB" sz="1200" b="1" kern="1200" dirty="0" smtClean="0">
                <a:solidFill>
                  <a:schemeClr val="tx1"/>
                </a:solidFill>
                <a:effectLst/>
                <a:latin typeface="+mn-lt"/>
                <a:ea typeface="+mn-ea"/>
                <a:cs typeface="+mn-cs"/>
              </a:rPr>
              <a:t> beds </a:t>
            </a:r>
            <a:endParaRPr lang="en-GB" sz="120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Case for having them:</a:t>
            </a:r>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approximately 36,000 people on the end-of-life cohort and that 10,800 people on this cohort were admitted to hospital in the last 12 months  with an equivalent of 210 hospital beds occupied by this group each year.</a:t>
            </a:r>
          </a:p>
          <a:p>
            <a:pPr lvl="0"/>
            <a:r>
              <a:rPr lang="en-GB" sz="1200" kern="1200" dirty="0" smtClean="0">
                <a:solidFill>
                  <a:schemeClr val="tx1"/>
                </a:solidFill>
                <a:effectLst/>
                <a:latin typeface="+mn-lt"/>
                <a:ea typeface="+mn-ea"/>
                <a:cs typeface="+mn-cs"/>
              </a:rPr>
              <a:t>48% of deaths occurred in hospital and national survey findings tell us this is not the preferred place of death for most. This suggests further opportunity to prevent hospitalisation at the end-of-life in north west London.</a:t>
            </a:r>
          </a:p>
          <a:p>
            <a:pPr lvl="0"/>
            <a:r>
              <a:rPr lang="en-GB" sz="1200" kern="1200" dirty="0" smtClean="0">
                <a:solidFill>
                  <a:schemeClr val="tx1"/>
                </a:solidFill>
                <a:effectLst/>
                <a:latin typeface="+mn-lt"/>
                <a:ea typeface="+mn-ea"/>
                <a:cs typeface="+mn-cs"/>
              </a:rPr>
              <a:t>Our analysis suggests that the reasons for this includes that patients are admitted to hospital because there is not the right type of bed, in the right place, to meet their needs in a community setting:</a:t>
            </a:r>
          </a:p>
          <a:p>
            <a:pPr lvl="1"/>
            <a:r>
              <a:rPr lang="en-GB" sz="1200" kern="1200" dirty="0" smtClean="0">
                <a:solidFill>
                  <a:schemeClr val="tx1"/>
                </a:solidFill>
                <a:effectLst/>
                <a:latin typeface="+mn-lt"/>
                <a:ea typeface="+mn-ea"/>
                <a:cs typeface="+mn-cs"/>
              </a:rPr>
              <a:t>The percentage of deaths with three or more admissions in the last 90 days of life for all ages and those aged 75+ years is significantly worse in north west London than England .</a:t>
            </a:r>
          </a:p>
          <a:p>
            <a:pPr lvl="1"/>
            <a:r>
              <a:rPr lang="en-GB" sz="1200" kern="1200" dirty="0" smtClean="0">
                <a:solidFill>
                  <a:schemeClr val="tx1"/>
                </a:solidFill>
                <a:effectLst/>
                <a:latin typeface="+mn-lt"/>
                <a:ea typeface="+mn-ea"/>
                <a:cs typeface="+mn-cs"/>
              </a:rPr>
              <a:t>Deaths in hospital across north west London are significantly higher than England levels, but falling .</a:t>
            </a:r>
          </a:p>
          <a:p>
            <a:pPr lvl="0"/>
            <a:r>
              <a:rPr lang="en-GB" sz="1200" b="1" kern="1200" dirty="0" smtClean="0">
                <a:solidFill>
                  <a:schemeClr val="tx1"/>
                </a:solidFill>
                <a:effectLst/>
                <a:latin typeface="+mn-lt"/>
                <a:ea typeface="+mn-ea"/>
                <a:cs typeface="+mn-cs"/>
              </a:rPr>
              <a:t>T</a:t>
            </a:r>
            <a:r>
              <a:rPr lang="en-GB" sz="1200" kern="1200" dirty="0" smtClean="0">
                <a:solidFill>
                  <a:schemeClr val="tx1"/>
                </a:solidFill>
                <a:effectLst/>
                <a:latin typeface="+mn-lt"/>
                <a:ea typeface="+mn-ea"/>
                <a:cs typeface="+mn-cs"/>
              </a:rPr>
              <a:t>he case for enhanced </a:t>
            </a:r>
            <a:r>
              <a:rPr lang="en-GB" sz="1200" kern="1200" dirty="0" err="1" smtClean="0">
                <a:solidFill>
                  <a:schemeClr val="tx1"/>
                </a:solidFill>
                <a:effectLst/>
                <a:latin typeface="+mn-lt"/>
                <a:ea typeface="+mn-ea"/>
                <a:cs typeface="+mn-cs"/>
              </a:rPr>
              <a:t>EoLC</a:t>
            </a:r>
            <a:r>
              <a:rPr lang="en-GB" sz="1200" kern="1200" dirty="0" smtClean="0">
                <a:solidFill>
                  <a:schemeClr val="tx1"/>
                </a:solidFill>
                <a:effectLst/>
                <a:latin typeface="+mn-lt"/>
                <a:ea typeface="+mn-ea"/>
                <a:cs typeface="+mn-cs"/>
              </a:rPr>
              <a:t> beds also responds to an acute hospital discharge peer review of delayed discharges in 2023. The review showed there was a group of people who had no viable alternative to where they could be discharged from hospital to as hospice inpatient units and the patient’s own home were considered inappropriate.</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23D84963-D391-42E2-BBF2-2E58BF900442}" type="slidenum">
              <a:rPr lang="en-GB" smtClean="0"/>
              <a:t>5</a:t>
            </a:fld>
            <a:endParaRPr lang="en-GB" dirty="0"/>
          </a:p>
        </p:txBody>
      </p:sp>
    </p:spTree>
    <p:extLst>
      <p:ext uri="{BB962C8B-B14F-4D97-AF65-F5344CB8AC3E}">
        <p14:creationId xmlns:p14="http://schemas.microsoft.com/office/powerpoint/2010/main" val="4072807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Establishment of the task and finish groups will be staggered to manage resources and to allow for continuous learning and refinement. It is proposed that the reducing inequalities group be established first. The next steps for the ICB will be to gather expressions of interest from those who would like to be part of this task and finish group. </a:t>
            </a:r>
          </a:p>
          <a:p>
            <a:endParaRPr lang="en-GB" dirty="0"/>
          </a:p>
        </p:txBody>
      </p:sp>
      <p:sp>
        <p:nvSpPr>
          <p:cNvPr id="4" name="Slide Number Placeholder 3"/>
          <p:cNvSpPr>
            <a:spLocks noGrp="1"/>
          </p:cNvSpPr>
          <p:nvPr>
            <p:ph type="sldNum" sz="quarter" idx="10"/>
          </p:nvPr>
        </p:nvSpPr>
        <p:spPr/>
        <p:txBody>
          <a:bodyPr/>
          <a:lstStyle/>
          <a:p>
            <a:fld id="{23D84963-D391-42E2-BBF2-2E58BF900442}" type="slidenum">
              <a:rPr lang="en-GB" smtClean="0"/>
              <a:t>7</a:t>
            </a:fld>
            <a:endParaRPr lang="en-GB" dirty="0"/>
          </a:p>
        </p:txBody>
      </p:sp>
    </p:spTree>
    <p:extLst>
      <p:ext uri="{BB962C8B-B14F-4D97-AF65-F5344CB8AC3E}">
        <p14:creationId xmlns:p14="http://schemas.microsoft.com/office/powerpoint/2010/main" val="32029864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7" tIns="45719" rIns="91437" bIns="45719" numCol="1" spcCol="0" rtlCol="0" fromWordArt="0" anchor="ctr" anchorCtr="0" forceAA="0" compatLnSpc="1">
            <a:prstTxWarp prst="textNoShape">
              <a:avLst/>
            </a:prstTxWarp>
            <a:noAutofit/>
          </a:bodyPr>
          <a:lstStyle/>
          <a:p>
            <a:pPr algn="ctr"/>
            <a:endParaRPr lang="en-GB" sz="1799" dirty="0"/>
          </a:p>
        </p:txBody>
      </p:sp>
      <p:sp>
        <p:nvSpPr>
          <p:cNvPr id="2" name="Title 1"/>
          <p:cNvSpPr>
            <a:spLocks noGrp="1"/>
          </p:cNvSpPr>
          <p:nvPr>
            <p:ph type="ctrTitle"/>
          </p:nvPr>
        </p:nvSpPr>
        <p:spPr>
          <a:xfrm>
            <a:off x="1524000" y="2202484"/>
            <a:ext cx="9144000" cy="2387600"/>
          </a:xfrm>
        </p:spPr>
        <p:txBody>
          <a:bodyPr anchor="b"/>
          <a:lstStyle>
            <a:lvl1pPr algn="ctr">
              <a:defRPr sz="5999">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4682158"/>
            <a:ext cx="9144000" cy="907082"/>
          </a:xfrm>
        </p:spPr>
        <p:txBody>
          <a:bodyPr/>
          <a:lstStyle>
            <a:lvl1pPr marL="0" indent="0" algn="ctr">
              <a:buNone/>
              <a:defRPr sz="2399">
                <a:solidFill>
                  <a:schemeClr val="bg1"/>
                </a:solidFill>
              </a:defRPr>
            </a:lvl1pPr>
            <a:lvl2pPr marL="457143" indent="0" algn="ctr">
              <a:buNone/>
              <a:defRPr sz="1999"/>
            </a:lvl2pPr>
            <a:lvl3pPr marL="914286" indent="0" algn="ctr">
              <a:buNone/>
              <a:defRPr sz="1799"/>
            </a:lvl3pPr>
            <a:lvl4pPr marL="1371428" indent="0" algn="ctr">
              <a:buNone/>
              <a:defRPr sz="1600"/>
            </a:lvl4pPr>
            <a:lvl5pPr marL="1828571" indent="0" algn="ctr">
              <a:buNone/>
              <a:defRPr sz="1600"/>
            </a:lvl5pPr>
            <a:lvl6pPr marL="2285714" indent="0" algn="ctr">
              <a:buNone/>
              <a:defRPr sz="1600"/>
            </a:lvl6pPr>
            <a:lvl7pPr marL="2742857" indent="0" algn="ctr">
              <a:buNone/>
              <a:defRPr sz="1600"/>
            </a:lvl7pPr>
            <a:lvl8pPr marL="3200000" indent="0" algn="ctr">
              <a:buNone/>
              <a:defRPr sz="1600"/>
            </a:lvl8pPr>
            <a:lvl9pPr marL="3657144" indent="0" algn="ctr">
              <a:buNone/>
              <a:defRPr sz="1600"/>
            </a:lvl9pPr>
          </a:lstStyle>
          <a:p>
            <a:r>
              <a:rPr lang="en-US" dirty="0"/>
              <a:t>Click to edit Master subtitle style</a:t>
            </a:r>
            <a:endParaRPr lang="en-GB" dirty="0"/>
          </a:p>
        </p:txBody>
      </p:sp>
      <p:pic>
        <p:nvPicPr>
          <p:cNvPr id="33" name="Picture 32" descr="C:\Users\abrjes\AppData\Local\Microsoft\Windows\INetCache\Content.Outlook\JXQ15T3X\NWL-ICS-logo-high-res.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1345" y="116632"/>
            <a:ext cx="2233639" cy="744546"/>
          </a:xfrm>
          <a:prstGeom prst="rect">
            <a:avLst/>
          </a:prstGeom>
          <a:noFill/>
          <a:ln>
            <a:noFill/>
          </a:ln>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54190" y="215643"/>
            <a:ext cx="2018474" cy="621069"/>
          </a:xfrm>
          <a:prstGeom prst="rect">
            <a:avLst/>
          </a:prstGeom>
        </p:spPr>
      </p:pic>
    </p:spTree>
    <p:extLst>
      <p:ext uri="{BB962C8B-B14F-4D97-AF65-F5344CB8AC3E}">
        <p14:creationId xmlns:p14="http://schemas.microsoft.com/office/powerpoint/2010/main" val="5410874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hree Column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FF8FB134-420D-46A3-9A1D-B87BF68DE58E}"/>
              </a:ext>
            </a:extLst>
          </p:cNvPr>
          <p:cNvSpPr>
            <a:spLocks noGrp="1"/>
          </p:cNvSpPr>
          <p:nvPr>
            <p:ph idx="1"/>
          </p:nvPr>
        </p:nvSpPr>
        <p:spPr>
          <a:xfrm>
            <a:off x="556115" y="1634557"/>
            <a:ext cx="3595704" cy="4534437"/>
          </a:xfrm>
        </p:spPr>
        <p:txBody>
          <a:bodyPr>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12" name="Title 1">
            <a:extLst>
              <a:ext uri="{FF2B5EF4-FFF2-40B4-BE49-F238E27FC236}">
                <a16:creationId xmlns:a16="http://schemas.microsoft.com/office/drawing/2014/main" id="{E0C260C0-7C07-44AA-9DA8-DDD803016568}"/>
              </a:ext>
            </a:extLst>
          </p:cNvPr>
          <p:cNvSpPr>
            <a:spLocks noGrp="1"/>
          </p:cNvSpPr>
          <p:nvPr>
            <p:ph type="title"/>
          </p:nvPr>
        </p:nvSpPr>
        <p:spPr>
          <a:xfrm>
            <a:off x="554211" y="512645"/>
            <a:ext cx="11085113" cy="792282"/>
          </a:xfrm>
        </p:spPr>
        <p:txBody>
          <a:bodyPr/>
          <a:lstStyle/>
          <a:p>
            <a:r>
              <a:rPr lang="en-GB"/>
              <a:t>Click to edit Master title style</a:t>
            </a:r>
          </a:p>
        </p:txBody>
      </p:sp>
      <p:cxnSp>
        <p:nvCxnSpPr>
          <p:cNvPr id="13" name="Straight Connector 12">
            <a:extLst>
              <a:ext uri="{FF2B5EF4-FFF2-40B4-BE49-F238E27FC236}">
                <a16:creationId xmlns:a16="http://schemas.microsoft.com/office/drawing/2014/main" id="{727B9B07-B927-4DEB-BE71-7EF73FF65D15}"/>
              </a:ext>
            </a:extLst>
          </p:cNvPr>
          <p:cNvCxnSpPr>
            <a:cxnSpLocks/>
          </p:cNvCxnSpPr>
          <p:nvPr userDrawn="1"/>
        </p:nvCxnSpPr>
        <p:spPr>
          <a:xfrm>
            <a:off x="554210" y="1474922"/>
            <a:ext cx="683822" cy="0"/>
          </a:xfrm>
          <a:prstGeom prst="line">
            <a:avLst/>
          </a:prstGeom>
          <a:ln w="12700">
            <a:solidFill>
              <a:srgbClr val="F62B44"/>
            </a:solidFill>
          </a:ln>
        </p:spPr>
        <p:style>
          <a:lnRef idx="1">
            <a:schemeClr val="accent1"/>
          </a:lnRef>
          <a:fillRef idx="0">
            <a:schemeClr val="accent1"/>
          </a:fillRef>
          <a:effectRef idx="0">
            <a:schemeClr val="accent1"/>
          </a:effectRef>
          <a:fontRef idx="minor">
            <a:schemeClr val="tx1"/>
          </a:fontRef>
        </p:style>
      </p:cxnSp>
      <p:sp>
        <p:nvSpPr>
          <p:cNvPr id="14" name="Content Placeholder 2">
            <a:extLst>
              <a:ext uri="{FF2B5EF4-FFF2-40B4-BE49-F238E27FC236}">
                <a16:creationId xmlns:a16="http://schemas.microsoft.com/office/drawing/2014/main" id="{8725CAC4-393C-4722-A853-86DA0F5B6E38}"/>
              </a:ext>
            </a:extLst>
          </p:cNvPr>
          <p:cNvSpPr>
            <a:spLocks noGrp="1"/>
          </p:cNvSpPr>
          <p:nvPr>
            <p:ph idx="10"/>
          </p:nvPr>
        </p:nvSpPr>
        <p:spPr>
          <a:xfrm>
            <a:off x="4300053" y="1634557"/>
            <a:ext cx="3595704" cy="4534437"/>
          </a:xfrm>
        </p:spPr>
        <p:txBody>
          <a:bodyPr>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15" name="Content Placeholder 2">
            <a:extLst>
              <a:ext uri="{FF2B5EF4-FFF2-40B4-BE49-F238E27FC236}">
                <a16:creationId xmlns:a16="http://schemas.microsoft.com/office/drawing/2014/main" id="{8EDA6BAD-6394-4D9E-87B4-CF2960A727E1}"/>
              </a:ext>
            </a:extLst>
          </p:cNvPr>
          <p:cNvSpPr>
            <a:spLocks noGrp="1"/>
          </p:cNvSpPr>
          <p:nvPr>
            <p:ph idx="11"/>
          </p:nvPr>
        </p:nvSpPr>
        <p:spPr>
          <a:xfrm>
            <a:off x="8040181" y="1634557"/>
            <a:ext cx="3595704" cy="4534437"/>
          </a:xfrm>
        </p:spPr>
        <p:txBody>
          <a:bodyPr>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Tree>
    <p:extLst>
      <p:ext uri="{BB962C8B-B14F-4D97-AF65-F5344CB8AC3E}">
        <p14:creationId xmlns:p14="http://schemas.microsoft.com/office/powerpoint/2010/main" val="2688479813"/>
      </p:ext>
    </p:extLst>
  </p:cSld>
  <p:clrMapOvr>
    <a:masterClrMapping/>
  </p:clrMapOvr>
  <p:transition>
    <p:fade/>
  </p:transition>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wo Column Text">
    <p:spTree>
      <p:nvGrpSpPr>
        <p:cNvPr id="1" name=""/>
        <p:cNvGrpSpPr/>
        <p:nvPr/>
      </p:nvGrpSpPr>
      <p:grpSpPr>
        <a:xfrm>
          <a:off x="0" y="0"/>
          <a:ext cx="0" cy="0"/>
          <a:chOff x="0" y="0"/>
          <a:chExt cx="0" cy="0"/>
        </a:xfrm>
      </p:grpSpPr>
      <p:sp>
        <p:nvSpPr>
          <p:cNvPr id="6" name="Content Placeholder 2"/>
          <p:cNvSpPr>
            <a:spLocks noGrp="1"/>
          </p:cNvSpPr>
          <p:nvPr>
            <p:ph idx="1"/>
          </p:nvPr>
        </p:nvSpPr>
        <p:spPr>
          <a:xfrm>
            <a:off x="737577" y="1520826"/>
            <a:ext cx="10719777" cy="4645025"/>
          </a:xfrm>
        </p:spPr>
        <p:txBody>
          <a:bodyPr numCol="2" spcCol="180000">
            <a:noAutofit/>
          </a:bodyPr>
          <a:lstStyle>
            <a:lvl5pPr indent="-183582">
              <a:defRPr/>
            </a:lvl5pPr>
            <a:lvl6pPr>
              <a:defRPr baseline="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7">
            <a:extLst>
              <a:ext uri="{FF2B5EF4-FFF2-40B4-BE49-F238E27FC236}">
                <a16:creationId xmlns:a16="http://schemas.microsoft.com/office/drawing/2014/main" id="{EF153576-1E52-4F22-96D9-1B68FB43BEF5}"/>
              </a:ext>
            </a:extLst>
          </p:cNvPr>
          <p:cNvSpPr>
            <a:spLocks noGrp="1"/>
          </p:cNvSpPr>
          <p:nvPr>
            <p:ph type="body" sz="quarter" idx="13" hasCustomPrompt="1"/>
          </p:nvPr>
        </p:nvSpPr>
        <p:spPr>
          <a:xfrm>
            <a:off x="737575" y="586863"/>
            <a:ext cx="10718031" cy="718063"/>
          </a:xfrm>
        </p:spPr>
        <p:txBody>
          <a:bodyPr tIns="0" rIns="0" bIns="0" anchor="t">
            <a:noAutofit/>
          </a:bodyPr>
          <a:lstStyle>
            <a:lvl1pPr>
              <a:lnSpc>
                <a:spcPct val="100000"/>
              </a:lnSpc>
              <a:spcBef>
                <a:spcPts val="0"/>
              </a:spcBef>
              <a:spcAft>
                <a:spcPts val="0"/>
              </a:spcAft>
              <a:defRPr sz="2199" b="1" cap="none" spc="0" baseline="0">
                <a:solidFill>
                  <a:schemeClr val="bg2"/>
                </a:solidFill>
              </a:defRPr>
            </a:lvl1pPr>
            <a:lvl2pPr>
              <a:lnSpc>
                <a:spcPct val="100000"/>
              </a:lnSpc>
              <a:spcBef>
                <a:spcPts val="0"/>
              </a:spcBef>
              <a:spcAft>
                <a:spcPts val="0"/>
              </a:spcAft>
              <a:defRPr sz="1699" b="0" cap="none" spc="0">
                <a:solidFill>
                  <a:schemeClr val="tx1"/>
                </a:solidFill>
              </a:defRPr>
            </a:lvl2pPr>
            <a:lvl3pPr>
              <a:lnSpc>
                <a:spcPct val="100000"/>
              </a:lnSpc>
              <a:spcAft>
                <a:spcPts val="0"/>
              </a:spcAft>
              <a:defRPr sz="1699" spc="0">
                <a:solidFill>
                  <a:srgbClr val="7A91A6"/>
                </a:solidFill>
              </a:defRPr>
            </a:lvl3pPr>
            <a:lvl4pPr marL="0" indent="0">
              <a:spcBef>
                <a:spcPts val="0"/>
              </a:spcBef>
              <a:spcAft>
                <a:spcPts val="0"/>
              </a:spcAft>
              <a:buNone/>
              <a:defRPr sz="1699" spc="0">
                <a:solidFill>
                  <a:srgbClr val="7A91A6"/>
                </a:solidFill>
              </a:defRPr>
            </a:lvl4pPr>
            <a:lvl5pPr marL="0" indent="0">
              <a:spcBef>
                <a:spcPts val="0"/>
              </a:spcBef>
              <a:spcAft>
                <a:spcPts val="0"/>
              </a:spcAft>
              <a:buNone/>
              <a:defRPr sz="1699" spc="0">
                <a:solidFill>
                  <a:srgbClr val="7A91A6"/>
                </a:solidFill>
              </a:defRPr>
            </a:lvl5pPr>
            <a:lvl6pPr marL="0" indent="0">
              <a:lnSpc>
                <a:spcPct val="100000"/>
              </a:lnSpc>
              <a:spcBef>
                <a:spcPts val="0"/>
              </a:spcBef>
              <a:spcAft>
                <a:spcPts val="0"/>
              </a:spcAft>
              <a:buNone/>
              <a:defRPr sz="1699" spc="0">
                <a:solidFill>
                  <a:srgbClr val="7A91A6"/>
                </a:solidFill>
              </a:defRPr>
            </a:lvl6pPr>
            <a:lvl7pPr marL="0" indent="0">
              <a:lnSpc>
                <a:spcPct val="100000"/>
              </a:lnSpc>
              <a:spcBef>
                <a:spcPts val="0"/>
              </a:spcBef>
              <a:spcAft>
                <a:spcPts val="0"/>
              </a:spcAft>
              <a:buNone/>
              <a:defRPr sz="1699" spc="0">
                <a:solidFill>
                  <a:srgbClr val="7A91A6"/>
                </a:solidFill>
              </a:defRPr>
            </a:lvl7pPr>
            <a:lvl8pPr marL="0" indent="0">
              <a:lnSpc>
                <a:spcPct val="100000"/>
              </a:lnSpc>
              <a:spcBef>
                <a:spcPts val="0"/>
              </a:spcBef>
              <a:spcAft>
                <a:spcPts val="0"/>
              </a:spcAft>
              <a:buNone/>
              <a:defRPr sz="1699" spc="0">
                <a:solidFill>
                  <a:srgbClr val="7A91A6"/>
                </a:solidFill>
              </a:defRPr>
            </a:lvl8pPr>
            <a:lvl9pPr marL="0" indent="0">
              <a:lnSpc>
                <a:spcPct val="100000"/>
              </a:lnSpc>
              <a:spcBef>
                <a:spcPts val="0"/>
              </a:spcBef>
              <a:spcAft>
                <a:spcPts val="0"/>
              </a:spcAft>
              <a:buNone/>
              <a:defRPr sz="1699" spc="0">
                <a:solidFill>
                  <a:srgbClr val="7A91A6"/>
                </a:solidFill>
              </a:defRPr>
            </a:lvl9pPr>
          </a:lstStyle>
          <a:p>
            <a:pPr lvl="0"/>
            <a:r>
              <a:rPr lang="en-GB"/>
              <a:t>Click to edit title </a:t>
            </a:r>
          </a:p>
          <a:p>
            <a:pPr lvl="1"/>
            <a:r>
              <a:rPr lang="en-GB"/>
              <a:t>Second level</a:t>
            </a:r>
          </a:p>
        </p:txBody>
      </p:sp>
    </p:spTree>
    <p:extLst>
      <p:ext uri="{BB962C8B-B14F-4D97-AF65-F5344CB8AC3E}">
        <p14:creationId xmlns:p14="http://schemas.microsoft.com/office/powerpoint/2010/main" val="4192496353"/>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ctrTitle"/>
          </p:nvPr>
        </p:nvSpPr>
        <p:spPr>
          <a:xfrm>
            <a:off x="1524000" y="2202483"/>
            <a:ext cx="9144000" cy="2387600"/>
          </a:xfrm>
        </p:spPr>
        <p:txBody>
          <a:bodyPr anchor="b"/>
          <a:lstStyle>
            <a:lvl1pPr algn="ctr">
              <a:defRPr sz="6000">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524000" y="4682158"/>
            <a:ext cx="9144000" cy="907082"/>
          </a:xfrm>
        </p:spPr>
        <p:txBody>
          <a:bodyPr/>
          <a:lstStyle>
            <a:lvl1pPr marL="0" indent="0" algn="ctr">
              <a:buNone/>
              <a:defRPr sz="24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smtClean="0"/>
              <a:t>Click to edit Master subtitle style</a:t>
            </a:r>
            <a:endParaRPr lang="en-GB" dirty="0"/>
          </a:p>
        </p:txBody>
      </p:sp>
      <p:pic>
        <p:nvPicPr>
          <p:cNvPr id="33" name="Picture 32"/>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9768408" y="219066"/>
            <a:ext cx="2233639" cy="687273"/>
          </a:xfrm>
          <a:prstGeom prst="rect">
            <a:avLst/>
          </a:prstGeom>
          <a:noFill/>
          <a:ln>
            <a:noFill/>
          </a:ln>
        </p:spPr>
      </p:pic>
    </p:spTree>
    <p:extLst>
      <p:ext uri="{BB962C8B-B14F-4D97-AF65-F5344CB8AC3E}">
        <p14:creationId xmlns:p14="http://schemas.microsoft.com/office/powerpoint/2010/main" val="5517704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tandard slide (NW London ICS)">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989" y="1397238"/>
            <a:ext cx="11386643" cy="448003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7" name="Rectangle 6"/>
          <p:cNvSpPr/>
          <p:nvPr userDrawn="1"/>
        </p:nvSpPr>
        <p:spPr>
          <a:xfrm>
            <a:off x="0" y="0"/>
            <a:ext cx="12192000" cy="1196752"/>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326582"/>
            <a:ext cx="11377264" cy="543595"/>
          </a:xfrm>
        </p:spPr>
        <p:txBody>
          <a:bodyPr/>
          <a:lstStyle>
            <a:lvl1pPr>
              <a:defRPr>
                <a:solidFill>
                  <a:schemeClr val="bg1"/>
                </a:solidFill>
              </a:defRPr>
            </a:lvl1pPr>
          </a:lstStyle>
          <a:p>
            <a:r>
              <a:rPr lang="en-US" dirty="0" smtClean="0"/>
              <a:t>Click to edit title</a:t>
            </a:r>
            <a:endParaRPr lang="en-GB" dirty="0"/>
          </a:p>
        </p:txBody>
      </p:sp>
    </p:spTree>
    <p:extLst>
      <p:ext uri="{BB962C8B-B14F-4D97-AF65-F5344CB8AC3E}">
        <p14:creationId xmlns:p14="http://schemas.microsoft.com/office/powerpoint/2010/main" val="382460793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7" name="Rectangle 6"/>
          <p:cNvSpPr/>
          <p:nvPr userDrawn="1"/>
        </p:nvSpPr>
        <p:spPr>
          <a:xfrm>
            <a:off x="0" y="1196752"/>
            <a:ext cx="12192000" cy="3600401"/>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1523327"/>
            <a:ext cx="11377264" cy="1329606"/>
          </a:xfrm>
        </p:spPr>
        <p:txBody>
          <a:bodyPr/>
          <a:lstStyle>
            <a:lvl1pPr>
              <a:defRPr>
                <a:solidFill>
                  <a:schemeClr val="bg1"/>
                </a:solidFill>
              </a:defRPr>
            </a:lvl1pPr>
          </a:lstStyle>
          <a:p>
            <a:r>
              <a:rPr lang="en-US" dirty="0" smtClean="0"/>
              <a:t>Click to add sub-heading</a:t>
            </a:r>
            <a:endParaRPr lang="en-GB" dirty="0"/>
          </a:p>
        </p:txBody>
      </p:sp>
    </p:spTree>
    <p:extLst>
      <p:ext uri="{BB962C8B-B14F-4D97-AF65-F5344CB8AC3E}">
        <p14:creationId xmlns:p14="http://schemas.microsoft.com/office/powerpoint/2010/main" val="136459718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tandard slide (NW London ICS)">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989" y="1397239"/>
            <a:ext cx="11386643" cy="44800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dirty="0"/>
          </a:p>
        </p:txBody>
      </p:sp>
      <p:sp>
        <p:nvSpPr>
          <p:cNvPr id="7" name="Rectangle 6"/>
          <p:cNvSpPr/>
          <p:nvPr userDrawn="1"/>
        </p:nvSpPr>
        <p:spPr>
          <a:xfrm>
            <a:off x="0" y="0"/>
            <a:ext cx="12192000" cy="1196752"/>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7" tIns="45719" rIns="91437" bIns="45719" numCol="1" spcCol="0" rtlCol="0" fromWordArt="0" anchor="ctr" anchorCtr="0" forceAA="0" compatLnSpc="1">
            <a:prstTxWarp prst="textNoShape">
              <a:avLst/>
            </a:prstTxWarp>
            <a:noAutofit/>
          </a:bodyPr>
          <a:lstStyle/>
          <a:p>
            <a:pPr algn="ctr"/>
            <a:endParaRPr lang="en-GB" sz="1799" dirty="0"/>
          </a:p>
        </p:txBody>
      </p:sp>
      <p:sp>
        <p:nvSpPr>
          <p:cNvPr id="2" name="Title 1"/>
          <p:cNvSpPr>
            <a:spLocks noGrp="1"/>
          </p:cNvSpPr>
          <p:nvPr>
            <p:ph type="title" hasCustomPrompt="1"/>
          </p:nvPr>
        </p:nvSpPr>
        <p:spPr>
          <a:xfrm>
            <a:off x="407368" y="326583"/>
            <a:ext cx="11377264" cy="543595"/>
          </a:xfrm>
        </p:spPr>
        <p:txBody>
          <a:bodyPr/>
          <a:lstStyle>
            <a:lvl1pPr>
              <a:defRPr>
                <a:solidFill>
                  <a:schemeClr val="bg1"/>
                </a:solidFill>
              </a:defRPr>
            </a:lvl1pPr>
          </a:lstStyle>
          <a:p>
            <a:r>
              <a:rPr lang="en-US" dirty="0"/>
              <a:t>Click to edit title</a:t>
            </a:r>
            <a:endParaRPr lang="en-GB" dirty="0"/>
          </a:p>
        </p:txBody>
      </p:sp>
    </p:spTree>
    <p:extLst>
      <p:ext uri="{BB962C8B-B14F-4D97-AF65-F5344CB8AC3E}">
        <p14:creationId xmlns:p14="http://schemas.microsoft.com/office/powerpoint/2010/main" val="354141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dirty="0"/>
          </a:p>
        </p:txBody>
      </p:sp>
      <p:sp>
        <p:nvSpPr>
          <p:cNvPr id="7" name="Rectangle 6"/>
          <p:cNvSpPr/>
          <p:nvPr userDrawn="1"/>
        </p:nvSpPr>
        <p:spPr>
          <a:xfrm>
            <a:off x="0" y="1196753"/>
            <a:ext cx="12192000" cy="3600401"/>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7" tIns="45719" rIns="91437" bIns="45719" numCol="1" spcCol="0" rtlCol="0" fromWordArt="0" anchor="ctr" anchorCtr="0" forceAA="0" compatLnSpc="1">
            <a:prstTxWarp prst="textNoShape">
              <a:avLst/>
            </a:prstTxWarp>
            <a:noAutofit/>
          </a:bodyPr>
          <a:lstStyle/>
          <a:p>
            <a:pPr algn="ctr"/>
            <a:endParaRPr lang="en-GB" sz="1799" dirty="0"/>
          </a:p>
        </p:txBody>
      </p:sp>
      <p:sp>
        <p:nvSpPr>
          <p:cNvPr id="2" name="Title 1"/>
          <p:cNvSpPr>
            <a:spLocks noGrp="1"/>
          </p:cNvSpPr>
          <p:nvPr>
            <p:ph type="title" hasCustomPrompt="1"/>
          </p:nvPr>
        </p:nvSpPr>
        <p:spPr>
          <a:xfrm>
            <a:off x="407368" y="1523327"/>
            <a:ext cx="11377264" cy="1329606"/>
          </a:xfrm>
        </p:spPr>
        <p:txBody>
          <a:bodyPr/>
          <a:lstStyle>
            <a:lvl1pPr>
              <a:defRPr>
                <a:solidFill>
                  <a:schemeClr val="bg1"/>
                </a:solidFill>
              </a:defRPr>
            </a:lvl1pPr>
          </a:lstStyle>
          <a:p>
            <a:r>
              <a:rPr lang="en-US" dirty="0"/>
              <a:t>Click to add sub-heading</a:t>
            </a:r>
            <a:endParaRPr lang="en-GB" dirty="0"/>
          </a:p>
        </p:txBody>
      </p:sp>
    </p:spTree>
    <p:extLst>
      <p:ext uri="{BB962C8B-B14F-4D97-AF65-F5344CB8AC3E}">
        <p14:creationId xmlns:p14="http://schemas.microsoft.com/office/powerpoint/2010/main" val="111676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pic>
        <p:nvPicPr>
          <p:cNvPr id="4" name="Picture 3" descr="\\nwlondon.local\NWL\Communications\14. Logos, images and photos\Logos\NWLICS\NWL-ICS-logo-high-res.jpg">
            <a:extLst>
              <a:ext uri="{FF2B5EF4-FFF2-40B4-BE49-F238E27FC236}">
                <a16:creationId xmlns:a16="http://schemas.microsoft.com/office/drawing/2014/main" id="{FDAF6524-C6C0-412A-B570-B9B61E6FB929}"/>
              </a:ext>
            </a:extLst>
          </p:cNvPr>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4298572" y="1988841"/>
            <a:ext cx="3594856" cy="1198286"/>
          </a:xfrm>
          <a:prstGeom prst="rect">
            <a:avLst/>
          </a:prstGeom>
          <a:noFill/>
          <a:ln>
            <a:noFill/>
          </a:ln>
        </p:spPr>
      </p:pic>
      <p:sp>
        <p:nvSpPr>
          <p:cNvPr id="5" name="Rectangle 4">
            <a:extLst>
              <a:ext uri="{FF2B5EF4-FFF2-40B4-BE49-F238E27FC236}">
                <a16:creationId xmlns:a16="http://schemas.microsoft.com/office/drawing/2014/main" id="{9A4C208F-AB63-4A19-AB74-39C8EC736091}"/>
              </a:ext>
            </a:extLst>
          </p:cNvPr>
          <p:cNvSpPr/>
          <p:nvPr userDrawn="1"/>
        </p:nvSpPr>
        <p:spPr>
          <a:xfrm>
            <a:off x="0" y="5520906"/>
            <a:ext cx="12192000" cy="13370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999" dirty="0"/>
          </a:p>
        </p:txBody>
      </p:sp>
      <p:pic>
        <p:nvPicPr>
          <p:cNvPr id="6" name="Picture 5">
            <a:extLst>
              <a:ext uri="{FF2B5EF4-FFF2-40B4-BE49-F238E27FC236}">
                <a16:creationId xmlns:a16="http://schemas.microsoft.com/office/drawing/2014/main" id="{0BF955B3-9BC7-4406-AE42-74F517AEDBA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47948" y="3670875"/>
            <a:ext cx="3896105" cy="1198800"/>
          </a:xfrm>
          <a:prstGeom prst="rect">
            <a:avLst/>
          </a:prstGeom>
        </p:spPr>
      </p:pic>
    </p:spTree>
    <p:extLst>
      <p:ext uri="{BB962C8B-B14F-4D97-AF65-F5344CB8AC3E}">
        <p14:creationId xmlns:p14="http://schemas.microsoft.com/office/powerpoint/2010/main" val="390171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077836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Blank">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421975-A40D-45C3-9B41-5C42884DBB8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7324808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CD164-A73E-4497-84B0-8BED81DB51DD}"/>
              </a:ext>
            </a:extLst>
          </p:cNvPr>
          <p:cNvSpPr>
            <a:spLocks noGrp="1"/>
          </p:cNvSpPr>
          <p:nvPr>
            <p:ph type="title"/>
          </p:nvPr>
        </p:nvSpPr>
        <p:spPr/>
        <p:txBody>
          <a:bodyPr/>
          <a:lstStyle/>
          <a:p>
            <a:r>
              <a:rPr lang="en-US"/>
              <a:t>Click to edit Master title style</a:t>
            </a:r>
            <a:endParaRPr lang="en-GB"/>
          </a:p>
        </p:txBody>
      </p:sp>
      <p:sp>
        <p:nvSpPr>
          <p:cNvPr id="4" name="Text Placeholder 3">
            <a:extLst>
              <a:ext uri="{FF2B5EF4-FFF2-40B4-BE49-F238E27FC236}">
                <a16:creationId xmlns:a16="http://schemas.microsoft.com/office/drawing/2014/main" id="{92DACB7B-9811-4169-AF69-6337FB32C453}"/>
              </a:ext>
            </a:extLst>
          </p:cNvPr>
          <p:cNvSpPr>
            <a:spLocks noGrp="1"/>
          </p:cNvSpPr>
          <p:nvPr>
            <p:ph type="body" sz="quarter" idx="10"/>
          </p:nvPr>
        </p:nvSpPr>
        <p:spPr>
          <a:xfrm>
            <a:off x="553894" y="1629986"/>
            <a:ext cx="5470687" cy="4534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3">
            <a:extLst>
              <a:ext uri="{FF2B5EF4-FFF2-40B4-BE49-F238E27FC236}">
                <a16:creationId xmlns:a16="http://schemas.microsoft.com/office/drawing/2014/main" id="{140AB0E1-DD29-4F2F-9DCD-75E7E4E6BBF8}"/>
              </a:ext>
            </a:extLst>
          </p:cNvPr>
          <p:cNvSpPr>
            <a:spLocks noGrp="1"/>
          </p:cNvSpPr>
          <p:nvPr>
            <p:ph type="body" sz="quarter" idx="11"/>
          </p:nvPr>
        </p:nvSpPr>
        <p:spPr>
          <a:xfrm>
            <a:off x="6169007" y="1629986"/>
            <a:ext cx="5470687" cy="4534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0585180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7" tIns="45719" rIns="91437" bIns="45719" numCol="1" spcCol="0" rtlCol="0" fromWordArt="0" anchor="ctr" anchorCtr="0" forceAA="0" compatLnSpc="1">
            <a:prstTxWarp prst="textNoShape">
              <a:avLst/>
            </a:prstTxWarp>
            <a:noAutofit/>
          </a:bodyPr>
          <a:lstStyle/>
          <a:p>
            <a:pPr algn="ctr"/>
            <a:endParaRPr lang="en-GB" sz="1799"/>
          </a:p>
        </p:txBody>
      </p:sp>
      <p:sp>
        <p:nvSpPr>
          <p:cNvPr id="2" name="Title 1"/>
          <p:cNvSpPr>
            <a:spLocks noGrp="1"/>
          </p:cNvSpPr>
          <p:nvPr>
            <p:ph type="ctrTitle"/>
          </p:nvPr>
        </p:nvSpPr>
        <p:spPr>
          <a:xfrm>
            <a:off x="1524000" y="2202484"/>
            <a:ext cx="9144000" cy="2387600"/>
          </a:xfrm>
        </p:spPr>
        <p:txBody>
          <a:bodyPr anchor="b"/>
          <a:lstStyle>
            <a:lvl1pPr algn="ctr">
              <a:defRPr sz="5999">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1524000" y="4682158"/>
            <a:ext cx="9144000" cy="907082"/>
          </a:xfrm>
        </p:spPr>
        <p:txBody>
          <a:bodyPr/>
          <a:lstStyle>
            <a:lvl1pPr marL="0" indent="0" algn="ctr">
              <a:buNone/>
              <a:defRPr sz="2399">
                <a:solidFill>
                  <a:schemeClr val="bg1"/>
                </a:solidFill>
              </a:defRPr>
            </a:lvl1pPr>
            <a:lvl2pPr marL="457143" indent="0" algn="ctr">
              <a:buNone/>
              <a:defRPr sz="1999"/>
            </a:lvl2pPr>
            <a:lvl3pPr marL="914286" indent="0" algn="ctr">
              <a:buNone/>
              <a:defRPr sz="1799"/>
            </a:lvl3pPr>
            <a:lvl4pPr marL="1371428" indent="0" algn="ctr">
              <a:buNone/>
              <a:defRPr sz="1600"/>
            </a:lvl4pPr>
            <a:lvl5pPr marL="1828571" indent="0" algn="ctr">
              <a:buNone/>
              <a:defRPr sz="1600"/>
            </a:lvl5pPr>
            <a:lvl6pPr marL="2285714" indent="0" algn="ctr">
              <a:buNone/>
              <a:defRPr sz="1600"/>
            </a:lvl6pPr>
            <a:lvl7pPr marL="2742857" indent="0" algn="ctr">
              <a:buNone/>
              <a:defRPr sz="1600"/>
            </a:lvl7pPr>
            <a:lvl8pPr marL="3200000" indent="0" algn="ctr">
              <a:buNone/>
              <a:defRPr sz="1600"/>
            </a:lvl8pPr>
            <a:lvl9pPr marL="3657144" indent="0" algn="ctr">
              <a:buNone/>
              <a:defRPr sz="1600"/>
            </a:lvl9pPr>
          </a:lstStyle>
          <a:p>
            <a:r>
              <a:rPr lang="en-US"/>
              <a:t>Click to edit Master subtitle style</a:t>
            </a:r>
            <a:endParaRPr lang="en-GB"/>
          </a:p>
        </p:txBody>
      </p:sp>
      <p:pic>
        <p:nvPicPr>
          <p:cNvPr id="33" name="Picture 32" descr="C:\Users\abrjes\AppData\Local\Microsoft\Windows\INetCache\Content.Outlook\JXQ15T3X\NWL-ICS-logo-high-res.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1345" y="116632"/>
            <a:ext cx="2233639" cy="744546"/>
          </a:xfrm>
          <a:prstGeom prst="rect">
            <a:avLst/>
          </a:prstGeom>
          <a:noFill/>
          <a:ln>
            <a:noFill/>
          </a:ln>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54190" y="215643"/>
            <a:ext cx="2018474" cy="621069"/>
          </a:xfrm>
          <a:prstGeom prst="rect">
            <a:avLst/>
          </a:prstGeom>
        </p:spPr>
      </p:pic>
    </p:spTree>
    <p:extLst>
      <p:ext uri="{BB962C8B-B14F-4D97-AF65-F5344CB8AC3E}">
        <p14:creationId xmlns:p14="http://schemas.microsoft.com/office/powerpoint/2010/main" val="8869908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One Column Text">
    <p:spTree>
      <p:nvGrpSpPr>
        <p:cNvPr id="1" name=""/>
        <p:cNvGrpSpPr/>
        <p:nvPr/>
      </p:nvGrpSpPr>
      <p:grpSpPr>
        <a:xfrm>
          <a:off x="0" y="0"/>
          <a:ext cx="0" cy="0"/>
          <a:chOff x="0" y="0"/>
          <a:chExt cx="0" cy="0"/>
        </a:xfrm>
      </p:grpSpPr>
      <p:sp>
        <p:nvSpPr>
          <p:cNvPr id="3" name="Content Placeholder 2"/>
          <p:cNvSpPr>
            <a:spLocks noGrp="1"/>
          </p:cNvSpPr>
          <p:nvPr>
            <p:ph idx="1"/>
          </p:nvPr>
        </p:nvSpPr>
        <p:spPr>
          <a:xfrm>
            <a:off x="554210" y="1633794"/>
            <a:ext cx="11049123" cy="4534437"/>
          </a:xfrm>
        </p:spPr>
        <p:txBody>
          <a:bodyPr>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2" name="Title 1">
            <a:extLst>
              <a:ext uri="{FF2B5EF4-FFF2-40B4-BE49-F238E27FC236}">
                <a16:creationId xmlns:a16="http://schemas.microsoft.com/office/drawing/2014/main" id="{27F9C8D7-A637-4A7A-998A-8AAFD206238E}"/>
              </a:ext>
            </a:extLst>
          </p:cNvPr>
          <p:cNvSpPr>
            <a:spLocks noGrp="1"/>
          </p:cNvSpPr>
          <p:nvPr>
            <p:ph type="title"/>
          </p:nvPr>
        </p:nvSpPr>
        <p:spPr/>
        <p:txBody>
          <a:bodyPr/>
          <a:lstStyle/>
          <a:p>
            <a:r>
              <a:rPr lang="en-GB"/>
              <a:t>Click to edit Master title style</a:t>
            </a:r>
          </a:p>
        </p:txBody>
      </p:sp>
      <p:cxnSp>
        <p:nvCxnSpPr>
          <p:cNvPr id="6" name="Straight Connector 5">
            <a:extLst>
              <a:ext uri="{FF2B5EF4-FFF2-40B4-BE49-F238E27FC236}">
                <a16:creationId xmlns:a16="http://schemas.microsoft.com/office/drawing/2014/main" id="{4446F5A3-00B4-486E-9DB6-BA5F1CF44179}"/>
              </a:ext>
            </a:extLst>
          </p:cNvPr>
          <p:cNvCxnSpPr>
            <a:cxnSpLocks/>
          </p:cNvCxnSpPr>
          <p:nvPr userDrawn="1"/>
        </p:nvCxnSpPr>
        <p:spPr>
          <a:xfrm>
            <a:off x="554210" y="1474922"/>
            <a:ext cx="683822" cy="0"/>
          </a:xfrm>
          <a:prstGeom prst="line">
            <a:avLst/>
          </a:prstGeom>
          <a:ln w="12700">
            <a:solidFill>
              <a:srgbClr val="F62B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4998394"/>
      </p:ext>
    </p:extLst>
  </p:cSld>
  <p:clrMapOvr>
    <a:masterClrMapping/>
  </p:clrMapOvr>
  <p:transition>
    <p:fade/>
  </p:transition>
  <p:extLst>
    <p:ext uri="{DCECCB84-F9BA-43D5-87BE-67443E8EF086}">
      <p15:sldGuideLst xmlns:p15="http://schemas.microsoft.com/office/powerpoint/2012/main">
        <p15:guide id="3" orient="horz" pos="3884">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6.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4724400" y="6486286"/>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E76F84FA-B8EB-462F-97BA-032CB76B4E3A}" type="slidenum">
              <a:rPr lang="en-GB" smtClean="0"/>
              <a:pPr/>
              <a:t>‹#›</a:t>
            </a:fld>
            <a:endParaRPr lang="en-GB" dirty="0"/>
          </a:p>
        </p:txBody>
      </p:sp>
      <p:pic>
        <p:nvPicPr>
          <p:cNvPr id="4" name="Picture 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344472" y="6229516"/>
            <a:ext cx="1669007" cy="513540"/>
          </a:xfrm>
          <a:prstGeom prst="rect">
            <a:avLst/>
          </a:prstGeom>
        </p:spPr>
      </p:pic>
      <p:pic>
        <p:nvPicPr>
          <p:cNvPr id="5" name="Picture 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91344" y="6070406"/>
            <a:ext cx="2017948" cy="672650"/>
          </a:xfrm>
          <a:prstGeom prst="rect">
            <a:avLst/>
          </a:prstGeom>
        </p:spPr>
      </p:pic>
    </p:spTree>
    <p:extLst>
      <p:ext uri="{BB962C8B-B14F-4D97-AF65-F5344CB8AC3E}">
        <p14:creationId xmlns:p14="http://schemas.microsoft.com/office/powerpoint/2010/main" val="35453355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l" defTabSz="914286"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71" indent="-228571" algn="l" defTabSz="914286" rtl="0" eaLnBrk="1" latinLnBrk="0" hangingPunct="1">
        <a:lnSpc>
          <a:spcPct val="90000"/>
        </a:lnSpc>
        <a:spcBef>
          <a:spcPts val="1000"/>
        </a:spcBef>
        <a:buFont typeface="Arial" panose="020B0604020202020204" pitchFamily="34" charset="0"/>
        <a:buChar char="•"/>
        <a:defRPr sz="2399" kern="1200">
          <a:solidFill>
            <a:schemeClr val="tx1"/>
          </a:solidFill>
          <a:latin typeface="Arial" panose="020B0604020202020204" pitchFamily="34" charset="0"/>
          <a:ea typeface="+mn-ea"/>
          <a:cs typeface="Arial" panose="020B0604020202020204" pitchFamily="34" charset="0"/>
        </a:defRPr>
      </a:lvl1pPr>
      <a:lvl2pPr marL="685714" indent="-228571" algn="l" defTabSz="914286" rtl="0" eaLnBrk="1" latinLnBrk="0" hangingPunct="1">
        <a:lnSpc>
          <a:spcPct val="90000"/>
        </a:lnSpc>
        <a:spcBef>
          <a:spcPts val="500"/>
        </a:spcBef>
        <a:buFont typeface="Arial" panose="020B0604020202020204" pitchFamily="34" charset="0"/>
        <a:buChar char="•"/>
        <a:defRPr sz="1999" kern="1200">
          <a:solidFill>
            <a:schemeClr val="tx1"/>
          </a:solidFill>
          <a:latin typeface="Arial" panose="020B0604020202020204" pitchFamily="34" charset="0"/>
          <a:ea typeface="+mn-ea"/>
          <a:cs typeface="Arial" panose="020B0604020202020204" pitchFamily="34" charset="0"/>
        </a:defRPr>
      </a:lvl2pPr>
      <a:lvl3pPr marL="1142857" indent="-228571" algn="l" defTabSz="914286" rtl="0" eaLnBrk="1" latinLnBrk="0" hangingPunct="1">
        <a:lnSpc>
          <a:spcPct val="90000"/>
        </a:lnSpc>
        <a:spcBef>
          <a:spcPts val="500"/>
        </a:spcBef>
        <a:buFont typeface="Arial" panose="020B0604020202020204" pitchFamily="34" charset="0"/>
        <a:buChar char="•"/>
        <a:defRPr sz="1799" kern="1200">
          <a:solidFill>
            <a:schemeClr val="tx1"/>
          </a:solidFill>
          <a:latin typeface="Arial" panose="020B0604020202020204" pitchFamily="34" charset="0"/>
          <a:ea typeface="+mn-ea"/>
          <a:cs typeface="Arial" panose="020B0604020202020204" pitchFamily="34" charset="0"/>
        </a:defRPr>
      </a:lvl3pPr>
      <a:lvl4pPr marL="1600000" indent="-228571" algn="l" defTabSz="914286"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143" indent="-228571" algn="l" defTabSz="914286"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285" indent="-228571" algn="l" defTabSz="91428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1428" indent="-228571" algn="l" defTabSz="91428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8571" indent="-228571" algn="l" defTabSz="91428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714" indent="-228571" algn="l" defTabSz="91428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286" rtl="0" eaLnBrk="1" latinLnBrk="0" hangingPunct="1">
        <a:defRPr sz="1799" kern="1200">
          <a:solidFill>
            <a:schemeClr val="tx1"/>
          </a:solidFill>
          <a:latin typeface="+mn-lt"/>
          <a:ea typeface="+mn-ea"/>
          <a:cs typeface="+mn-cs"/>
        </a:defRPr>
      </a:lvl1pPr>
      <a:lvl2pPr marL="457143" algn="l" defTabSz="914286" rtl="0" eaLnBrk="1" latinLnBrk="0" hangingPunct="1">
        <a:defRPr sz="1799" kern="1200">
          <a:solidFill>
            <a:schemeClr val="tx1"/>
          </a:solidFill>
          <a:latin typeface="+mn-lt"/>
          <a:ea typeface="+mn-ea"/>
          <a:cs typeface="+mn-cs"/>
        </a:defRPr>
      </a:lvl2pPr>
      <a:lvl3pPr marL="914286" algn="l" defTabSz="914286" rtl="0" eaLnBrk="1" latinLnBrk="0" hangingPunct="1">
        <a:defRPr sz="1799" kern="1200">
          <a:solidFill>
            <a:schemeClr val="tx1"/>
          </a:solidFill>
          <a:latin typeface="+mn-lt"/>
          <a:ea typeface="+mn-ea"/>
          <a:cs typeface="+mn-cs"/>
        </a:defRPr>
      </a:lvl3pPr>
      <a:lvl4pPr marL="1371428" algn="l" defTabSz="914286" rtl="0" eaLnBrk="1" latinLnBrk="0" hangingPunct="1">
        <a:defRPr sz="1799" kern="1200">
          <a:solidFill>
            <a:schemeClr val="tx1"/>
          </a:solidFill>
          <a:latin typeface="+mn-lt"/>
          <a:ea typeface="+mn-ea"/>
          <a:cs typeface="+mn-cs"/>
        </a:defRPr>
      </a:lvl4pPr>
      <a:lvl5pPr marL="1828571" algn="l" defTabSz="914286" rtl="0" eaLnBrk="1" latinLnBrk="0" hangingPunct="1">
        <a:defRPr sz="1799" kern="1200">
          <a:solidFill>
            <a:schemeClr val="tx1"/>
          </a:solidFill>
          <a:latin typeface="+mn-lt"/>
          <a:ea typeface="+mn-ea"/>
          <a:cs typeface="+mn-cs"/>
        </a:defRPr>
      </a:lvl5pPr>
      <a:lvl6pPr marL="2285714" algn="l" defTabSz="914286" rtl="0" eaLnBrk="1" latinLnBrk="0" hangingPunct="1">
        <a:defRPr sz="1799" kern="1200">
          <a:solidFill>
            <a:schemeClr val="tx1"/>
          </a:solidFill>
          <a:latin typeface="+mn-lt"/>
          <a:ea typeface="+mn-ea"/>
          <a:cs typeface="+mn-cs"/>
        </a:defRPr>
      </a:lvl6pPr>
      <a:lvl7pPr marL="2742857" algn="l" defTabSz="914286" rtl="0" eaLnBrk="1" latinLnBrk="0" hangingPunct="1">
        <a:defRPr sz="1799" kern="1200">
          <a:solidFill>
            <a:schemeClr val="tx1"/>
          </a:solidFill>
          <a:latin typeface="+mn-lt"/>
          <a:ea typeface="+mn-ea"/>
          <a:cs typeface="+mn-cs"/>
        </a:defRPr>
      </a:lvl7pPr>
      <a:lvl8pPr marL="3200000" algn="l" defTabSz="914286" rtl="0" eaLnBrk="1" latinLnBrk="0" hangingPunct="1">
        <a:defRPr sz="1799" kern="1200">
          <a:solidFill>
            <a:schemeClr val="tx1"/>
          </a:solidFill>
          <a:latin typeface="+mn-lt"/>
          <a:ea typeface="+mn-ea"/>
          <a:cs typeface="+mn-cs"/>
        </a:defRPr>
      </a:lvl8pPr>
      <a:lvl9pPr marL="3657144" algn="l" defTabSz="914286" rtl="0" eaLnBrk="1" latinLnBrk="0" hangingPunct="1">
        <a:defRPr sz="179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rgbClr val="FFFFFF"/>
        </a:solidFill>
        <a:effectLst/>
      </p:bgPr>
    </p:bg>
    <p:spTree>
      <p:nvGrpSpPr>
        <p:cNvPr id="1" name=""/>
        <p:cNvGrpSpPr/>
        <p:nvPr/>
      </p:nvGrpSpPr>
      <p:grpSpPr>
        <a:xfrm>
          <a:off x="0" y="0"/>
          <a:ext cx="0" cy="0"/>
          <a:chOff x="0" y="0"/>
          <a:chExt cx="0" cy="0"/>
        </a:xfrm>
      </p:grpSpPr>
      <p:sp>
        <p:nvSpPr>
          <p:cNvPr id="12" name="shpShadedBackground" hidden="1">
            <a:extLst>
              <a:ext uri="{FF2B5EF4-FFF2-40B4-BE49-F238E27FC236}">
                <a16:creationId xmlns:a16="http://schemas.microsoft.com/office/drawing/2014/main" id="{989FE644-B848-412D-A3D7-B2401B8D817F}"/>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3904" tIns="51951" rIns="103904" bIns="51951" rtlCol="0" anchor="ctr"/>
          <a:lstStyle/>
          <a:p>
            <a:pPr algn="ctr"/>
            <a:endParaRPr lang="en-GB" sz="1799"/>
          </a:p>
        </p:txBody>
      </p:sp>
      <p:sp>
        <p:nvSpPr>
          <p:cNvPr id="2" name="Title Placeholder 1"/>
          <p:cNvSpPr>
            <a:spLocks noGrp="1"/>
          </p:cNvSpPr>
          <p:nvPr>
            <p:ph type="title"/>
          </p:nvPr>
        </p:nvSpPr>
        <p:spPr>
          <a:xfrm>
            <a:off x="554211" y="512645"/>
            <a:ext cx="11085113" cy="792282"/>
          </a:xfrm>
          <a:prstGeom prst="rect">
            <a:avLst/>
          </a:prstGeom>
        </p:spPr>
        <p:txBody>
          <a:bodyPr vert="horz" lIns="0" tIns="0" rIns="103931" bIns="0" rtlCol="0" anchor="b">
            <a:noAutofit/>
          </a:bodyPr>
          <a:lstStyle/>
          <a:p>
            <a:r>
              <a:rPr lang="en-GB"/>
              <a:t>Click to edit master title style</a:t>
            </a:r>
          </a:p>
        </p:txBody>
      </p:sp>
      <p:sp>
        <p:nvSpPr>
          <p:cNvPr id="3" name="Text Placeholder 2"/>
          <p:cNvSpPr>
            <a:spLocks noGrp="1"/>
          </p:cNvSpPr>
          <p:nvPr>
            <p:ph type="body" idx="1"/>
          </p:nvPr>
        </p:nvSpPr>
        <p:spPr>
          <a:xfrm>
            <a:off x="554211" y="1633794"/>
            <a:ext cx="11085113" cy="4535866"/>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10" name="plcSlideNumber"/>
          <p:cNvSpPr>
            <a:spLocks noGrp="1"/>
          </p:cNvSpPr>
          <p:nvPr userDrawn="1"/>
        </p:nvSpPr>
        <p:spPr>
          <a:xfrm>
            <a:off x="5917165" y="6553347"/>
            <a:ext cx="357669" cy="211454"/>
          </a:xfrm>
          <a:prstGeom prst="rect">
            <a:avLst/>
          </a:prstGeom>
        </p:spPr>
        <p:txBody>
          <a:bodyPr vert="horz" lIns="0" tIns="51951" rIns="0" bIns="51951"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2764D758-178E-4044-96D2-948E9A9D94EB}" type="slidenum">
              <a:rPr lang="en-GB" sz="800" smtClean="0">
                <a:solidFill>
                  <a:schemeClr val="accent5"/>
                </a:solidFill>
              </a:rPr>
              <a:pPr algn="ctr"/>
              <a:t>‹#›</a:t>
            </a:fld>
            <a:endParaRPr lang="en-GB" sz="800">
              <a:solidFill>
                <a:schemeClr val="accent5"/>
              </a:solidFill>
            </a:endParaRPr>
          </a:p>
        </p:txBody>
      </p:sp>
      <p:sp>
        <p:nvSpPr>
          <p:cNvPr id="7" name="txtSecureMarker2" hidden="1"/>
          <p:cNvSpPr txBox="1"/>
          <p:nvPr userDrawn="1"/>
        </p:nvSpPr>
        <p:spPr>
          <a:xfrm>
            <a:off x="3761256" y="6530086"/>
            <a:ext cx="4669488" cy="304929"/>
          </a:xfrm>
          <a:prstGeom prst="rect">
            <a:avLst/>
          </a:prstGeom>
          <a:solidFill>
            <a:schemeClr val="bg1"/>
          </a:solidFill>
        </p:spPr>
        <p:txBody>
          <a:bodyPr wrap="square" lIns="103904" tIns="51951" rIns="103904" bIns="51951" rtlCol="0">
            <a:spAutoFit/>
          </a:bodyPr>
          <a:lstStyle/>
          <a:p>
            <a:pPr algn="ctr"/>
            <a:r>
              <a:rPr lang="en-GB" sz="1300">
                <a:solidFill>
                  <a:srgbClr val="000000"/>
                </a:solidFill>
              </a:rPr>
              <a:t>SC</a:t>
            </a:r>
            <a:r>
              <a:rPr lang="en-GB" sz="1300" baseline="0">
                <a:solidFill>
                  <a:srgbClr val="000000"/>
                </a:solidFill>
              </a:rPr>
              <a:t> TEXT GOES HERE</a:t>
            </a:r>
            <a:endParaRPr lang="en-GB" sz="1300">
              <a:solidFill>
                <a:srgbClr val="000000"/>
              </a:solidFill>
            </a:endParaRPr>
          </a:p>
        </p:txBody>
      </p:sp>
      <p:sp>
        <p:nvSpPr>
          <p:cNvPr id="11" name="txtSecureMarker1" hidden="1"/>
          <p:cNvSpPr txBox="1"/>
          <p:nvPr userDrawn="1"/>
        </p:nvSpPr>
        <p:spPr>
          <a:xfrm>
            <a:off x="3761256" y="35252"/>
            <a:ext cx="4669488" cy="304929"/>
          </a:xfrm>
          <a:prstGeom prst="rect">
            <a:avLst/>
          </a:prstGeom>
          <a:solidFill>
            <a:schemeClr val="bg1"/>
          </a:solidFill>
        </p:spPr>
        <p:txBody>
          <a:bodyPr wrap="square" lIns="103904" tIns="51951" rIns="103904" bIns="51951" rtlCol="0">
            <a:spAutoFit/>
          </a:bodyPr>
          <a:lstStyle/>
          <a:p>
            <a:pPr algn="ctr"/>
            <a:r>
              <a:rPr lang="en-GB" sz="1300">
                <a:solidFill>
                  <a:srgbClr val="000000"/>
                </a:solidFill>
              </a:rPr>
              <a:t>SC</a:t>
            </a:r>
            <a:r>
              <a:rPr lang="en-GB" sz="1300" baseline="0">
                <a:solidFill>
                  <a:srgbClr val="000000"/>
                </a:solidFill>
              </a:rPr>
              <a:t> TEXT GOES HERE</a:t>
            </a:r>
            <a:endParaRPr lang="en-GB" sz="1300">
              <a:solidFill>
                <a:srgbClr val="000000"/>
              </a:solidFill>
            </a:endParaRPr>
          </a:p>
        </p:txBody>
      </p:sp>
    </p:spTree>
    <p:extLst>
      <p:ext uri="{BB962C8B-B14F-4D97-AF65-F5344CB8AC3E}">
        <p14:creationId xmlns:p14="http://schemas.microsoft.com/office/powerpoint/2010/main" val="311772315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2" r:id="rId6"/>
    <p:sldLayoutId id="2147483673" r:id="rId7"/>
  </p:sldLayoutIdLst>
  <p:transition>
    <p:fade/>
  </p:transition>
  <p:hf hdr="0"/>
  <p:txStyles>
    <p:titleStyle>
      <a:lvl1pPr marL="0" algn="l" defTabSz="1038995" rtl="0" eaLnBrk="1" latinLnBrk="0" hangingPunct="1">
        <a:lnSpc>
          <a:spcPct val="100000"/>
        </a:lnSpc>
        <a:spcBef>
          <a:spcPct val="0"/>
        </a:spcBef>
        <a:buNone/>
        <a:tabLst>
          <a:tab pos="0" algn="l"/>
          <a:tab pos="2874101" algn="l"/>
        </a:tabLst>
        <a:defRPr lang="en-GB" sz="2799" b="0" kern="1200" cap="none" spc="0" baseline="0" dirty="0">
          <a:solidFill>
            <a:schemeClr val="accent1"/>
          </a:solidFill>
          <a:latin typeface="+mj-lt"/>
          <a:ea typeface="+mj-ea"/>
          <a:cs typeface="+mj-cs"/>
        </a:defRPr>
      </a:lvl1pPr>
    </p:titleStyle>
    <p:bodyStyle>
      <a:lvl1pPr marL="0" indent="0" algn="l" defTabSz="203831" rtl="0" eaLnBrk="1" latinLnBrk="0" hangingPunct="1">
        <a:lnSpc>
          <a:spcPct val="100000"/>
        </a:lnSpc>
        <a:spcBef>
          <a:spcPts val="0"/>
        </a:spcBef>
        <a:spcAft>
          <a:spcPts val="1200"/>
        </a:spcAft>
        <a:buClrTx/>
        <a:buFont typeface="Arial" panose="020B0604020202020204" pitchFamily="34" charset="0"/>
        <a:buNone/>
        <a:defRPr sz="1400" b="1" kern="1200" cap="none" baseline="0">
          <a:solidFill>
            <a:schemeClr val="accent1"/>
          </a:solidFill>
          <a:latin typeface="+mn-lt"/>
          <a:ea typeface="+mn-ea"/>
          <a:cs typeface="+mn-cs"/>
        </a:defRPr>
      </a:lvl1pPr>
      <a:lvl2pPr marL="0" indent="0" algn="l" defTabSz="203831" rtl="0" eaLnBrk="1" latinLnBrk="0" hangingPunct="1">
        <a:lnSpc>
          <a:spcPct val="100000"/>
        </a:lnSpc>
        <a:spcBef>
          <a:spcPts val="0"/>
        </a:spcBef>
        <a:spcAft>
          <a:spcPts val="600"/>
        </a:spcAft>
        <a:buClrTx/>
        <a:buFont typeface="Arial" panose="020B0604020202020204" pitchFamily="34" charset="0"/>
        <a:buNone/>
        <a:defRPr sz="1200" b="1" kern="1200" cap="none" baseline="0">
          <a:solidFill>
            <a:schemeClr val="accent1"/>
          </a:solidFill>
          <a:latin typeface="+mn-lt"/>
          <a:ea typeface="+mn-ea"/>
          <a:cs typeface="+mn-cs"/>
        </a:defRPr>
      </a:lvl2pPr>
      <a:lvl3pPr marL="0" indent="0" algn="l" defTabSz="203831" rtl="0" eaLnBrk="1" latinLnBrk="0" hangingPunct="1">
        <a:lnSpc>
          <a:spcPct val="100000"/>
        </a:lnSpc>
        <a:spcBef>
          <a:spcPts val="0"/>
        </a:spcBef>
        <a:spcAft>
          <a:spcPts val="600"/>
        </a:spcAft>
        <a:buFont typeface="Arial" panose="020B0604020202020204" pitchFamily="34" charset="0"/>
        <a:buNone/>
        <a:defRPr sz="1100" kern="1200">
          <a:solidFill>
            <a:schemeClr val="accent3"/>
          </a:solidFill>
          <a:latin typeface="+mn-lt"/>
          <a:ea typeface="+mn-ea"/>
          <a:cs typeface="+mn-cs"/>
        </a:defRPr>
      </a:lvl3pPr>
      <a:lvl4pPr marL="179946" indent="-179946" algn="l" defTabSz="203831" rtl="0" eaLnBrk="1" latinLnBrk="0" hangingPunct="1">
        <a:lnSpc>
          <a:spcPct val="100000"/>
        </a:lnSpc>
        <a:spcBef>
          <a:spcPts val="0"/>
        </a:spcBef>
        <a:spcAft>
          <a:spcPts val="600"/>
        </a:spcAft>
        <a:buClr>
          <a:srgbClr val="F62B44"/>
        </a:buClr>
        <a:buFont typeface="Arial" panose="020B0604020202020204" pitchFamily="34" charset="0"/>
        <a:buChar char="•"/>
        <a:defRPr sz="1100" kern="1200">
          <a:solidFill>
            <a:schemeClr val="accent3"/>
          </a:solidFill>
          <a:latin typeface="+mn-lt"/>
          <a:ea typeface="+mn-ea"/>
          <a:cs typeface="+mn-cs"/>
        </a:defRPr>
      </a:lvl4pPr>
      <a:lvl5pPr marL="359892" indent="-179946" algn="l" defTabSz="203831" rtl="0" eaLnBrk="1" latinLnBrk="0" hangingPunct="1">
        <a:lnSpc>
          <a:spcPct val="100000"/>
        </a:lnSpc>
        <a:spcBef>
          <a:spcPts val="0"/>
        </a:spcBef>
        <a:spcAft>
          <a:spcPts val="600"/>
        </a:spcAft>
        <a:buClr>
          <a:srgbClr val="F62B44"/>
        </a:buClr>
        <a:buSzPct val="100000"/>
        <a:buFont typeface="Arial" panose="020B0604020202020204" pitchFamily="34" charset="0"/>
        <a:buChar char="-"/>
        <a:defRPr sz="1100" kern="1200">
          <a:solidFill>
            <a:schemeClr val="accent3"/>
          </a:solidFill>
          <a:latin typeface="+mn-lt"/>
          <a:ea typeface="+mn-ea"/>
          <a:cs typeface="+mn-cs"/>
        </a:defRPr>
      </a:lvl5pPr>
      <a:lvl6pPr marL="539838" indent="-179946" algn="l" defTabSz="203831" rtl="0" eaLnBrk="1" latinLnBrk="0" hangingPunct="1">
        <a:lnSpc>
          <a:spcPct val="100000"/>
        </a:lnSpc>
        <a:spcBef>
          <a:spcPts val="0"/>
        </a:spcBef>
        <a:spcAft>
          <a:spcPts val="600"/>
        </a:spcAft>
        <a:buClr>
          <a:srgbClr val="F62B44"/>
        </a:buClr>
        <a:buSzPct val="100000"/>
        <a:buFont typeface="Arial" panose="020B0604020202020204" pitchFamily="34" charset="0"/>
        <a:buChar char="•"/>
        <a:defRPr sz="1100" kern="1200">
          <a:solidFill>
            <a:schemeClr val="accent3"/>
          </a:solidFill>
          <a:latin typeface="+mn-lt"/>
          <a:ea typeface="+mn-ea"/>
          <a:cs typeface="+mn-cs"/>
        </a:defRPr>
      </a:lvl6pPr>
      <a:lvl7pPr marL="225357" indent="-225357" algn="l" defTabSz="203831" rtl="0" eaLnBrk="1" latinLnBrk="0" hangingPunct="1">
        <a:lnSpc>
          <a:spcPct val="100000"/>
        </a:lnSpc>
        <a:spcBef>
          <a:spcPts val="0"/>
        </a:spcBef>
        <a:spcAft>
          <a:spcPts val="600"/>
        </a:spcAft>
        <a:buClr>
          <a:srgbClr val="F62B44"/>
        </a:buClr>
        <a:buFont typeface="+mj-lt"/>
        <a:buAutoNum type="arabicPeriod"/>
        <a:defRPr sz="1100" kern="1200">
          <a:solidFill>
            <a:schemeClr val="accent3"/>
          </a:solidFill>
          <a:latin typeface="+mn-lt"/>
          <a:ea typeface="+mn-ea"/>
          <a:cs typeface="+mn-cs"/>
        </a:defRPr>
      </a:lvl7pPr>
      <a:lvl8pPr marL="449128" indent="-215835" algn="l" defTabSz="203831" rtl="0" eaLnBrk="1" latinLnBrk="0" hangingPunct="1">
        <a:lnSpc>
          <a:spcPct val="100000"/>
        </a:lnSpc>
        <a:spcBef>
          <a:spcPts val="0"/>
        </a:spcBef>
        <a:spcAft>
          <a:spcPts val="600"/>
        </a:spcAft>
        <a:buClr>
          <a:srgbClr val="F62B44"/>
        </a:buClr>
        <a:buFont typeface="+mj-lt"/>
        <a:buAutoNum type="alphaLcParenR"/>
        <a:defRPr sz="1100" kern="1200">
          <a:solidFill>
            <a:schemeClr val="accent3"/>
          </a:solidFill>
          <a:latin typeface="+mn-lt"/>
          <a:ea typeface="+mn-ea"/>
          <a:cs typeface="+mn-cs"/>
        </a:defRPr>
      </a:lvl8pPr>
      <a:lvl9pPr marL="630049" indent="-180921" algn="l" defTabSz="203831" rtl="0" eaLnBrk="1" latinLnBrk="0" hangingPunct="1">
        <a:lnSpc>
          <a:spcPct val="100000"/>
        </a:lnSpc>
        <a:spcBef>
          <a:spcPts val="0"/>
        </a:spcBef>
        <a:spcAft>
          <a:spcPts val="600"/>
        </a:spcAft>
        <a:buClr>
          <a:srgbClr val="F62B44"/>
        </a:buClr>
        <a:buSzPct val="100000"/>
        <a:buFont typeface="+mj-lt"/>
        <a:buAutoNum type="romanLcPeriod"/>
        <a:defRPr sz="1100" kern="1200">
          <a:solidFill>
            <a:schemeClr val="accent3"/>
          </a:solidFill>
          <a:latin typeface="+mn-lt"/>
          <a:ea typeface="+mn-ea"/>
          <a:cs typeface="+mn-cs"/>
        </a:defRPr>
      </a:lvl9pPr>
    </p:bodyStyle>
    <p:otherStyle>
      <a:defPPr>
        <a:defRPr lang="en-US"/>
      </a:defPPr>
      <a:lvl1pPr marL="0" algn="l" defTabSz="1038995" rtl="0" eaLnBrk="1" latinLnBrk="0" hangingPunct="1">
        <a:defRPr sz="1999" kern="1200">
          <a:solidFill>
            <a:schemeClr val="tx1"/>
          </a:solidFill>
          <a:latin typeface="+mn-lt"/>
          <a:ea typeface="+mn-ea"/>
          <a:cs typeface="+mn-cs"/>
        </a:defRPr>
      </a:lvl1pPr>
      <a:lvl2pPr marL="519498" algn="l" defTabSz="1038995" rtl="0" eaLnBrk="1" latinLnBrk="0" hangingPunct="1">
        <a:defRPr sz="1999" kern="1200">
          <a:solidFill>
            <a:schemeClr val="tx1"/>
          </a:solidFill>
          <a:latin typeface="+mn-lt"/>
          <a:ea typeface="+mn-ea"/>
          <a:cs typeface="+mn-cs"/>
        </a:defRPr>
      </a:lvl2pPr>
      <a:lvl3pPr marL="1038995" algn="l" defTabSz="1038995" rtl="0" eaLnBrk="1" latinLnBrk="0" hangingPunct="1">
        <a:defRPr sz="1999" kern="1200">
          <a:solidFill>
            <a:schemeClr val="tx1"/>
          </a:solidFill>
          <a:latin typeface="+mn-lt"/>
          <a:ea typeface="+mn-ea"/>
          <a:cs typeface="+mn-cs"/>
        </a:defRPr>
      </a:lvl3pPr>
      <a:lvl4pPr marL="1558493" algn="l" defTabSz="1038995" rtl="0" eaLnBrk="1" latinLnBrk="0" hangingPunct="1">
        <a:defRPr sz="1999" kern="1200">
          <a:solidFill>
            <a:schemeClr val="tx1"/>
          </a:solidFill>
          <a:latin typeface="+mn-lt"/>
          <a:ea typeface="+mn-ea"/>
          <a:cs typeface="+mn-cs"/>
        </a:defRPr>
      </a:lvl4pPr>
      <a:lvl5pPr marL="2077990" algn="l" defTabSz="1038995" rtl="0" eaLnBrk="1" latinLnBrk="0" hangingPunct="1">
        <a:defRPr sz="1999" kern="1200">
          <a:solidFill>
            <a:schemeClr val="tx1"/>
          </a:solidFill>
          <a:latin typeface="+mn-lt"/>
          <a:ea typeface="+mn-ea"/>
          <a:cs typeface="+mn-cs"/>
        </a:defRPr>
      </a:lvl5pPr>
      <a:lvl6pPr marL="2597489" algn="l" defTabSz="1038995" rtl="0" eaLnBrk="1" latinLnBrk="0" hangingPunct="1">
        <a:defRPr sz="1999" kern="1200">
          <a:solidFill>
            <a:schemeClr val="tx1"/>
          </a:solidFill>
          <a:latin typeface="+mn-lt"/>
          <a:ea typeface="+mn-ea"/>
          <a:cs typeface="+mn-cs"/>
        </a:defRPr>
      </a:lvl6pPr>
      <a:lvl7pPr marL="3116986" algn="l" defTabSz="1038995" rtl="0" eaLnBrk="1" latinLnBrk="0" hangingPunct="1">
        <a:defRPr sz="1999" kern="1200">
          <a:solidFill>
            <a:schemeClr val="tx1"/>
          </a:solidFill>
          <a:latin typeface="+mn-lt"/>
          <a:ea typeface="+mn-ea"/>
          <a:cs typeface="+mn-cs"/>
        </a:defRPr>
      </a:lvl7pPr>
      <a:lvl8pPr marL="3636484" algn="l" defTabSz="1038995" rtl="0" eaLnBrk="1" latinLnBrk="0" hangingPunct="1">
        <a:defRPr sz="1999" kern="1200">
          <a:solidFill>
            <a:schemeClr val="tx1"/>
          </a:solidFill>
          <a:latin typeface="+mn-lt"/>
          <a:ea typeface="+mn-ea"/>
          <a:cs typeface="+mn-cs"/>
        </a:defRPr>
      </a:lvl8pPr>
      <a:lvl9pPr marL="4155981" algn="l" defTabSz="1038995" rtl="0" eaLnBrk="1" latinLnBrk="0" hangingPunct="1">
        <a:defRPr sz="1999"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48">
          <p15:clr>
            <a:srgbClr val="F26B43"/>
          </p15:clr>
        </p15:guide>
        <p15:guide id="5" orient="horz" pos="323">
          <p15:clr>
            <a:srgbClr val="FBAE40"/>
          </p15:clr>
        </p15:guide>
        <p15:guide id="7" orient="horz" pos="437">
          <p15:clr>
            <a:srgbClr val="F26B43"/>
          </p15:clr>
        </p15:guide>
        <p15:guide id="10" orient="horz" pos="3884">
          <p15:clr>
            <a:srgbClr val="F26B43"/>
          </p15:clr>
        </p15:guide>
        <p15:guide id="11" orient="horz" pos="936">
          <p15:clr>
            <a:srgbClr val="F26B43"/>
          </p15:clr>
        </p15:guide>
        <p15:guide id="12" orient="horz" pos="1027">
          <p15:clr>
            <a:srgbClr val="F26B43"/>
          </p15:clr>
        </p15:guide>
        <p15:guide id="14" pos="847">
          <p15:clr>
            <a:srgbClr val="F26B43"/>
          </p15:clr>
        </p15:guide>
        <p15:guide id="15" pos="938">
          <p15:clr>
            <a:srgbClr val="F26B43"/>
          </p15:clr>
        </p15:guide>
        <p15:guide id="16" pos="1437">
          <p15:clr>
            <a:srgbClr val="F26B43"/>
          </p15:clr>
        </p15:guide>
        <p15:guide id="17" pos="1528">
          <p15:clr>
            <a:srgbClr val="F26B43"/>
          </p15:clr>
        </p15:guide>
        <p15:guide id="18" pos="2027">
          <p15:clr>
            <a:srgbClr val="F26B43"/>
          </p15:clr>
        </p15:guide>
        <p15:guide id="19" pos="2117">
          <p15:clr>
            <a:srgbClr val="F26B43"/>
          </p15:clr>
        </p15:guide>
        <p15:guide id="20" pos="2616">
          <p15:clr>
            <a:srgbClr val="F26B43"/>
          </p15:clr>
        </p15:guide>
        <p15:guide id="21" pos="2707">
          <p15:clr>
            <a:srgbClr val="F26B43"/>
          </p15:clr>
        </p15:guide>
        <p15:guide id="22" pos="3206">
          <p15:clr>
            <a:srgbClr val="F26B43"/>
          </p15:clr>
        </p15:guide>
        <p15:guide id="23" pos="3297">
          <p15:clr>
            <a:srgbClr val="F26B43"/>
          </p15:clr>
        </p15:guide>
        <p15:guide id="24" pos="3796">
          <p15:clr>
            <a:srgbClr val="F26B43"/>
          </p15:clr>
        </p15:guide>
        <p15:guide id="25" pos="3886">
          <p15:clr>
            <a:srgbClr val="F26B43"/>
          </p15:clr>
        </p15:guide>
        <p15:guide id="26" pos="4385">
          <p15:clr>
            <a:srgbClr val="F26B43"/>
          </p15:clr>
        </p15:guide>
        <p15:guide id="27" pos="4476">
          <p15:clr>
            <a:srgbClr val="F26B43"/>
          </p15:clr>
        </p15:guide>
        <p15:guide id="28" pos="4975">
          <p15:clr>
            <a:srgbClr val="F26B43"/>
          </p15:clr>
        </p15:guide>
        <p15:guide id="29" pos="5066">
          <p15:clr>
            <a:srgbClr val="F26B43"/>
          </p15:clr>
        </p15:guide>
        <p15:guide id="30" pos="5565">
          <p15:clr>
            <a:srgbClr val="F26B43"/>
          </p15:clr>
        </p15:guide>
        <p15:guide id="31" pos="5655">
          <p15:clr>
            <a:srgbClr val="F26B43"/>
          </p15:clr>
        </p15:guide>
        <p15:guide id="32" pos="6154">
          <p15:clr>
            <a:srgbClr val="F26B43"/>
          </p15:clr>
        </p15:guide>
        <p15:guide id="33" pos="6245">
          <p15:clr>
            <a:srgbClr val="F26B43"/>
          </p15:clr>
        </p15:guide>
        <p15:guide id="34" pos="6744">
          <p15:clr>
            <a:srgbClr val="F26B43"/>
          </p15:clr>
        </p15:guide>
        <p15:guide id="35" pos="6835">
          <p15:clr>
            <a:srgbClr val="F26B43"/>
          </p15:clr>
        </p15:guide>
        <p15:guide id="36" pos="7334">
          <p15:clr>
            <a:srgbClr val="F26B43"/>
          </p15:clr>
        </p15:guide>
        <p15:guide id="37" orient="horz" pos="1525">
          <p15:clr>
            <a:srgbClr val="F26B43"/>
          </p15:clr>
        </p15:guide>
        <p15:guide id="38" orient="horz" pos="1616">
          <p15:clr>
            <a:srgbClr val="F26B43"/>
          </p15:clr>
        </p15:guide>
        <p15:guide id="39" orient="horz" pos="2115">
          <p15:clr>
            <a:srgbClr val="F26B43"/>
          </p15:clr>
        </p15:guide>
        <p15:guide id="40" orient="horz" pos="2206">
          <p15:clr>
            <a:srgbClr val="F26B43"/>
          </p15:clr>
        </p15:guide>
        <p15:guide id="41" orient="horz" pos="2705">
          <p15:clr>
            <a:srgbClr val="F26B43"/>
          </p15:clr>
        </p15:guide>
        <p15:guide id="42" orient="horz" pos="2796">
          <p15:clr>
            <a:srgbClr val="F26B43"/>
          </p15:clr>
        </p15:guide>
        <p15:guide id="43" orient="horz" pos="3294">
          <p15:clr>
            <a:srgbClr val="F26B43"/>
          </p15:clr>
        </p15:guide>
        <p15:guide id="44" orient="horz" pos="338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5"/>
          <p:cNvSpPr>
            <a:spLocks noGrp="1"/>
          </p:cNvSpPr>
          <p:nvPr>
            <p:ph type="sldNum" sz="quarter" idx="4"/>
          </p:nvPr>
        </p:nvSpPr>
        <p:spPr>
          <a:xfrm>
            <a:off x="4724400" y="6486286"/>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E76F84FA-B8EB-462F-97BA-032CB76B4E3A}" type="slidenum">
              <a:rPr lang="en-GB" smtClean="0"/>
              <a:pPr/>
              <a:t>‹#›</a:t>
            </a:fld>
            <a:endParaRPr lang="en-GB"/>
          </a:p>
        </p:txBody>
      </p:sp>
      <p:pic>
        <p:nvPicPr>
          <p:cNvPr id="8" name="Picture 7"/>
          <p:cNvPicPr/>
          <p:nvPr userDrawn="1"/>
        </p:nvPicPr>
        <p:blipFill>
          <a:blip r:embed="rId5" cstate="print">
            <a:extLst>
              <a:ext uri="{28A0092B-C50C-407E-A947-70E740481C1C}">
                <a14:useLocalDpi xmlns:a14="http://schemas.microsoft.com/office/drawing/2010/main" val="0"/>
              </a:ext>
            </a:extLst>
          </a:blip>
          <a:stretch>
            <a:fillRect/>
          </a:stretch>
        </p:blipFill>
        <p:spPr bwMode="auto">
          <a:xfrm>
            <a:off x="10200456" y="6178552"/>
            <a:ext cx="1784228" cy="548992"/>
          </a:xfrm>
          <a:prstGeom prst="rect">
            <a:avLst/>
          </a:prstGeom>
          <a:noFill/>
          <a:ln>
            <a:noFill/>
          </a:ln>
        </p:spPr>
      </p:pic>
    </p:spTree>
    <p:extLst>
      <p:ext uri="{BB962C8B-B14F-4D97-AF65-F5344CB8AC3E}">
        <p14:creationId xmlns:p14="http://schemas.microsoft.com/office/powerpoint/2010/main" val="370484355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Lst>
  <p:timing>
    <p:tnLst>
      <p:par>
        <p:cTn id="1" dur="indefinite" restart="never" nodeType="tmRoot"/>
      </p:par>
    </p:tnLst>
  </p:timing>
  <p:hf hdr="0" ftr="0" dt="0"/>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www.nwlondonicb.nhs.uk/cspc"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60847" y="3243919"/>
            <a:ext cx="11324164" cy="2638721"/>
          </a:xfrm>
        </p:spPr>
        <p:txBody>
          <a:bodyPr>
            <a:noAutofit/>
          </a:bodyPr>
          <a:lstStyle/>
          <a:p>
            <a:pPr algn="l"/>
            <a:r>
              <a:rPr lang="en-GB" sz="4000" b="1" dirty="0" smtClean="0"/>
              <a:t>Compassionate care for all</a:t>
            </a:r>
            <a:br>
              <a:rPr lang="en-GB" sz="4000" b="1" dirty="0" smtClean="0"/>
            </a:br>
            <a:r>
              <a:rPr lang="en-GB" sz="4000" b="1" dirty="0"/>
              <a:t/>
            </a:r>
            <a:br>
              <a:rPr lang="en-GB" sz="4000" b="1" dirty="0"/>
            </a:br>
            <a:r>
              <a:rPr lang="en-GB" sz="4000" b="1" dirty="0" smtClean="0"/>
              <a:t/>
            </a:r>
            <a:br>
              <a:rPr lang="en-GB" sz="4000" b="1" dirty="0" smtClean="0"/>
            </a:br>
            <a:r>
              <a:rPr lang="en-GB" sz="2800" b="1" dirty="0" smtClean="0"/>
              <a:t>Improving adult </a:t>
            </a:r>
            <a:r>
              <a:rPr lang="en-GB" sz="2800" b="1" dirty="0"/>
              <a:t>community specialist palliative care services </a:t>
            </a:r>
            <a:r>
              <a:rPr lang="en-GB" sz="2800" b="1" dirty="0" smtClean="0"/>
              <a:t>for all residents in north west </a:t>
            </a:r>
            <a:r>
              <a:rPr lang="en-GB" sz="2800" b="1" dirty="0" smtClean="0"/>
              <a:t>London</a:t>
            </a:r>
            <a:br>
              <a:rPr lang="en-GB" sz="2800" b="1" dirty="0" smtClean="0"/>
            </a:br>
            <a:r>
              <a:rPr lang="en-GB" sz="2800" b="1" dirty="0"/>
              <a:t/>
            </a:r>
            <a:br>
              <a:rPr lang="en-GB" sz="2800" b="1" dirty="0"/>
            </a:br>
            <a:r>
              <a:rPr lang="en-GB" sz="2800" b="1" dirty="0" smtClean="0"/>
              <a:t>NHS North West London Residents Forum</a:t>
            </a:r>
            <a:br>
              <a:rPr lang="en-GB" sz="2800" b="1" dirty="0" smtClean="0"/>
            </a:br>
            <a:r>
              <a:rPr lang="en-GB" sz="2800" b="1" dirty="0"/>
              <a:t/>
            </a:r>
            <a:br>
              <a:rPr lang="en-GB" sz="2800" b="1" dirty="0"/>
            </a:br>
            <a:r>
              <a:rPr lang="en-GB" sz="2800" b="1" dirty="0" smtClean="0"/>
              <a:t>11 December 2024</a:t>
            </a:r>
            <a:endParaRPr lang="en-GB" sz="1400" dirty="0"/>
          </a:p>
        </p:txBody>
      </p:sp>
      <p:sp>
        <p:nvSpPr>
          <p:cNvPr id="5" name="Subtitle 4"/>
          <p:cNvSpPr>
            <a:spLocks noGrp="1"/>
          </p:cNvSpPr>
          <p:nvPr>
            <p:ph type="subTitle" idx="1"/>
          </p:nvPr>
        </p:nvSpPr>
        <p:spPr>
          <a:xfrm>
            <a:off x="1524133" y="5244813"/>
            <a:ext cx="9143736" cy="907056"/>
          </a:xfrm>
        </p:spPr>
        <p:txBody>
          <a:bodyPr/>
          <a:lstStyle/>
          <a:p>
            <a:r>
              <a:rPr lang="en-GB" dirty="0"/>
              <a:t> </a:t>
            </a:r>
          </a:p>
        </p:txBody>
      </p:sp>
    </p:spTree>
    <p:extLst>
      <p:ext uri="{BB962C8B-B14F-4D97-AF65-F5344CB8AC3E}">
        <p14:creationId xmlns:p14="http://schemas.microsoft.com/office/powerpoint/2010/main" val="20088446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76F84FA-B8EB-462F-97BA-032CB76B4E3A}" type="slidenum">
              <a:rPr lang="en-GB" smtClean="0"/>
              <a:t>2</a:t>
            </a:fld>
            <a:endParaRPr lang="en-GB" dirty="0"/>
          </a:p>
        </p:txBody>
      </p:sp>
      <p:sp>
        <p:nvSpPr>
          <p:cNvPr id="4" name="Title 3"/>
          <p:cNvSpPr>
            <a:spLocks noGrp="1"/>
          </p:cNvSpPr>
          <p:nvPr>
            <p:ph type="title"/>
          </p:nvPr>
        </p:nvSpPr>
        <p:spPr/>
        <p:txBody>
          <a:bodyPr>
            <a:normAutofit fontScale="90000"/>
          </a:bodyPr>
          <a:lstStyle/>
          <a:p>
            <a:r>
              <a:rPr lang="en-GB" b="1" dirty="0"/>
              <a:t>What is community specialist palliative care</a:t>
            </a:r>
            <a:r>
              <a:rPr lang="en-GB" b="1" dirty="0" smtClean="0"/>
              <a:t>?</a:t>
            </a:r>
            <a:endParaRPr lang="en-GB" dirty="0"/>
          </a:p>
        </p:txBody>
      </p:sp>
      <p:pic>
        <p:nvPicPr>
          <p:cNvPr id="6" name="Picture 5"/>
          <p:cNvPicPr>
            <a:picLocks noChangeAspect="1"/>
          </p:cNvPicPr>
          <p:nvPr/>
        </p:nvPicPr>
        <p:blipFill>
          <a:blip r:embed="rId2"/>
          <a:stretch>
            <a:fillRect/>
          </a:stretch>
        </p:blipFill>
        <p:spPr>
          <a:xfrm>
            <a:off x="1826631" y="1330491"/>
            <a:ext cx="6436164" cy="5338357"/>
          </a:xfrm>
          <a:prstGeom prst="rect">
            <a:avLst/>
          </a:prstGeom>
        </p:spPr>
      </p:pic>
      <p:sp>
        <p:nvSpPr>
          <p:cNvPr id="7" name="TextBox 6"/>
          <p:cNvSpPr txBox="1"/>
          <p:nvPr/>
        </p:nvSpPr>
        <p:spPr>
          <a:xfrm>
            <a:off x="8262795" y="2951429"/>
            <a:ext cx="4363770" cy="1785104"/>
          </a:xfrm>
          <a:prstGeom prst="rect">
            <a:avLst/>
          </a:prstGeom>
          <a:noFill/>
        </p:spPr>
        <p:txBody>
          <a:bodyPr wrap="square" rtlCol="0">
            <a:spAutoFit/>
          </a:bodyPr>
          <a:lstStyle/>
          <a:p>
            <a:r>
              <a:rPr lang="en-GB" sz="2000" b="1" dirty="0" smtClean="0">
                <a:latin typeface="Arial" panose="020B0604020202020204" pitchFamily="34" charset="0"/>
                <a:cs typeface="Arial" panose="020B0604020202020204" pitchFamily="34" charset="0"/>
              </a:rPr>
              <a:t>Community Care </a:t>
            </a:r>
          </a:p>
          <a:p>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 Care outside of hospital</a:t>
            </a:r>
          </a:p>
          <a:p>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 Usual place of residence</a:t>
            </a:r>
          </a:p>
          <a:p>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 Home</a:t>
            </a:r>
          </a:p>
          <a:p>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 Care home</a:t>
            </a:r>
          </a:p>
          <a:p>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 Hospice</a:t>
            </a:r>
          </a:p>
        </p:txBody>
      </p:sp>
    </p:spTree>
    <p:extLst>
      <p:ext uri="{BB962C8B-B14F-4D97-AF65-F5344CB8AC3E}">
        <p14:creationId xmlns:p14="http://schemas.microsoft.com/office/powerpoint/2010/main" val="23961234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76F84FA-B8EB-462F-97BA-032CB76B4E3A}" type="slidenum">
              <a:rPr lang="en-GB" smtClean="0"/>
              <a:t>3</a:t>
            </a:fld>
            <a:endParaRPr lang="en-GB" dirty="0"/>
          </a:p>
        </p:txBody>
      </p:sp>
      <p:sp>
        <p:nvSpPr>
          <p:cNvPr id="4" name="Title 3"/>
          <p:cNvSpPr>
            <a:spLocks noGrp="1"/>
          </p:cNvSpPr>
          <p:nvPr>
            <p:ph type="title"/>
          </p:nvPr>
        </p:nvSpPr>
        <p:spPr/>
        <p:txBody>
          <a:bodyPr>
            <a:normAutofit/>
          </a:bodyPr>
          <a:lstStyle/>
          <a:p>
            <a:r>
              <a:rPr lang="en-GB" sz="3200" b="1" dirty="0" smtClean="0"/>
              <a:t>Why are we consulting on specialist palliative care?</a:t>
            </a:r>
            <a:endParaRPr lang="en-GB" sz="3200" b="1" dirty="0"/>
          </a:p>
        </p:txBody>
      </p:sp>
      <p:graphicFrame>
        <p:nvGraphicFramePr>
          <p:cNvPr id="5" name="Table 4"/>
          <p:cNvGraphicFramePr>
            <a:graphicFrameLocks noGrp="1"/>
          </p:cNvGraphicFramePr>
          <p:nvPr>
            <p:extLst>
              <p:ext uri="{D42A27DB-BD31-4B8C-83A1-F6EECF244321}">
                <p14:modId xmlns:p14="http://schemas.microsoft.com/office/powerpoint/2010/main" val="745184269"/>
              </p:ext>
            </p:extLst>
          </p:nvPr>
        </p:nvGraphicFramePr>
        <p:xfrm>
          <a:off x="407368" y="1300792"/>
          <a:ext cx="11457946" cy="4754880"/>
        </p:xfrm>
        <a:graphic>
          <a:graphicData uri="http://schemas.openxmlformats.org/drawingml/2006/table">
            <a:tbl>
              <a:tblPr bandRow="1">
                <a:tableStyleId>{B301B821-A1FF-4177-AEE7-76D212191A09}</a:tableStyleId>
              </a:tblPr>
              <a:tblGrid>
                <a:gridCol w="11457946">
                  <a:extLst>
                    <a:ext uri="{9D8B030D-6E8A-4147-A177-3AD203B41FA5}">
                      <a16:colId xmlns:a16="http://schemas.microsoft.com/office/drawing/2014/main" val="561937955"/>
                    </a:ext>
                  </a:extLst>
                </a:gridCol>
              </a:tblGrid>
              <a:tr h="370840">
                <a:tc>
                  <a:txBody>
                    <a:bodyPr/>
                    <a:lstStyle/>
                    <a:p>
                      <a:pPr lvl="0"/>
                      <a:r>
                        <a:rPr lang="en-GB" sz="1800" b="1" kern="1200" dirty="0" smtClean="0">
                          <a:solidFill>
                            <a:schemeClr val="dk1"/>
                          </a:solidFill>
                          <a:effectLst/>
                          <a:latin typeface="Arial" panose="020B0604020202020204" pitchFamily="34" charset="0"/>
                          <a:ea typeface="+mn-ea"/>
                          <a:cs typeface="Arial" panose="020B0604020202020204" pitchFamily="34" charset="0"/>
                        </a:rPr>
                        <a:t>National and local priority:</a:t>
                      </a:r>
                      <a:r>
                        <a:rPr lang="en-GB" sz="1800" kern="1200" dirty="0" smtClean="0">
                          <a:solidFill>
                            <a:schemeClr val="dk1"/>
                          </a:solidFill>
                          <a:effectLst/>
                          <a:latin typeface="Arial" panose="020B0604020202020204" pitchFamily="34" charset="0"/>
                          <a:ea typeface="+mn-ea"/>
                          <a:cs typeface="Arial" panose="020B0604020202020204" pitchFamily="34" charset="0"/>
                        </a:rPr>
                        <a:t> Palliative and end-of-life care is a key focus for the NHS and the North West London ICS.</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p>
                      <a:pPr lvl="0"/>
                      <a:r>
                        <a:rPr lang="en-GB" sz="1800" b="1" kern="1200" dirty="0" smtClean="0">
                          <a:solidFill>
                            <a:schemeClr val="dk1"/>
                          </a:solidFill>
                          <a:effectLst/>
                          <a:latin typeface="Arial" panose="020B0604020202020204" pitchFamily="34" charset="0"/>
                          <a:ea typeface="+mn-ea"/>
                          <a:cs typeface="Arial" panose="020B0604020202020204" pitchFamily="34" charset="0"/>
                        </a:rPr>
                        <a:t>Current fragility:</a:t>
                      </a:r>
                      <a:r>
                        <a:rPr lang="en-GB" sz="1800" kern="1200" dirty="0" smtClean="0">
                          <a:solidFill>
                            <a:schemeClr val="dk1"/>
                          </a:solidFill>
                          <a:effectLst/>
                          <a:latin typeface="Arial" panose="020B0604020202020204" pitchFamily="34" charset="0"/>
                          <a:ea typeface="+mn-ea"/>
                          <a:cs typeface="Arial" panose="020B0604020202020204" pitchFamily="34" charset="0"/>
                        </a:rPr>
                        <a:t> Community-based specialist palliative care for adults (18+) is the most fragile part of the pathway.</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p>
                      <a:pPr lvl="0"/>
                      <a:r>
                        <a:rPr lang="en-GB" sz="1800" b="1" kern="1200" dirty="0" smtClean="0">
                          <a:solidFill>
                            <a:schemeClr val="dk1"/>
                          </a:solidFill>
                          <a:effectLst/>
                          <a:latin typeface="Arial" panose="020B0604020202020204" pitchFamily="34" charset="0"/>
                          <a:ea typeface="+mn-ea"/>
                          <a:cs typeface="Arial" panose="020B0604020202020204" pitchFamily="34" charset="0"/>
                        </a:rPr>
                        <a:t>Review objectives (since late 2021):</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p>
                      <a:pPr marL="742893" lvl="1" indent="-285750">
                        <a:buFont typeface="Arial" panose="020B0604020202020204" pitchFamily="34" charset="0"/>
                        <a:buChar char="•"/>
                      </a:pPr>
                      <a:r>
                        <a:rPr lang="en-GB" sz="1800" kern="1200" dirty="0" smtClean="0">
                          <a:solidFill>
                            <a:schemeClr val="dk1"/>
                          </a:solidFill>
                          <a:effectLst/>
                          <a:latin typeface="Arial" panose="020B0604020202020204" pitchFamily="34" charset="0"/>
                          <a:ea typeface="+mn-ea"/>
                          <a:cs typeface="Arial" panose="020B0604020202020204" pitchFamily="34" charset="0"/>
                        </a:rPr>
                        <a:t>Improve access, quality, and consistency of specialist palliative care services.</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p>
                      <a:pPr marL="742893" lvl="1" indent="-285750">
                        <a:buFont typeface="Arial" panose="020B0604020202020204" pitchFamily="34" charset="0"/>
                        <a:buChar char="•"/>
                      </a:pPr>
                      <a:r>
                        <a:rPr lang="en-GB" sz="1800" kern="1200" dirty="0" smtClean="0">
                          <a:solidFill>
                            <a:schemeClr val="dk1"/>
                          </a:solidFill>
                          <a:effectLst/>
                          <a:latin typeface="Arial" panose="020B0604020202020204" pitchFamily="34" charset="0"/>
                          <a:ea typeface="+mn-ea"/>
                          <a:cs typeface="Arial" panose="020B0604020202020204" pitchFamily="34" charset="0"/>
                        </a:rPr>
                        <a:t>Address health inequalities, population changes, and workforce challenges.</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p>
                      <a:pPr marL="742893" lvl="1" indent="-285750">
                        <a:buFont typeface="Arial" panose="020B0604020202020204" pitchFamily="34" charset="0"/>
                        <a:buChar char="•"/>
                      </a:pPr>
                      <a:r>
                        <a:rPr lang="en-GB" sz="1800" kern="1200" dirty="0" smtClean="0">
                          <a:solidFill>
                            <a:schemeClr val="dk1"/>
                          </a:solidFill>
                          <a:effectLst/>
                          <a:latin typeface="Arial" panose="020B0604020202020204" pitchFamily="34" charset="0"/>
                          <a:ea typeface="+mn-ea"/>
                          <a:cs typeface="Arial" panose="020B0604020202020204" pitchFamily="34" charset="0"/>
                        </a:rPr>
                        <a:t>Tackle financial pressures and align services with national policies.</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p>
                      <a:pPr lvl="0"/>
                      <a:r>
                        <a:rPr lang="en-GB" sz="1800" b="1" kern="1200" dirty="0" smtClean="0">
                          <a:solidFill>
                            <a:schemeClr val="dk1"/>
                          </a:solidFill>
                          <a:effectLst/>
                          <a:latin typeface="Arial" panose="020B0604020202020204" pitchFamily="34" charset="0"/>
                          <a:ea typeface="+mn-ea"/>
                          <a:cs typeface="Arial" panose="020B0604020202020204" pitchFamily="34" charset="0"/>
                        </a:rPr>
                        <a:t>Pembridge Unit beds:</a:t>
                      </a:r>
                      <a:r>
                        <a:rPr lang="en-GB" sz="1800" kern="1200" dirty="0" smtClean="0">
                          <a:solidFill>
                            <a:schemeClr val="dk1"/>
                          </a:solidFill>
                          <a:effectLst/>
                          <a:latin typeface="Arial" panose="020B0604020202020204" pitchFamily="34" charset="0"/>
                          <a:ea typeface="+mn-ea"/>
                          <a:cs typeface="Arial" panose="020B0604020202020204" pitchFamily="34" charset="0"/>
                        </a:rPr>
                        <a:t> Consultation includes determining the future of inpatient beds suspended since 2018 due to staffing challenges.</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p>
                      <a:pPr lvl="0"/>
                      <a:r>
                        <a:rPr lang="en-GB" sz="1800" b="1" kern="1200" dirty="0" smtClean="0">
                          <a:solidFill>
                            <a:schemeClr val="dk1"/>
                          </a:solidFill>
                          <a:effectLst/>
                          <a:latin typeface="Arial" panose="020B0604020202020204" pitchFamily="34" charset="0"/>
                          <a:ea typeface="+mn-ea"/>
                          <a:cs typeface="Arial" panose="020B0604020202020204" pitchFamily="34" charset="0"/>
                        </a:rPr>
                        <a:t>Ongoing Pembridge services:</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p>
                      <a:pPr marL="742893" lvl="1" indent="-285750">
                        <a:buFont typeface="Arial" panose="020B0604020202020204" pitchFamily="34" charset="0"/>
                        <a:buChar char="•"/>
                      </a:pPr>
                      <a:r>
                        <a:rPr lang="en-GB" sz="1800" kern="1200" dirty="0" smtClean="0">
                          <a:solidFill>
                            <a:schemeClr val="dk1"/>
                          </a:solidFill>
                          <a:effectLst/>
                          <a:latin typeface="Arial" panose="020B0604020202020204" pitchFamily="34" charset="0"/>
                          <a:ea typeface="+mn-ea"/>
                          <a:cs typeface="Arial" panose="020B0604020202020204" pitchFamily="34" charset="0"/>
                        </a:rPr>
                        <a:t>Specialist day services, outpatient services, rehabilitation, and 24/7 advice line remain operational.</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p>
                      <a:pPr lvl="0"/>
                      <a:r>
                        <a:rPr lang="en-GB" sz="1800" b="1" kern="1200" dirty="0" smtClean="0">
                          <a:solidFill>
                            <a:schemeClr val="dk1"/>
                          </a:solidFill>
                          <a:effectLst/>
                          <a:latin typeface="Arial" panose="020B0604020202020204" pitchFamily="34" charset="0"/>
                          <a:ea typeface="+mn-ea"/>
                          <a:cs typeface="Arial" panose="020B0604020202020204" pitchFamily="34" charset="0"/>
                        </a:rPr>
                        <a:t>Why focus on specialist palliative care?</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p>
                      <a:pPr marL="742893" lvl="1" indent="-285750">
                        <a:buFont typeface="Arial" panose="020B0604020202020204" pitchFamily="34" charset="0"/>
                        <a:buChar char="•"/>
                      </a:pPr>
                      <a:r>
                        <a:rPr lang="en-GB" sz="1800" kern="1200" dirty="0" smtClean="0">
                          <a:solidFill>
                            <a:schemeClr val="dk1"/>
                          </a:solidFill>
                          <a:effectLst/>
                          <a:latin typeface="Arial" panose="020B0604020202020204" pitchFamily="34" charset="0"/>
                          <a:ea typeface="+mn-ea"/>
                          <a:cs typeface="Arial" panose="020B0604020202020204" pitchFamily="34" charset="0"/>
                        </a:rPr>
                        <a:t>Concentrating on this area ensures sustainability and improvement of services currently under the greatest strain.</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p>
                      <a:pPr marL="742893" lvl="1" indent="-285750">
                        <a:buFont typeface="Arial" panose="020B0604020202020204" pitchFamily="34" charset="0"/>
                        <a:buChar char="•"/>
                      </a:pPr>
                      <a:r>
                        <a:rPr lang="en-GB" sz="1800" kern="1200" dirty="0" smtClean="0">
                          <a:solidFill>
                            <a:schemeClr val="dk1"/>
                          </a:solidFill>
                          <a:effectLst/>
                          <a:latin typeface="Arial" panose="020B0604020202020204" pitchFamily="34" charset="0"/>
                          <a:ea typeface="+mn-ea"/>
                          <a:cs typeface="Arial" panose="020B0604020202020204" pitchFamily="34" charset="0"/>
                        </a:rPr>
                        <a:t>This approach also lays the groundwork for broader enhancements to end-of-life care pathways in the future.</a:t>
                      </a:r>
                      <a:endParaRPr lang="en-GB" sz="2000" kern="1200" dirty="0" smtClean="0">
                        <a:solidFill>
                          <a:schemeClr val="dk1"/>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181336580"/>
                  </a:ext>
                </a:extLst>
              </a:tr>
            </a:tbl>
          </a:graphicData>
        </a:graphic>
      </p:graphicFrame>
    </p:spTree>
    <p:extLst>
      <p:ext uri="{BB962C8B-B14F-4D97-AF65-F5344CB8AC3E}">
        <p14:creationId xmlns:p14="http://schemas.microsoft.com/office/powerpoint/2010/main" val="26799551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892145" y="6137564"/>
            <a:ext cx="2299855" cy="7204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lide Number Placeholder 2"/>
          <p:cNvSpPr>
            <a:spLocks noGrp="1"/>
          </p:cNvSpPr>
          <p:nvPr>
            <p:ph type="sldNum" sz="quarter" idx="12"/>
          </p:nvPr>
        </p:nvSpPr>
        <p:spPr/>
        <p:txBody>
          <a:bodyPr/>
          <a:lstStyle/>
          <a:p>
            <a:fld id="{E76F84FA-B8EB-462F-97BA-032CB76B4E3A}" type="slidenum">
              <a:rPr lang="en-GB" smtClean="0"/>
              <a:t>4</a:t>
            </a:fld>
            <a:endParaRPr lang="en-GB" dirty="0"/>
          </a:p>
        </p:txBody>
      </p:sp>
      <p:sp>
        <p:nvSpPr>
          <p:cNvPr id="4" name="Title 3"/>
          <p:cNvSpPr>
            <a:spLocks noGrp="1"/>
          </p:cNvSpPr>
          <p:nvPr>
            <p:ph type="title"/>
          </p:nvPr>
        </p:nvSpPr>
        <p:spPr>
          <a:xfrm>
            <a:off x="407368" y="326583"/>
            <a:ext cx="11535712" cy="543595"/>
          </a:xfrm>
        </p:spPr>
        <p:txBody>
          <a:bodyPr>
            <a:normAutofit/>
          </a:bodyPr>
          <a:lstStyle/>
          <a:p>
            <a:r>
              <a:rPr lang="en-GB" sz="3200" b="1" dirty="0"/>
              <a:t>What we are </a:t>
            </a:r>
            <a:r>
              <a:rPr lang="en-GB" sz="3200" b="1" dirty="0" smtClean="0"/>
              <a:t>consulting on: proposed key improvements</a:t>
            </a:r>
            <a:endParaRPr lang="en-GB" sz="3200" dirty="0"/>
          </a:p>
        </p:txBody>
      </p:sp>
      <p:sp>
        <p:nvSpPr>
          <p:cNvPr id="2" name="TextBox 1"/>
          <p:cNvSpPr txBox="1"/>
          <p:nvPr/>
        </p:nvSpPr>
        <p:spPr>
          <a:xfrm>
            <a:off x="407368" y="1384799"/>
            <a:ext cx="11369339" cy="4524315"/>
          </a:xfrm>
          <a:prstGeom prst="rect">
            <a:avLst/>
          </a:prstGeom>
          <a:noFill/>
        </p:spPr>
        <p:txBody>
          <a:bodyPr wrap="square" rtlCol="0">
            <a:spAutoFit/>
          </a:bodyPr>
          <a:lstStyle/>
          <a:p>
            <a:pPr lvl="0"/>
            <a:r>
              <a:rPr lang="en-GB" b="1" dirty="0" smtClean="0">
                <a:latin typeface="Arial" panose="020B0604020202020204" pitchFamily="34" charset="0"/>
                <a:cs typeface="Arial" panose="020B0604020202020204" pitchFamily="34" charset="0"/>
              </a:rPr>
              <a:t>The highlights:</a:t>
            </a:r>
          </a:p>
          <a:p>
            <a:pPr lvl="0"/>
            <a:endParaRPr lang="en-GB"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dirty="0">
                <a:latin typeface="Arial" panose="020B0604020202020204" pitchFamily="34" charset="0"/>
                <a:cs typeface="Arial" panose="020B0604020202020204" pitchFamily="34" charset="0"/>
              </a:rPr>
              <a:t>A specialist </a:t>
            </a:r>
            <a:r>
              <a:rPr lang="en-GB" dirty="0" smtClean="0">
                <a:latin typeface="Arial" panose="020B0604020202020204" pitchFamily="34" charset="0"/>
                <a:cs typeface="Arial" panose="020B0604020202020204" pitchFamily="34" charset="0"/>
              </a:rPr>
              <a:t>palliative care nursing </a:t>
            </a:r>
            <a:r>
              <a:rPr lang="en-GB" dirty="0">
                <a:latin typeface="Arial" panose="020B0604020202020204" pitchFamily="34" charset="0"/>
                <a:cs typeface="Arial" panose="020B0604020202020204" pitchFamily="34" charset="0"/>
              </a:rPr>
              <a:t>team available </a:t>
            </a:r>
            <a:r>
              <a:rPr lang="en-GB" b="1" dirty="0">
                <a:solidFill>
                  <a:srgbClr val="432C89"/>
                </a:solidFill>
                <a:latin typeface="Arial" panose="020B0604020202020204" pitchFamily="34" charset="0"/>
                <a:cs typeface="Arial" panose="020B0604020202020204" pitchFamily="34" charset="0"/>
              </a:rPr>
              <a:t>12 hours </a:t>
            </a:r>
            <a:r>
              <a:rPr lang="en-GB" dirty="0">
                <a:latin typeface="Arial" panose="020B0604020202020204" pitchFamily="34" charset="0"/>
                <a:cs typeface="Arial" panose="020B0604020202020204" pitchFamily="34" charset="0"/>
              </a:rPr>
              <a:t>a </a:t>
            </a:r>
            <a:r>
              <a:rPr lang="en-GB" dirty="0" smtClean="0">
                <a:latin typeface="Arial" panose="020B0604020202020204" pitchFamily="34" charset="0"/>
                <a:cs typeface="Arial" panose="020B0604020202020204" pitchFamily="34" charset="0"/>
              </a:rPr>
              <a:t>day (8am to 8pm), </a:t>
            </a:r>
            <a:r>
              <a:rPr lang="en-GB" b="1" dirty="0">
                <a:solidFill>
                  <a:srgbClr val="432C89"/>
                </a:solidFill>
                <a:latin typeface="Arial" panose="020B0604020202020204" pitchFamily="34" charset="0"/>
                <a:cs typeface="Arial" panose="020B0604020202020204" pitchFamily="34" charset="0"/>
              </a:rPr>
              <a:t>7 days a week</a:t>
            </a:r>
            <a:r>
              <a:rPr lang="en-GB" dirty="0">
                <a:latin typeface="Arial" panose="020B0604020202020204" pitchFamily="34" charset="0"/>
                <a:cs typeface="Arial" panose="020B0604020202020204" pitchFamily="34" charset="0"/>
              </a:rPr>
              <a:t>, across </a:t>
            </a:r>
            <a:r>
              <a:rPr lang="en-GB" dirty="0" smtClean="0">
                <a:latin typeface="Arial" panose="020B0604020202020204" pitchFamily="34" charset="0"/>
                <a:cs typeface="Arial" panose="020B0604020202020204" pitchFamily="34" charset="0"/>
              </a:rPr>
              <a:t>all 8 boroughs</a:t>
            </a:r>
            <a:r>
              <a:rPr lang="en-GB" dirty="0">
                <a:latin typeface="Arial" panose="020B0604020202020204" pitchFamily="34" charset="0"/>
                <a:cs typeface="Arial" panose="020B0604020202020204" pitchFamily="34" charset="0"/>
              </a:rPr>
              <a:t>.</a:t>
            </a:r>
          </a:p>
          <a:p>
            <a:pPr marL="285750" lvl="0" indent="-285750">
              <a:buFont typeface="Arial" panose="020B0604020202020204" pitchFamily="34" charset="0"/>
              <a:buChar char="•"/>
            </a:pPr>
            <a:r>
              <a:rPr lang="en-GB" b="1" dirty="0">
                <a:solidFill>
                  <a:srgbClr val="432C89"/>
                </a:solidFill>
                <a:latin typeface="Arial" panose="020B0604020202020204" pitchFamily="34" charset="0"/>
                <a:cs typeface="Arial" panose="020B0604020202020204" pitchFamily="34" charset="0"/>
              </a:rPr>
              <a:t>24/7 </a:t>
            </a:r>
            <a:r>
              <a:rPr lang="en-GB" b="1" dirty="0" smtClean="0">
                <a:solidFill>
                  <a:srgbClr val="432C89"/>
                </a:solidFill>
                <a:latin typeface="Arial" panose="020B0604020202020204" pitchFamily="34" charset="0"/>
                <a:cs typeface="Arial" panose="020B0604020202020204" pitchFamily="34" charset="0"/>
              </a:rPr>
              <a:t>specialist palliative care telephone </a:t>
            </a:r>
            <a:r>
              <a:rPr lang="en-GB" dirty="0">
                <a:latin typeface="Arial" panose="020B0604020202020204" pitchFamily="34" charset="0"/>
                <a:cs typeface="Arial" panose="020B0604020202020204" pitchFamily="34" charset="0"/>
              </a:rPr>
              <a:t>support for </a:t>
            </a:r>
            <a:r>
              <a:rPr lang="en-GB" dirty="0" smtClean="0">
                <a:latin typeface="Arial" panose="020B0604020202020204" pitchFamily="34" charset="0"/>
                <a:cs typeface="Arial" panose="020B0604020202020204" pitchFamily="34" charset="0"/>
              </a:rPr>
              <a:t>all north </a:t>
            </a:r>
            <a:r>
              <a:rPr lang="en-GB" dirty="0">
                <a:latin typeface="Arial" panose="020B0604020202020204" pitchFamily="34" charset="0"/>
                <a:cs typeface="Arial" panose="020B0604020202020204" pitchFamily="34" charset="0"/>
              </a:rPr>
              <a:t>w</a:t>
            </a:r>
            <a:r>
              <a:rPr lang="en-GB" dirty="0" smtClean="0">
                <a:latin typeface="Arial" panose="020B0604020202020204" pitchFamily="34" charset="0"/>
                <a:cs typeface="Arial" panose="020B0604020202020204" pitchFamily="34" charset="0"/>
              </a:rPr>
              <a:t>est </a:t>
            </a:r>
            <a:r>
              <a:rPr lang="en-GB" dirty="0">
                <a:latin typeface="Arial" panose="020B0604020202020204" pitchFamily="34" charset="0"/>
                <a:cs typeface="Arial" panose="020B0604020202020204" pitchFamily="34" charset="0"/>
              </a:rPr>
              <a:t>London </a:t>
            </a:r>
            <a:r>
              <a:rPr lang="en-GB" dirty="0" smtClean="0">
                <a:latin typeface="Arial" panose="020B0604020202020204" pitchFamily="34" charset="0"/>
                <a:cs typeface="Arial" panose="020B0604020202020204" pitchFamily="34" charset="0"/>
              </a:rPr>
              <a:t>residents whether known or not to the services.</a:t>
            </a:r>
            <a:endParaRPr lang="en-GB"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b="1" dirty="0" smtClean="0">
                <a:solidFill>
                  <a:srgbClr val="432C89"/>
                </a:solidFill>
                <a:latin typeface="Arial" panose="020B0604020202020204" pitchFamily="34" charset="0"/>
                <a:cs typeface="Arial" panose="020B0604020202020204" pitchFamily="34" charset="0"/>
              </a:rPr>
              <a:t>Hospice </a:t>
            </a:r>
            <a:r>
              <a:rPr lang="en-GB" b="1" dirty="0">
                <a:solidFill>
                  <a:srgbClr val="432C89"/>
                </a:solidFill>
                <a:latin typeface="Arial" panose="020B0604020202020204" pitchFamily="34" charset="0"/>
                <a:cs typeface="Arial" panose="020B0604020202020204" pitchFamily="34" charset="0"/>
              </a:rPr>
              <a:t>at </a:t>
            </a:r>
            <a:r>
              <a:rPr lang="en-GB" b="1" dirty="0" smtClean="0">
                <a:solidFill>
                  <a:srgbClr val="432C89"/>
                </a:solidFill>
                <a:latin typeface="Arial" panose="020B0604020202020204" pitchFamily="34" charset="0"/>
                <a:cs typeface="Arial" panose="020B0604020202020204" pitchFamily="34" charset="0"/>
              </a:rPr>
              <a:t>Home </a:t>
            </a:r>
            <a:r>
              <a:rPr lang="en-GB" dirty="0">
                <a:latin typeface="Arial" panose="020B0604020202020204" pitchFamily="34" charset="0"/>
                <a:cs typeface="Arial" panose="020B0604020202020204" pitchFamily="34" charset="0"/>
              </a:rPr>
              <a:t>services </a:t>
            </a:r>
            <a:r>
              <a:rPr lang="en-GB" dirty="0" smtClean="0">
                <a:latin typeface="Arial" panose="020B0604020202020204" pitchFamily="34" charset="0"/>
                <a:cs typeface="Arial" panose="020B0604020202020204" pitchFamily="34" charset="0"/>
              </a:rPr>
              <a:t>available for all 8 boroughs 24/7 </a:t>
            </a:r>
            <a:endParaRPr lang="en-GB"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dirty="0">
                <a:latin typeface="Arial" panose="020B0604020202020204" pitchFamily="34" charset="0"/>
                <a:cs typeface="Arial" panose="020B0604020202020204" pitchFamily="34" charset="0"/>
              </a:rPr>
              <a:t>Specialist palliative care </a:t>
            </a:r>
            <a:r>
              <a:rPr lang="en-GB" b="1" dirty="0">
                <a:solidFill>
                  <a:srgbClr val="432C89"/>
                </a:solidFill>
                <a:latin typeface="Arial" panose="020B0604020202020204" pitchFamily="34" charset="0"/>
                <a:cs typeface="Arial" panose="020B0604020202020204" pitchFamily="34" charset="0"/>
              </a:rPr>
              <a:t>outpatient clinics </a:t>
            </a:r>
            <a:r>
              <a:rPr lang="en-GB" dirty="0">
                <a:latin typeface="Arial" panose="020B0604020202020204" pitchFamily="34" charset="0"/>
                <a:cs typeface="Arial" panose="020B0604020202020204" pitchFamily="34" charset="0"/>
              </a:rPr>
              <a:t>in </a:t>
            </a:r>
            <a:r>
              <a:rPr lang="en-GB" dirty="0" smtClean="0">
                <a:latin typeface="Arial" panose="020B0604020202020204" pitchFamily="34" charset="0"/>
                <a:cs typeface="Arial" panose="020B0604020202020204" pitchFamily="34" charset="0"/>
              </a:rPr>
              <a:t>all 8 boroughs.</a:t>
            </a:r>
            <a:endParaRPr lang="en-GB"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dirty="0">
                <a:latin typeface="Arial" panose="020B0604020202020204" pitchFamily="34" charset="0"/>
                <a:cs typeface="Arial" panose="020B0604020202020204" pitchFamily="34" charset="0"/>
              </a:rPr>
              <a:t>Improved access to </a:t>
            </a:r>
            <a:r>
              <a:rPr lang="en-GB" b="1" dirty="0">
                <a:solidFill>
                  <a:srgbClr val="432C89"/>
                </a:solidFill>
                <a:latin typeface="Arial" panose="020B0604020202020204" pitchFamily="34" charset="0"/>
                <a:cs typeface="Arial" panose="020B0604020202020204" pitchFamily="34" charset="0"/>
              </a:rPr>
              <a:t>psychological and bereavement </a:t>
            </a:r>
            <a:r>
              <a:rPr lang="en-GB" dirty="0">
                <a:latin typeface="Arial" panose="020B0604020202020204" pitchFamily="34" charset="0"/>
                <a:cs typeface="Arial" panose="020B0604020202020204" pitchFamily="34" charset="0"/>
              </a:rPr>
              <a:t>support for families </a:t>
            </a:r>
            <a:r>
              <a:rPr lang="en-GB" dirty="0" smtClean="0">
                <a:latin typeface="Arial" panose="020B0604020202020204" pitchFamily="34" charset="0"/>
                <a:cs typeface="Arial" panose="020B0604020202020204" pitchFamily="34" charset="0"/>
              </a:rPr>
              <a:t>for all 8 boroughs</a:t>
            </a:r>
          </a:p>
          <a:p>
            <a:pPr marL="285750" lvl="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Expanded </a:t>
            </a:r>
            <a:r>
              <a:rPr lang="en-GB" b="1" dirty="0" err="1">
                <a:solidFill>
                  <a:srgbClr val="432C89"/>
                </a:solidFill>
                <a:latin typeface="Arial" panose="020B0604020202020204" pitchFamily="34" charset="0"/>
                <a:cs typeface="Arial" panose="020B0604020202020204" pitchFamily="34" charset="0"/>
              </a:rPr>
              <a:t>lymphoedema</a:t>
            </a:r>
            <a:r>
              <a:rPr lang="en-GB" dirty="0">
                <a:latin typeface="Arial" panose="020B0604020202020204" pitchFamily="34" charset="0"/>
                <a:cs typeface="Arial" panose="020B0604020202020204" pitchFamily="34" charset="0"/>
              </a:rPr>
              <a:t> services for conditions related to both cancer and non-cancer </a:t>
            </a:r>
            <a:r>
              <a:rPr lang="en-GB" dirty="0" smtClean="0">
                <a:latin typeface="Arial" panose="020B0604020202020204" pitchFamily="34" charset="0"/>
                <a:cs typeface="Arial" panose="020B0604020202020204" pitchFamily="34" charset="0"/>
              </a:rPr>
              <a:t>causes for all 8 boroughs.</a:t>
            </a:r>
            <a:endParaRPr lang="en-GB"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b="1" dirty="0">
                <a:solidFill>
                  <a:srgbClr val="432C89"/>
                </a:solidFill>
                <a:latin typeface="Arial" panose="020B0604020202020204" pitchFamily="34" charset="0"/>
                <a:cs typeface="Arial" panose="020B0604020202020204" pitchFamily="34" charset="0"/>
              </a:rPr>
              <a:t>46 new enhanced end-of-life care beds</a:t>
            </a:r>
            <a:r>
              <a:rPr lang="en-GB" b="1"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across north west London, </a:t>
            </a:r>
            <a:r>
              <a:rPr lang="en-GB" dirty="0">
                <a:latin typeface="Arial" panose="020B0604020202020204" pitchFamily="34" charset="0"/>
                <a:cs typeface="Arial" panose="020B0604020202020204" pitchFamily="34" charset="0"/>
              </a:rPr>
              <a:t>providing additional </a:t>
            </a:r>
            <a:r>
              <a:rPr lang="en-GB" dirty="0" smtClean="0">
                <a:latin typeface="Arial" panose="020B0604020202020204" pitchFamily="34" charset="0"/>
                <a:cs typeface="Arial" panose="020B0604020202020204" pitchFamily="34" charset="0"/>
              </a:rPr>
              <a:t>care options </a:t>
            </a:r>
            <a:r>
              <a:rPr lang="en-GB" dirty="0">
                <a:latin typeface="Arial" panose="020B0604020202020204" pitchFamily="34" charset="0"/>
                <a:cs typeface="Arial" panose="020B0604020202020204" pitchFamily="34" charset="0"/>
              </a:rPr>
              <a:t>for those whose needs </a:t>
            </a:r>
            <a:r>
              <a:rPr lang="en-GB" dirty="0" smtClean="0">
                <a:latin typeface="Arial" panose="020B0604020202020204" pitchFamily="34" charset="0"/>
                <a:cs typeface="Arial" panose="020B0604020202020204" pitchFamily="34" charset="0"/>
              </a:rPr>
              <a:t>can not be </a:t>
            </a:r>
            <a:r>
              <a:rPr lang="en-GB" dirty="0">
                <a:latin typeface="Arial" panose="020B0604020202020204" pitchFamily="34" charset="0"/>
                <a:cs typeface="Arial" panose="020B0604020202020204" pitchFamily="34" charset="0"/>
              </a:rPr>
              <a:t>met at home but </a:t>
            </a:r>
            <a:r>
              <a:rPr lang="en-GB" dirty="0" smtClean="0">
                <a:latin typeface="Arial" panose="020B0604020202020204" pitchFamily="34" charset="0"/>
                <a:cs typeface="Arial" panose="020B0604020202020204" pitchFamily="34" charset="0"/>
              </a:rPr>
              <a:t>do not </a:t>
            </a:r>
            <a:r>
              <a:rPr lang="en-GB" dirty="0">
                <a:latin typeface="Arial" panose="020B0604020202020204" pitchFamily="34" charset="0"/>
                <a:cs typeface="Arial" panose="020B0604020202020204" pitchFamily="34" charset="0"/>
              </a:rPr>
              <a:t>require </a:t>
            </a:r>
            <a:r>
              <a:rPr lang="en-GB" dirty="0" smtClean="0">
                <a:latin typeface="Arial" panose="020B0604020202020204" pitchFamily="34" charset="0"/>
                <a:cs typeface="Arial" panose="020B0604020202020204" pitchFamily="34" charset="0"/>
              </a:rPr>
              <a:t>hospice </a:t>
            </a:r>
            <a:r>
              <a:rPr lang="en-GB" dirty="0">
                <a:latin typeface="Arial" panose="020B0604020202020204" pitchFamily="34" charset="0"/>
                <a:cs typeface="Arial" panose="020B0604020202020204" pitchFamily="34" charset="0"/>
              </a:rPr>
              <a:t>inpatient care.</a:t>
            </a:r>
          </a:p>
          <a:p>
            <a:pPr marL="285750" lvl="0" indent="-285750">
              <a:buFont typeface="Arial" panose="020B0604020202020204" pitchFamily="34" charset="0"/>
              <a:buChar char="•"/>
            </a:pPr>
            <a:r>
              <a:rPr lang="en-GB" b="1" dirty="0" smtClean="0">
                <a:solidFill>
                  <a:srgbClr val="432C89"/>
                </a:solidFill>
                <a:latin typeface="Arial" panose="020B0604020202020204" pitchFamily="34" charset="0"/>
                <a:cs typeface="Arial" panose="020B0604020202020204" pitchFamily="34" charset="0"/>
              </a:rPr>
              <a:t>Maintaining the 57 </a:t>
            </a:r>
            <a:r>
              <a:rPr lang="en-GB" b="1" dirty="0">
                <a:solidFill>
                  <a:srgbClr val="432C89"/>
                </a:solidFill>
                <a:latin typeface="Arial" panose="020B0604020202020204" pitchFamily="34" charset="0"/>
                <a:cs typeface="Arial" panose="020B0604020202020204" pitchFamily="34" charset="0"/>
              </a:rPr>
              <a:t>consultant-led hospice inpatient beds </a:t>
            </a:r>
            <a:r>
              <a:rPr lang="en-GB" dirty="0">
                <a:latin typeface="Arial" panose="020B0604020202020204" pitchFamily="34" charset="0"/>
                <a:cs typeface="Arial" panose="020B0604020202020204" pitchFamily="34" charset="0"/>
              </a:rPr>
              <a:t>currently available, which our analysis shows will meet community needs over the next five years.</a:t>
            </a:r>
          </a:p>
          <a:p>
            <a:endParaRPr lang="en-GB" dirty="0"/>
          </a:p>
        </p:txBody>
      </p:sp>
    </p:spTree>
    <p:extLst>
      <p:ext uri="{BB962C8B-B14F-4D97-AF65-F5344CB8AC3E}">
        <p14:creationId xmlns:p14="http://schemas.microsoft.com/office/powerpoint/2010/main" val="29801726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dirty="0" smtClean="0"/>
              <a:t>Proposed expansion </a:t>
            </a:r>
            <a:r>
              <a:rPr lang="en-GB" dirty="0"/>
              <a:t>of NHS-funded </a:t>
            </a:r>
            <a:r>
              <a:rPr lang="en-GB" dirty="0" smtClean="0"/>
              <a:t>enhanced end-of-life care beds </a:t>
            </a:r>
            <a:r>
              <a:rPr lang="en-GB" dirty="0"/>
              <a:t>across all eight boroughs in North West London to support patients with </a:t>
            </a:r>
            <a:r>
              <a:rPr lang="en-GB" u="sng" dirty="0"/>
              <a:t>moderate end-of-life needs</a:t>
            </a:r>
            <a:r>
              <a:rPr lang="en-GB" dirty="0"/>
              <a:t>.  </a:t>
            </a:r>
          </a:p>
          <a:p>
            <a:r>
              <a:rPr lang="en-GB" dirty="0" smtClean="0"/>
              <a:t>These </a:t>
            </a:r>
            <a:r>
              <a:rPr lang="en-GB" dirty="0"/>
              <a:t>beds fill a gap for patients whose needs cannot be met at home but do not require highly specialist </a:t>
            </a:r>
            <a:r>
              <a:rPr lang="en-GB" dirty="0" smtClean="0"/>
              <a:t>inpatient hospice </a:t>
            </a:r>
            <a:r>
              <a:rPr lang="en-GB" dirty="0"/>
              <a:t>care.  </a:t>
            </a:r>
          </a:p>
          <a:p>
            <a:r>
              <a:rPr lang="en-GB" dirty="0" smtClean="0"/>
              <a:t>Beds </a:t>
            </a:r>
            <a:r>
              <a:rPr lang="en-GB" dirty="0"/>
              <a:t>will be closer to residents, making it easier for family and friends to visit.  </a:t>
            </a:r>
            <a:r>
              <a:rPr lang="en-GB" dirty="0" smtClean="0"/>
              <a:t>Location to be determined but likely to be in a care home, nursing home or NHS community site.</a:t>
            </a:r>
            <a:endParaRPr lang="en-GB" dirty="0"/>
          </a:p>
          <a:p>
            <a:r>
              <a:rPr lang="en-GB" dirty="0" smtClean="0"/>
              <a:t>Reduces </a:t>
            </a:r>
            <a:r>
              <a:rPr lang="en-GB" dirty="0"/>
              <a:t>hospital admissions at the end-of-life </a:t>
            </a:r>
            <a:r>
              <a:rPr lang="en-GB" dirty="0" smtClean="0"/>
              <a:t>for those who do not wish for this and </a:t>
            </a:r>
            <a:r>
              <a:rPr lang="en-GB" dirty="0"/>
              <a:t>preserves specialist hospice beds for the most complex cases.  </a:t>
            </a:r>
          </a:p>
          <a:p>
            <a:r>
              <a:rPr lang="en-GB" dirty="0" smtClean="0"/>
              <a:t>Supports </a:t>
            </a:r>
            <a:r>
              <a:rPr lang="en-GB" dirty="0"/>
              <a:t>people’s preferred place of death while enhancing comfort and wellbeing at the end-of-life.  </a:t>
            </a:r>
          </a:p>
          <a:p>
            <a:r>
              <a:rPr lang="en-GB" dirty="0" smtClean="0"/>
              <a:t>Increase </a:t>
            </a:r>
            <a:r>
              <a:rPr lang="en-GB" dirty="0"/>
              <a:t>from </a:t>
            </a:r>
            <a:r>
              <a:rPr lang="en-GB" dirty="0" smtClean="0"/>
              <a:t>only eight </a:t>
            </a:r>
            <a:r>
              <a:rPr lang="en-GB" dirty="0"/>
              <a:t>beds </a:t>
            </a:r>
            <a:r>
              <a:rPr lang="en-GB" dirty="0" smtClean="0"/>
              <a:t>currently available in </a:t>
            </a:r>
            <a:r>
              <a:rPr lang="en-GB" dirty="0"/>
              <a:t>Hillingdon to 54 beds across the </a:t>
            </a:r>
            <a:r>
              <a:rPr lang="en-GB" dirty="0" smtClean="0"/>
              <a:t>boroughs, based </a:t>
            </a:r>
            <a:r>
              <a:rPr lang="en-GB" dirty="0"/>
              <a:t>on </a:t>
            </a:r>
            <a:r>
              <a:rPr lang="en-GB" dirty="0" smtClean="0"/>
              <a:t>population.</a:t>
            </a:r>
          </a:p>
          <a:p>
            <a:pPr marL="0" indent="0">
              <a:buNone/>
            </a:pPr>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5</a:t>
            </a:fld>
            <a:endParaRPr lang="en-GB" dirty="0"/>
          </a:p>
        </p:txBody>
      </p:sp>
      <p:sp>
        <p:nvSpPr>
          <p:cNvPr id="4" name="Title 3"/>
          <p:cNvSpPr>
            <a:spLocks noGrp="1"/>
          </p:cNvSpPr>
          <p:nvPr>
            <p:ph type="title"/>
          </p:nvPr>
        </p:nvSpPr>
        <p:spPr/>
        <p:txBody>
          <a:bodyPr>
            <a:normAutofit/>
          </a:bodyPr>
          <a:lstStyle/>
          <a:p>
            <a:r>
              <a:rPr lang="en-GB" sz="3200" b="1" dirty="0" smtClean="0"/>
              <a:t>Enhanced end of life care beds</a:t>
            </a:r>
            <a:endParaRPr lang="en-GB" sz="2000" dirty="0"/>
          </a:p>
        </p:txBody>
      </p:sp>
    </p:spTree>
    <p:extLst>
      <p:ext uri="{BB962C8B-B14F-4D97-AF65-F5344CB8AC3E}">
        <p14:creationId xmlns:p14="http://schemas.microsoft.com/office/powerpoint/2010/main" val="1640276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7989" y="1315758"/>
            <a:ext cx="11597853" cy="4880580"/>
          </a:xfrm>
        </p:spPr>
        <p:txBody>
          <a:bodyPr>
            <a:normAutofit fontScale="62500" lnSpcReduction="20000"/>
          </a:bodyPr>
          <a:lstStyle/>
          <a:p>
            <a:pPr marL="0" indent="0">
              <a:lnSpc>
                <a:spcPct val="120000"/>
              </a:lnSpc>
              <a:spcBef>
                <a:spcPts val="0"/>
              </a:spcBef>
              <a:buNone/>
            </a:pPr>
            <a:r>
              <a:rPr lang="en-GB" dirty="0" smtClean="0"/>
              <a:t>Following a long-listing, short-listing, appraisal and assurance process, we are consulting </a:t>
            </a:r>
            <a:r>
              <a:rPr lang="en-GB" dirty="0"/>
              <a:t>on </a:t>
            </a:r>
            <a:r>
              <a:rPr lang="en-GB" dirty="0" smtClean="0"/>
              <a:t>the two options below:</a:t>
            </a:r>
          </a:p>
          <a:p>
            <a:pPr marL="0" indent="0">
              <a:lnSpc>
                <a:spcPct val="120000"/>
              </a:lnSpc>
              <a:spcBef>
                <a:spcPts val="0"/>
              </a:spcBef>
              <a:buNone/>
            </a:pPr>
            <a:endParaRPr lang="en-GB" b="1" dirty="0" smtClean="0"/>
          </a:p>
          <a:p>
            <a:pPr marL="0" indent="0">
              <a:lnSpc>
                <a:spcPct val="120000"/>
              </a:lnSpc>
              <a:spcBef>
                <a:spcPts val="0"/>
              </a:spcBef>
              <a:buNone/>
            </a:pPr>
            <a:r>
              <a:rPr lang="en-GB" b="1" dirty="0" smtClean="0"/>
              <a:t>Option </a:t>
            </a:r>
            <a:r>
              <a:rPr lang="en-GB" b="1" dirty="0"/>
              <a:t>A </a:t>
            </a:r>
            <a:r>
              <a:rPr lang="en-GB" b="1" dirty="0" smtClean="0"/>
              <a:t>(North West London Integrated Care Boards preferred </a:t>
            </a:r>
            <a:r>
              <a:rPr lang="en-GB" b="1" dirty="0"/>
              <a:t>option): Full implementation of the </a:t>
            </a:r>
            <a:r>
              <a:rPr lang="en-GB" b="1" dirty="0" smtClean="0"/>
              <a:t>new model </a:t>
            </a:r>
            <a:r>
              <a:rPr lang="en-GB" b="1" dirty="0"/>
              <a:t>of care with Pembridge Palliative Care Inpatient beds not </a:t>
            </a:r>
            <a:r>
              <a:rPr lang="en-GB" b="1" dirty="0" smtClean="0"/>
              <a:t>reopening</a:t>
            </a:r>
          </a:p>
          <a:p>
            <a:pPr marL="0" indent="0">
              <a:lnSpc>
                <a:spcPct val="120000"/>
              </a:lnSpc>
              <a:spcBef>
                <a:spcPts val="0"/>
              </a:spcBef>
              <a:buNone/>
            </a:pPr>
            <a:endParaRPr lang="en-GB" dirty="0"/>
          </a:p>
          <a:p>
            <a:pPr fontAlgn="base">
              <a:lnSpc>
                <a:spcPct val="120000"/>
              </a:lnSpc>
              <a:spcBef>
                <a:spcPts val="0"/>
              </a:spcBef>
            </a:pPr>
            <a:r>
              <a:rPr lang="en-GB" dirty="0" smtClean="0"/>
              <a:t>Fully </a:t>
            </a:r>
            <a:r>
              <a:rPr lang="en-GB" dirty="0"/>
              <a:t>implement the </a:t>
            </a:r>
            <a:r>
              <a:rPr lang="en-GB" dirty="0" smtClean="0"/>
              <a:t>new model of care, </a:t>
            </a:r>
            <a:r>
              <a:rPr lang="en-GB" dirty="0"/>
              <a:t>including </a:t>
            </a:r>
            <a:r>
              <a:rPr lang="en-GB" dirty="0" smtClean="0"/>
              <a:t>the 46 </a:t>
            </a:r>
            <a:r>
              <a:rPr lang="en-GB" dirty="0"/>
              <a:t>new enhanced end-of-life care beds, while maintaining the existing hospice beds without reopening the Pembridge Hospice inpatient beds. This option would be easier and quicker to implement and benefit more north west London residents as a </a:t>
            </a:r>
            <a:r>
              <a:rPr lang="en-GB" dirty="0" smtClean="0"/>
              <a:t>whole.</a:t>
            </a:r>
            <a:endParaRPr lang="en-GB" dirty="0"/>
          </a:p>
          <a:p>
            <a:pPr marL="0" indent="0">
              <a:lnSpc>
                <a:spcPct val="120000"/>
              </a:lnSpc>
              <a:spcBef>
                <a:spcPts val="0"/>
              </a:spcBef>
              <a:buNone/>
            </a:pPr>
            <a:endParaRPr lang="en-GB" b="1" dirty="0" smtClean="0"/>
          </a:p>
          <a:p>
            <a:pPr marL="0" indent="0">
              <a:lnSpc>
                <a:spcPct val="120000"/>
              </a:lnSpc>
              <a:spcBef>
                <a:spcPts val="0"/>
              </a:spcBef>
              <a:buNone/>
            </a:pPr>
            <a:r>
              <a:rPr lang="en-GB" b="1" dirty="0" smtClean="0"/>
              <a:t>Option </a:t>
            </a:r>
            <a:r>
              <a:rPr lang="en-GB" b="1" dirty="0"/>
              <a:t>B: Full implementation of the </a:t>
            </a:r>
            <a:r>
              <a:rPr lang="en-GB" b="1" dirty="0" smtClean="0"/>
              <a:t>new </a:t>
            </a:r>
            <a:r>
              <a:rPr lang="en-GB" b="1" dirty="0"/>
              <a:t>model of care with Pembridge Palliative Care Inpatient beds </a:t>
            </a:r>
            <a:r>
              <a:rPr lang="en-GB" b="1" dirty="0" smtClean="0"/>
              <a:t>reopening</a:t>
            </a:r>
          </a:p>
          <a:p>
            <a:pPr marL="0" indent="0" fontAlgn="base">
              <a:lnSpc>
                <a:spcPct val="120000"/>
              </a:lnSpc>
              <a:spcBef>
                <a:spcPts val="0"/>
              </a:spcBef>
              <a:buNone/>
            </a:pPr>
            <a:endParaRPr lang="en-GB" dirty="0"/>
          </a:p>
          <a:p>
            <a:pPr fontAlgn="base">
              <a:lnSpc>
                <a:spcPct val="120000"/>
              </a:lnSpc>
              <a:spcBef>
                <a:spcPts val="0"/>
              </a:spcBef>
            </a:pPr>
            <a:r>
              <a:rPr lang="en-GB" dirty="0" smtClean="0"/>
              <a:t>Fully </a:t>
            </a:r>
            <a:r>
              <a:rPr lang="en-GB" dirty="0"/>
              <a:t>implement the </a:t>
            </a:r>
            <a:r>
              <a:rPr lang="en-GB" dirty="0" smtClean="0"/>
              <a:t>new </a:t>
            </a:r>
            <a:r>
              <a:rPr lang="en-GB" dirty="0"/>
              <a:t>model, including 46 new enhanced end-of-life care beds and </a:t>
            </a:r>
            <a:r>
              <a:rPr lang="en-GB" dirty="0" smtClean="0"/>
              <a:t>the reopening of </a:t>
            </a:r>
            <a:r>
              <a:rPr lang="en-GB" dirty="0"/>
              <a:t>Pembridge Hospice inpatient beds. This would require a reduction </a:t>
            </a:r>
            <a:r>
              <a:rPr lang="en-GB" dirty="0" smtClean="0"/>
              <a:t>in other north west </a:t>
            </a:r>
            <a:r>
              <a:rPr lang="en-GB" dirty="0" err="1" smtClean="0"/>
              <a:t>london</a:t>
            </a:r>
            <a:r>
              <a:rPr lang="en-GB" dirty="0" smtClean="0"/>
              <a:t> specialist palliative care in-patient hospice </a:t>
            </a:r>
            <a:r>
              <a:rPr lang="en-GB" dirty="0"/>
              <a:t>beds </a:t>
            </a:r>
            <a:r>
              <a:rPr lang="en-GB" dirty="0" smtClean="0"/>
              <a:t>and result </a:t>
            </a:r>
            <a:r>
              <a:rPr lang="en-GB" dirty="0"/>
              <a:t>in a loss of income for charitable hospices</a:t>
            </a:r>
            <a:r>
              <a:rPr lang="en-GB" dirty="0" smtClean="0"/>
              <a:t>. It would also have </a:t>
            </a:r>
            <a:r>
              <a:rPr lang="en-GB" dirty="0"/>
              <a:t>a longer implementation timeline due to the need to recruit specialist palliative care </a:t>
            </a:r>
            <a:r>
              <a:rPr lang="en-GB" dirty="0" smtClean="0"/>
              <a:t>consultant and </a:t>
            </a:r>
            <a:r>
              <a:rPr lang="en-GB" dirty="0"/>
              <a:t>35 additional staff</a:t>
            </a:r>
            <a:r>
              <a:rPr lang="en-GB" dirty="0" smtClean="0"/>
              <a:t>.</a:t>
            </a:r>
          </a:p>
          <a:p>
            <a:pPr marL="0" indent="0" fontAlgn="base">
              <a:lnSpc>
                <a:spcPct val="120000"/>
              </a:lnSpc>
              <a:spcBef>
                <a:spcPts val="0"/>
              </a:spcBef>
              <a:buNone/>
            </a:pPr>
            <a:endParaRPr lang="en-GB" dirty="0"/>
          </a:p>
          <a:p>
            <a:pPr marL="0" indent="0" fontAlgn="base">
              <a:lnSpc>
                <a:spcPct val="120000"/>
              </a:lnSpc>
              <a:spcBef>
                <a:spcPts val="0"/>
              </a:spcBef>
              <a:buNone/>
            </a:pPr>
            <a:r>
              <a:rPr lang="en-GB" dirty="0" smtClean="0"/>
              <a:t>In addition, we are focused on delivering care that is equitable</a:t>
            </a:r>
            <a:r>
              <a:rPr lang="en-GB" dirty="0"/>
              <a:t>, personalised, and integrated care that is compassionate, culturally sensitive, and easy to navigate, while providing clear information, better support for patients and families, and improving access to bereavement services.</a:t>
            </a:r>
          </a:p>
          <a:p>
            <a:pPr marL="0" indent="0">
              <a:lnSpc>
                <a:spcPct val="120000"/>
              </a:lnSpc>
              <a:spcBef>
                <a:spcPts val="0"/>
              </a:spcBef>
              <a:buNone/>
            </a:pPr>
            <a:endParaRPr lang="en-GB" dirty="0" smtClean="0"/>
          </a:p>
          <a:p>
            <a:pPr marL="0" indent="0">
              <a:lnSpc>
                <a:spcPct val="120000"/>
              </a:lnSpc>
              <a:spcBef>
                <a:spcPts val="0"/>
              </a:spcBef>
              <a:buNone/>
            </a:pPr>
            <a:endParaRPr lang="en-GB" dirty="0"/>
          </a:p>
          <a:p>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6</a:t>
            </a:fld>
            <a:endParaRPr lang="en-GB" dirty="0"/>
          </a:p>
        </p:txBody>
      </p:sp>
      <p:sp>
        <p:nvSpPr>
          <p:cNvPr id="4" name="Title 3"/>
          <p:cNvSpPr>
            <a:spLocks noGrp="1"/>
          </p:cNvSpPr>
          <p:nvPr>
            <p:ph type="title"/>
          </p:nvPr>
        </p:nvSpPr>
        <p:spPr/>
        <p:txBody>
          <a:bodyPr>
            <a:normAutofit fontScale="90000"/>
          </a:bodyPr>
          <a:lstStyle/>
          <a:p>
            <a:r>
              <a:rPr lang="en-GB" b="1" dirty="0" smtClean="0"/>
              <a:t>The two options we are consulting on</a:t>
            </a:r>
            <a:endParaRPr lang="en-GB" b="1" dirty="0"/>
          </a:p>
        </p:txBody>
      </p:sp>
    </p:spTree>
    <p:extLst>
      <p:ext uri="{BB962C8B-B14F-4D97-AF65-F5344CB8AC3E}">
        <p14:creationId xmlns:p14="http://schemas.microsoft.com/office/powerpoint/2010/main" val="3023615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Title 3"/>
          <p:cNvSpPr>
            <a:spLocks noGrp="1"/>
          </p:cNvSpPr>
          <p:nvPr>
            <p:ph type="title"/>
          </p:nvPr>
        </p:nvSpPr>
        <p:spPr/>
        <p:txBody>
          <a:bodyPr>
            <a:normAutofit fontScale="90000"/>
          </a:bodyPr>
          <a:lstStyle/>
          <a:p>
            <a:r>
              <a:rPr lang="en-GB" b="1" dirty="0"/>
              <a:t>Progressing the agreed enablers to support </a:t>
            </a:r>
            <a:r>
              <a:rPr lang="en-GB" b="1" dirty="0" smtClean="0"/>
              <a:t>the implementation of the </a:t>
            </a:r>
            <a:r>
              <a:rPr lang="en-GB" b="1" dirty="0"/>
              <a:t>new model of care</a:t>
            </a:r>
          </a:p>
        </p:txBody>
      </p:sp>
      <p:grpSp>
        <p:nvGrpSpPr>
          <p:cNvPr id="41" name="Group 40"/>
          <p:cNvGrpSpPr/>
          <p:nvPr/>
        </p:nvGrpSpPr>
        <p:grpSpPr>
          <a:xfrm>
            <a:off x="679011" y="3904291"/>
            <a:ext cx="10676430" cy="1315681"/>
            <a:chOff x="623392" y="3634543"/>
            <a:chExt cx="10424747" cy="913250"/>
          </a:xfrm>
        </p:grpSpPr>
        <p:sp>
          <p:nvSpPr>
            <p:cNvPr id="7" name="Rounded Rectangle 6"/>
            <p:cNvSpPr/>
            <p:nvPr/>
          </p:nvSpPr>
          <p:spPr>
            <a:xfrm>
              <a:off x="2815533" y="3634543"/>
              <a:ext cx="1656184" cy="90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Workforce development </a:t>
              </a:r>
              <a:r>
                <a:rPr lang="en-GB" sz="1400" dirty="0">
                  <a:solidFill>
                    <a:prstClr val="white"/>
                  </a:solidFill>
                  <a:latin typeface="Arial" panose="020B0604020202020204" pitchFamily="34" charset="0"/>
                  <a:cs typeface="Arial" panose="020B0604020202020204" pitchFamily="34" charset="0"/>
                </a:rPr>
                <a:t>w</a:t>
              </a:r>
              <a:r>
                <a:rPr kumimoji="0" lang="en-GB" sz="1400" b="0" i="0" u="none" strike="noStrike" kern="1200" cap="none" spc="0" normalizeH="0" baseline="0" noProof="0" dirty="0" err="1" smtClean="0">
                  <a:ln>
                    <a:noFill/>
                  </a:ln>
                  <a:solidFill>
                    <a:prstClr val="white"/>
                  </a:solidFill>
                  <a:effectLst/>
                  <a:uLnTx/>
                  <a:uFillTx/>
                  <a:latin typeface="Arial" panose="020B0604020202020204" pitchFamily="34" charset="0"/>
                  <a:cs typeface="Arial" panose="020B0604020202020204" pitchFamily="34" charset="0"/>
                </a:rPr>
                <a:t>orkstream</a:t>
              </a:r>
              <a:endPar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9391955" y="3647793"/>
              <a:ext cx="1656184" cy="90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Leadership, governance and integration </a:t>
              </a:r>
              <a:r>
                <a:rPr lang="en-GB" sz="1400" dirty="0">
                  <a:solidFill>
                    <a:prstClr val="white"/>
                  </a:solidFill>
                  <a:latin typeface="Arial" panose="020B0604020202020204" pitchFamily="34" charset="0"/>
                  <a:cs typeface="Arial" panose="020B0604020202020204" pitchFamily="34" charset="0"/>
                </a:rPr>
                <a:t>w</a:t>
              </a:r>
              <a:r>
                <a:rPr kumimoji="0" lang="en-GB" sz="1400" b="0" i="0" u="none" strike="noStrike" kern="1200" cap="none" spc="0" normalizeH="0" baseline="0" noProof="0" dirty="0" err="1" smtClean="0">
                  <a:ln>
                    <a:noFill/>
                  </a:ln>
                  <a:solidFill>
                    <a:prstClr val="white"/>
                  </a:solidFill>
                  <a:effectLst/>
                  <a:uLnTx/>
                  <a:uFillTx/>
                  <a:latin typeface="Arial" panose="020B0604020202020204" pitchFamily="34" charset="0"/>
                  <a:cs typeface="Arial" panose="020B0604020202020204" pitchFamily="34" charset="0"/>
                </a:rPr>
                <a:t>orkstream</a:t>
              </a:r>
              <a:endPar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9" name="Rounded Rectangle 8"/>
            <p:cNvSpPr/>
            <p:nvPr/>
          </p:nvSpPr>
          <p:spPr>
            <a:xfrm>
              <a:off x="7199815" y="3634543"/>
              <a:ext cx="1656184" cy="90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Organisational </a:t>
              </a:r>
              <a:r>
                <a:rPr kumimoji="0" lang="en-GB" sz="1400" b="0" i="0" u="none" strike="noStrike" kern="120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development </a:t>
              </a:r>
              <a:r>
                <a:rPr lang="en-GB" sz="1400" dirty="0">
                  <a:solidFill>
                    <a:prstClr val="white"/>
                  </a:solidFill>
                  <a:latin typeface="Arial" panose="020B0604020202020204" pitchFamily="34" charset="0"/>
                  <a:cs typeface="Arial" panose="020B0604020202020204" pitchFamily="34" charset="0"/>
                </a:rPr>
                <a:t>w</a:t>
              </a:r>
              <a:r>
                <a:rPr kumimoji="0" lang="en-GB" sz="1400" b="0" i="0" u="none" strike="noStrike" kern="1200" cap="none" spc="0" normalizeH="0" baseline="0" noProof="0" dirty="0" err="1" smtClean="0">
                  <a:ln>
                    <a:noFill/>
                  </a:ln>
                  <a:solidFill>
                    <a:prstClr val="white"/>
                  </a:solidFill>
                  <a:effectLst/>
                  <a:uLnTx/>
                  <a:uFillTx/>
                  <a:latin typeface="Arial" panose="020B0604020202020204" pitchFamily="34" charset="0"/>
                  <a:cs typeface="Arial" panose="020B0604020202020204" pitchFamily="34" charset="0"/>
                </a:rPr>
                <a:t>orkstream</a:t>
              </a:r>
              <a:endPar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10" name="Rounded Rectangle 9"/>
            <p:cNvSpPr/>
            <p:nvPr/>
          </p:nvSpPr>
          <p:spPr>
            <a:xfrm>
              <a:off x="5007674" y="3634543"/>
              <a:ext cx="1656184" cy="90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Digital, data and technology </a:t>
              </a:r>
              <a:r>
                <a:rPr lang="en-GB" sz="1400" dirty="0">
                  <a:solidFill>
                    <a:prstClr val="white"/>
                  </a:solidFill>
                  <a:latin typeface="Arial" panose="020B0604020202020204" pitchFamily="34" charset="0"/>
                  <a:cs typeface="Arial" panose="020B0604020202020204" pitchFamily="34" charset="0"/>
                </a:rPr>
                <a:t>w</a:t>
              </a:r>
              <a:r>
                <a:rPr kumimoji="0" lang="en-GB" sz="1400" b="0" i="0" u="none" strike="noStrike" kern="1200" cap="none" spc="0" normalizeH="0" baseline="0" noProof="0" dirty="0" err="1" smtClean="0">
                  <a:ln>
                    <a:noFill/>
                  </a:ln>
                  <a:solidFill>
                    <a:prstClr val="white"/>
                  </a:solidFill>
                  <a:effectLst/>
                  <a:uLnTx/>
                  <a:uFillTx/>
                  <a:latin typeface="Arial" panose="020B0604020202020204" pitchFamily="34" charset="0"/>
                  <a:cs typeface="Arial" panose="020B0604020202020204" pitchFamily="34" charset="0"/>
                </a:rPr>
                <a:t>orkstream</a:t>
              </a:r>
              <a:endPar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11" name="Rounded Rectangle 10"/>
            <p:cNvSpPr/>
            <p:nvPr/>
          </p:nvSpPr>
          <p:spPr>
            <a:xfrm>
              <a:off x="623392" y="3634543"/>
              <a:ext cx="1656184" cy="90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Reducing inequalities </a:t>
              </a:r>
              <a:r>
                <a:rPr lang="en-GB" sz="1400" dirty="0">
                  <a:solidFill>
                    <a:prstClr val="white"/>
                  </a:solidFill>
                  <a:latin typeface="Arial" panose="020B0604020202020204" pitchFamily="34" charset="0"/>
                  <a:cs typeface="Arial" panose="020B0604020202020204" pitchFamily="34" charset="0"/>
                </a:rPr>
                <a:t>w</a:t>
              </a:r>
              <a:r>
                <a:rPr kumimoji="0" lang="en-GB" sz="1400" b="0" i="0" u="none" strike="noStrike" kern="1200" cap="none" spc="0" normalizeH="0" baseline="0" noProof="0" dirty="0" err="1" smtClean="0">
                  <a:ln>
                    <a:noFill/>
                  </a:ln>
                  <a:solidFill>
                    <a:prstClr val="white"/>
                  </a:solidFill>
                  <a:effectLst/>
                  <a:uLnTx/>
                  <a:uFillTx/>
                  <a:latin typeface="Arial" panose="020B0604020202020204" pitchFamily="34" charset="0"/>
                  <a:cs typeface="Arial" panose="020B0604020202020204" pitchFamily="34" charset="0"/>
                </a:rPr>
                <a:t>orkstream</a:t>
              </a:r>
              <a:endPar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cxnSp>
          <p:nvCxnSpPr>
            <p:cNvPr id="17" name="Straight Arrow Connector 16"/>
            <p:cNvCxnSpPr>
              <a:stCxn id="11" idx="3"/>
              <a:endCxn id="7" idx="1"/>
            </p:cNvCxnSpPr>
            <p:nvPr/>
          </p:nvCxnSpPr>
          <p:spPr>
            <a:xfrm>
              <a:off x="2279576" y="4084543"/>
              <a:ext cx="535957"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7" idx="3"/>
              <a:endCxn id="10" idx="1"/>
            </p:cNvCxnSpPr>
            <p:nvPr/>
          </p:nvCxnSpPr>
          <p:spPr>
            <a:xfrm>
              <a:off x="4471717" y="4084543"/>
              <a:ext cx="535957"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0" idx="3"/>
              <a:endCxn id="9" idx="1"/>
            </p:cNvCxnSpPr>
            <p:nvPr/>
          </p:nvCxnSpPr>
          <p:spPr>
            <a:xfrm>
              <a:off x="6663858" y="4084543"/>
              <a:ext cx="535957"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9" idx="3"/>
              <a:endCxn id="8" idx="1"/>
            </p:cNvCxnSpPr>
            <p:nvPr/>
          </p:nvCxnSpPr>
          <p:spPr>
            <a:xfrm>
              <a:off x="8855999" y="4084543"/>
              <a:ext cx="535956" cy="1325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2" name="Rectangle 1"/>
          <p:cNvSpPr/>
          <p:nvPr/>
        </p:nvSpPr>
        <p:spPr>
          <a:xfrm>
            <a:off x="374754" y="1420848"/>
            <a:ext cx="11409878" cy="2031325"/>
          </a:xfrm>
          <a:prstGeom prst="rect">
            <a:avLst/>
          </a:prstGeom>
        </p:spPr>
        <p:txBody>
          <a:bodyPr wrap="square">
            <a:spAutoFit/>
          </a:bodyPr>
          <a:lstStyle/>
          <a:p>
            <a:r>
              <a:rPr lang="en-GB" dirty="0" smtClean="0">
                <a:latin typeface="Arial" panose="020B0604020202020204" pitchFamily="34" charset="0"/>
                <a:cs typeface="Arial" panose="020B0604020202020204" pitchFamily="34" charset="0"/>
              </a:rPr>
              <a:t>Whatever the outcome of the consultation we are committed to improving our specialist palliative care services.</a:t>
            </a:r>
          </a:p>
          <a:p>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The model </a:t>
            </a:r>
            <a:r>
              <a:rPr lang="en-GB" dirty="0">
                <a:latin typeface="Arial" panose="020B0604020202020204" pitchFamily="34" charset="0"/>
                <a:cs typeface="Arial" panose="020B0604020202020204" pitchFamily="34" charset="0"/>
              </a:rPr>
              <a:t>of care working </a:t>
            </a:r>
            <a:r>
              <a:rPr lang="en-GB" dirty="0" smtClean="0">
                <a:latin typeface="Arial" panose="020B0604020202020204" pitchFamily="34" charset="0"/>
                <a:cs typeface="Arial" panose="020B0604020202020204" pitchFamily="34" charset="0"/>
              </a:rPr>
              <a:t>group ( which included 12 patients) agreed </a:t>
            </a:r>
            <a:r>
              <a:rPr lang="en-GB" b="1" dirty="0">
                <a:latin typeface="Arial" panose="020B0604020202020204" pitchFamily="34" charset="0"/>
                <a:cs typeface="Arial" panose="020B0604020202020204" pitchFamily="34" charset="0"/>
              </a:rPr>
              <a:t>five enablers </a:t>
            </a:r>
            <a:r>
              <a:rPr lang="en-GB" b="1" dirty="0" smtClean="0">
                <a:latin typeface="Arial" panose="020B0604020202020204" pitchFamily="34" charset="0"/>
                <a:cs typeface="Arial" panose="020B0604020202020204" pitchFamily="34" charset="0"/>
              </a:rPr>
              <a:t>which are essential </a:t>
            </a:r>
            <a:r>
              <a:rPr lang="en-GB" dirty="0" smtClean="0">
                <a:latin typeface="Arial" panose="020B0604020202020204" pitchFamily="34" charset="0"/>
                <a:cs typeface="Arial" panose="020B0604020202020204" pitchFamily="34" charset="0"/>
              </a:rPr>
              <a:t>to </a:t>
            </a:r>
            <a:r>
              <a:rPr lang="en-GB" dirty="0">
                <a:latin typeface="Arial" panose="020B0604020202020204" pitchFamily="34" charset="0"/>
                <a:cs typeface="Arial" panose="020B0604020202020204" pitchFamily="34" charset="0"/>
              </a:rPr>
              <a:t>support the implementation of the new model of </a:t>
            </a:r>
            <a:r>
              <a:rPr lang="en-GB" dirty="0" smtClean="0">
                <a:latin typeface="Arial" panose="020B0604020202020204" pitchFamily="34" charset="0"/>
                <a:cs typeface="Arial" panose="020B0604020202020204" pitchFamily="34" charset="0"/>
              </a:rPr>
              <a:t>care.</a:t>
            </a:r>
          </a:p>
          <a:p>
            <a:endParaRPr lang="en-GB" dirty="0" smtClean="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We </a:t>
            </a:r>
            <a:r>
              <a:rPr lang="en-GB" dirty="0" smtClean="0">
                <a:latin typeface="Arial" panose="020B0604020202020204" pitchFamily="34" charset="0"/>
                <a:cs typeface="Arial" panose="020B0604020202020204" pitchFamily="34" charset="0"/>
              </a:rPr>
              <a:t>are establishing a working group </a:t>
            </a:r>
            <a:r>
              <a:rPr lang="en-GB" dirty="0">
                <a:latin typeface="Arial" panose="020B0604020202020204" pitchFamily="34" charset="0"/>
                <a:cs typeface="Arial" panose="020B0604020202020204" pitchFamily="34" charset="0"/>
              </a:rPr>
              <a:t>for each enabler, </a:t>
            </a:r>
            <a:r>
              <a:rPr lang="en-GB" dirty="0" smtClean="0">
                <a:latin typeface="Arial" panose="020B0604020202020204" pitchFamily="34" charset="0"/>
                <a:cs typeface="Arial" panose="020B0604020202020204" pitchFamily="34" charset="0"/>
              </a:rPr>
              <a:t>with representatives </a:t>
            </a:r>
            <a:r>
              <a:rPr lang="en-GB" dirty="0">
                <a:latin typeface="Arial" panose="020B0604020202020204" pitchFamily="34" charset="0"/>
                <a:cs typeface="Arial" panose="020B0604020202020204" pitchFamily="34" charset="0"/>
              </a:rPr>
              <a:t>from across </a:t>
            </a:r>
            <a:r>
              <a:rPr lang="en-GB" dirty="0" smtClean="0">
                <a:latin typeface="Arial" panose="020B0604020202020204" pitchFamily="34" charset="0"/>
                <a:cs typeface="Arial" panose="020B0604020202020204" pitchFamily="34" charset="0"/>
              </a:rPr>
              <a:t>north west London including patients to </a:t>
            </a:r>
            <a:r>
              <a:rPr lang="en-GB" dirty="0">
                <a:latin typeface="Arial" panose="020B0604020202020204" pitchFamily="34" charset="0"/>
                <a:cs typeface="Arial" panose="020B0604020202020204" pitchFamily="34" charset="0"/>
              </a:rPr>
              <a:t>coordinate work, reduce duplication and improve standardisation and access to resources. </a:t>
            </a:r>
          </a:p>
        </p:txBody>
      </p:sp>
    </p:spTree>
    <p:extLst>
      <p:ext uri="{BB962C8B-B14F-4D97-AF65-F5344CB8AC3E}">
        <p14:creationId xmlns:p14="http://schemas.microsoft.com/office/powerpoint/2010/main" val="35051716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GB" dirty="0" smtClean="0"/>
              <a:t>For further information and link to the questionnaire visit </a:t>
            </a:r>
            <a:r>
              <a:rPr lang="en-GB" dirty="0" smtClean="0">
                <a:hlinkClick r:id="rId2"/>
              </a:rPr>
              <a:t>www.nwlondonicb.nhs.uk/cspc</a:t>
            </a:r>
            <a:endParaRPr lang="en-GB" dirty="0" smtClean="0"/>
          </a:p>
          <a:p>
            <a:endParaRPr lang="en-GB" dirty="0"/>
          </a:p>
          <a:p>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8</a:t>
            </a:fld>
            <a:endParaRPr lang="en-GB" dirty="0"/>
          </a:p>
        </p:txBody>
      </p:sp>
      <p:sp>
        <p:nvSpPr>
          <p:cNvPr id="4" name="Title 3"/>
          <p:cNvSpPr>
            <a:spLocks noGrp="1"/>
          </p:cNvSpPr>
          <p:nvPr>
            <p:ph type="title"/>
          </p:nvPr>
        </p:nvSpPr>
        <p:spPr/>
        <p:txBody>
          <a:bodyPr>
            <a:normAutofit fontScale="90000"/>
          </a:bodyPr>
          <a:lstStyle/>
          <a:p>
            <a:r>
              <a:rPr lang="en-GB" dirty="0" smtClean="0"/>
              <a:t>Further information</a:t>
            </a:r>
            <a:endParaRPr lang="en-GB"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2045" y="2195543"/>
            <a:ext cx="3478530" cy="3478530"/>
          </a:xfrm>
          <a:prstGeom prst="rect">
            <a:avLst/>
          </a:prstGeom>
        </p:spPr>
      </p:pic>
    </p:spTree>
    <p:extLst>
      <p:ext uri="{BB962C8B-B14F-4D97-AF65-F5344CB8AC3E}">
        <p14:creationId xmlns:p14="http://schemas.microsoft.com/office/powerpoint/2010/main" val="343032988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lank Template">
  <a:themeElements>
    <a:clrScheme name="NEW VI Colours - PA">
      <a:dk1>
        <a:srgbClr val="000000"/>
      </a:dk1>
      <a:lt1>
        <a:srgbClr val="FFFFFF"/>
      </a:lt1>
      <a:dk2>
        <a:srgbClr val="CDECF2"/>
      </a:dk2>
      <a:lt2>
        <a:srgbClr val="0580A7"/>
      </a:lt2>
      <a:accent1>
        <a:srgbClr val="00172D"/>
      </a:accent1>
      <a:accent2>
        <a:srgbClr val="024D78"/>
      </a:accent2>
      <a:accent3>
        <a:srgbClr val="36465A"/>
      </a:accent3>
      <a:accent4>
        <a:srgbClr val="64778A"/>
      </a:accent4>
      <a:accent5>
        <a:srgbClr val="A2B3C9"/>
      </a:accent5>
      <a:accent6>
        <a:srgbClr val="E8ECF2"/>
      </a:accent6>
      <a:hlink>
        <a:srgbClr val="024D78"/>
      </a:hlink>
      <a:folHlink>
        <a:srgbClr val="A2B3C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sz="140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noAutofit/>
      </a:bodyPr>
      <a:lstStyle>
        <a:defPPr>
          <a:defRPr sz="1100" dirty="0" err="1" smtClean="0"/>
        </a:defPPr>
      </a:lstStyle>
    </a:txDef>
  </a:objectDefaults>
  <a:extraClrSchemeLst/>
  <a:custClrLst>
    <a:custClr name="Aqua 01">
      <a:srgbClr val="CDECF2"/>
    </a:custClr>
    <a:custClr name="Grey 01">
      <a:srgbClr val="E8ECF2"/>
    </a:custClr>
    <a:custClr name="Lime 01">
      <a:srgbClr val="D5ECC8"/>
    </a:custClr>
    <a:custClr name="Apricot 01">
      <a:srgbClr val="FAECBD"/>
    </a:custClr>
    <a:custClr name="Rose 01">
      <a:srgbClr val="F3D3DC"/>
    </a:custClr>
    <a:custClr name="Blank">
      <a:srgbClr val="FFFFFF"/>
    </a:custClr>
    <a:custClr name="Blank">
      <a:srgbClr val="FFFFFF"/>
    </a:custClr>
    <a:custClr name="Blank">
      <a:srgbClr val="FFFFFF"/>
    </a:custClr>
    <a:custClr name="Error Red">
      <a:srgbClr val="CC1D63"/>
    </a:custClr>
    <a:custClr name="PA Ingenuity Red">
      <a:srgbClr val="F62B44"/>
    </a:custClr>
    <a:custClr name="Aqua 02">
      <a:srgbClr val="B7E5EE"/>
    </a:custClr>
    <a:custClr name="Grey 02">
      <a:srgbClr val="A2B3C9"/>
    </a:custClr>
    <a:custClr name="Lime 02">
      <a:srgbClr val="C0EFA5"/>
    </a:custClr>
    <a:custClr name="Apricot 02">
      <a:srgbClr val="FFE18E"/>
    </a:custClr>
    <a:custClr name="Rose 02">
      <a:srgbClr val="FFBECF"/>
    </a:custClr>
    <a:custClr name="Blank">
      <a:srgbClr val="FFFFFF"/>
    </a:custClr>
    <a:custClr name="Blank">
      <a:srgbClr val="FFFFFF"/>
    </a:custClr>
    <a:custClr name="Blank">
      <a:srgbClr val="FFFFFF"/>
    </a:custClr>
    <a:custClr name="Warning Amber">
      <a:srgbClr val="FF6C3B"/>
    </a:custClr>
    <a:custClr name="Logo Grey">
      <a:srgbClr val="7C8B9A"/>
    </a:custClr>
    <a:custClr name="Aqua 03">
      <a:srgbClr val="4AB9D3"/>
    </a:custClr>
    <a:custClr name="Grey 03">
      <a:srgbClr val="64778A"/>
    </a:custClr>
    <a:custClr name="Lime 03">
      <a:srgbClr val="6CBD3A"/>
    </a:custClr>
    <a:custClr name="Apricot 03">
      <a:srgbClr val="FFC000"/>
    </a:custClr>
    <a:custClr name="Rose 03">
      <a:srgbClr val="F3809E"/>
    </a:custClr>
    <a:custClr name="Blank">
      <a:srgbClr val="FFFFFF"/>
    </a:custClr>
    <a:custClr name="Blank">
      <a:srgbClr val="FFFFFF"/>
    </a:custClr>
    <a:custClr name="Blank">
      <a:srgbClr val="FFFFFF"/>
    </a:custClr>
    <a:custClr name="Success Green">
      <a:srgbClr val="008471"/>
    </a:custClr>
    <a:custClr name="Dark Blue">
      <a:srgbClr val="00172D"/>
    </a:custClr>
    <a:custClr name="Aqua 04">
      <a:srgbClr val="0580A7"/>
    </a:custClr>
    <a:custClr name="Grey 04">
      <a:srgbClr val="36465A"/>
    </a:custClr>
    <a:custClr name="Lime 04">
      <a:srgbClr val="2C8027"/>
    </a:custClr>
    <a:custClr name="Blank">
      <a:srgbClr val="FFFFFF"/>
    </a:custClr>
    <a:custClr name="Rose 04">
      <a:srgbClr val="EE2F66"/>
    </a:custClr>
    <a:custClr name="Blank">
      <a:srgbClr val="FFFFFF"/>
    </a:custClr>
    <a:custClr name="Blank">
      <a:srgbClr val="FFFFFF"/>
    </a:custClr>
    <a:custClr name="Blank">
      <a:srgbClr val="FFFFFF"/>
    </a:custClr>
    <a:custClr name="Blank">
      <a:srgbClr val="FFFFFF"/>
    </a:custClr>
    <a:custClr name="Blank">
      <a:srgbClr val="FFFFFF"/>
    </a:custClr>
    <a:custClr name="Aqua 05">
      <a:srgbClr val="024D78"/>
    </a:custClr>
  </a:custClr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006747"/>
      </a:accent1>
      <a:accent2>
        <a:srgbClr val="009639"/>
      </a:accent2>
      <a:accent3>
        <a:srgbClr val="78BE20"/>
      </a:accent3>
      <a:accent4>
        <a:srgbClr val="00A499"/>
      </a:accent4>
      <a:accent5>
        <a:srgbClr val="41B6E6"/>
      </a:accent5>
      <a:accent6>
        <a:srgbClr val="00A9CE"/>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14655</TotalTime>
  <Words>1567</Words>
  <Application>Microsoft Office PowerPoint</Application>
  <PresentationFormat>Widescreen</PresentationFormat>
  <Paragraphs>95</Paragraphs>
  <Slides>8</Slides>
  <Notes>4</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8</vt:i4>
      </vt:variant>
    </vt:vector>
  </HeadingPairs>
  <TitlesOfParts>
    <vt:vector size="13" baseType="lpstr">
      <vt:lpstr>Arial</vt:lpstr>
      <vt:lpstr>Calibri</vt:lpstr>
      <vt:lpstr>1_Office Theme</vt:lpstr>
      <vt:lpstr>Blank Template</vt:lpstr>
      <vt:lpstr>Office Theme</vt:lpstr>
      <vt:lpstr>Compassionate care for all   Improving adult community specialist palliative care services for all residents in north west London  NHS North West London Residents Forum  11 December 2024</vt:lpstr>
      <vt:lpstr>What is community specialist palliative care?</vt:lpstr>
      <vt:lpstr>Why are we consulting on specialist palliative care?</vt:lpstr>
      <vt:lpstr>What we are consulting on: proposed key improvements</vt:lpstr>
      <vt:lpstr>Enhanced end of life care beds</vt:lpstr>
      <vt:lpstr>The two options we are consulting on</vt:lpstr>
      <vt:lpstr>Progressing the agreed enablers to support the implementation of the new model of care</vt:lpstr>
      <vt:lpstr>Further information</vt:lpstr>
    </vt:vector>
  </TitlesOfParts>
  <Company>NWLONDONCCGS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NW London community-based specialist palliative care (CSPC) Steering Group Meeting:  Agenda and Meeting pack</dc:title>
  <dc:creator>Michelle Scaife</dc:creator>
  <cp:lastModifiedBy>Andrew Pike</cp:lastModifiedBy>
  <cp:revision>137</cp:revision>
  <dcterms:created xsi:type="dcterms:W3CDTF">2023-07-25T11:06:14Z</dcterms:created>
  <dcterms:modified xsi:type="dcterms:W3CDTF">2024-12-11T14:19:23Z</dcterms:modified>
</cp:coreProperties>
</file>