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2.xml" ContentType="application/vnd.openxmlformats-officedocument.presentationml.slideLayout+xml"/>
  <Override PartName="/ppt/slideLayouts/slideLayout23.xml" ContentType="application/vnd.openxmlformats-officedocument.presentationml.slideLayout+xml"/>
  <Override PartName="/ppt/slideLayouts/slideLayout22.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5" r:id="rId2"/>
    <p:sldMasterId id="2147483714" r:id="rId3"/>
    <p:sldMasterId id="2147483718" r:id="rId4"/>
  </p:sldMasterIdLst>
  <p:notesMasterIdLst>
    <p:notesMasterId r:id="rId15"/>
  </p:notesMasterIdLst>
  <p:sldIdLst>
    <p:sldId id="267" r:id="rId5"/>
    <p:sldId id="265" r:id="rId6"/>
    <p:sldId id="271" r:id="rId7"/>
    <p:sldId id="272" r:id="rId8"/>
    <p:sldId id="273" r:id="rId9"/>
    <p:sldId id="269" r:id="rId10"/>
    <p:sldId id="274" r:id="rId11"/>
    <p:sldId id="275" r:id="rId12"/>
    <p:sldId id="276" r:id="rId13"/>
    <p:sldId id="27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Christopher Wright" initials="CW" lastIdx="1" clrIdx="0">
    <p:extLst>
      <p:ext uri="{19B8F6BF-5375-455C-9EA6-DF929625EA0E}">
        <p15:presenceInfo xmlns:p15="http://schemas.microsoft.com/office/powerpoint/2012/main" userId="S-1-5-21-1291801583-3546313967-1952226342-42873" providerId="AD"/>
      </p:ext>
    </p:extLst>
  </p:cmAuthor>
  <p:cmAuthor id="3" name="GRAHAM, Sue (NHS NORTH WEST LONDON ICB - W2U3Z)" initials="GS(NWLI-W" lastIdx="2" clrIdx="1">
    <p:extLst>
      <p:ext uri="{19B8F6BF-5375-455C-9EA6-DF929625EA0E}">
        <p15:presenceInfo xmlns:p15="http://schemas.microsoft.com/office/powerpoint/2012/main" userId="GRAHAM, Sue (NHS NORTH WEST LONDON ICB - W2U3Z)"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005EB8"/>
    <a:srgbClr val="D9EFFF"/>
    <a:srgbClr val="2A90C0"/>
    <a:srgbClr val="43AEFF"/>
    <a:srgbClr val="F24678"/>
    <a:srgbClr val="004B96"/>
    <a:srgbClr val="2592FF"/>
    <a:srgbClr val="91CC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338" autoAdjust="0"/>
    <p:restoredTop sz="94660"/>
  </p:normalViewPr>
  <p:slideViewPr>
    <p:cSldViewPr snapToGrid="0">
      <p:cViewPr varScale="1">
        <p:scale>
          <a:sx n="82" d="100"/>
          <a:sy n="82" d="100"/>
        </p:scale>
        <p:origin x="749"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customXml" Target="../customXml/item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FED580-AED8-42FE-9CF9-0AAE4708D15E}" type="datetimeFigureOut">
              <a:rPr lang="en-GB" smtClean="0"/>
              <a:t>26/09/2023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16B59-2F36-45B2-9519-B819E2787349}" type="slidenum">
              <a:rPr lang="en-GB" smtClean="0"/>
              <a:t>‹#›</a:t>
            </a:fld>
            <a:endParaRPr lang="en-GB"/>
          </a:p>
        </p:txBody>
      </p:sp>
    </p:spTree>
    <p:extLst>
      <p:ext uri="{BB962C8B-B14F-4D97-AF65-F5344CB8AC3E}">
        <p14:creationId xmlns:p14="http://schemas.microsoft.com/office/powerpoint/2010/main" val="3033315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1524000" y="2202483"/>
            <a:ext cx="9144000" cy="2387600"/>
          </a:xfrm>
        </p:spPr>
        <p:txBody>
          <a:bodyPr anchor="b"/>
          <a:lstStyle>
            <a:lvl1pPr algn="ctr">
              <a:defRPr sz="6000">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1524000" y="4682158"/>
            <a:ext cx="9144000" cy="907082"/>
          </a:xfrm>
        </p:spPr>
        <p:txBody>
          <a:bodyPr/>
          <a:lstStyle>
            <a:lvl1pPr marL="0" indent="0" algn="ctr">
              <a:buNone/>
              <a:defRPr sz="24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GB"/>
          </a:p>
        </p:txBody>
      </p: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1344" y="116632"/>
            <a:ext cx="2233639" cy="744546"/>
          </a:xfrm>
          <a:prstGeom prst="rect">
            <a:avLst/>
          </a:prstGeom>
          <a:noFill/>
          <a:ln>
            <a:noFill/>
          </a:ln>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54190" y="215642"/>
            <a:ext cx="2018474" cy="621069"/>
          </a:xfrm>
          <a:prstGeom prst="rect">
            <a:avLst/>
          </a:prstGeom>
        </p:spPr>
      </p:pic>
    </p:spTree>
    <p:extLst>
      <p:ext uri="{BB962C8B-B14F-4D97-AF65-F5344CB8AC3E}">
        <p14:creationId xmlns:p14="http://schemas.microsoft.com/office/powerpoint/2010/main" val="23022023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1196752"/>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dirty="0"/>
              <a:t>Click to add sub-heading</a:t>
            </a:r>
            <a:endParaRPr lang="en-GB" dirty="0"/>
          </a:p>
        </p:txBody>
      </p:sp>
    </p:spTree>
    <p:extLst>
      <p:ext uri="{BB962C8B-B14F-4D97-AF65-F5344CB8AC3E}">
        <p14:creationId xmlns:p14="http://schemas.microsoft.com/office/powerpoint/2010/main" val="375098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ub heading (NW London ICS)">
    <p:spTree>
      <p:nvGrpSpPr>
        <p:cNvPr id="1" name=""/>
        <p:cNvGrpSpPr/>
        <p:nvPr/>
      </p:nvGrpSpPr>
      <p:grpSpPr>
        <a:xfrm>
          <a:off x="0" y="0"/>
          <a:ext cx="0" cy="0"/>
          <a:chOff x="0" y="0"/>
          <a:chExt cx="0" cy="0"/>
        </a:xfrm>
      </p:grpSpPr>
      <p:sp>
        <p:nvSpPr>
          <p:cNvPr id="7" name="Rectangle 6"/>
          <p:cNvSpPr/>
          <p:nvPr userDrawn="1"/>
        </p:nvSpPr>
        <p:spPr>
          <a:xfrm>
            <a:off x="0" y="-1"/>
            <a:ext cx="6168008" cy="609329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8" name="Title 1"/>
          <p:cNvSpPr txBox="1">
            <a:spLocks/>
          </p:cNvSpPr>
          <p:nvPr userDrawn="1"/>
        </p:nvSpPr>
        <p:spPr>
          <a:xfrm>
            <a:off x="407368" y="326582"/>
            <a:ext cx="11377264" cy="543595"/>
          </a:xfrm>
          <a:prstGeom prst="rect">
            <a:avLst/>
          </a:prstGeom>
        </p:spPr>
        <p:txBody>
          <a:bodyPr vert="horz" lIns="91440" tIns="45720" rIns="91440" bIns="45720" rtlCol="0" anchor="ctr">
            <a:normAutofit fontScale="92500" lnSpcReduction="20000"/>
          </a:bodyPr>
          <a:lstStyle>
            <a:lvl1pPr defTabSz="914377">
              <a:lnSpc>
                <a:spcPct val="90000"/>
              </a:lnSpc>
              <a:spcBef>
                <a:spcPct val="0"/>
              </a:spcBef>
              <a:buNone/>
              <a:defRPr sz="4400">
                <a:solidFill>
                  <a:schemeClr val="bg1"/>
                </a:solidFill>
                <a:latin typeface="Arial" panose="020B0604020202020204" pitchFamily="34" charset="0"/>
                <a:ea typeface="+mj-ea"/>
                <a:cs typeface="Arial" panose="020B0604020202020204" pitchFamily="34" charset="0"/>
              </a:defRPr>
            </a:lvl1pPr>
          </a:lstStyle>
          <a:p>
            <a:pPr lvl="0"/>
            <a:r>
              <a:rPr lang="en-US" dirty="0"/>
              <a:t>Click to edit title</a:t>
            </a:r>
            <a:endParaRPr lang="en-GB" dirty="0"/>
          </a:p>
        </p:txBody>
      </p:sp>
    </p:spTree>
    <p:extLst>
      <p:ext uri="{BB962C8B-B14F-4D97-AF65-F5344CB8AC3E}">
        <p14:creationId xmlns:p14="http://schemas.microsoft.com/office/powerpoint/2010/main" val="5122853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Sub heading (NW London ICS)">
    <p:spTree>
      <p:nvGrpSpPr>
        <p:cNvPr id="1" name=""/>
        <p:cNvGrpSpPr/>
        <p:nvPr/>
      </p:nvGrpSpPr>
      <p:grpSpPr>
        <a:xfrm>
          <a:off x="0" y="0"/>
          <a:ext cx="0" cy="0"/>
          <a:chOff x="0" y="0"/>
          <a:chExt cx="0" cy="0"/>
        </a:xfrm>
      </p:grpSpPr>
      <p:sp>
        <p:nvSpPr>
          <p:cNvPr id="7" name="Rectangle 6"/>
          <p:cNvSpPr/>
          <p:nvPr userDrawn="1"/>
        </p:nvSpPr>
        <p:spPr>
          <a:xfrm>
            <a:off x="0" y="-1"/>
            <a:ext cx="6120000" cy="6165305"/>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5" name="Rectangle 4"/>
          <p:cNvSpPr/>
          <p:nvPr userDrawn="1"/>
        </p:nvSpPr>
        <p:spPr>
          <a:xfrm>
            <a:off x="6120000" y="6119585"/>
            <a:ext cx="6072000" cy="45719"/>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9" name="Rectangle 8"/>
          <p:cNvSpPr/>
          <p:nvPr userDrawn="1"/>
        </p:nvSpPr>
        <p:spPr>
          <a:xfrm>
            <a:off x="6120000" y="-1095"/>
            <a:ext cx="6072000" cy="45719"/>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10" name="Rectangle 9"/>
          <p:cNvSpPr/>
          <p:nvPr userDrawn="1"/>
        </p:nvSpPr>
        <p:spPr>
          <a:xfrm rot="5400000">
            <a:off x="9130855" y="3058442"/>
            <a:ext cx="6074962" cy="47327"/>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Tree>
    <p:extLst>
      <p:ext uri="{BB962C8B-B14F-4D97-AF65-F5344CB8AC3E}">
        <p14:creationId xmlns:p14="http://schemas.microsoft.com/office/powerpoint/2010/main" val="12457431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8" name="Title 1"/>
          <p:cNvSpPr txBox="1">
            <a:spLocks/>
          </p:cNvSpPr>
          <p:nvPr userDrawn="1"/>
        </p:nvSpPr>
        <p:spPr>
          <a:xfrm>
            <a:off x="407368" y="326582"/>
            <a:ext cx="11377264" cy="543595"/>
          </a:xfrm>
          <a:prstGeom prst="rect">
            <a:avLst/>
          </a:prstGeom>
        </p:spPr>
        <p:txBody>
          <a:bodyPr vert="horz" lIns="91440" tIns="45720" rIns="91440" bIns="45720" rtlCol="0" anchor="ctr">
            <a:normAutofit fontScale="92500" lnSpcReduction="20000"/>
          </a:bodyPr>
          <a:lstStyle>
            <a:lvl1pPr defTabSz="914377">
              <a:lnSpc>
                <a:spcPct val="90000"/>
              </a:lnSpc>
              <a:spcBef>
                <a:spcPct val="0"/>
              </a:spcBef>
              <a:buNone/>
              <a:defRPr sz="4400">
                <a:solidFill>
                  <a:schemeClr val="bg1"/>
                </a:solidFill>
                <a:latin typeface="Arial" panose="020B0604020202020204" pitchFamily="34" charset="0"/>
                <a:ea typeface="+mj-ea"/>
                <a:cs typeface="Arial" panose="020B0604020202020204" pitchFamily="34" charset="0"/>
              </a:defRPr>
            </a:lvl1pPr>
          </a:lstStyle>
          <a:p>
            <a:pPr lvl="0"/>
            <a:r>
              <a:rPr lang="en-US" dirty="0"/>
              <a:t>Click to edit title</a:t>
            </a:r>
            <a:endParaRPr lang="en-GB" dirty="0"/>
          </a:p>
        </p:txBody>
      </p:sp>
      <p:sp>
        <p:nvSpPr>
          <p:cNvPr id="11" name="Rounded Rectangle 10"/>
          <p:cNvSpPr/>
          <p:nvPr userDrawn="1"/>
        </p:nvSpPr>
        <p:spPr>
          <a:xfrm>
            <a:off x="6168008" y="44624"/>
            <a:ext cx="5976000" cy="6120680"/>
          </a:xfrm>
          <a:prstGeom prst="roundRect">
            <a:avLst>
              <a:gd name="adj" fmla="val 4101"/>
            </a:avLst>
          </a:prstGeom>
          <a:noFill/>
          <a:ln w="19050">
            <a:solidFill>
              <a:schemeClr val="accent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userDrawn="1"/>
        </p:nvSpPr>
        <p:spPr>
          <a:xfrm>
            <a:off x="47326" y="44624"/>
            <a:ext cx="6048673" cy="6120680"/>
          </a:xfrm>
          <a:prstGeom prst="roundRect">
            <a:avLst>
              <a:gd name="adj" fmla="val 4101"/>
            </a:avLst>
          </a:prstGeom>
          <a:solidFill>
            <a:srgbClr val="005EB8"/>
          </a:solidFill>
          <a:ln w="19050">
            <a:solidFill>
              <a:schemeClr val="accent1">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266938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tandard slide (NW London ICS)">
    <p:spTree>
      <p:nvGrpSpPr>
        <p:cNvPr id="1" name=""/>
        <p:cNvGrpSpPr/>
        <p:nvPr/>
      </p:nvGrpSpPr>
      <p:grpSpPr>
        <a:xfrm>
          <a:off x="0" y="0"/>
          <a:ext cx="0" cy="0"/>
          <a:chOff x="0" y="0"/>
          <a:chExt cx="0" cy="0"/>
        </a:xfrm>
      </p:grpSpPr>
      <p:sp>
        <p:nvSpPr>
          <p:cNvPr id="12" name="Rectangle 11"/>
          <p:cNvSpPr/>
          <p:nvPr userDrawn="1"/>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6" name="Slide Number Placeholder 5"/>
          <p:cNvSpPr>
            <a:spLocks noGrp="1"/>
          </p:cNvSpPr>
          <p:nvPr>
            <p:ph type="sldNum" sz="quarter" idx="12"/>
          </p:nvPr>
        </p:nvSpPr>
        <p:spPr/>
        <p:txBody>
          <a:bodyPr/>
          <a:lstStyle>
            <a:lvl1pPr algn="l">
              <a:defRPr/>
            </a:lvl1pPr>
          </a:lstStyle>
          <a:p>
            <a:fld id="{E76F84FA-B8EB-462F-97BA-032CB76B4E3A}" type="slidenum">
              <a:rPr lang="en-GB" smtClean="0"/>
              <a:pPr/>
              <a:t>‹#›</a:t>
            </a:fld>
            <a:endParaRPr lang="en-GB" dirty="0">
              <a:solidFill>
                <a:srgbClr val="FF0000"/>
              </a:solidFill>
            </a:endParaRPr>
          </a:p>
        </p:txBody>
      </p:sp>
    </p:spTree>
    <p:extLst>
      <p:ext uri="{BB962C8B-B14F-4D97-AF65-F5344CB8AC3E}">
        <p14:creationId xmlns:p14="http://schemas.microsoft.com/office/powerpoint/2010/main" val="3241796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2_Sub heading (NW London ICS)">
    <p:spTree>
      <p:nvGrpSpPr>
        <p:cNvPr id="1" name=""/>
        <p:cNvGrpSpPr/>
        <p:nvPr/>
      </p:nvGrpSpPr>
      <p:grpSpPr>
        <a:xfrm>
          <a:off x="0" y="0"/>
          <a:ext cx="0" cy="0"/>
          <a:chOff x="0" y="0"/>
          <a:chExt cx="0" cy="0"/>
        </a:xfrm>
      </p:grpSpPr>
      <p:sp>
        <p:nvSpPr>
          <p:cNvPr id="7" name="Rectangle 6"/>
          <p:cNvSpPr/>
          <p:nvPr userDrawn="1"/>
        </p:nvSpPr>
        <p:spPr>
          <a:xfrm>
            <a:off x="0" y="-2"/>
            <a:ext cx="6120000" cy="6166800"/>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Tree>
    <p:extLst>
      <p:ext uri="{BB962C8B-B14F-4D97-AF65-F5344CB8AC3E}">
        <p14:creationId xmlns:p14="http://schemas.microsoft.com/office/powerpoint/2010/main" val="22841823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Standard slide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lgn="l">
              <a:defRPr/>
            </a:lvl1pPr>
          </a:lstStyle>
          <a:p>
            <a:fld id="{E76F84FA-B8EB-462F-97BA-032CB76B4E3A}" type="slidenum">
              <a:rPr lang="en-GB" smtClean="0"/>
              <a:pPr/>
              <a:t>‹#›</a:t>
            </a:fld>
            <a:endParaRPr lang="en-GB" dirty="0">
              <a:solidFill>
                <a:srgbClr val="FF0000"/>
              </a:solidFill>
            </a:endParaRPr>
          </a:p>
        </p:txBody>
      </p:sp>
    </p:spTree>
    <p:extLst>
      <p:ext uri="{BB962C8B-B14F-4D97-AF65-F5344CB8AC3E}">
        <p14:creationId xmlns:p14="http://schemas.microsoft.com/office/powerpoint/2010/main" val="36049483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Standard slide title and text ">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dirty="0"/>
          </a:p>
        </p:txBody>
      </p:sp>
      <p:sp>
        <p:nvSpPr>
          <p:cNvPr id="7" name="Rectangle 6"/>
          <p:cNvSpPr/>
          <p:nvPr userDrawn="1"/>
        </p:nvSpPr>
        <p:spPr>
          <a:xfrm>
            <a:off x="0" y="0"/>
            <a:ext cx="12192000" cy="1196752"/>
          </a:xfrm>
          <a:prstGeom prst="rect">
            <a:avLst/>
          </a:prstGeom>
          <a:solidFill>
            <a:srgbClr val="4B429B"/>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dirty="0"/>
          </a:p>
        </p:txBody>
      </p:sp>
      <p:sp>
        <p:nvSpPr>
          <p:cNvPr id="2" name="Title 1"/>
          <p:cNvSpPr>
            <a:spLocks noGrp="1"/>
          </p:cNvSpPr>
          <p:nvPr>
            <p:ph type="title" hasCustomPrompt="1"/>
          </p:nvPr>
        </p:nvSpPr>
        <p:spPr>
          <a:xfrm>
            <a:off x="407368" y="326582"/>
            <a:ext cx="11377264" cy="543595"/>
          </a:xfrm>
        </p:spPr>
        <p:txBody>
          <a:bodyPr>
            <a:normAutofit/>
          </a:bodyPr>
          <a:lstStyle>
            <a:lvl1pPr>
              <a:defRPr sz="2000">
                <a:solidFill>
                  <a:schemeClr val="bg1"/>
                </a:solidFill>
              </a:defRPr>
            </a:lvl1pPr>
          </a:lstStyle>
          <a:p>
            <a:r>
              <a:rPr lang="en-US" dirty="0"/>
              <a:t>Click to edit title</a:t>
            </a:r>
            <a:endParaRPr lang="en-GB" dirty="0"/>
          </a:p>
        </p:txBody>
      </p:sp>
      <p:cxnSp>
        <p:nvCxnSpPr>
          <p:cNvPr id="8" name="Straight Connector 7"/>
          <p:cNvCxnSpPr/>
          <p:nvPr userDrawn="1"/>
        </p:nvCxnSpPr>
        <p:spPr>
          <a:xfrm flipV="1">
            <a:off x="13836" y="6081932"/>
            <a:ext cx="2952328" cy="4173"/>
          </a:xfrm>
          <a:prstGeom prst="line">
            <a:avLst/>
          </a:prstGeom>
          <a:ln w="76200">
            <a:solidFill>
              <a:srgbClr val="F9A50E"/>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flipV="1">
            <a:off x="3110180" y="6079845"/>
            <a:ext cx="2952328" cy="4173"/>
          </a:xfrm>
          <a:prstGeom prst="line">
            <a:avLst/>
          </a:prstGeom>
          <a:ln w="76200">
            <a:solidFill>
              <a:srgbClr val="F24678"/>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flipV="1">
            <a:off x="6206524" y="6079845"/>
            <a:ext cx="2952328" cy="4173"/>
          </a:xfrm>
          <a:prstGeom prst="line">
            <a:avLst/>
          </a:prstGeom>
          <a:ln w="76200">
            <a:solidFill>
              <a:srgbClr val="853E9A"/>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flipV="1">
            <a:off x="9274313" y="6077758"/>
            <a:ext cx="2952328" cy="4173"/>
          </a:xfrm>
          <a:prstGeom prst="line">
            <a:avLst/>
          </a:prstGeom>
          <a:ln w="76200">
            <a:solidFill>
              <a:srgbClr val="2A9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91376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ctrTitle"/>
          </p:nvPr>
        </p:nvSpPr>
        <p:spPr>
          <a:xfrm>
            <a:off x="1524000" y="2202483"/>
            <a:ext cx="9144000" cy="2387600"/>
          </a:xfrm>
        </p:spPr>
        <p:txBody>
          <a:bodyPr anchor="b"/>
          <a:lstStyle>
            <a:lvl1pPr algn="ctr">
              <a:defRPr sz="600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4682158"/>
            <a:ext cx="9144000" cy="907082"/>
          </a:xfrm>
        </p:spPr>
        <p:txBody>
          <a:bodyPr/>
          <a:lstStyle>
            <a:lvl1pPr marL="0" indent="0" algn="ctr">
              <a:buNone/>
              <a:defRPr sz="24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GB" dirty="0"/>
          </a:p>
        </p:txBody>
      </p: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1344" y="116632"/>
            <a:ext cx="2233639" cy="744546"/>
          </a:xfrm>
          <a:prstGeom prst="rect">
            <a:avLst/>
          </a:prstGeom>
          <a:noFill/>
          <a:ln>
            <a:noFill/>
          </a:ln>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54190" y="215642"/>
            <a:ext cx="2018474" cy="621069"/>
          </a:xfrm>
          <a:prstGeom prst="rect">
            <a:avLst/>
          </a:prstGeom>
        </p:spPr>
      </p:pic>
    </p:spTree>
    <p:extLst>
      <p:ext uri="{BB962C8B-B14F-4D97-AF65-F5344CB8AC3E}">
        <p14:creationId xmlns:p14="http://schemas.microsoft.com/office/powerpoint/2010/main" val="10599839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8"/>
            <a:ext cx="11386643" cy="44800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326582"/>
            <a:ext cx="11377264" cy="543595"/>
          </a:xfrm>
        </p:spPr>
        <p:txBody>
          <a:bodyPr/>
          <a:lstStyle>
            <a:lvl1pPr>
              <a:defRPr>
                <a:solidFill>
                  <a:schemeClr val="bg1"/>
                </a:solidFill>
              </a:defRPr>
            </a:lvl1pPr>
          </a:lstStyle>
          <a:p>
            <a:r>
              <a:rPr lang="en-US" dirty="0"/>
              <a:t>Click to edit title</a:t>
            </a:r>
            <a:endParaRPr lang="en-GB" dirty="0"/>
          </a:p>
        </p:txBody>
      </p:sp>
    </p:spTree>
    <p:extLst>
      <p:ext uri="{BB962C8B-B14F-4D97-AF65-F5344CB8AC3E}">
        <p14:creationId xmlns:p14="http://schemas.microsoft.com/office/powerpoint/2010/main" val="1507300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8"/>
            <a:ext cx="11386643" cy="44800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E76F84FA-B8EB-462F-97BA-032CB76B4E3A}" type="slidenum">
              <a:rPr lang="en-GB" smtClean="0">
                <a:solidFill>
                  <a:prstClr val="black">
                    <a:tint val="75000"/>
                  </a:prstClr>
                </a:solidFill>
              </a:rPr>
              <a:pPr>
                <a:defRPr/>
              </a:pPr>
              <a:t>‹#›</a:t>
            </a:fld>
            <a:endParaRPr lang="en-GB" dirty="0">
              <a:solidFill>
                <a:prstClr val="black">
                  <a:tint val="75000"/>
                </a:prstClr>
              </a:solidFill>
            </a:endParaRPr>
          </a:p>
        </p:txBody>
      </p:sp>
      <p:sp>
        <p:nvSpPr>
          <p:cNvPr id="7" name="Rectangle 6"/>
          <p:cNvSpPr/>
          <p:nvPr userDrawn="1"/>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hasCustomPrompt="1"/>
          </p:nvPr>
        </p:nvSpPr>
        <p:spPr>
          <a:xfrm>
            <a:off x="407368" y="326582"/>
            <a:ext cx="11377264" cy="543595"/>
          </a:xfrm>
        </p:spPr>
        <p:txBody>
          <a:bodyPr/>
          <a:lstStyle>
            <a:lvl1pPr>
              <a:defRPr>
                <a:solidFill>
                  <a:schemeClr val="bg1"/>
                </a:solidFill>
              </a:defRPr>
            </a:lvl1pPr>
          </a:lstStyle>
          <a:p>
            <a:r>
              <a:rPr lang="en-US"/>
              <a:t>Click to edit title</a:t>
            </a:r>
            <a:endParaRPr lang="en-GB"/>
          </a:p>
        </p:txBody>
      </p:sp>
    </p:spTree>
    <p:extLst>
      <p:ext uri="{BB962C8B-B14F-4D97-AF65-F5344CB8AC3E}">
        <p14:creationId xmlns:p14="http://schemas.microsoft.com/office/powerpoint/2010/main" val="82452182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1196752"/>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dirty="0"/>
              <a:t>Click to add sub-heading</a:t>
            </a:r>
            <a:endParaRPr lang="en-GB" dirty="0"/>
          </a:p>
        </p:txBody>
      </p:sp>
    </p:spTree>
    <p:extLst>
      <p:ext uri="{BB962C8B-B14F-4D97-AF65-F5344CB8AC3E}">
        <p14:creationId xmlns:p14="http://schemas.microsoft.com/office/powerpoint/2010/main" val="668875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ctrTitle"/>
          </p:nvPr>
        </p:nvSpPr>
        <p:spPr>
          <a:xfrm>
            <a:off x="1524000" y="2202483"/>
            <a:ext cx="9144000" cy="2387600"/>
          </a:xfrm>
        </p:spPr>
        <p:txBody>
          <a:bodyPr anchor="b"/>
          <a:lstStyle>
            <a:lvl1pPr algn="ctr">
              <a:defRPr sz="600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4682158"/>
            <a:ext cx="9144000" cy="907082"/>
          </a:xfrm>
        </p:spPr>
        <p:txBody>
          <a:bodyPr/>
          <a:lstStyle>
            <a:lvl1pPr marL="0" indent="0" algn="ctr">
              <a:buNone/>
              <a:defRPr sz="2400">
                <a:solidFill>
                  <a:schemeClr val="bg1"/>
                </a:solidFill>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dirty="0"/>
              <a:t>Click to edit Master subtitle style</a:t>
            </a:r>
            <a:endParaRPr lang="en-GB" dirty="0"/>
          </a:p>
        </p:txBody>
      </p: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1349" y="116632"/>
            <a:ext cx="2233639" cy="744546"/>
          </a:xfrm>
          <a:prstGeom prst="rect">
            <a:avLst/>
          </a:prstGeom>
          <a:noFill/>
          <a:ln>
            <a:noFill/>
          </a:ln>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54189" y="215648"/>
            <a:ext cx="2018475" cy="621069"/>
          </a:xfrm>
          <a:prstGeom prst="rect">
            <a:avLst/>
          </a:prstGeom>
        </p:spPr>
      </p:pic>
    </p:spTree>
    <p:extLst>
      <p:ext uri="{BB962C8B-B14F-4D97-AF65-F5344CB8AC3E}">
        <p14:creationId xmlns:p14="http://schemas.microsoft.com/office/powerpoint/2010/main" val="39773582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8"/>
            <a:ext cx="11386643" cy="44800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326588"/>
            <a:ext cx="11377264" cy="543595"/>
          </a:xfrm>
        </p:spPr>
        <p:txBody>
          <a:bodyPr/>
          <a:lstStyle>
            <a:lvl1pPr>
              <a:defRPr>
                <a:solidFill>
                  <a:schemeClr val="bg1"/>
                </a:solidFill>
              </a:defRPr>
            </a:lvl1pPr>
          </a:lstStyle>
          <a:p>
            <a:r>
              <a:rPr lang="en-US" dirty="0"/>
              <a:t>Click to edit title</a:t>
            </a:r>
            <a:endParaRPr lang="en-GB" dirty="0"/>
          </a:p>
        </p:txBody>
      </p:sp>
    </p:spTree>
    <p:extLst>
      <p:ext uri="{BB962C8B-B14F-4D97-AF65-F5344CB8AC3E}">
        <p14:creationId xmlns:p14="http://schemas.microsoft.com/office/powerpoint/2010/main" val="14795424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1196758"/>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dirty="0"/>
              <a:t>Click to add sub-heading</a:t>
            </a:r>
            <a:endParaRPr lang="en-GB" dirty="0"/>
          </a:p>
        </p:txBody>
      </p:sp>
    </p:spTree>
    <p:extLst>
      <p:ext uri="{BB962C8B-B14F-4D97-AF65-F5344CB8AC3E}">
        <p14:creationId xmlns:p14="http://schemas.microsoft.com/office/powerpoint/2010/main" val="3140161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 heading (NW London ICS)">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E76F84FA-B8EB-462F-97BA-032CB76B4E3A}" type="slidenum">
              <a:rPr lang="en-GB" smtClean="0">
                <a:solidFill>
                  <a:prstClr val="black">
                    <a:tint val="75000"/>
                  </a:prstClr>
                </a:solidFill>
              </a:rPr>
              <a:pPr>
                <a:defRPr/>
              </a:pPr>
              <a:t>‹#›</a:t>
            </a:fld>
            <a:endParaRPr lang="en-GB" dirty="0">
              <a:solidFill>
                <a:prstClr val="black">
                  <a:tint val="75000"/>
                </a:prstClr>
              </a:solidFill>
            </a:endParaRPr>
          </a:p>
        </p:txBody>
      </p:sp>
      <p:sp>
        <p:nvSpPr>
          <p:cNvPr id="7" name="Rectangle 6"/>
          <p:cNvSpPr/>
          <p:nvPr userDrawn="1"/>
        </p:nvSpPr>
        <p:spPr>
          <a:xfrm>
            <a:off x="0" y="1196752"/>
            <a:ext cx="12192000" cy="3600401"/>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hasCustomPrompt="1"/>
          </p:nvPr>
        </p:nvSpPr>
        <p:spPr>
          <a:xfrm>
            <a:off x="407368" y="1523327"/>
            <a:ext cx="11377264" cy="1329606"/>
          </a:xfrm>
        </p:spPr>
        <p:txBody>
          <a:bodyPr/>
          <a:lstStyle>
            <a:lvl1pPr>
              <a:defRPr>
                <a:solidFill>
                  <a:schemeClr val="bg1"/>
                </a:solidFill>
              </a:defRPr>
            </a:lvl1pPr>
          </a:lstStyle>
          <a:p>
            <a:r>
              <a:rPr lang="en-US"/>
              <a:t>Click to add sub-heading</a:t>
            </a:r>
            <a:endParaRPr lang="en-GB"/>
          </a:p>
        </p:txBody>
      </p:sp>
    </p:spTree>
    <p:extLst>
      <p:ext uri="{BB962C8B-B14F-4D97-AF65-F5344CB8AC3E}">
        <p14:creationId xmlns:p14="http://schemas.microsoft.com/office/powerpoint/2010/main" val="2872265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A5DE7E8-B09D-4EAB-8DFA-E0FA9CE50625}"/>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2DAEFEE-4B27-4F46-A53C-D04E076820C2}" type="datetimeFigureOut">
              <a:rPr kumimoji="0" lang="en-GB"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26/09/2023</a:t>
            </a:fld>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Footer Placeholder 2">
            <a:extLst>
              <a:ext uri="{FF2B5EF4-FFF2-40B4-BE49-F238E27FC236}">
                <a16:creationId xmlns:a16="http://schemas.microsoft.com/office/drawing/2014/main" id="{CF8ED671-FAB7-4784-B708-AD7267016D06}"/>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43E5DD8F-059A-40A0-B428-210CD7672291}"/>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pPr>
              <a:defRPr/>
            </a:pPr>
            <a:fld id="{DBB8CA61-9284-458D-9E7A-CA43B5DAEBEF}" type="slidenum">
              <a:rPr lang="en-GB" smtClean="0">
                <a:solidFill>
                  <a:prstClr val="black">
                    <a:tint val="75000"/>
                  </a:prstClr>
                </a:solidFill>
              </a:rPr>
              <a:pPr>
                <a:defRPr/>
              </a:pPr>
              <a:t>‹#›</a:t>
            </a:fld>
            <a:endParaRPr lang="en-GB">
              <a:solidFill>
                <a:prstClr val="black">
                  <a:tint val="75000"/>
                </a:prstClr>
              </a:solidFill>
            </a:endParaRPr>
          </a:p>
        </p:txBody>
      </p:sp>
    </p:spTree>
    <p:extLst>
      <p:ext uri="{BB962C8B-B14F-4D97-AF65-F5344CB8AC3E}">
        <p14:creationId xmlns:p14="http://schemas.microsoft.com/office/powerpoint/2010/main" val="2869267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80B160-2981-4DD2-AE84-EFAFE18AA3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9DDC4C1-4C89-4D3D-ABA3-F3007DC3992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E632B7-317E-4A82-B407-ACDB9D6515E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2DAEFEE-4B27-4F46-A53C-D04E076820C2}" type="datetimeFigureOut">
              <a:rPr kumimoji="0" lang="en-GB"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26/09/2023</a:t>
            </a:fld>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A9929516-1100-41F4-A0A8-C4370ADEF59A}"/>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071D4227-F175-4F06-97BA-A7EAE1DA9659}"/>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DBB8CA61-9284-458D-9E7A-CA43B5DAEBEF}"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7275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EBAD5-C4DD-421A-A9F9-82D46F7703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A6BC29D-0F37-4DEF-96B5-13C9532303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2DAEFEE-4B27-4F46-A53C-D04E076820C2}" type="datetimeFigureOut">
              <a:rPr kumimoji="0" lang="en-GB" sz="18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26/09/2023</a:t>
            </a:fld>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838C68A0-20AB-4101-9260-8A81F76773C5}"/>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280EC341-9C11-4A87-A961-5E26BAAC2032}"/>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DBB8CA61-9284-458D-9E7A-CA43B5DAEBEF}"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8753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ext, supersquiggle - purp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61506" y="161732"/>
            <a:ext cx="8649393" cy="1523635"/>
          </a:xfrm>
        </p:spPr>
        <p:txBody>
          <a:bodyPr/>
          <a:lstStyle/>
          <a:p>
            <a:r>
              <a:rPr lang="en-GB" dirty="0"/>
              <a:t>Click to add title</a:t>
            </a:r>
            <a:endParaRPr lang="en-US" dirty="0"/>
          </a:p>
        </p:txBody>
      </p:sp>
      <p:pic>
        <p:nvPicPr>
          <p:cNvPr id="9" name="Picture 8">
            <a:extLst>
              <a:ext uri="{FF2B5EF4-FFF2-40B4-BE49-F238E27FC236}">
                <a16:creationId xmlns:a16="http://schemas.microsoft.com/office/drawing/2014/main" id="{E29EFD27-FF93-BA47-B6DE-197CB044DAF9}"/>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8609568" y="1085"/>
            <a:ext cx="3582433" cy="5076819"/>
          </a:xfrm>
          <a:prstGeom prst="rect">
            <a:avLst/>
          </a:prstGeom>
        </p:spPr>
      </p:pic>
      <p:sp>
        <p:nvSpPr>
          <p:cNvPr id="5" name="Content Placeholder 2">
            <a:extLst>
              <a:ext uri="{FF2B5EF4-FFF2-40B4-BE49-F238E27FC236}">
                <a16:creationId xmlns:a16="http://schemas.microsoft.com/office/drawing/2014/main" id="{3E74B1F7-019D-A240-84BD-C2694E02537D}"/>
              </a:ext>
            </a:extLst>
          </p:cNvPr>
          <p:cNvSpPr>
            <a:spLocks noGrp="1"/>
          </p:cNvSpPr>
          <p:nvPr>
            <p:ph idx="1" hasCustomPrompt="1"/>
          </p:nvPr>
        </p:nvSpPr>
        <p:spPr>
          <a:xfrm>
            <a:off x="661505" y="1847100"/>
            <a:ext cx="9092739" cy="4329864"/>
          </a:xfrm>
        </p:spPr>
        <p:txBody>
          <a:bodyPr/>
          <a:lstStyle>
            <a:lvl1pPr marL="357708" indent="-347125" defTabSz="1439964">
              <a:buSzPct val="100000"/>
              <a:buFontTx/>
              <a:buBlip>
                <a:blip r:embed="rId3"/>
              </a:buBlip>
              <a:tabLst>
                <a:tab pos="1439297" algn="l"/>
              </a:tabLst>
              <a:defRPr/>
            </a:lvl1pPr>
            <a:lvl2pPr marL="774681" indent="-380990" defTabSz="1439964">
              <a:buSzPct val="100000"/>
              <a:buFontTx/>
              <a:buBlip>
                <a:blip r:embed="rId3"/>
              </a:buBlip>
              <a:tabLst>
                <a:tab pos="1439297" algn="l"/>
              </a:tabLst>
              <a:defRPr sz="2133"/>
            </a:lvl2pPr>
            <a:lvl3pPr marL="1198003" indent="-338658" defTabSz="1439964">
              <a:buSzPct val="100000"/>
              <a:buFontTx/>
              <a:buBlip>
                <a:blip r:embed="rId3"/>
              </a:buBlip>
              <a:tabLst>
                <a:tab pos="1439297" algn="l"/>
              </a:tabLst>
              <a:defRPr sz="1867"/>
            </a:lvl3pPr>
            <a:lvl4pPr marL="1663658" indent="-380990" defTabSz="1439964">
              <a:buSzPct val="100000"/>
              <a:buFontTx/>
              <a:buBlip>
                <a:blip r:embed="rId3"/>
              </a:buBlip>
              <a:tabLst>
                <a:tab pos="1439297" algn="l"/>
              </a:tabLst>
              <a:defRPr sz="1600"/>
            </a:lvl4pPr>
            <a:lvl5pPr marL="2086981" indent="-338658" defTabSz="1439964">
              <a:buSzPct val="100000"/>
              <a:buFontTx/>
              <a:buBlip>
                <a:blip r:embed="rId3"/>
              </a:buBlip>
              <a:tabLst>
                <a:tab pos="1439297" algn="l"/>
              </a:tabLst>
              <a:defRPr sz="1600"/>
            </a:lvl5pPr>
          </a:lstStyle>
          <a:p>
            <a:pPr lvl="0"/>
            <a:r>
              <a:rPr lang="en-GB" dirty="0"/>
              <a:t>Click to add text.</a:t>
            </a:r>
            <a:br>
              <a:rPr lang="en-GB" dirty="0"/>
            </a:br>
            <a:r>
              <a:rPr lang="en-GB" dirty="0"/>
              <a:t>Click bullet icon to remove bullet. </a:t>
            </a:r>
            <a:br>
              <a:rPr lang="en-GB" dirty="0"/>
            </a:br>
            <a:r>
              <a:rPr lang="en-GB" dirty="0"/>
              <a:t>To reset bullet click Reset button.</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63379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NW London ICS)">
    <p:spTree>
      <p:nvGrpSpPr>
        <p:cNvPr id="1" name=""/>
        <p:cNvGrpSpPr/>
        <p:nvPr/>
      </p:nvGrpSpPr>
      <p:grpSpPr>
        <a:xfrm>
          <a:off x="0" y="0"/>
          <a:ext cx="0" cy="0"/>
          <a:chOff x="0" y="0"/>
          <a:chExt cx="0" cy="0"/>
        </a:xfrm>
      </p:grpSpPr>
      <p:sp>
        <p:nvSpPr>
          <p:cNvPr id="7" name="Rectangle 6"/>
          <p:cNvSpPr/>
          <p:nvPr userDrawn="1"/>
        </p:nvSpPr>
        <p:spPr>
          <a:xfrm>
            <a:off x="0" y="1080120"/>
            <a:ext cx="12192000" cy="5805264"/>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ctrTitle"/>
          </p:nvPr>
        </p:nvSpPr>
        <p:spPr>
          <a:xfrm>
            <a:off x="1524000" y="2202483"/>
            <a:ext cx="9144000" cy="2387600"/>
          </a:xfrm>
        </p:spPr>
        <p:txBody>
          <a:bodyPr anchor="b"/>
          <a:lstStyle>
            <a:lvl1pPr algn="ctr">
              <a:defRPr sz="600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4682158"/>
            <a:ext cx="9144000" cy="907082"/>
          </a:xfrm>
        </p:spPr>
        <p:txBody>
          <a:bodyPr/>
          <a:lstStyle>
            <a:lvl1pPr marL="0" indent="0" algn="ctr">
              <a:buNone/>
              <a:defRPr sz="2400">
                <a:solidFill>
                  <a:schemeClr val="bg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Click to edit Master subtitle style</a:t>
            </a:r>
            <a:endParaRPr lang="en-GB" dirty="0"/>
          </a:p>
        </p:txBody>
      </p:sp>
      <p:pic>
        <p:nvPicPr>
          <p:cNvPr id="33" name="Picture 32" descr="C:\Users\abrjes\AppData\Local\Microsoft\Windows\INetCache\Content.Outlook\JXQ15T3X\NWL-ICS-logo-high-res.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91344" y="116632"/>
            <a:ext cx="2233639" cy="744546"/>
          </a:xfrm>
          <a:prstGeom prst="rect">
            <a:avLst/>
          </a:prstGeom>
          <a:noFill/>
          <a:ln>
            <a:noFill/>
          </a:ln>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54190" y="215642"/>
            <a:ext cx="2018474" cy="621069"/>
          </a:xfrm>
          <a:prstGeom prst="rect">
            <a:avLst/>
          </a:prstGeom>
        </p:spPr>
      </p:pic>
    </p:spTree>
    <p:extLst>
      <p:ext uri="{BB962C8B-B14F-4D97-AF65-F5344CB8AC3E}">
        <p14:creationId xmlns:p14="http://schemas.microsoft.com/office/powerpoint/2010/main" val="309394640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Standard slide (NW London ICS)">
    <p:spTree>
      <p:nvGrpSpPr>
        <p:cNvPr id="1" name=""/>
        <p:cNvGrpSpPr/>
        <p:nvPr/>
      </p:nvGrpSpPr>
      <p:grpSpPr>
        <a:xfrm>
          <a:off x="0" y="0"/>
          <a:ext cx="0" cy="0"/>
          <a:chOff x="0" y="0"/>
          <a:chExt cx="0" cy="0"/>
        </a:xfrm>
      </p:grpSpPr>
      <p:sp>
        <p:nvSpPr>
          <p:cNvPr id="3" name="Content Placeholder 2"/>
          <p:cNvSpPr>
            <a:spLocks noGrp="1"/>
          </p:cNvSpPr>
          <p:nvPr>
            <p:ph idx="1"/>
          </p:nvPr>
        </p:nvSpPr>
        <p:spPr>
          <a:xfrm>
            <a:off x="397989" y="1397238"/>
            <a:ext cx="11386643" cy="448003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p:txBody>
          <a:bodyPr/>
          <a:lstStyle/>
          <a:p>
            <a:fld id="{E76F84FA-B8EB-462F-97BA-032CB76B4E3A}" type="slidenum">
              <a:rPr lang="en-GB" smtClean="0"/>
              <a:t>‹#›</a:t>
            </a:fld>
            <a:endParaRPr lang="en-GB"/>
          </a:p>
        </p:txBody>
      </p:sp>
      <p:sp>
        <p:nvSpPr>
          <p:cNvPr id="7" name="Rectangle 6"/>
          <p:cNvSpPr/>
          <p:nvPr userDrawn="1"/>
        </p:nvSpPr>
        <p:spPr>
          <a:xfrm>
            <a:off x="0" y="0"/>
            <a:ext cx="12192000" cy="1196752"/>
          </a:xfrm>
          <a:prstGeom prst="rect">
            <a:avLst/>
          </a:prstGeom>
          <a:solidFill>
            <a:srgbClr val="005EB8"/>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sz="1800"/>
          </a:p>
        </p:txBody>
      </p:sp>
      <p:sp>
        <p:nvSpPr>
          <p:cNvPr id="2" name="Title 1"/>
          <p:cNvSpPr>
            <a:spLocks noGrp="1"/>
          </p:cNvSpPr>
          <p:nvPr>
            <p:ph type="title" hasCustomPrompt="1"/>
          </p:nvPr>
        </p:nvSpPr>
        <p:spPr>
          <a:xfrm>
            <a:off x="407368" y="326582"/>
            <a:ext cx="11377264" cy="543595"/>
          </a:xfrm>
        </p:spPr>
        <p:txBody>
          <a:bodyPr/>
          <a:lstStyle>
            <a:lvl1pPr>
              <a:defRPr>
                <a:solidFill>
                  <a:schemeClr val="bg1"/>
                </a:solidFill>
              </a:defRPr>
            </a:lvl1pPr>
          </a:lstStyle>
          <a:p>
            <a:r>
              <a:rPr lang="en-US" dirty="0"/>
              <a:t>Click to edit title</a:t>
            </a:r>
            <a:endParaRPr lang="en-GB" dirty="0"/>
          </a:p>
        </p:txBody>
      </p:sp>
    </p:spTree>
    <p:extLst>
      <p:ext uri="{BB962C8B-B14F-4D97-AF65-F5344CB8AC3E}">
        <p14:creationId xmlns:p14="http://schemas.microsoft.com/office/powerpoint/2010/main" val="31847462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image" Target="../media/image2.jpeg"/><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image" Target="../media/image1.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theme" Target="../theme/theme2.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pic>
        <p:nvPicPr>
          <p:cNvPr id="4" name="Picture 3"/>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344472" y="6229516"/>
            <a:ext cx="1669007" cy="513540"/>
          </a:xfrm>
          <a:prstGeom prst="rect">
            <a:avLst/>
          </a:prstGeom>
        </p:spPr>
      </p:pic>
      <p:pic>
        <p:nvPicPr>
          <p:cNvPr id="5" name="Picture 4"/>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91344" y="6070406"/>
            <a:ext cx="2017948" cy="672650"/>
          </a:xfrm>
          <a:prstGeom prst="rect">
            <a:avLst/>
          </a:prstGeom>
        </p:spPr>
      </p:pic>
    </p:spTree>
    <p:extLst>
      <p:ext uri="{BB962C8B-B14F-4D97-AF65-F5344CB8AC3E}">
        <p14:creationId xmlns:p14="http://schemas.microsoft.com/office/powerpoint/2010/main" val="28517248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dt="0"/>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76F84FA-B8EB-462F-97BA-032CB76B4E3A}" type="slidenum">
              <a:rPr lang="en-GB" smtClean="0"/>
              <a:pPr/>
              <a:t>‹#›</a:t>
            </a:fld>
            <a:endParaRPr lang="en-GB"/>
          </a:p>
        </p:txBody>
      </p:sp>
      <p:pic>
        <p:nvPicPr>
          <p:cNvPr id="4" name="Picture 3"/>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0344472" y="6229516"/>
            <a:ext cx="1669007" cy="513540"/>
          </a:xfrm>
          <a:prstGeom prst="rect">
            <a:avLst/>
          </a:prstGeom>
        </p:spPr>
      </p:pic>
      <p:pic>
        <p:nvPicPr>
          <p:cNvPr id="5" name="Picture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91344" y="6165304"/>
            <a:ext cx="2017948" cy="672650"/>
          </a:xfrm>
          <a:prstGeom prst="rect">
            <a:avLst/>
          </a:prstGeom>
        </p:spPr>
      </p:pic>
    </p:spTree>
    <p:extLst>
      <p:ext uri="{BB962C8B-B14F-4D97-AF65-F5344CB8AC3E}">
        <p14:creationId xmlns:p14="http://schemas.microsoft.com/office/powerpoint/2010/main" val="2399982310"/>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Lst>
  <p:hf hdr="0" ftr="0" dt="0"/>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4724400" y="6486286"/>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76F84FA-B8EB-462F-97BA-032CB76B4E3A}" type="slidenum">
              <a:rPr lang="en-GB" smtClean="0"/>
              <a:pPr/>
              <a:t>‹#›</a:t>
            </a:fld>
            <a:endParaRPr lang="en-GB"/>
          </a:p>
        </p:txBody>
      </p:sp>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344472" y="6229516"/>
            <a:ext cx="1669007" cy="513540"/>
          </a:xfrm>
          <a:prstGeom prst="rect">
            <a:avLst/>
          </a:prstGeom>
        </p:spPr>
      </p:pic>
      <p:pic>
        <p:nvPicPr>
          <p:cNvPr id="5" name="Picture 4"/>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91344" y="6070406"/>
            <a:ext cx="2017948" cy="672650"/>
          </a:xfrm>
          <a:prstGeom prst="rect">
            <a:avLst/>
          </a:prstGeom>
        </p:spPr>
      </p:pic>
    </p:spTree>
    <p:extLst>
      <p:ext uri="{BB962C8B-B14F-4D97-AF65-F5344CB8AC3E}">
        <p14:creationId xmlns:p14="http://schemas.microsoft.com/office/powerpoint/2010/main" val="3848003468"/>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Lst>
  <p:hf hdr="0" ftr="0" dt="0"/>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4724400" y="6486292"/>
            <a:ext cx="27432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E76F84FA-B8EB-462F-97BA-032CB76B4E3A}" type="slidenum">
              <a:rPr lang="en-GB" smtClean="0"/>
              <a:pPr/>
              <a:t>‹#›</a:t>
            </a:fld>
            <a:endParaRPr lang="en-GB"/>
          </a:p>
        </p:txBody>
      </p:sp>
      <p:pic>
        <p:nvPicPr>
          <p:cNvPr id="4" name="Picture 3"/>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344475" y="6229516"/>
            <a:ext cx="1669007" cy="513540"/>
          </a:xfrm>
          <a:prstGeom prst="rect">
            <a:avLst/>
          </a:prstGeom>
        </p:spPr>
      </p:pic>
      <p:pic>
        <p:nvPicPr>
          <p:cNvPr id="5" name="Picture 4"/>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191347" y="6070406"/>
            <a:ext cx="2017948" cy="672650"/>
          </a:xfrm>
          <a:prstGeom prst="rect">
            <a:avLst/>
          </a:prstGeom>
        </p:spPr>
      </p:pic>
    </p:spTree>
    <p:extLst>
      <p:ext uri="{BB962C8B-B14F-4D97-AF65-F5344CB8AC3E}">
        <p14:creationId xmlns:p14="http://schemas.microsoft.com/office/powerpoint/2010/main" val="492294433"/>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Lst>
  <p:hf hdr="0" ftr="0" dt="0"/>
  <p:txStyles>
    <p:titleStyle>
      <a:lvl1pPr algn="l" defTabSz="914354"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89" indent="-228589" algn="l" defTabSz="914354" rtl="0" eaLnBrk="1" latinLnBrk="0" hangingPunct="1">
        <a:lnSpc>
          <a:spcPct val="90000"/>
        </a:lnSpc>
        <a:spcBef>
          <a:spcPts val="1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1pPr>
      <a:lvl2pPr marL="685766" indent="-228589" algn="l" defTabSz="914354"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114294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3pPr>
      <a:lvl4pPr marL="1600120" indent="-228589" algn="l" defTabSz="914354"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2057298" indent="-228589" algn="l" defTabSz="914354" rtl="0" eaLnBrk="1" latinLnBrk="0" hangingPunct="1">
        <a:lnSpc>
          <a:spcPct val="9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474"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fingertips.phe.org.uk/profile-group/mental-health/profile/mh-jsna" TargetMode="External"/><Relationship Id="rId2" Type="http://schemas.openxmlformats.org/officeDocument/2006/relationships/hyperlink" Target="https://www.gov.uk/government/publications/better-mental-health-jsna-toolkit" TargetMode="Externa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19.xml"/><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a:extLst>
              <a:ext uri="{FF2B5EF4-FFF2-40B4-BE49-F238E27FC236}">
                <a16:creationId xmlns:a16="http://schemas.microsoft.com/office/drawing/2014/main" id="{33D24517-943F-4D5A-8295-A71481A23F9C}"/>
              </a:ext>
            </a:extLst>
          </p:cNvPr>
          <p:cNvSpPr txBox="1">
            <a:spLocks/>
          </p:cNvSpPr>
          <p:nvPr/>
        </p:nvSpPr>
        <p:spPr>
          <a:xfrm>
            <a:off x="402678" y="374044"/>
            <a:ext cx="11377264" cy="543595"/>
          </a:xfrm>
          <a:prstGeom prst="rect">
            <a:avLst/>
          </a:prstGeom>
        </p:spPr>
        <p:txBody>
          <a:bodyPr vert="horz" lIns="91440" tIns="45720" rIns="91440" bIns="45720" rtlCol="0" anchor="ctr">
            <a:noAutofit/>
          </a:bodyPr>
          <a:lstStyle>
            <a:defPPr>
              <a:defRPr lang="en-US"/>
            </a:defPPr>
            <a:lvl1pPr marR="0" lvl="0" indent="0" defTabSz="914377" fontAlgn="auto">
              <a:lnSpc>
                <a:spcPct val="90000"/>
              </a:lnSpc>
              <a:spcBef>
                <a:spcPct val="0"/>
              </a:spcBef>
              <a:spcAft>
                <a:spcPts val="0"/>
              </a:spcAft>
              <a:buClrTx/>
              <a:buSzTx/>
              <a:buFontTx/>
              <a:buNone/>
              <a:tabLst/>
              <a:defRPr kumimoji="0" sz="2500" b="0" i="0" u="none" strike="noStrike" cap="none" spc="0" normalizeH="0" baseline="0">
                <a:ln>
                  <a:noFill/>
                </a:ln>
                <a:solidFill>
                  <a:prstClr val="white"/>
                </a:solidFill>
                <a:effectLst/>
                <a:uLnTx/>
                <a:uFillTx/>
                <a:latin typeface="Arial" panose="020B0604020202020204" pitchFamily="34" charset="0"/>
                <a:ea typeface="+mj-ea"/>
                <a:cs typeface="Arial" panose="020B0604020202020204" pitchFamily="34" charset="0"/>
              </a:defRPr>
            </a:lvl1pPr>
          </a:lstStyle>
          <a:p>
            <a:r>
              <a:rPr lang="en-GB" dirty="0"/>
              <a:t>North West London Mental Health Strategy Refresh: Our purpose</a:t>
            </a:r>
          </a:p>
        </p:txBody>
      </p:sp>
      <p:sp>
        <p:nvSpPr>
          <p:cNvPr id="19" name="Slide Number Placeholder 2"/>
          <p:cNvSpPr txBox="1">
            <a:spLocks/>
          </p:cNvSpPr>
          <p:nvPr/>
        </p:nvSpPr>
        <p:spPr>
          <a:xfrm>
            <a:off x="4724400" y="6486286"/>
            <a:ext cx="27432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2" name="TextBox 21"/>
          <p:cNvSpPr txBox="1"/>
          <p:nvPr/>
        </p:nvSpPr>
        <p:spPr>
          <a:xfrm>
            <a:off x="402678" y="2229914"/>
            <a:ext cx="11252510" cy="2631490"/>
          </a:xfrm>
          <a:prstGeom prst="rect">
            <a:avLst/>
          </a:prstGeom>
          <a:solidFill>
            <a:srgbClr val="E1F0FF"/>
          </a:solidFill>
        </p:spPr>
        <p:txBody>
          <a:bodyPr wrap="square" rtlCol="0">
            <a:spAutoFit/>
          </a:bodyPr>
          <a:lstStyle/>
          <a:p>
            <a:pPr marL="0" marR="0" lvl="0" indent="0" algn="l" defTabSz="914400" rtl="0" eaLnBrk="1" fontAlgn="auto" latinLnBrk="0" hangingPunct="1">
              <a:lnSpc>
                <a:spcPct val="100000"/>
              </a:lnSpc>
              <a:spcBef>
                <a:spcPts val="60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To:</a:t>
            </a:r>
          </a:p>
          <a:p>
            <a:pPr marL="285750"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Agree a shared understanding of need, prevalence and demand;</a:t>
            </a:r>
          </a:p>
          <a:p>
            <a:pPr marL="285750"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Agree a shared understanding of current provision; </a:t>
            </a:r>
          </a:p>
          <a:p>
            <a:pPr marL="285750"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Review and agree progress against previous/ existing strategies; and </a:t>
            </a:r>
          </a:p>
          <a:p>
            <a:pPr marL="285750"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Collectively set out our ambitions for fulfilling lives, further improving mental health services and closing our biggest treatment gaps, including a focus on innovation (e.g. digital)</a:t>
            </a:r>
          </a:p>
          <a:p>
            <a:pPr marL="285750" marR="0" lvl="0" indent="-285750" algn="l" defTabSz="914400" rtl="0" eaLnBrk="1" fontAlgn="auto" latinLnBrk="0" hangingPunct="1">
              <a:lnSpc>
                <a:spcPct val="100000"/>
              </a:lnSpc>
              <a:spcBef>
                <a:spcPts val="600"/>
              </a:spcBef>
              <a:spcAft>
                <a:spcPts val="0"/>
              </a:spcAft>
              <a:buClrTx/>
              <a:buSzTx/>
              <a:buFont typeface="Arial" panose="020B0604020202020204" pitchFamily="34" charset="0"/>
              <a:buChar char="•"/>
              <a:tabLst/>
              <a:defRPr/>
            </a:pPr>
            <a:endParaRPr kumimoji="0" lang="en-GB"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00086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4" name="Title 3"/>
          <p:cNvSpPr>
            <a:spLocks noGrp="1"/>
          </p:cNvSpPr>
          <p:nvPr>
            <p:ph type="title"/>
          </p:nvPr>
        </p:nvSpPr>
        <p:spPr/>
        <p:txBody>
          <a:bodyPr vert="horz" lIns="91440" tIns="45720" rIns="91440" bIns="45720" rtlCol="0" anchor="ctr">
            <a:noAutofit/>
          </a:bodyPr>
          <a:lstStyle/>
          <a:p>
            <a:r>
              <a:rPr lang="en-GB" sz="2500" dirty="0">
                <a:solidFill>
                  <a:prstClr val="white"/>
                </a:solidFill>
              </a:rPr>
              <a:t>Summary of key themes</a:t>
            </a:r>
          </a:p>
        </p:txBody>
      </p:sp>
      <p:sp>
        <p:nvSpPr>
          <p:cNvPr id="5" name="Rectangle 4"/>
          <p:cNvSpPr/>
          <p:nvPr/>
        </p:nvSpPr>
        <p:spPr>
          <a:xfrm>
            <a:off x="688091" y="3777487"/>
            <a:ext cx="10815818" cy="10908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For people (including carers) in crisis or requiring an urgent response, they will be able to access a multi-agency response that supports a holistic psycho, social and welfare approach to preventing, supporting and managing the crisis.</a:t>
            </a:r>
          </a:p>
        </p:txBody>
      </p:sp>
      <p:sp>
        <p:nvSpPr>
          <p:cNvPr id="6" name="Rectangle 5"/>
          <p:cNvSpPr/>
          <p:nvPr/>
        </p:nvSpPr>
        <p:spPr>
          <a:xfrm>
            <a:off x="688091" y="2547349"/>
            <a:ext cx="10815818" cy="10908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Organisations and services that support residents’ mental health, in both statutory and VCSE sector, will be equipped to meet the diverse health and social needs of the local population in a culturally effective manner. There will be a clear emphasis on prevention, early intervention, maximising independence and embedding strengths based approaches to both community and individual interventions.</a:t>
            </a:r>
          </a:p>
        </p:txBody>
      </p:sp>
      <p:sp>
        <p:nvSpPr>
          <p:cNvPr id="7" name="Rectangle 6"/>
          <p:cNvSpPr/>
          <p:nvPr/>
        </p:nvSpPr>
        <p:spPr>
          <a:xfrm>
            <a:off x="688091" y="5007625"/>
            <a:ext cx="10815818" cy="1089977"/>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Care will be delivered in the least restrictive setting, but when hospital based care is required, it will be delivered in a timely way, by an expert team, within a therapeutic and compassionate environment.  </a:t>
            </a:r>
          </a:p>
        </p:txBody>
      </p:sp>
      <p:sp>
        <p:nvSpPr>
          <p:cNvPr id="9" name="Rectangle 8"/>
          <p:cNvSpPr/>
          <p:nvPr/>
        </p:nvSpPr>
        <p:spPr>
          <a:xfrm>
            <a:off x="688091" y="1317211"/>
            <a:ext cx="10815818" cy="10908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will work together in trusted partnership to build a supportive community environment that harnesses a broad range of roles, providers and sectors to enable care and support, recognising and advocating for the skills, expertise and benefit of the whole community. We will improve access to education, training, employment and broader health settings and interventions to promote good mental wellbeing for all.</a:t>
            </a:r>
          </a:p>
        </p:txBody>
      </p:sp>
    </p:spTree>
    <p:extLst>
      <p:ext uri="{BB962C8B-B14F-4D97-AF65-F5344CB8AC3E}">
        <p14:creationId xmlns:p14="http://schemas.microsoft.com/office/powerpoint/2010/main" val="778577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a:extLst>
              <a:ext uri="{FF2B5EF4-FFF2-40B4-BE49-F238E27FC236}">
                <a16:creationId xmlns:a16="http://schemas.microsoft.com/office/drawing/2014/main" id="{33D24517-943F-4D5A-8295-A71481A23F9C}"/>
              </a:ext>
            </a:extLst>
          </p:cNvPr>
          <p:cNvSpPr txBox="1">
            <a:spLocks/>
          </p:cNvSpPr>
          <p:nvPr/>
        </p:nvSpPr>
        <p:spPr>
          <a:xfrm>
            <a:off x="407368" y="338927"/>
            <a:ext cx="11377264" cy="543595"/>
          </a:xfrm>
          <a:prstGeom prst="rect">
            <a:avLst/>
          </a:prstGeom>
        </p:spPr>
        <p:txBody>
          <a:bodyPr vert="horz" lIns="91440" tIns="45720" rIns="91440" bIns="45720" rtlCol="0" anchor="ctr">
            <a:noAutofit/>
          </a:bodyPr>
          <a:lstStyle>
            <a:defPPr>
              <a:defRPr lang="en-US"/>
            </a:defPPr>
            <a:lvl1pPr marR="0" lvl="0" indent="0" defTabSz="914377" fontAlgn="auto">
              <a:lnSpc>
                <a:spcPct val="90000"/>
              </a:lnSpc>
              <a:spcBef>
                <a:spcPct val="0"/>
              </a:spcBef>
              <a:spcAft>
                <a:spcPts val="0"/>
              </a:spcAft>
              <a:buClrTx/>
              <a:buSzTx/>
              <a:buFontTx/>
              <a:buNone/>
              <a:tabLst/>
              <a:defRPr kumimoji="0" sz="2500" b="0" i="0" u="none" strike="noStrike" cap="none" spc="0" normalizeH="0" baseline="0">
                <a:ln>
                  <a:noFill/>
                </a:ln>
                <a:solidFill>
                  <a:prstClr val="white"/>
                </a:solidFill>
                <a:effectLst/>
                <a:uLnTx/>
                <a:uFillTx/>
                <a:latin typeface="Arial" panose="020B0604020202020204" pitchFamily="34" charset="0"/>
                <a:ea typeface="+mj-ea"/>
                <a:cs typeface="Arial" panose="020B0604020202020204" pitchFamily="34" charset="0"/>
              </a:defRPr>
            </a:lvl1pPr>
          </a:lstStyle>
          <a:p>
            <a:r>
              <a:rPr lang="en-GB" dirty="0"/>
              <a:t>Understanding our need for adult mental health services</a:t>
            </a:r>
          </a:p>
        </p:txBody>
      </p:sp>
      <p:sp>
        <p:nvSpPr>
          <p:cNvPr id="15" name="Slide Number Placeholder 2"/>
          <p:cNvSpPr>
            <a:spLocks noGrp="1"/>
          </p:cNvSpPr>
          <p:nvPr>
            <p:ph type="sldNum" sz="quarter" idx="12"/>
          </p:nvPr>
        </p:nvSpPr>
        <p:spPr>
          <a:xfrm>
            <a:off x="4724400" y="6486286"/>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4" name="Rectangle 3"/>
          <p:cNvSpPr/>
          <p:nvPr/>
        </p:nvSpPr>
        <p:spPr>
          <a:xfrm>
            <a:off x="304800" y="1284110"/>
            <a:ext cx="11479831" cy="2631490"/>
          </a:xfrm>
          <a:prstGeom prst="rect">
            <a:avLst/>
          </a:prstGeom>
        </p:spPr>
        <p:txBody>
          <a:bodyPr wrap="square">
            <a:spAutoFit/>
          </a:bodyPr>
          <a:lstStyle/>
          <a:p>
            <a:r>
              <a:rPr lang="en-GB" sz="1500" dirty="0">
                <a:latin typeface="Arial" panose="020B0604020202020204" pitchFamily="34" charset="0"/>
                <a:cs typeface="Arial" panose="020B0604020202020204" pitchFamily="34" charset="0"/>
              </a:rPr>
              <a:t>The Mental Health and Wellbeing Joint Strategic Needs assessment (JSNA) profile is part of the </a:t>
            </a:r>
            <a:r>
              <a:rPr lang="en-GB" sz="1500" b="1" u="sng" dirty="0">
                <a:latin typeface="Arial" panose="020B0604020202020204" pitchFamily="34" charset="0"/>
                <a:cs typeface="Arial" panose="020B0604020202020204" pitchFamily="34" charset="0"/>
                <a:hlinkClick r:id="rId2"/>
              </a:rPr>
              <a:t>Mental Health and Wellbeing JSNA Toolkit</a:t>
            </a:r>
            <a:r>
              <a:rPr lang="en-GB" sz="1500" dirty="0">
                <a:latin typeface="Arial" panose="020B0604020202020204" pitchFamily="34" charset="0"/>
                <a:cs typeface="Arial" panose="020B0604020202020204" pitchFamily="34" charset="0"/>
              </a:rPr>
              <a:t> which includes a set of knowledge guides offering expert advice and links to policy, evidence and additional data sources.</a:t>
            </a:r>
          </a:p>
          <a:p>
            <a:r>
              <a:rPr lang="en-GB" sz="1500" dirty="0">
                <a:latin typeface="Arial" panose="020B0604020202020204" pitchFamily="34" charset="0"/>
                <a:cs typeface="Arial" panose="020B0604020202020204" pitchFamily="34" charset="0"/>
              </a:rPr>
              <a:t>These metrics can be used to benchmark to meaningful comparison groups and o</a:t>
            </a:r>
            <a:r>
              <a:rPr lang="en-GB" sz="1500" dirty="0">
                <a:latin typeface="Arial" panose="020B0604020202020204" pitchFamily="34" charset="0"/>
                <a:ea typeface="Calibri" panose="020F0502020204030204" pitchFamily="34" charset="0"/>
                <a:cs typeface="Arial" panose="020B0604020202020204" pitchFamily="34" charset="0"/>
              </a:rPr>
              <a:t>rganise data into 6 topics:</a:t>
            </a:r>
          </a:p>
          <a:p>
            <a:pPr>
              <a:spcAft>
                <a:spcPts val="0"/>
              </a:spcAft>
            </a:pPr>
            <a:r>
              <a:rPr lang="en-GB" sz="1500" dirty="0">
                <a:latin typeface="Arial" panose="020B0604020202020204" pitchFamily="34" charset="0"/>
                <a:ea typeface="Calibri" panose="020F0502020204030204" pitchFamily="34" charset="0"/>
                <a:cs typeface="Arial" panose="020B0604020202020204" pitchFamily="34" charset="0"/>
              </a:rPr>
              <a:t> </a:t>
            </a:r>
          </a:p>
          <a:p>
            <a:pPr marL="285750" lvl="0" indent="-285750">
              <a:spcAft>
                <a:spcPts val="0"/>
              </a:spcAft>
              <a:buFont typeface="Arial" panose="020B0604020202020204" pitchFamily="34" charset="0"/>
              <a:buChar char="•"/>
            </a:pPr>
            <a:r>
              <a:rPr lang="en-GB" sz="1500" dirty="0">
                <a:latin typeface="Arial" panose="020B0604020202020204" pitchFamily="34" charset="0"/>
                <a:cs typeface="Arial" panose="020B0604020202020204" pitchFamily="34" charset="0"/>
              </a:rPr>
              <a:t>Prevalence and Incidence</a:t>
            </a:r>
          </a:p>
          <a:p>
            <a:pPr marL="285750" lvl="0" indent="-285750">
              <a:spcAft>
                <a:spcPts val="0"/>
              </a:spcAft>
              <a:buFont typeface="Arial" panose="020B0604020202020204" pitchFamily="34" charset="0"/>
              <a:buChar char="•"/>
            </a:pPr>
            <a:r>
              <a:rPr lang="en-GB" sz="1500" dirty="0">
                <a:latin typeface="Arial" panose="020B0604020202020204" pitchFamily="34" charset="0"/>
                <a:cs typeface="Arial" panose="020B0604020202020204" pitchFamily="34" charset="0"/>
              </a:rPr>
              <a:t>Risk Factors</a:t>
            </a:r>
          </a:p>
          <a:p>
            <a:pPr marL="285750" lvl="0" indent="-285750">
              <a:spcAft>
                <a:spcPts val="0"/>
              </a:spcAft>
              <a:buFont typeface="Arial" panose="020B0604020202020204" pitchFamily="34" charset="0"/>
              <a:buChar char="•"/>
            </a:pPr>
            <a:r>
              <a:rPr lang="en-GB" sz="1500" dirty="0">
                <a:latin typeface="Arial" panose="020B0604020202020204" pitchFamily="34" charset="0"/>
                <a:cs typeface="Arial" panose="020B0604020202020204" pitchFamily="34" charset="0"/>
              </a:rPr>
              <a:t>Protective Factors</a:t>
            </a:r>
          </a:p>
          <a:p>
            <a:pPr marL="285750" lvl="0" indent="-285750">
              <a:spcAft>
                <a:spcPts val="0"/>
              </a:spcAft>
              <a:buFont typeface="Arial" panose="020B0604020202020204" pitchFamily="34" charset="0"/>
              <a:buChar char="•"/>
            </a:pPr>
            <a:r>
              <a:rPr lang="en-GB" sz="1500" dirty="0">
                <a:latin typeface="Arial" panose="020B0604020202020204" pitchFamily="34" charset="0"/>
                <a:cs typeface="Arial" panose="020B0604020202020204" pitchFamily="34" charset="0"/>
              </a:rPr>
              <a:t>Wellbeing</a:t>
            </a:r>
          </a:p>
          <a:p>
            <a:pPr marL="285750" lvl="0" indent="-285750">
              <a:spcAft>
                <a:spcPts val="0"/>
              </a:spcAft>
              <a:buFont typeface="Arial" panose="020B0604020202020204" pitchFamily="34" charset="0"/>
              <a:buChar char="•"/>
            </a:pPr>
            <a:r>
              <a:rPr lang="en-GB" sz="1500" dirty="0">
                <a:latin typeface="Arial" panose="020B0604020202020204" pitchFamily="34" charset="0"/>
                <a:cs typeface="Arial" panose="020B0604020202020204" pitchFamily="34" charset="0"/>
              </a:rPr>
              <a:t>Services</a:t>
            </a:r>
          </a:p>
          <a:p>
            <a:pPr marL="285750" lvl="0" indent="-285750">
              <a:spcAft>
                <a:spcPts val="0"/>
              </a:spcAft>
              <a:buFont typeface="Arial" panose="020B0604020202020204" pitchFamily="34" charset="0"/>
              <a:buChar char="•"/>
            </a:pPr>
            <a:r>
              <a:rPr lang="en-GB" sz="1500" dirty="0">
                <a:latin typeface="Arial" panose="020B0604020202020204" pitchFamily="34" charset="0"/>
                <a:cs typeface="Arial" panose="020B0604020202020204" pitchFamily="34" charset="0"/>
              </a:rPr>
              <a:t>Quality and Outcomes</a:t>
            </a:r>
          </a:p>
          <a:p>
            <a:pPr>
              <a:spcAft>
                <a:spcPts val="0"/>
              </a:spcAft>
            </a:pPr>
            <a:r>
              <a:rPr lang="en-GB" sz="1500" dirty="0">
                <a:latin typeface="Arial" panose="020B0604020202020204" pitchFamily="34" charset="0"/>
                <a:ea typeface="Calibri" panose="020F0502020204030204" pitchFamily="34" charset="0"/>
                <a:cs typeface="Arial" panose="020B0604020202020204" pitchFamily="34" charset="0"/>
              </a:rPr>
              <a:t> </a:t>
            </a:r>
          </a:p>
        </p:txBody>
      </p:sp>
      <p:sp>
        <p:nvSpPr>
          <p:cNvPr id="5" name="TextBox 4"/>
          <p:cNvSpPr txBox="1"/>
          <p:nvPr/>
        </p:nvSpPr>
        <p:spPr>
          <a:xfrm>
            <a:off x="304800" y="3753312"/>
            <a:ext cx="11609696" cy="1938992"/>
          </a:xfrm>
          <a:prstGeom prst="rect">
            <a:avLst/>
          </a:prstGeom>
          <a:noFill/>
        </p:spPr>
        <p:txBody>
          <a:bodyPr wrap="square" rtlCol="0">
            <a:spAutoFit/>
          </a:bodyPr>
          <a:lstStyle/>
          <a:p>
            <a:r>
              <a:rPr lang="en-GB" sz="1500" dirty="0">
                <a:latin typeface="Arial" panose="020B0604020202020204" pitchFamily="34" charset="0"/>
                <a:cs typeface="Arial" panose="020B0604020202020204" pitchFamily="34" charset="0"/>
              </a:rPr>
              <a:t>To enable comparison within as well as between local areas, indicators are presented at:</a:t>
            </a:r>
          </a:p>
          <a:p>
            <a:endParaRPr lang="en-GB" sz="15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500" dirty="0">
                <a:latin typeface="Arial" panose="020B0604020202020204" pitchFamily="34" charset="0"/>
                <a:cs typeface="Arial" panose="020B0604020202020204" pitchFamily="34" charset="0"/>
              </a:rPr>
              <a:t>Local Authority (county, unitary and district)</a:t>
            </a:r>
          </a:p>
          <a:p>
            <a:pPr marL="285750" indent="-285750">
              <a:buFont typeface="Arial" panose="020B0604020202020204" pitchFamily="34" charset="0"/>
              <a:buChar char="•"/>
            </a:pPr>
            <a:r>
              <a:rPr lang="en-GB" sz="1500" dirty="0">
                <a:latin typeface="Arial" panose="020B0604020202020204" pitchFamily="34" charset="0"/>
                <a:cs typeface="Arial" panose="020B0604020202020204" pitchFamily="34" charset="0"/>
              </a:rPr>
              <a:t>Ward</a:t>
            </a:r>
          </a:p>
          <a:p>
            <a:pPr marL="285750" indent="-285750">
              <a:buFont typeface="Arial" panose="020B0604020202020204" pitchFamily="34" charset="0"/>
              <a:buChar char="•"/>
            </a:pPr>
            <a:r>
              <a:rPr lang="en-GB" sz="1500" dirty="0">
                <a:latin typeface="Arial" panose="020B0604020202020204" pitchFamily="34" charset="0"/>
                <a:cs typeface="Arial" panose="020B0604020202020204" pitchFamily="34" charset="0"/>
              </a:rPr>
              <a:t>Sustainability and Transformation Partnership (STP) </a:t>
            </a:r>
            <a:r>
              <a:rPr lang="en-GB" sz="1500" i="1" dirty="0">
                <a:latin typeface="Arial" panose="020B0604020202020204" pitchFamily="34" charset="0"/>
                <a:cs typeface="Arial" panose="020B0604020202020204" pitchFamily="34" charset="0"/>
              </a:rPr>
              <a:t>now known as ICS</a:t>
            </a:r>
            <a:endParaRPr lang="en-GB" sz="15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1500" dirty="0">
                <a:latin typeface="Arial" panose="020B0604020202020204" pitchFamily="34" charset="0"/>
                <a:cs typeface="Arial" panose="020B0604020202020204" pitchFamily="34" charset="0"/>
              </a:rPr>
              <a:t>Clinical Commissioning Group (CCG)</a:t>
            </a:r>
          </a:p>
          <a:p>
            <a:pPr marL="285750" indent="-285750">
              <a:buFont typeface="Arial" panose="020B0604020202020204" pitchFamily="34" charset="0"/>
              <a:buChar char="•"/>
            </a:pPr>
            <a:r>
              <a:rPr lang="en-GB" sz="1500" dirty="0">
                <a:latin typeface="Arial" panose="020B0604020202020204" pitchFamily="34" charset="0"/>
                <a:cs typeface="Arial" panose="020B0604020202020204" pitchFamily="34" charset="0"/>
              </a:rPr>
              <a:t>GP practice levels </a:t>
            </a:r>
          </a:p>
          <a:p>
            <a:endParaRPr lang="en-GB" sz="1500" dirty="0">
              <a:latin typeface="Arial" panose="020B0604020202020204" pitchFamily="34" charset="0"/>
              <a:cs typeface="Arial" panose="020B0604020202020204" pitchFamily="34" charset="0"/>
            </a:endParaRPr>
          </a:p>
        </p:txBody>
      </p:sp>
      <p:sp>
        <p:nvSpPr>
          <p:cNvPr id="9" name="TextBox 8"/>
          <p:cNvSpPr txBox="1"/>
          <p:nvPr/>
        </p:nvSpPr>
        <p:spPr>
          <a:xfrm>
            <a:off x="2277111" y="6224676"/>
            <a:ext cx="8093122" cy="461665"/>
          </a:xfrm>
          <a:prstGeom prst="rect">
            <a:avLst/>
          </a:prstGeom>
          <a:noFill/>
        </p:spPr>
        <p:txBody>
          <a:bodyPr wrap="square" rtlCol="0">
            <a:spAutoFit/>
          </a:bodyPr>
          <a:lstStyle/>
          <a:p>
            <a:r>
              <a:rPr lang="en-GB" sz="1200" u="sng" dirty="0">
                <a:solidFill>
                  <a:srgbClr val="0000FF"/>
                </a:solidFill>
                <a:latin typeface="Arial" panose="020B0604020202020204" pitchFamily="34" charset="0"/>
                <a:ea typeface="Calibri" panose="020F0502020204030204" pitchFamily="34" charset="0"/>
                <a:cs typeface="Arial" panose="020B0604020202020204" pitchFamily="34" charset="0"/>
                <a:hlinkClick r:id="rId3"/>
              </a:rPr>
              <a:t>https://fingertips.phe.org.uk/profile-group/mental-health/profile/mh-jsna</a:t>
            </a:r>
            <a:endParaRPr lang="en-GB" sz="1200" dirty="0">
              <a:latin typeface="Arial" panose="020B0604020202020204" pitchFamily="34" charset="0"/>
              <a:cs typeface="Arial" panose="020B0604020202020204" pitchFamily="34" charset="0"/>
            </a:endParaRPr>
          </a:p>
          <a:p>
            <a:endParaRPr lang="en-GB" sz="1200" dirty="0"/>
          </a:p>
        </p:txBody>
      </p:sp>
    </p:spTree>
    <p:extLst>
      <p:ext uri="{BB962C8B-B14F-4D97-AF65-F5344CB8AC3E}">
        <p14:creationId xmlns:p14="http://schemas.microsoft.com/office/powerpoint/2010/main" val="3877377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5067300" y="6511459"/>
            <a:ext cx="2057400" cy="365125"/>
          </a:xfrm>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6858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title"/>
          </p:nvPr>
        </p:nvSpPr>
        <p:spPr/>
        <p:txBody>
          <a:bodyPr vert="horz" lIns="91440" tIns="45720" rIns="91440" bIns="45720" rtlCol="0" anchor="ctr">
            <a:noAutofit/>
          </a:bodyPr>
          <a:lstStyle/>
          <a:p>
            <a:r>
              <a:rPr lang="en-GB" sz="2500" dirty="0">
                <a:solidFill>
                  <a:prstClr val="white"/>
                </a:solidFill>
              </a:rPr>
              <a:t>NW London residents’ insights analysis (1/2)</a:t>
            </a:r>
          </a:p>
        </p:txBody>
      </p:sp>
      <p:sp>
        <p:nvSpPr>
          <p:cNvPr id="4" name="Rectangle 3"/>
          <p:cNvSpPr/>
          <p:nvPr/>
        </p:nvSpPr>
        <p:spPr>
          <a:xfrm>
            <a:off x="485029" y="1498936"/>
            <a:ext cx="11299603" cy="1477328"/>
          </a:xfrm>
          <a:prstGeom prst="rect">
            <a:avLst/>
          </a:prstGeom>
          <a:solidFill>
            <a:srgbClr val="D9ECFF"/>
          </a:solidFill>
        </p:spPr>
        <p:txBody>
          <a:bodyPr wrap="square">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NHS North West London, in partnership with local authorities and NHS provider trusts in our area, has an extensive outreach programme to hear from local residents and communities. This includes discussions in all eight boroughs, some on specific topics, and conversations via organised public events and social media.</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following summary sets out </a:t>
            </a: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what our residents have been telling us with regard to mental health, their concerns and what matters to them</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(September 2022 – June 2023).</a:t>
            </a:r>
          </a:p>
        </p:txBody>
      </p:sp>
      <p:sp>
        <p:nvSpPr>
          <p:cNvPr id="6" name="Rectangle 5"/>
          <p:cNvSpPr/>
          <p:nvPr/>
        </p:nvSpPr>
        <p:spPr>
          <a:xfrm>
            <a:off x="407368" y="3299749"/>
            <a:ext cx="11377264" cy="58477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Several cohorts of people have been identified by residents as those most affected by mental health concerns, or facing the greatest barriers to accessing services:</a:t>
            </a:r>
          </a:p>
        </p:txBody>
      </p:sp>
      <p:sp>
        <p:nvSpPr>
          <p:cNvPr id="8" name="Oval 7"/>
          <p:cNvSpPr/>
          <p:nvPr/>
        </p:nvSpPr>
        <p:spPr>
          <a:xfrm>
            <a:off x="675861" y="4208009"/>
            <a:ext cx="1548000" cy="1548000"/>
          </a:xfrm>
          <a:prstGeom prst="ellipse">
            <a:avLst/>
          </a:prstGeom>
          <a:solidFill>
            <a:srgbClr val="FDEF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Young people</a:t>
            </a:r>
          </a:p>
        </p:txBody>
      </p:sp>
      <p:sp>
        <p:nvSpPr>
          <p:cNvPr id="12" name="Oval 11"/>
          <p:cNvSpPr/>
          <p:nvPr/>
        </p:nvSpPr>
        <p:spPr>
          <a:xfrm>
            <a:off x="2542665" y="4208009"/>
            <a:ext cx="1548000" cy="1548000"/>
          </a:xfrm>
          <a:prstGeom prst="ellipse">
            <a:avLst/>
          </a:prstGeom>
          <a:solidFill>
            <a:srgbClr val="FDEF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Older people</a:t>
            </a:r>
          </a:p>
        </p:txBody>
      </p:sp>
      <p:sp>
        <p:nvSpPr>
          <p:cNvPr id="13" name="Oval 12"/>
          <p:cNvSpPr/>
          <p:nvPr/>
        </p:nvSpPr>
        <p:spPr>
          <a:xfrm>
            <a:off x="4409469" y="4208009"/>
            <a:ext cx="1548000" cy="1548000"/>
          </a:xfrm>
          <a:prstGeom prst="ellipse">
            <a:avLst/>
          </a:prstGeom>
          <a:solidFill>
            <a:srgbClr val="FDEF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Carers</a:t>
            </a:r>
          </a:p>
        </p:txBody>
      </p:sp>
      <p:sp>
        <p:nvSpPr>
          <p:cNvPr id="14" name="Oval 13"/>
          <p:cNvSpPr/>
          <p:nvPr/>
        </p:nvSpPr>
        <p:spPr>
          <a:xfrm>
            <a:off x="6276273" y="4208009"/>
            <a:ext cx="1548000" cy="1548000"/>
          </a:xfrm>
          <a:prstGeom prst="ellipse">
            <a:avLst/>
          </a:prstGeom>
          <a:solidFill>
            <a:srgbClr val="FDEF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Asylum seekers</a:t>
            </a:r>
          </a:p>
        </p:txBody>
      </p:sp>
      <p:sp>
        <p:nvSpPr>
          <p:cNvPr id="15" name="Oval 14"/>
          <p:cNvSpPr/>
          <p:nvPr/>
        </p:nvSpPr>
        <p:spPr>
          <a:xfrm>
            <a:off x="8143077" y="4208009"/>
            <a:ext cx="1548000" cy="1548000"/>
          </a:xfrm>
          <a:prstGeom prst="ellipse">
            <a:avLst/>
          </a:prstGeom>
          <a:solidFill>
            <a:srgbClr val="FDEF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Young men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(particularly black, unemployed or ex prisoners) </a:t>
            </a:r>
          </a:p>
        </p:txBody>
      </p:sp>
      <p:sp>
        <p:nvSpPr>
          <p:cNvPr id="16" name="Oval 15"/>
          <p:cNvSpPr/>
          <p:nvPr/>
        </p:nvSpPr>
        <p:spPr>
          <a:xfrm>
            <a:off x="10009883" y="4208009"/>
            <a:ext cx="1548000" cy="1548000"/>
          </a:xfrm>
          <a:prstGeom prst="ellipse">
            <a:avLst/>
          </a:prstGeom>
          <a:solidFill>
            <a:srgbClr val="FDEF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People with fertility concerns</a:t>
            </a:r>
          </a:p>
        </p:txBody>
      </p:sp>
    </p:spTree>
    <p:extLst>
      <p:ext uri="{BB962C8B-B14F-4D97-AF65-F5344CB8AC3E}">
        <p14:creationId xmlns:p14="http://schemas.microsoft.com/office/powerpoint/2010/main" val="4138880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a:xfrm>
            <a:off x="5067300" y="6511459"/>
            <a:ext cx="2057400" cy="365125"/>
          </a:xfrm>
        </p:spPr>
        <p: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6858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 name="Title 1"/>
          <p:cNvSpPr>
            <a:spLocks noGrp="1"/>
          </p:cNvSpPr>
          <p:nvPr>
            <p:ph type="title"/>
          </p:nvPr>
        </p:nvSpPr>
        <p:spPr/>
        <p:txBody>
          <a:bodyPr vert="horz" lIns="91440" tIns="45720" rIns="91440" bIns="45720" rtlCol="0" anchor="ctr">
            <a:noAutofit/>
          </a:bodyPr>
          <a:lstStyle/>
          <a:p>
            <a:r>
              <a:rPr lang="en-GB" sz="2500" dirty="0">
                <a:solidFill>
                  <a:prstClr val="white"/>
                </a:solidFill>
              </a:rPr>
              <a:t>NW London residents’ insights analysis (2/2)</a:t>
            </a:r>
          </a:p>
        </p:txBody>
      </p:sp>
      <p:sp>
        <p:nvSpPr>
          <p:cNvPr id="6" name="Rectangle 5"/>
          <p:cNvSpPr/>
          <p:nvPr/>
        </p:nvSpPr>
        <p:spPr>
          <a:xfrm>
            <a:off x="407367" y="1370449"/>
            <a:ext cx="7623449" cy="140038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GB"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Broad concerns regarding residents’ mental health, anxiety, depression and despair come through in the majority of borough engagement events, particularly at the height of the cost of living crisis.</a:t>
            </a:r>
          </a:p>
          <a:p>
            <a:pPr marL="0" marR="0" lvl="0" indent="0" algn="l" defTabSz="914400" rtl="0" eaLnBrk="1" fontAlgn="auto" latinLnBrk="0" hangingPunct="1">
              <a:lnSpc>
                <a:spcPct val="100000"/>
              </a:lnSpc>
              <a:spcBef>
                <a:spcPts val="0"/>
              </a:spcBef>
              <a:spcAft>
                <a:spcPts val="1200"/>
              </a:spcAft>
              <a:buClrTx/>
              <a:buSzTx/>
              <a:buFontTx/>
              <a:buNone/>
              <a:tabLst/>
              <a:defRPr/>
            </a:pPr>
            <a:r>
              <a:rPr kumimoji="0" lang="en-GB"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 addition to focus around the specific population groups highlighted on the previous slide, several themes have emerged in discussions with our residents:</a:t>
            </a:r>
          </a:p>
        </p:txBody>
      </p:sp>
      <p:sp>
        <p:nvSpPr>
          <p:cNvPr id="5" name="Rounded Rectangular Callout 4"/>
          <p:cNvSpPr/>
          <p:nvPr/>
        </p:nvSpPr>
        <p:spPr>
          <a:xfrm>
            <a:off x="9981146" y="4572000"/>
            <a:ext cx="1934817" cy="1596117"/>
          </a:xfrm>
          <a:prstGeom prst="wedgeRoundRectCallout">
            <a:avLst>
              <a:gd name="adj1" fmla="val 25194"/>
              <a:gd name="adj2" fmla="val -71891"/>
              <a:gd name="adj3" fmla="val 16667"/>
            </a:avLst>
          </a:prstGeom>
          <a:solidFill>
            <a:srgbClr val="FDEF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“therapy is organised and tailored without consideration of culture, background beliefs and cultured norms”</a:t>
            </a:r>
          </a:p>
        </p:txBody>
      </p:sp>
      <p:sp>
        <p:nvSpPr>
          <p:cNvPr id="17" name="Rounded Rectangular Callout 16"/>
          <p:cNvSpPr/>
          <p:nvPr/>
        </p:nvSpPr>
        <p:spPr>
          <a:xfrm>
            <a:off x="8200317" y="1340054"/>
            <a:ext cx="3528255" cy="1347817"/>
          </a:xfrm>
          <a:prstGeom prst="wedgeRoundRectCallout">
            <a:avLst>
              <a:gd name="adj1" fmla="val -58130"/>
              <a:gd name="adj2" fmla="val 22844"/>
              <a:gd name="adj3" fmla="val 16667"/>
            </a:avLst>
          </a:prstGeom>
          <a:solidFill>
            <a:srgbClr val="FDEF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"I'm young and I'm taking care of my mother, my father died years ago, I don't know if I'm really doing it right, I don’t feel confident at all and many nights I can’t sleep”</a:t>
            </a:r>
          </a:p>
        </p:txBody>
      </p:sp>
      <p:sp>
        <p:nvSpPr>
          <p:cNvPr id="18" name="Rectangle 17"/>
          <p:cNvSpPr/>
          <p:nvPr/>
        </p:nvSpPr>
        <p:spPr>
          <a:xfrm>
            <a:off x="407367" y="2876731"/>
            <a:ext cx="11321205" cy="1400383"/>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1200"/>
              </a:spcAft>
              <a:buClr>
                <a:srgbClr val="005EB8"/>
              </a:buClr>
              <a:buSzTx/>
              <a:buFont typeface="Wingdings" panose="05000000000000000000" pitchFamily="2" charset="2"/>
              <a:buChar char="Ø"/>
              <a:tabLst/>
              <a:defRPr/>
            </a:pPr>
            <a:r>
              <a:rPr kumimoji="0" lang="en-GB" sz="1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Wider determinants of mental health </a:t>
            </a:r>
            <a:r>
              <a:rPr kumimoji="0" lang="en-GB"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in particular housing issues, poverty and the impact of the pandemic, including the cost of living crisis.</a:t>
            </a:r>
          </a:p>
          <a:p>
            <a:pPr marL="285750" marR="0" lvl="0" indent="-285750" algn="l" defTabSz="914400" rtl="0" eaLnBrk="1" fontAlgn="auto" latinLnBrk="0" hangingPunct="1">
              <a:lnSpc>
                <a:spcPct val="100000"/>
              </a:lnSpc>
              <a:spcBef>
                <a:spcPts val="0"/>
              </a:spcBef>
              <a:spcAft>
                <a:spcPts val="1200"/>
              </a:spcAft>
              <a:buClr>
                <a:srgbClr val="005EB8"/>
              </a:buClr>
              <a:buSzTx/>
              <a:buFont typeface="Wingdings" panose="05000000000000000000" pitchFamily="2" charset="2"/>
              <a:buChar char="Ø"/>
              <a:tabLst/>
              <a:defRPr/>
            </a:pPr>
            <a:r>
              <a:rPr kumimoji="0" lang="en-GB" sz="1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Access to services </a:t>
            </a:r>
            <a:r>
              <a:rPr kumimoji="0" lang="en-GB"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access to urgent mental health care, and delays in accessing GP appointments, which can exacerbate developing concerns, are areas of particular concern. Further work is needed to offer services in non-traditional environments, understanding the importance of faith, and to support people for whom English is not their first language.</a:t>
            </a:r>
            <a:r>
              <a:rPr kumimoji="0" lang="en-GB" sz="1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p:txBody>
      </p:sp>
      <p:sp>
        <p:nvSpPr>
          <p:cNvPr id="19" name="Rectangle 18"/>
          <p:cNvSpPr/>
          <p:nvPr/>
        </p:nvSpPr>
        <p:spPr>
          <a:xfrm>
            <a:off x="407367" y="4383013"/>
            <a:ext cx="9484056" cy="1785104"/>
          </a:xfrm>
          <a:prstGeom prst="rect">
            <a:avLst/>
          </a:prstGeom>
          <a:solidFill>
            <a:schemeClr val="bg1"/>
          </a:solidFill>
        </p:spPr>
        <p:txBody>
          <a:bodyPr wrap="square">
            <a:spAutoFit/>
          </a:bodyPr>
          <a:lstStyle/>
          <a:p>
            <a:pPr marL="285750" marR="0" lvl="0" indent="-285750" algn="l" defTabSz="914400" rtl="0" eaLnBrk="1" fontAlgn="auto" latinLnBrk="0" hangingPunct="1">
              <a:lnSpc>
                <a:spcPct val="100000"/>
              </a:lnSpc>
              <a:spcBef>
                <a:spcPts val="0"/>
              </a:spcBef>
              <a:spcAft>
                <a:spcPts val="1200"/>
              </a:spcAft>
              <a:buClr>
                <a:srgbClr val="005EB8"/>
              </a:buClr>
              <a:buSzTx/>
              <a:buFont typeface="Wingdings" panose="05000000000000000000" pitchFamily="2" charset="2"/>
              <a:buChar char="Ø"/>
              <a:tabLst/>
              <a:defRPr/>
            </a:pPr>
            <a:r>
              <a:rPr kumimoji="0" lang="en-GB" sz="1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Perception of a “bed crisis”</a:t>
            </a:r>
            <a:r>
              <a:rPr kumimoji="0" lang="en-GB"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issues include a reduction in inpatient beds, early discharge of patients, out of borough placements, and high levels of readmission.</a:t>
            </a:r>
          </a:p>
          <a:p>
            <a:pPr marL="285750" marR="0" lvl="0" indent="-285750" algn="l" defTabSz="914400" rtl="0" eaLnBrk="1" fontAlgn="auto" latinLnBrk="0" hangingPunct="1">
              <a:lnSpc>
                <a:spcPct val="100000"/>
              </a:lnSpc>
              <a:spcBef>
                <a:spcPts val="0"/>
              </a:spcBef>
              <a:spcAft>
                <a:spcPts val="1200"/>
              </a:spcAft>
              <a:buClr>
                <a:srgbClr val="005EB8"/>
              </a:buClr>
              <a:buSzTx/>
              <a:buFont typeface="Wingdings" panose="05000000000000000000" pitchFamily="2" charset="2"/>
              <a:buChar char="Ø"/>
              <a:tabLst/>
              <a:defRPr/>
            </a:pPr>
            <a:r>
              <a:rPr kumimoji="0" lang="en-GB" sz="1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Stigma</a:t>
            </a:r>
            <a:r>
              <a:rPr kumimoji="0" lang="en-GB"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for many communities, there is a taboo around mental health which needs to be understood and addressed the system.</a:t>
            </a:r>
          </a:p>
          <a:p>
            <a:pPr marL="285750" marR="0" lvl="0" indent="-285750" algn="l" defTabSz="914400" rtl="0" eaLnBrk="1" fontAlgn="auto" latinLnBrk="0" hangingPunct="1">
              <a:lnSpc>
                <a:spcPct val="100000"/>
              </a:lnSpc>
              <a:spcBef>
                <a:spcPts val="0"/>
              </a:spcBef>
              <a:spcAft>
                <a:spcPts val="1200"/>
              </a:spcAft>
              <a:buClr>
                <a:srgbClr val="005EB8"/>
              </a:buClr>
              <a:buSzTx/>
              <a:buFont typeface="Wingdings" panose="05000000000000000000" pitchFamily="2" charset="2"/>
              <a:buChar char="Ø"/>
              <a:tabLst/>
              <a:defRPr/>
            </a:pPr>
            <a:r>
              <a:rPr kumimoji="0" lang="en-GB" sz="15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Isolation</a:t>
            </a:r>
            <a:r>
              <a:rPr kumimoji="0" lang="en-GB" sz="15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 many residents are experiencing isolation and loneliness, leading to or exacerbating mental health concerns. These include, but are not limited to, older people, those who are bereaved and carers.</a:t>
            </a:r>
          </a:p>
        </p:txBody>
      </p:sp>
    </p:spTree>
    <p:extLst>
      <p:ext uri="{BB962C8B-B14F-4D97-AF65-F5344CB8AC3E}">
        <p14:creationId xmlns:p14="http://schemas.microsoft.com/office/powerpoint/2010/main" val="3819802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a:extLst>
              <a:ext uri="{FF2B5EF4-FFF2-40B4-BE49-F238E27FC236}">
                <a16:creationId xmlns:a16="http://schemas.microsoft.com/office/drawing/2014/main" id="{33D24517-943F-4D5A-8295-A71481A23F9C}"/>
              </a:ext>
            </a:extLst>
          </p:cNvPr>
          <p:cNvSpPr txBox="1">
            <a:spLocks/>
          </p:cNvSpPr>
          <p:nvPr/>
        </p:nvSpPr>
        <p:spPr>
          <a:xfrm>
            <a:off x="402678" y="510521"/>
            <a:ext cx="11377264" cy="543595"/>
          </a:xfrm>
          <a:prstGeom prst="rect">
            <a:avLst/>
          </a:prstGeom>
        </p:spPr>
        <p:txBody>
          <a:bodyPr vert="horz" lIns="91440" tIns="45720" rIns="91440" bIns="45720" rtlCol="0" anchor="ctr">
            <a:noAutofit/>
          </a:bodyPr>
          <a:lstStyle>
            <a:lvl1pPr algn="l" defTabSz="914377" rtl="0" eaLnBrk="1" latinLnBrk="0" hangingPunct="1">
              <a:lnSpc>
                <a:spcPct val="90000"/>
              </a:lnSpc>
              <a:spcBef>
                <a:spcPct val="0"/>
              </a:spcBef>
              <a:buNone/>
              <a:defRPr sz="2000" kern="1200">
                <a:solidFill>
                  <a:schemeClr val="bg1"/>
                </a:solidFill>
                <a:latin typeface="Arial" panose="020B0604020202020204" pitchFamily="34" charset="0"/>
                <a:ea typeface="+mj-ea"/>
                <a:cs typeface="Arial" panose="020B0604020202020204" pitchFamily="34" charset="0"/>
              </a:defRPr>
            </a:lvl1pPr>
          </a:lstStyle>
          <a:p>
            <a:pPr marL="0" marR="0" lvl="0" indent="0" algn="l" defTabSz="914377" rtl="0" eaLnBrk="1" fontAlgn="auto" latinLnBrk="0" hangingPunct="1">
              <a:lnSpc>
                <a:spcPct val="90000"/>
              </a:lnSpc>
              <a:spcBef>
                <a:spcPct val="0"/>
              </a:spcBef>
              <a:spcAft>
                <a:spcPts val="0"/>
              </a:spcAft>
              <a:buClrTx/>
              <a:buSzTx/>
              <a:buFontTx/>
              <a:buNone/>
              <a:tabLst/>
              <a:defRPr/>
            </a:pPr>
            <a:r>
              <a:rPr kumimoji="0" lang="en-GB" sz="2500" b="0" i="0" u="none" strike="noStrike" kern="1200" cap="none" spc="0" normalizeH="0" baseline="0" noProof="0" dirty="0">
                <a:ln>
                  <a:noFill/>
                </a:ln>
                <a:solidFill>
                  <a:prstClr val="white"/>
                </a:solidFill>
                <a:effectLst/>
                <a:uLnTx/>
                <a:uFillTx/>
                <a:latin typeface="Arial" panose="020B0604020202020204" pitchFamily="34" charset="0"/>
                <a:ea typeface="+mj-ea"/>
                <a:cs typeface="Arial" panose="020B0604020202020204" pitchFamily="34" charset="0"/>
              </a:rPr>
              <a:t>Review of progress against previous and existing strategies: Proposed focus									</a:t>
            </a:r>
            <a:endParaRPr kumimoji="0" lang="en-GB" sz="2500" b="0" i="0" u="none" strike="noStrike" kern="1200" cap="none" spc="0" normalizeH="0" baseline="0" noProof="0" dirty="0">
              <a:ln>
                <a:noFill/>
              </a:ln>
              <a:solidFill>
                <a:srgbClr val="D5FFFE"/>
              </a:solidFill>
              <a:effectLst/>
              <a:uLnTx/>
              <a:uFillTx/>
              <a:latin typeface="Arial" panose="020B0604020202020204" pitchFamily="34" charset="0"/>
              <a:ea typeface="+mj-ea"/>
              <a:cs typeface="Arial" panose="020B0604020202020204" pitchFamily="34" charset="0"/>
            </a:endParaRPr>
          </a:p>
        </p:txBody>
      </p:sp>
      <p:sp>
        <p:nvSpPr>
          <p:cNvPr id="3" name="TextBox 2"/>
          <p:cNvSpPr txBox="1"/>
          <p:nvPr/>
        </p:nvSpPr>
        <p:spPr>
          <a:xfrm>
            <a:off x="452753" y="1300083"/>
            <a:ext cx="11243890" cy="1708160"/>
          </a:xfrm>
          <a:prstGeom prst="rect">
            <a:avLst/>
          </a:prstGeom>
          <a:solidFill>
            <a:srgbClr val="D9EFFF"/>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5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Our aim across North West London Integrated Care System (ICS) is, and always will be, to ensure that we provide the highest quality, compassionate, trauma-informed and most appropriate mental health care for people who need it across our boroughs.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5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500" b="0" i="1"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includes increased access to integrated services in the community, inpatient facilities that meet modern standards of acute mental health care, supporting patient dignity and privacy, with ease of access where required. We follow the principles laid out in the Mental Health Capacity Act 2005 that mental health care should be in the least restrictive setting and acute inpatient care should only be used where there is no better alternative.</a:t>
            </a:r>
          </a:p>
        </p:txBody>
      </p:sp>
      <p:sp>
        <p:nvSpPr>
          <p:cNvPr id="15" name="Slide Number Placeholder 2"/>
          <p:cNvSpPr>
            <a:spLocks noGrp="1"/>
          </p:cNvSpPr>
          <p:nvPr>
            <p:ph type="sldNum" sz="quarter" idx="12"/>
          </p:nvPr>
        </p:nvSpPr>
        <p:spPr>
          <a:xfrm>
            <a:off x="4724400" y="6486286"/>
            <a:ext cx="2743200" cy="365125"/>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pic>
        <p:nvPicPr>
          <p:cNvPr id="6" name="Picture 5"/>
          <p:cNvPicPr>
            <a:picLocks noChangeAspect="1"/>
          </p:cNvPicPr>
          <p:nvPr/>
        </p:nvPicPr>
        <p:blipFill>
          <a:blip r:embed="rId2"/>
          <a:stretch>
            <a:fillRect/>
          </a:stretch>
        </p:blipFill>
        <p:spPr>
          <a:xfrm>
            <a:off x="469365" y="3375936"/>
            <a:ext cx="1809378" cy="2522234"/>
          </a:xfrm>
          <a:prstGeom prst="rect">
            <a:avLst/>
          </a:prstGeom>
          <a:ln>
            <a:solidFill>
              <a:srgbClr val="2A90C0"/>
            </a:solidFill>
          </a:ln>
        </p:spPr>
      </p:pic>
      <p:pic>
        <p:nvPicPr>
          <p:cNvPr id="7" name="Picture 6"/>
          <p:cNvPicPr>
            <a:picLocks noChangeAspect="1"/>
          </p:cNvPicPr>
          <p:nvPr/>
        </p:nvPicPr>
        <p:blipFill rotWithShape="1">
          <a:blip r:embed="rId3"/>
          <a:srcRect r="3218"/>
          <a:stretch/>
        </p:blipFill>
        <p:spPr>
          <a:xfrm>
            <a:off x="7564151" y="3482649"/>
            <a:ext cx="1467959" cy="2145037"/>
          </a:xfrm>
          <a:prstGeom prst="rect">
            <a:avLst/>
          </a:prstGeom>
          <a:ln>
            <a:solidFill>
              <a:srgbClr val="2A90C0"/>
            </a:solidFill>
          </a:ln>
        </p:spPr>
      </p:pic>
      <p:sp>
        <p:nvSpPr>
          <p:cNvPr id="10" name="TextBox 9"/>
          <p:cNvSpPr txBox="1"/>
          <p:nvPr/>
        </p:nvSpPr>
        <p:spPr>
          <a:xfrm>
            <a:off x="2375587" y="3425804"/>
            <a:ext cx="2588299"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The NW London </a:t>
            </a:r>
            <a:r>
              <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Like Minded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Case for Change was co-produced on behalf of all 8 CCGs/local stakeholders to improve population mental health and transform local mental health services; overseen by a NW London transformation board.</a:t>
            </a:r>
          </a:p>
        </p:txBody>
      </p:sp>
      <p:pic>
        <p:nvPicPr>
          <p:cNvPr id="12" name="Picture 11">
            <a:extLst>
              <a:ext uri="{FF2B5EF4-FFF2-40B4-BE49-F238E27FC236}">
                <a16:creationId xmlns:a16="http://schemas.microsoft.com/office/drawing/2014/main" id="{5C035FE2-A3C7-284B-A7FB-71D76D7C731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5301501" y="3440692"/>
            <a:ext cx="1425104" cy="2001548"/>
          </a:xfrm>
          <a:prstGeom prst="rect">
            <a:avLst/>
          </a:prstGeom>
          <a:ln>
            <a:solidFill>
              <a:srgbClr val="2A90C0"/>
            </a:solidFill>
          </a:ln>
        </p:spPr>
      </p:pic>
      <p:sp>
        <p:nvSpPr>
          <p:cNvPr id="2" name="Rectangle 1"/>
          <p:cNvSpPr/>
          <p:nvPr/>
        </p:nvSpPr>
        <p:spPr>
          <a:xfrm>
            <a:off x="9178765" y="3513668"/>
            <a:ext cx="2432664" cy="224676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NW London’s response to the </a:t>
            </a:r>
            <a:r>
              <a:rPr kumimoji="0" lang="en-GB"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NHS Long Term Plan </a:t>
            </a:r>
            <a:r>
              <a:rPr kumimoji="0" lang="en-GB"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reiterated our commitment to mental health. Local areas have benefited from investment to expand access, transform and create new services to increase access to care and support. </a:t>
            </a:r>
          </a:p>
        </p:txBody>
      </p:sp>
      <p:pic>
        <p:nvPicPr>
          <p:cNvPr id="11" name="Picture 10"/>
          <p:cNvPicPr>
            <a:picLocks noChangeAspect="1"/>
          </p:cNvPicPr>
          <p:nvPr/>
        </p:nvPicPr>
        <p:blipFill>
          <a:blip r:embed="rId5"/>
          <a:stretch>
            <a:fillRect/>
          </a:stretch>
        </p:blipFill>
        <p:spPr>
          <a:xfrm>
            <a:off x="6139047" y="4225633"/>
            <a:ext cx="1278449" cy="2006714"/>
          </a:xfrm>
          <a:prstGeom prst="rect">
            <a:avLst/>
          </a:prstGeom>
          <a:ln>
            <a:solidFill>
              <a:srgbClr val="005EB8"/>
            </a:solidFill>
          </a:ln>
          <a:effectLst>
            <a:softEdge rad="0"/>
          </a:effectLst>
        </p:spPr>
      </p:pic>
    </p:spTree>
    <p:extLst>
      <p:ext uri="{BB962C8B-B14F-4D97-AF65-F5344CB8AC3E}">
        <p14:creationId xmlns:p14="http://schemas.microsoft.com/office/powerpoint/2010/main" val="443370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a:extLst>
              <a:ext uri="{FF2B5EF4-FFF2-40B4-BE49-F238E27FC236}">
                <a16:creationId xmlns:a16="http://schemas.microsoft.com/office/drawing/2014/main" id="{33D24517-943F-4D5A-8295-A71481A23F9C}"/>
              </a:ext>
            </a:extLst>
          </p:cNvPr>
          <p:cNvSpPr txBox="1">
            <a:spLocks/>
          </p:cNvSpPr>
          <p:nvPr/>
        </p:nvSpPr>
        <p:spPr>
          <a:xfrm>
            <a:off x="402678" y="374044"/>
            <a:ext cx="11377264" cy="543595"/>
          </a:xfrm>
          <a:prstGeom prst="rect">
            <a:avLst/>
          </a:prstGeom>
        </p:spPr>
        <p:txBody>
          <a:bodyPr vert="horz" lIns="91440" tIns="45720" rIns="91440" bIns="45720" rtlCol="0" anchor="ctr">
            <a:noAutofit/>
          </a:bodyPr>
          <a:lstStyle>
            <a:defPPr>
              <a:defRPr lang="en-US"/>
            </a:defPPr>
            <a:lvl1pPr marR="0" lvl="0" indent="0" defTabSz="914377" fontAlgn="auto">
              <a:lnSpc>
                <a:spcPct val="90000"/>
              </a:lnSpc>
              <a:spcBef>
                <a:spcPct val="0"/>
              </a:spcBef>
              <a:spcAft>
                <a:spcPts val="0"/>
              </a:spcAft>
              <a:buClrTx/>
              <a:buSzTx/>
              <a:buFontTx/>
              <a:buNone/>
              <a:tabLst/>
              <a:defRPr kumimoji="0" sz="2500" b="0" i="0" u="none" strike="noStrike" cap="none" spc="0" normalizeH="0" baseline="0">
                <a:ln>
                  <a:noFill/>
                </a:ln>
                <a:solidFill>
                  <a:prstClr val="white"/>
                </a:solidFill>
                <a:effectLst/>
                <a:uLnTx/>
                <a:uFillTx/>
                <a:latin typeface="Arial" panose="020B0604020202020204" pitchFamily="34" charset="0"/>
                <a:ea typeface="+mj-ea"/>
                <a:cs typeface="Arial" panose="020B0604020202020204" pitchFamily="34" charset="0"/>
              </a:defRPr>
            </a:lvl1pPr>
          </a:lstStyle>
          <a:p>
            <a:r>
              <a:rPr lang="en-GB" dirty="0"/>
              <a:t>Our current services</a:t>
            </a:r>
          </a:p>
        </p:txBody>
      </p:sp>
      <p:sp>
        <p:nvSpPr>
          <p:cNvPr id="19" name="Slide Number Placeholder 2"/>
          <p:cNvSpPr txBox="1">
            <a:spLocks/>
          </p:cNvSpPr>
          <p:nvPr/>
        </p:nvSpPr>
        <p:spPr>
          <a:xfrm>
            <a:off x="4724400" y="6486286"/>
            <a:ext cx="27432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22" name="TextBox 21"/>
          <p:cNvSpPr txBox="1"/>
          <p:nvPr/>
        </p:nvSpPr>
        <p:spPr>
          <a:xfrm>
            <a:off x="402678" y="2229914"/>
            <a:ext cx="11252510" cy="1656864"/>
          </a:xfrm>
          <a:prstGeom prst="rect">
            <a:avLst/>
          </a:prstGeom>
          <a:solidFill>
            <a:srgbClr val="E1F0FF"/>
          </a:solidFill>
        </p:spPr>
        <p:txBody>
          <a:bodyPr wrap="square" rtlCol="0">
            <a:spAutoFit/>
          </a:bodyPr>
          <a:lstStyle/>
          <a:p>
            <a:pPr marL="0" marR="0" lvl="0" indent="0" algn="l" defTabSz="914400" rtl="0" eaLnBrk="1" fontAlgn="auto" latinLnBrk="0" hangingPunct="1">
              <a:spcAft>
                <a:spcPts val="60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Questions:</a:t>
            </a:r>
          </a:p>
          <a:p>
            <a:pPr marL="457200" lvl="0" indent="-457200" defTabSz="914377">
              <a:spcAft>
                <a:spcPts val="1000"/>
              </a:spcAft>
              <a:buFont typeface="+mj-lt"/>
              <a:buAutoNum type="arabicParenR"/>
              <a:defRPr/>
            </a:pPr>
            <a:r>
              <a:rPr lang="en-GB" sz="2000" dirty="0">
                <a:latin typeface="Arial" pitchFamily="34" charset="0"/>
                <a:cs typeface="Arial" pitchFamily="34" charset="0"/>
              </a:rPr>
              <a:t>What are the biggest success areas in adult mental health services?</a:t>
            </a:r>
          </a:p>
          <a:p>
            <a:pPr marL="457200" lvl="0" indent="-457200" defTabSz="914377">
              <a:spcAft>
                <a:spcPts val="1000"/>
              </a:spcAft>
              <a:buFont typeface="+mj-lt"/>
              <a:buAutoNum type="arabicParenR"/>
              <a:defRPr/>
            </a:pPr>
            <a:r>
              <a:rPr lang="en-GB" sz="2000" dirty="0">
                <a:latin typeface="Arial" pitchFamily="34" charset="0"/>
                <a:cs typeface="Arial" pitchFamily="34" charset="0"/>
              </a:rPr>
              <a:t>Where are the biggest gaps in adult mental health services?</a:t>
            </a:r>
          </a:p>
          <a:p>
            <a:pPr marL="457200" lvl="0" indent="-457200" defTabSz="914377">
              <a:spcAft>
                <a:spcPts val="1000"/>
              </a:spcAft>
              <a:buFont typeface="+mj-lt"/>
              <a:buAutoNum type="arabicParenR"/>
              <a:defRPr/>
            </a:pPr>
            <a:r>
              <a:rPr lang="en-GB" sz="2000" dirty="0">
                <a:latin typeface="Arial" pitchFamily="34" charset="0"/>
                <a:cs typeface="Arial" pitchFamily="34" charset="0"/>
              </a:rPr>
              <a:t>What are your future priorities for adult mental health services?</a:t>
            </a:r>
          </a:p>
        </p:txBody>
      </p:sp>
    </p:spTree>
    <p:extLst>
      <p:ext uri="{BB962C8B-B14F-4D97-AF65-F5344CB8AC3E}">
        <p14:creationId xmlns:p14="http://schemas.microsoft.com/office/powerpoint/2010/main" val="4083766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593" y="2033072"/>
            <a:ext cx="3085070" cy="3121771"/>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4" name="Rectangle 13"/>
          <p:cNvSpPr/>
          <p:nvPr/>
        </p:nvSpPr>
        <p:spPr>
          <a:xfrm>
            <a:off x="4822816" y="2397569"/>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Community grants programme improving access within difficult to reach communities</a:t>
            </a:r>
          </a:p>
        </p:txBody>
      </p:sp>
      <p:sp>
        <p:nvSpPr>
          <p:cNvPr id="22" name="Rectangle 21"/>
          <p:cNvSpPr/>
          <p:nvPr/>
        </p:nvSpPr>
        <p:spPr>
          <a:xfrm>
            <a:off x="3310738" y="2398479"/>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Active intervention and rapid access to psychological therapies</a:t>
            </a:r>
          </a:p>
        </p:txBody>
      </p:sp>
      <p:sp>
        <p:nvSpPr>
          <p:cNvPr id="21" name="Rectangle 20"/>
          <p:cNvSpPr/>
          <p:nvPr/>
        </p:nvSpPr>
        <p:spPr>
          <a:xfrm>
            <a:off x="1689512" y="2398480"/>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Allocation of resource according to IMDs/ need rather than responding to historical referrals</a:t>
            </a:r>
          </a:p>
        </p:txBody>
      </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4" name="Title 3"/>
          <p:cNvSpPr>
            <a:spLocks noGrp="1"/>
          </p:cNvSpPr>
          <p:nvPr>
            <p:ph type="title"/>
          </p:nvPr>
        </p:nvSpPr>
        <p:spPr/>
        <p:txBody>
          <a:bodyPr vert="horz" lIns="91440" tIns="45720" rIns="91440" bIns="45720" rtlCol="0" anchor="ctr">
            <a:noAutofit/>
          </a:bodyPr>
          <a:lstStyle/>
          <a:p>
            <a:r>
              <a:rPr lang="en-GB" sz="2500" dirty="0">
                <a:solidFill>
                  <a:prstClr val="white"/>
                </a:solidFill>
              </a:rPr>
              <a:t>What are the biggest success areas in adult mental health services?</a:t>
            </a:r>
          </a:p>
        </p:txBody>
      </p:sp>
      <p:sp>
        <p:nvSpPr>
          <p:cNvPr id="8" name="Rectangle 7"/>
          <p:cNvSpPr/>
          <p:nvPr/>
        </p:nvSpPr>
        <p:spPr>
          <a:xfrm>
            <a:off x="10081111" y="2397569"/>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Reduction in inappropriate adult acute out of area placements</a:t>
            </a:r>
          </a:p>
        </p:txBody>
      </p:sp>
      <p:sp>
        <p:nvSpPr>
          <p:cNvPr id="12" name="Rectangle 11"/>
          <p:cNvSpPr/>
          <p:nvPr/>
        </p:nvSpPr>
        <p:spPr>
          <a:xfrm>
            <a:off x="3319630" y="3323506"/>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High uptake of SMI physical health checks – (highest performing ICS in England)</a:t>
            </a:r>
          </a:p>
        </p:txBody>
      </p:sp>
      <p:sp>
        <p:nvSpPr>
          <p:cNvPr id="15" name="Rectangle 14"/>
          <p:cNvSpPr/>
          <p:nvPr/>
        </p:nvSpPr>
        <p:spPr>
          <a:xfrm>
            <a:off x="174247" y="2398480"/>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Political representation is central to mental health strategy</a:t>
            </a:r>
          </a:p>
        </p:txBody>
      </p:sp>
      <p:sp>
        <p:nvSpPr>
          <p:cNvPr id="25" name="TextBox 24"/>
          <p:cNvSpPr txBox="1"/>
          <p:nvPr/>
        </p:nvSpPr>
        <p:spPr>
          <a:xfrm>
            <a:off x="641698" y="2074935"/>
            <a:ext cx="2005913" cy="338554"/>
          </a:xfrm>
          <a:prstGeom prst="rect">
            <a:avLst/>
          </a:prstGeom>
          <a:noFill/>
          <a:ln>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Enablers</a:t>
            </a:r>
          </a:p>
        </p:txBody>
      </p:sp>
      <p:sp>
        <p:nvSpPr>
          <p:cNvPr id="26" name="TextBox 25"/>
          <p:cNvSpPr txBox="1"/>
          <p:nvPr/>
        </p:nvSpPr>
        <p:spPr>
          <a:xfrm>
            <a:off x="3780513" y="2074934"/>
            <a:ext cx="2005913" cy="338554"/>
          </a:xfrm>
          <a:prstGeom prst="rect">
            <a:avLst/>
          </a:prstGeom>
          <a:noFill/>
          <a:ln>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Community</a:t>
            </a:r>
          </a:p>
        </p:txBody>
      </p:sp>
      <p:sp>
        <p:nvSpPr>
          <p:cNvPr id="27" name="TextBox 26"/>
          <p:cNvSpPr txBox="1"/>
          <p:nvPr/>
        </p:nvSpPr>
        <p:spPr>
          <a:xfrm>
            <a:off x="6742740" y="2053899"/>
            <a:ext cx="2374143" cy="338554"/>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Crisis and Alternatives</a:t>
            </a:r>
          </a:p>
        </p:txBody>
      </p:sp>
      <p:sp>
        <p:nvSpPr>
          <p:cNvPr id="28" name="TextBox 27"/>
          <p:cNvSpPr txBox="1"/>
          <p:nvPr/>
        </p:nvSpPr>
        <p:spPr>
          <a:xfrm>
            <a:off x="9533614" y="2029884"/>
            <a:ext cx="2528375" cy="338554"/>
          </a:xfrm>
          <a:prstGeom prst="rect">
            <a:avLst/>
          </a:prstGeom>
          <a:noFill/>
          <a:ln w="28575">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Acute and Inpatient Care</a:t>
            </a:r>
          </a:p>
        </p:txBody>
      </p:sp>
      <p:sp>
        <p:nvSpPr>
          <p:cNvPr id="30" name="Rectangle 29"/>
          <p:cNvSpPr/>
          <p:nvPr/>
        </p:nvSpPr>
        <p:spPr>
          <a:xfrm>
            <a:off x="1689511" y="3323507"/>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Progress in enhancing co-production</a:t>
            </a:r>
          </a:p>
        </p:txBody>
      </p:sp>
      <p:sp>
        <p:nvSpPr>
          <p:cNvPr id="31" name="Rectangle 30"/>
          <p:cNvSpPr/>
          <p:nvPr/>
        </p:nvSpPr>
        <p:spPr>
          <a:xfrm>
            <a:off x="174246" y="3323507"/>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Relationships with VCSE and community partners</a:t>
            </a:r>
          </a:p>
        </p:txBody>
      </p:sp>
      <p:sp>
        <p:nvSpPr>
          <p:cNvPr id="32" name="Rectangle 31"/>
          <p:cNvSpPr/>
          <p:nvPr/>
        </p:nvSpPr>
        <p:spPr>
          <a:xfrm>
            <a:off x="927964" y="4248534"/>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Broader and more diverse range of approaches, interventions and providers</a:t>
            </a:r>
          </a:p>
        </p:txBody>
      </p:sp>
      <p:sp>
        <p:nvSpPr>
          <p:cNvPr id="35" name="Rectangle 34"/>
          <p:cNvSpPr/>
          <p:nvPr/>
        </p:nvSpPr>
        <p:spPr>
          <a:xfrm>
            <a:off x="7968530" y="2389777"/>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Expansions of crisis alternatives e.g. MHCAS, Safe Spaces etc.</a:t>
            </a:r>
          </a:p>
        </p:txBody>
      </p:sp>
      <p:sp>
        <p:nvSpPr>
          <p:cNvPr id="36" name="Rectangle 35"/>
          <p:cNvSpPr/>
          <p:nvPr/>
        </p:nvSpPr>
        <p:spPr>
          <a:xfrm>
            <a:off x="6457710" y="2389777"/>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Suicide prevention projects</a:t>
            </a:r>
          </a:p>
        </p:txBody>
      </p:sp>
      <p:sp>
        <p:nvSpPr>
          <p:cNvPr id="7" name="Rectangle 6"/>
          <p:cNvSpPr/>
          <p:nvPr/>
        </p:nvSpPr>
        <p:spPr>
          <a:xfrm>
            <a:off x="7213119" y="3315259"/>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Community / home treatment support post-discharge to prevent readmission</a:t>
            </a:r>
          </a:p>
        </p:txBody>
      </p:sp>
      <p:sp>
        <p:nvSpPr>
          <p:cNvPr id="37" name="Rectangle 36"/>
          <p:cNvSpPr/>
          <p:nvPr/>
        </p:nvSpPr>
        <p:spPr>
          <a:xfrm>
            <a:off x="4822815" y="3323051"/>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Specialist care for older adults</a:t>
            </a:r>
          </a:p>
        </p:txBody>
      </p:sp>
      <p:sp>
        <p:nvSpPr>
          <p:cNvPr id="29" name="Rectangle 28"/>
          <p:cNvSpPr/>
          <p:nvPr/>
        </p:nvSpPr>
        <p:spPr>
          <a:xfrm>
            <a:off x="4822817" y="424853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Service expansion on many community and specialist teams e.g. Perinatal, Individual Placement &amp; Support</a:t>
            </a:r>
          </a:p>
        </p:txBody>
      </p:sp>
      <p:sp>
        <p:nvSpPr>
          <p:cNvPr id="38" name="Rectangle 37"/>
          <p:cNvSpPr/>
          <p:nvPr/>
        </p:nvSpPr>
        <p:spPr>
          <a:xfrm>
            <a:off x="3310738" y="424853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Provision put in place to meet the needs of people that do not meet thresholds for traditional services</a:t>
            </a:r>
          </a:p>
        </p:txBody>
      </p:sp>
      <p:sp>
        <p:nvSpPr>
          <p:cNvPr id="24" name="Rectangle 23"/>
          <p:cNvSpPr/>
          <p:nvPr/>
        </p:nvSpPr>
        <p:spPr>
          <a:xfrm>
            <a:off x="3240934" y="2029885"/>
            <a:ext cx="3085070" cy="3121771"/>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Rectangle 32"/>
          <p:cNvSpPr/>
          <p:nvPr/>
        </p:nvSpPr>
        <p:spPr>
          <a:xfrm>
            <a:off x="6387275" y="2029884"/>
            <a:ext cx="3085070" cy="3121771"/>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Rectangle 33"/>
          <p:cNvSpPr/>
          <p:nvPr/>
        </p:nvSpPr>
        <p:spPr>
          <a:xfrm>
            <a:off x="9549782" y="2029883"/>
            <a:ext cx="2529326" cy="3121771"/>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4630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593" y="1645894"/>
            <a:ext cx="3085070" cy="4075628"/>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4" name="Title 3"/>
          <p:cNvSpPr>
            <a:spLocks noGrp="1"/>
          </p:cNvSpPr>
          <p:nvPr>
            <p:ph type="title"/>
          </p:nvPr>
        </p:nvSpPr>
        <p:spPr/>
        <p:txBody>
          <a:bodyPr vert="horz" lIns="91440" tIns="45720" rIns="91440" bIns="45720" rtlCol="0" anchor="ctr">
            <a:noAutofit/>
          </a:bodyPr>
          <a:lstStyle/>
          <a:p>
            <a:r>
              <a:rPr lang="en-GB" sz="2500" dirty="0">
                <a:solidFill>
                  <a:prstClr val="white"/>
                </a:solidFill>
              </a:rPr>
              <a:t>What are the biggest gaps in adult mental health services?</a:t>
            </a:r>
          </a:p>
        </p:txBody>
      </p:sp>
      <p:sp>
        <p:nvSpPr>
          <p:cNvPr id="25" name="TextBox 24"/>
          <p:cNvSpPr txBox="1"/>
          <p:nvPr/>
        </p:nvSpPr>
        <p:spPr>
          <a:xfrm>
            <a:off x="641698" y="1687757"/>
            <a:ext cx="2005913" cy="338554"/>
          </a:xfrm>
          <a:prstGeom prst="rect">
            <a:avLst/>
          </a:prstGeom>
          <a:noFill/>
          <a:ln>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Enablers</a:t>
            </a:r>
          </a:p>
        </p:txBody>
      </p:sp>
      <p:sp>
        <p:nvSpPr>
          <p:cNvPr id="26" name="TextBox 25"/>
          <p:cNvSpPr txBox="1"/>
          <p:nvPr/>
        </p:nvSpPr>
        <p:spPr>
          <a:xfrm>
            <a:off x="3780513" y="1687756"/>
            <a:ext cx="2005913" cy="338554"/>
          </a:xfrm>
          <a:prstGeom prst="rect">
            <a:avLst/>
          </a:prstGeom>
          <a:noFill/>
          <a:ln>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Community</a:t>
            </a:r>
          </a:p>
        </p:txBody>
      </p:sp>
      <p:sp>
        <p:nvSpPr>
          <p:cNvPr id="27" name="TextBox 26"/>
          <p:cNvSpPr txBox="1"/>
          <p:nvPr/>
        </p:nvSpPr>
        <p:spPr>
          <a:xfrm>
            <a:off x="6469878" y="1681308"/>
            <a:ext cx="2374143" cy="338554"/>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Crisis and Alternatives</a:t>
            </a:r>
          </a:p>
        </p:txBody>
      </p:sp>
      <p:sp>
        <p:nvSpPr>
          <p:cNvPr id="28" name="TextBox 27"/>
          <p:cNvSpPr txBox="1"/>
          <p:nvPr/>
        </p:nvSpPr>
        <p:spPr>
          <a:xfrm>
            <a:off x="9262739" y="1649367"/>
            <a:ext cx="2528375" cy="338554"/>
          </a:xfrm>
          <a:prstGeom prst="rect">
            <a:avLst/>
          </a:prstGeom>
          <a:noFill/>
          <a:ln w="28575">
            <a:noFill/>
          </a:ln>
        </p:spPr>
        <p:txBody>
          <a:bodyPr wrap="square"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Acute and Inpatient Care</a:t>
            </a:r>
          </a:p>
        </p:txBody>
      </p:sp>
      <p:sp>
        <p:nvSpPr>
          <p:cNvPr id="24" name="Rectangle 23"/>
          <p:cNvSpPr/>
          <p:nvPr/>
        </p:nvSpPr>
        <p:spPr>
          <a:xfrm>
            <a:off x="3240934" y="1642707"/>
            <a:ext cx="3085070" cy="4078815"/>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Rectangle 32"/>
          <p:cNvSpPr/>
          <p:nvPr/>
        </p:nvSpPr>
        <p:spPr>
          <a:xfrm>
            <a:off x="8989340" y="1642706"/>
            <a:ext cx="3085070" cy="4078816"/>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Rectangle 33"/>
          <p:cNvSpPr/>
          <p:nvPr/>
        </p:nvSpPr>
        <p:spPr>
          <a:xfrm>
            <a:off x="6390293" y="1642706"/>
            <a:ext cx="2529326" cy="4093403"/>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9" name="Rectangle 38"/>
          <p:cNvSpPr/>
          <p:nvPr/>
        </p:nvSpPr>
        <p:spPr>
          <a:xfrm>
            <a:off x="3303640" y="199049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Pathway for those with co-occurring conditions</a:t>
            </a:r>
          </a:p>
        </p:txBody>
      </p:sp>
      <p:sp>
        <p:nvSpPr>
          <p:cNvPr id="40" name="Rectangle 39"/>
          <p:cNvSpPr/>
          <p:nvPr/>
        </p:nvSpPr>
        <p:spPr>
          <a:xfrm>
            <a:off x="167302" y="1987921"/>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Meeting changes in demand/ need, particularly socio economic issues post-Covid</a:t>
            </a:r>
          </a:p>
        </p:txBody>
      </p:sp>
      <p:sp>
        <p:nvSpPr>
          <p:cNvPr id="41" name="Rectangle 40"/>
          <p:cNvSpPr/>
          <p:nvPr/>
        </p:nvSpPr>
        <p:spPr>
          <a:xfrm>
            <a:off x="9060986" y="1998647"/>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Further work required to optimise flow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42" name="Rectangle 41"/>
          <p:cNvSpPr/>
          <p:nvPr/>
        </p:nvSpPr>
        <p:spPr>
          <a:xfrm>
            <a:off x="6940255" y="2930074"/>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Lack of crisis provision for older adults</a:t>
            </a:r>
          </a:p>
        </p:txBody>
      </p:sp>
      <p:sp>
        <p:nvSpPr>
          <p:cNvPr id="43" name="Rectangle 42"/>
          <p:cNvSpPr/>
          <p:nvPr/>
        </p:nvSpPr>
        <p:spPr>
          <a:xfrm>
            <a:off x="1694282" y="1987921"/>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Services need to be culturally competent</a:t>
            </a:r>
          </a:p>
        </p:txBody>
      </p:sp>
      <p:sp>
        <p:nvSpPr>
          <p:cNvPr id="44" name="Rectangle 43"/>
          <p:cNvSpPr/>
          <p:nvPr/>
        </p:nvSpPr>
        <p:spPr>
          <a:xfrm>
            <a:off x="162325" y="2915487"/>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Workforce knowledge around signposting and role of other stakeholders</a:t>
            </a:r>
          </a:p>
        </p:txBody>
      </p:sp>
      <p:sp>
        <p:nvSpPr>
          <p:cNvPr id="45" name="Rectangle 44"/>
          <p:cNvSpPr/>
          <p:nvPr/>
        </p:nvSpPr>
        <p:spPr>
          <a:xfrm>
            <a:off x="1688862" y="291568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Need to better understand diversity and deprivation; understand impact of changes in demand </a:t>
            </a:r>
          </a:p>
        </p:txBody>
      </p:sp>
      <p:sp>
        <p:nvSpPr>
          <p:cNvPr id="46" name="Rectangle 45"/>
          <p:cNvSpPr/>
          <p:nvPr/>
        </p:nvSpPr>
        <p:spPr>
          <a:xfrm>
            <a:off x="145054" y="384305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Workforce challenges – recruitment and retention issues causing gaps in staffing</a:t>
            </a:r>
          </a:p>
        </p:txBody>
      </p:sp>
      <p:sp>
        <p:nvSpPr>
          <p:cNvPr id="47" name="Rectangle 46"/>
          <p:cNvSpPr/>
          <p:nvPr/>
        </p:nvSpPr>
        <p:spPr>
          <a:xfrm>
            <a:off x="1684905" y="3843445"/>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Services need to be better integrated to reduce silos and gaps in threshold</a:t>
            </a:r>
          </a:p>
        </p:txBody>
      </p:sp>
      <p:sp>
        <p:nvSpPr>
          <p:cNvPr id="48" name="Rectangle 47"/>
          <p:cNvSpPr/>
          <p:nvPr/>
        </p:nvSpPr>
        <p:spPr>
          <a:xfrm>
            <a:off x="145054" y="4770619"/>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Need to be more focussed on prevention – primary, secondary and at scale</a:t>
            </a:r>
          </a:p>
        </p:txBody>
      </p:sp>
      <p:sp>
        <p:nvSpPr>
          <p:cNvPr id="49" name="Rectangle 48"/>
          <p:cNvSpPr/>
          <p:nvPr/>
        </p:nvSpPr>
        <p:spPr>
          <a:xfrm>
            <a:off x="4832681" y="198973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Improve physical health follow up interventions </a:t>
            </a:r>
          </a:p>
        </p:txBody>
      </p:sp>
      <p:sp>
        <p:nvSpPr>
          <p:cNvPr id="50" name="Rectangle 49"/>
          <p:cNvSpPr/>
          <p:nvPr/>
        </p:nvSpPr>
        <p:spPr>
          <a:xfrm>
            <a:off x="3303640" y="2915487"/>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Increasing complexity of presentations within the community</a:t>
            </a:r>
          </a:p>
        </p:txBody>
      </p:sp>
      <p:sp>
        <p:nvSpPr>
          <p:cNvPr id="51" name="Rectangle 50"/>
          <p:cNvSpPr/>
          <p:nvPr/>
        </p:nvSpPr>
        <p:spPr>
          <a:xfrm>
            <a:off x="4827196" y="2915487"/>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Multiple needs of people include social needs as well as mental health need</a:t>
            </a:r>
          </a:p>
        </p:txBody>
      </p:sp>
      <p:sp>
        <p:nvSpPr>
          <p:cNvPr id="52" name="Rectangle 51"/>
          <p:cNvSpPr/>
          <p:nvPr/>
        </p:nvSpPr>
        <p:spPr>
          <a:xfrm>
            <a:off x="10564090" y="1994582"/>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Increasing bed pressure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3" name="Rectangle 52"/>
          <p:cNvSpPr/>
          <p:nvPr/>
        </p:nvSpPr>
        <p:spPr>
          <a:xfrm>
            <a:off x="10564090" y="2922148"/>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Prevent long inpatient stays (e.g. Amadeus recovery house model)</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54" name="Rectangle 53"/>
          <p:cNvSpPr/>
          <p:nvPr/>
        </p:nvSpPr>
        <p:spPr>
          <a:xfrm>
            <a:off x="9060986" y="2922148"/>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Long waits for people in Emergency Departments – lack of optimal environment</a:t>
            </a:r>
          </a:p>
        </p:txBody>
      </p:sp>
      <p:sp>
        <p:nvSpPr>
          <p:cNvPr id="55" name="Rectangle 54"/>
          <p:cNvSpPr/>
          <p:nvPr/>
        </p:nvSpPr>
        <p:spPr>
          <a:xfrm>
            <a:off x="6940256" y="2002508"/>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High intensity users with multiple long term conditions and co-morbidity</a:t>
            </a:r>
          </a:p>
        </p:txBody>
      </p:sp>
      <p:sp>
        <p:nvSpPr>
          <p:cNvPr id="56" name="Rectangle 55"/>
          <p:cNvSpPr/>
          <p:nvPr/>
        </p:nvSpPr>
        <p:spPr>
          <a:xfrm>
            <a:off x="9810234" y="384305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Training for MH and acute workforce to upskill and improve confidence and ability to manage conditions</a:t>
            </a:r>
          </a:p>
        </p:txBody>
      </p:sp>
      <p:sp>
        <p:nvSpPr>
          <p:cNvPr id="57" name="Rectangle 56"/>
          <p:cNvSpPr/>
          <p:nvPr/>
        </p:nvSpPr>
        <p:spPr>
          <a:xfrm>
            <a:off x="1685282" y="4771208"/>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Can be difficult for non-English speakers to access services</a:t>
            </a:r>
          </a:p>
        </p:txBody>
      </p:sp>
      <p:sp>
        <p:nvSpPr>
          <p:cNvPr id="58" name="Rectangle 57"/>
          <p:cNvSpPr/>
          <p:nvPr/>
        </p:nvSpPr>
        <p:spPr>
          <a:xfrm>
            <a:off x="4072210" y="3848961"/>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Disconnect between community based health and social care organisations</a:t>
            </a:r>
          </a:p>
        </p:txBody>
      </p:sp>
    </p:spTree>
    <p:extLst>
      <p:ext uri="{BB962C8B-B14F-4D97-AF65-F5344CB8AC3E}">
        <p14:creationId xmlns:p14="http://schemas.microsoft.com/office/powerpoint/2010/main" val="1654057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4593" y="1645894"/>
            <a:ext cx="3085070" cy="4075628"/>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 name="Slide Number Placeholder 2"/>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E76F84FA-B8EB-462F-97BA-032CB76B4E3A}" type="slidenum">
              <a:rPr kumimoji="0" lang="en-GB" sz="1200" b="0" i="0" u="none" strike="noStrike" kern="1200" cap="none" spc="0" normalizeH="0" baseline="0" noProof="0" smtClean="0">
                <a:ln>
                  <a:noFill/>
                </a:ln>
                <a:solidFill>
                  <a:prstClr val="black">
                    <a:tint val="75000"/>
                  </a:prstClr>
                </a:solidFill>
                <a:effectLst/>
                <a:uLnTx/>
                <a:uFillTx/>
                <a:latin typeface="Arial" panose="020B0604020202020204" pitchFamily="34" charset="0"/>
                <a:ea typeface="+mn-ea"/>
                <a:cs typeface="Arial" panose="020B0604020202020204" pitchFamily="34" charset="0"/>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dirty="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4" name="Title 3"/>
          <p:cNvSpPr>
            <a:spLocks noGrp="1"/>
          </p:cNvSpPr>
          <p:nvPr>
            <p:ph type="title"/>
          </p:nvPr>
        </p:nvSpPr>
        <p:spPr/>
        <p:txBody>
          <a:bodyPr vert="horz" lIns="91440" tIns="45720" rIns="91440" bIns="45720" rtlCol="0" anchor="ctr">
            <a:noAutofit/>
          </a:bodyPr>
          <a:lstStyle/>
          <a:p>
            <a:r>
              <a:rPr lang="en-GB" sz="2500" dirty="0">
                <a:solidFill>
                  <a:prstClr val="white"/>
                </a:solidFill>
              </a:rPr>
              <a:t>What are your future priorities for adult mental health services?</a:t>
            </a:r>
          </a:p>
        </p:txBody>
      </p:sp>
      <p:sp>
        <p:nvSpPr>
          <p:cNvPr id="25" name="TextBox 24"/>
          <p:cNvSpPr txBox="1"/>
          <p:nvPr/>
        </p:nvSpPr>
        <p:spPr>
          <a:xfrm>
            <a:off x="623598" y="1681308"/>
            <a:ext cx="2005913" cy="338554"/>
          </a:xfrm>
          <a:prstGeom prst="rect">
            <a:avLst/>
          </a:prstGeom>
          <a:noFill/>
          <a:ln>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Enablers</a:t>
            </a:r>
          </a:p>
        </p:txBody>
      </p:sp>
      <p:sp>
        <p:nvSpPr>
          <p:cNvPr id="26" name="TextBox 25"/>
          <p:cNvSpPr txBox="1"/>
          <p:nvPr/>
        </p:nvSpPr>
        <p:spPr>
          <a:xfrm>
            <a:off x="3780513" y="1687756"/>
            <a:ext cx="2005913" cy="338554"/>
          </a:xfrm>
          <a:prstGeom prst="rect">
            <a:avLst/>
          </a:prstGeom>
          <a:noFill/>
          <a:ln>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Community</a:t>
            </a:r>
          </a:p>
        </p:txBody>
      </p:sp>
      <p:sp>
        <p:nvSpPr>
          <p:cNvPr id="27" name="TextBox 26"/>
          <p:cNvSpPr txBox="1"/>
          <p:nvPr/>
        </p:nvSpPr>
        <p:spPr>
          <a:xfrm>
            <a:off x="6469878" y="1681308"/>
            <a:ext cx="2374143" cy="338554"/>
          </a:xfrm>
          <a:prstGeom prst="rect">
            <a:avLst/>
          </a:prstGeom>
          <a:noFill/>
          <a:ln>
            <a:no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Crisis and Alternatives</a:t>
            </a:r>
          </a:p>
        </p:txBody>
      </p:sp>
      <p:sp>
        <p:nvSpPr>
          <p:cNvPr id="28" name="TextBox 27"/>
          <p:cNvSpPr txBox="1"/>
          <p:nvPr/>
        </p:nvSpPr>
        <p:spPr>
          <a:xfrm>
            <a:off x="9262739" y="1649367"/>
            <a:ext cx="2528375" cy="338554"/>
          </a:xfrm>
          <a:prstGeom prst="rect">
            <a:avLst/>
          </a:prstGeom>
          <a:noFill/>
          <a:ln w="28575">
            <a:no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Acute and Inpatient Care</a:t>
            </a:r>
          </a:p>
        </p:txBody>
      </p:sp>
      <p:sp>
        <p:nvSpPr>
          <p:cNvPr id="24" name="Rectangle 23"/>
          <p:cNvSpPr/>
          <p:nvPr/>
        </p:nvSpPr>
        <p:spPr>
          <a:xfrm>
            <a:off x="3240934" y="1642707"/>
            <a:ext cx="3085070" cy="4078815"/>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3" name="Rectangle 32"/>
          <p:cNvSpPr/>
          <p:nvPr/>
        </p:nvSpPr>
        <p:spPr>
          <a:xfrm>
            <a:off x="8989340" y="1642706"/>
            <a:ext cx="3085070" cy="4078816"/>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4" name="Rectangle 33"/>
          <p:cNvSpPr/>
          <p:nvPr/>
        </p:nvSpPr>
        <p:spPr>
          <a:xfrm>
            <a:off x="6390293" y="1642706"/>
            <a:ext cx="2529326" cy="4093403"/>
          </a:xfrm>
          <a:prstGeom prst="rect">
            <a:avLst/>
          </a:prstGeom>
          <a:noFill/>
          <a:ln w="28575">
            <a:solidFill>
              <a:srgbClr val="004B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6" name="Rectangle 35"/>
          <p:cNvSpPr/>
          <p:nvPr/>
        </p:nvSpPr>
        <p:spPr>
          <a:xfrm>
            <a:off x="4833518" y="1970810"/>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Substance misuse – example of where there should be a shared pathway</a:t>
            </a:r>
          </a:p>
        </p:txBody>
      </p:sp>
      <p:sp>
        <p:nvSpPr>
          <p:cNvPr id="37" name="Rectangle 36"/>
          <p:cNvSpPr/>
          <p:nvPr/>
        </p:nvSpPr>
        <p:spPr>
          <a:xfrm>
            <a:off x="6944831" y="2918914"/>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Direct access for London Ambulance Service</a:t>
            </a:r>
          </a:p>
        </p:txBody>
      </p:sp>
      <p:sp>
        <p:nvSpPr>
          <p:cNvPr id="38" name="Rectangle 37"/>
          <p:cNvSpPr/>
          <p:nvPr/>
        </p:nvSpPr>
        <p:spPr>
          <a:xfrm>
            <a:off x="1670851" y="197248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Allocation of resource according to IMDs/ need rather than responding to historical referrals</a:t>
            </a:r>
          </a:p>
        </p:txBody>
      </p:sp>
      <p:sp>
        <p:nvSpPr>
          <p:cNvPr id="59" name="Rectangle 58"/>
          <p:cNvSpPr/>
          <p:nvPr/>
        </p:nvSpPr>
        <p:spPr>
          <a:xfrm>
            <a:off x="3311596" y="197248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Underserved communities – culturally informed outreach to these groups</a:t>
            </a:r>
          </a:p>
        </p:txBody>
      </p:sp>
      <p:sp>
        <p:nvSpPr>
          <p:cNvPr id="60" name="Rectangle 59"/>
          <p:cNvSpPr/>
          <p:nvPr/>
        </p:nvSpPr>
        <p:spPr>
          <a:xfrm>
            <a:off x="9051649" y="1988100"/>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Develop and implement best practice mental health workforce models for Acute Trusts</a:t>
            </a:r>
          </a:p>
        </p:txBody>
      </p:sp>
      <p:sp>
        <p:nvSpPr>
          <p:cNvPr id="61" name="Rectangle 60"/>
          <p:cNvSpPr/>
          <p:nvPr/>
        </p:nvSpPr>
        <p:spPr>
          <a:xfrm>
            <a:off x="10568743" y="2918914"/>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Care home liaison – both for dementia and functional illness</a:t>
            </a:r>
          </a:p>
        </p:txBody>
      </p:sp>
      <p:sp>
        <p:nvSpPr>
          <p:cNvPr id="62" name="Rectangle 61"/>
          <p:cNvSpPr/>
          <p:nvPr/>
        </p:nvSpPr>
        <p:spPr>
          <a:xfrm>
            <a:off x="3303055" y="2898512"/>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Pathway/support for young adults with multiple needs</a:t>
            </a:r>
          </a:p>
        </p:txBody>
      </p:sp>
      <p:sp>
        <p:nvSpPr>
          <p:cNvPr id="63" name="Rectangle 62"/>
          <p:cNvSpPr/>
          <p:nvPr/>
        </p:nvSpPr>
        <p:spPr>
          <a:xfrm>
            <a:off x="159333" y="1972483"/>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Sharing risks, bring together multiple stakeholders (housing, health, social care)</a:t>
            </a:r>
          </a:p>
        </p:txBody>
      </p:sp>
      <p:sp>
        <p:nvSpPr>
          <p:cNvPr id="64" name="Rectangle 63"/>
          <p:cNvSpPr/>
          <p:nvPr/>
        </p:nvSpPr>
        <p:spPr>
          <a:xfrm>
            <a:off x="1670851" y="2898512"/>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Shared sense of who can deliver parts of the pathway</a:t>
            </a:r>
          </a:p>
        </p:txBody>
      </p:sp>
      <p:sp>
        <p:nvSpPr>
          <p:cNvPr id="65" name="Rectangle 64"/>
          <p:cNvSpPr/>
          <p:nvPr/>
        </p:nvSpPr>
        <p:spPr>
          <a:xfrm>
            <a:off x="157149" y="2903184"/>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Trauma informed workforce</a:t>
            </a:r>
          </a:p>
        </p:txBody>
      </p:sp>
      <p:sp>
        <p:nvSpPr>
          <p:cNvPr id="66" name="Rectangle 65"/>
          <p:cNvSpPr/>
          <p:nvPr/>
        </p:nvSpPr>
        <p:spPr>
          <a:xfrm>
            <a:off x="10568744" y="1988100"/>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Optimal places for MH patients to wait for placements – how to share risk between MH and Acute trusts</a:t>
            </a:r>
          </a:p>
        </p:txBody>
      </p:sp>
      <p:sp>
        <p:nvSpPr>
          <p:cNvPr id="67" name="Rectangle 66"/>
          <p:cNvSpPr/>
          <p:nvPr/>
        </p:nvSpPr>
        <p:spPr>
          <a:xfrm>
            <a:off x="4068287" y="3826876"/>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Improvements in core community MH services </a:t>
            </a:r>
          </a:p>
        </p:txBody>
      </p:sp>
      <p:sp>
        <p:nvSpPr>
          <p:cNvPr id="68" name="Rectangle 67"/>
          <p:cNvSpPr/>
          <p:nvPr/>
        </p:nvSpPr>
        <p:spPr>
          <a:xfrm>
            <a:off x="4833517" y="2909055"/>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Address prevalence of significant MH need in 18-24 ethnic minority groups</a:t>
            </a:r>
          </a:p>
        </p:txBody>
      </p:sp>
      <p:sp>
        <p:nvSpPr>
          <p:cNvPr id="69" name="Rectangle 68"/>
          <p:cNvSpPr/>
          <p:nvPr/>
        </p:nvSpPr>
        <p:spPr>
          <a:xfrm>
            <a:off x="157149" y="3826876"/>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Move away from focus on crises and think more about services that can prevent crises </a:t>
            </a:r>
          </a:p>
        </p:txBody>
      </p:sp>
      <p:sp>
        <p:nvSpPr>
          <p:cNvPr id="70" name="Rectangle 69"/>
          <p:cNvSpPr/>
          <p:nvPr/>
        </p:nvSpPr>
        <p:spPr>
          <a:xfrm>
            <a:off x="6960255" y="4780542"/>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Improved support at risk of re-admission (particularly psychotic illness), link to placements / housing</a:t>
            </a:r>
          </a:p>
        </p:txBody>
      </p:sp>
      <p:sp>
        <p:nvSpPr>
          <p:cNvPr id="71" name="Rectangle 70"/>
          <p:cNvSpPr/>
          <p:nvPr/>
        </p:nvSpPr>
        <p:spPr>
          <a:xfrm>
            <a:off x="9063076" y="2918914"/>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Additional and improved mental health spaces in and adjacent to EDs</a:t>
            </a:r>
          </a:p>
        </p:txBody>
      </p:sp>
      <p:sp>
        <p:nvSpPr>
          <p:cNvPr id="72" name="Rectangle 71"/>
          <p:cNvSpPr/>
          <p:nvPr/>
        </p:nvSpPr>
        <p:spPr>
          <a:xfrm>
            <a:off x="6948049" y="3849728"/>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AMHP coverage across the sector – increase out of hours provision for more timely decisions</a:t>
            </a:r>
          </a:p>
        </p:txBody>
      </p:sp>
      <p:sp>
        <p:nvSpPr>
          <p:cNvPr id="73" name="Rectangle 72"/>
          <p:cNvSpPr/>
          <p:nvPr/>
        </p:nvSpPr>
        <p:spPr>
          <a:xfrm>
            <a:off x="6938264" y="1988100"/>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More and better community crisis alternatives e.g. safe spaces, crisis houses, stepdown beds</a:t>
            </a:r>
          </a:p>
        </p:txBody>
      </p:sp>
      <p:sp>
        <p:nvSpPr>
          <p:cNvPr id="74" name="Rectangle 73"/>
          <p:cNvSpPr/>
          <p:nvPr/>
        </p:nvSpPr>
        <p:spPr>
          <a:xfrm>
            <a:off x="1670851" y="3826876"/>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Parents mental health issues and impact on CYP / young adults</a:t>
            </a:r>
          </a:p>
        </p:txBody>
      </p:sp>
      <p:sp>
        <p:nvSpPr>
          <p:cNvPr id="75" name="Rectangle 74"/>
          <p:cNvSpPr/>
          <p:nvPr/>
        </p:nvSpPr>
        <p:spPr>
          <a:xfrm>
            <a:off x="909862" y="4750569"/>
            <a:ext cx="1433383" cy="864000"/>
          </a:xfrm>
          <a:prstGeom prst="rect">
            <a:avLst/>
          </a:prstGeom>
          <a:solidFill>
            <a:srgbClr val="D9E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System perspective on new roles and accountability</a:t>
            </a:r>
          </a:p>
        </p:txBody>
      </p:sp>
    </p:spTree>
    <p:extLst>
      <p:ext uri="{BB962C8B-B14F-4D97-AF65-F5344CB8AC3E}">
        <p14:creationId xmlns:p14="http://schemas.microsoft.com/office/powerpoint/2010/main" val="3696578191"/>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6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66326E1111D89438A3085FDE9A5FD0F" ma:contentTypeVersion="19" ma:contentTypeDescription="Create a new document." ma:contentTypeScope="" ma:versionID="0029d1c8254a05e557db423190cb9274">
  <xsd:schema xmlns:xsd="http://www.w3.org/2001/XMLSchema" xmlns:xs="http://www.w3.org/2001/XMLSchema" xmlns:p="http://schemas.microsoft.com/office/2006/metadata/properties" xmlns:ns1="http://schemas.microsoft.com/sharepoint/v3" xmlns:ns2="24d292ad-1d7b-47bb-988d-0421f47b48dd" xmlns:ns3="66dc577f-7463-49c1-b6b4-ba31d4c27bbb" targetNamespace="http://schemas.microsoft.com/office/2006/metadata/properties" ma:root="true" ma:fieldsID="9a1a1b6e1d7986f45178bd551042afa9" ns1:_="" ns2:_="" ns3:_="">
    <xsd:import namespace="http://schemas.microsoft.com/sharepoint/v3"/>
    <xsd:import namespace="24d292ad-1d7b-47bb-988d-0421f47b48dd"/>
    <xsd:import namespace="66dc577f-7463-49c1-b6b4-ba31d4c27bb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ServiceGenerationTime" minOccurs="0"/>
                <xsd:element ref="ns2:MediaServiceEventHashCode" minOccurs="0"/>
                <xsd:element ref="ns1:_ip_UnifiedCompliancePolicyProperties" minOccurs="0"/>
                <xsd:element ref="ns1:_ip_UnifiedCompliancePolicyUIAc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d292ad-1d7b-47bb-988d-0421f47b48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2"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47ed7110-f592-4c9a-8fba-958c55cbc31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dc577f-7463-49c1-b6b4-ba31d4c27bbb"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e6362ba2-87ba-4762-9774-42b2a5749c05}" ma:internalName="TaxCatchAll" ma:showField="CatchAllData" ma:web="66dc577f-7463-49c1-b6b4-ba31d4c27bb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5E0252-E6CD-4ED1-BD11-AC780A434E72}"/>
</file>

<file path=customXml/itemProps2.xml><?xml version="1.0" encoding="utf-8"?>
<ds:datastoreItem xmlns:ds="http://schemas.openxmlformats.org/officeDocument/2006/customXml" ds:itemID="{B8A78436-2B99-4CE6-87F8-6A6524558A86}"/>
</file>

<file path=docProps/app.xml><?xml version="1.0" encoding="utf-8"?>
<Properties xmlns="http://schemas.openxmlformats.org/officeDocument/2006/extended-properties" xmlns:vt="http://schemas.openxmlformats.org/officeDocument/2006/docPropsVTypes">
  <TotalTime>0</TotalTime>
  <Words>1794</Words>
  <Application>Microsoft Office PowerPoint</Application>
  <PresentationFormat>Widescreen</PresentationFormat>
  <Paragraphs>142</Paragraphs>
  <Slides>10</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10</vt:i4>
      </vt:variant>
    </vt:vector>
  </HeadingPairs>
  <TitlesOfParts>
    <vt:vector size="17" baseType="lpstr">
      <vt:lpstr>Arial</vt:lpstr>
      <vt:lpstr>Calibri</vt:lpstr>
      <vt:lpstr>Wingdings</vt:lpstr>
      <vt:lpstr>1_Office Theme</vt:lpstr>
      <vt:lpstr>6_Office Theme</vt:lpstr>
      <vt:lpstr>2_Office Theme</vt:lpstr>
      <vt:lpstr>3_Office Theme</vt:lpstr>
      <vt:lpstr>PowerPoint Presentation</vt:lpstr>
      <vt:lpstr>PowerPoint Presentation</vt:lpstr>
      <vt:lpstr>NW London residents’ insights analysis (1/2)</vt:lpstr>
      <vt:lpstr>NW London residents’ insights analysis (2/2)</vt:lpstr>
      <vt:lpstr>PowerPoint Presentation</vt:lpstr>
      <vt:lpstr>PowerPoint Presentation</vt:lpstr>
      <vt:lpstr>What are the biggest success areas in adult mental health services?</vt:lpstr>
      <vt:lpstr>What are the biggest gaps in adult mental health services?</vt:lpstr>
      <vt:lpstr>What are your future priorities for adult mental health services?</vt:lpstr>
      <vt:lpstr>Summary of key themes</vt:lpstr>
    </vt:vector>
  </TitlesOfParts>
  <Company>NWLONDONCCGS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MHLDA Programme Executive: Agenda</dc:title>
  <dc:creator>Katie Horrell</dc:creator>
  <cp:lastModifiedBy>Phayza Fudlalla</cp:lastModifiedBy>
  <cp:revision>475</cp:revision>
  <dcterms:created xsi:type="dcterms:W3CDTF">2022-08-10T07:47:55Z</dcterms:created>
  <dcterms:modified xsi:type="dcterms:W3CDTF">2023-09-26T15:46:35Z</dcterms:modified>
</cp:coreProperties>
</file>