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3" r:id="rId3"/>
    <p:sldMasterId id="2147483673" r:id="rId4"/>
  </p:sldMasterIdLst>
  <p:notesMasterIdLst>
    <p:notesMasterId r:id="rId23"/>
  </p:notesMasterIdLst>
  <p:sldIdLst>
    <p:sldId id="318" r:id="rId5"/>
    <p:sldId id="2147475189" r:id="rId6"/>
    <p:sldId id="2147475231" r:id="rId7"/>
    <p:sldId id="2147475188" r:id="rId8"/>
    <p:sldId id="2147475239" r:id="rId9"/>
    <p:sldId id="2147475233" r:id="rId10"/>
    <p:sldId id="2147475240" r:id="rId11"/>
    <p:sldId id="2147475237" r:id="rId12"/>
    <p:sldId id="2147475235" r:id="rId13"/>
    <p:sldId id="2147475241" r:id="rId14"/>
    <p:sldId id="2147475242" r:id="rId15"/>
    <p:sldId id="2147475243" r:id="rId16"/>
    <p:sldId id="2147475234" r:id="rId17"/>
    <p:sldId id="2147475236" r:id="rId18"/>
    <p:sldId id="258" r:id="rId19"/>
    <p:sldId id="2147475244" r:id="rId20"/>
    <p:sldId id="2147475247" r:id="rId21"/>
    <p:sldId id="2147475248" r:id="rId2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Graves" initials="RG" lastIdx="1" clrIdx="0">
    <p:extLst>
      <p:ext uri="{19B8F6BF-5375-455C-9EA6-DF929625EA0E}">
        <p15:presenceInfo xmlns:p15="http://schemas.microsoft.com/office/powerpoint/2012/main" userId="S-1-5-21-4258197046-2950697021-1640503629-70062" providerId="AD"/>
      </p:ext>
    </p:extLst>
  </p:cmAuthor>
  <p:cmAuthor id="2" name="Toby Lambert" initials="TL" lastIdx="1" clrIdx="1">
    <p:extLst>
      <p:ext uri="{19B8F6BF-5375-455C-9EA6-DF929625EA0E}">
        <p15:presenceInfo xmlns:p15="http://schemas.microsoft.com/office/powerpoint/2012/main" userId="S-1-5-21-1291801583-3546313967-1952226342-423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1909" autoAdjust="0"/>
  </p:normalViewPr>
  <p:slideViewPr>
    <p:cSldViewPr snapToGrid="0">
      <p:cViewPr varScale="1">
        <p:scale>
          <a:sx n="67" d="100"/>
          <a:sy n="67" d="100"/>
        </p:scale>
        <p:origin x="13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79C69-FBE6-4886-ABB1-F5E7A7CE945F}" type="doc">
      <dgm:prSet loTypeId="urn:microsoft.com/office/officeart/2005/8/layout/hChevron3" loCatId="process" qsTypeId="urn:microsoft.com/office/officeart/2005/8/quickstyle/simple1" qsCatId="simple" csTypeId="urn:microsoft.com/office/officeart/2005/8/colors/accent1_2" csCatId="accent1" phldr="1"/>
      <dgm:spPr/>
    </dgm:pt>
    <dgm:pt modelId="{C6F260B6-A39A-49EF-B451-09E34E3FDDF1}">
      <dgm:prSet phldrT="[Text]" custT="1"/>
      <dgm:spPr/>
      <dgm:t>
        <a:bodyPr/>
        <a:lstStyle/>
        <a:p>
          <a:r>
            <a:rPr lang="en-US" sz="1800" dirty="0"/>
            <a:t>Preparation for consultation</a:t>
          </a:r>
        </a:p>
      </dgm:t>
    </dgm:pt>
    <dgm:pt modelId="{61B2BADA-4702-4F3A-B95E-FF6C719D0FF7}" type="parTrans" cxnId="{A76A974A-92A6-48ED-9860-15538C60297F}">
      <dgm:prSet/>
      <dgm:spPr/>
      <dgm:t>
        <a:bodyPr/>
        <a:lstStyle/>
        <a:p>
          <a:endParaRPr lang="en-US" sz="1800"/>
        </a:p>
      </dgm:t>
    </dgm:pt>
    <dgm:pt modelId="{7CD51A1A-8D9D-437E-9653-09C02789108A}" type="sibTrans" cxnId="{A76A974A-92A6-48ED-9860-15538C60297F}">
      <dgm:prSet/>
      <dgm:spPr/>
      <dgm:t>
        <a:bodyPr/>
        <a:lstStyle/>
        <a:p>
          <a:endParaRPr lang="en-US" sz="1800"/>
        </a:p>
      </dgm:t>
    </dgm:pt>
    <dgm:pt modelId="{AD7FB647-2122-4E64-92C9-94C0A319E332}">
      <dgm:prSet phldrT="[Text]" custT="1"/>
      <dgm:spPr>
        <a:solidFill>
          <a:schemeClr val="accent1">
            <a:lumMod val="50000"/>
          </a:schemeClr>
        </a:solidFill>
      </dgm:spPr>
      <dgm:t>
        <a:bodyPr/>
        <a:lstStyle/>
        <a:p>
          <a:r>
            <a:rPr lang="en-US" sz="1800" dirty="0"/>
            <a:t>Public consultation</a:t>
          </a:r>
        </a:p>
      </dgm:t>
    </dgm:pt>
    <dgm:pt modelId="{064DC208-353E-44AD-AAF8-C52048B0D4D2}" type="parTrans" cxnId="{181D1D89-0776-485F-ADDA-38F8FB256542}">
      <dgm:prSet/>
      <dgm:spPr/>
      <dgm:t>
        <a:bodyPr/>
        <a:lstStyle/>
        <a:p>
          <a:endParaRPr lang="en-US" sz="1800"/>
        </a:p>
      </dgm:t>
    </dgm:pt>
    <dgm:pt modelId="{5C3CC83B-0EFA-4F0A-BBDD-0259E0045D8E}" type="sibTrans" cxnId="{181D1D89-0776-485F-ADDA-38F8FB256542}">
      <dgm:prSet/>
      <dgm:spPr/>
      <dgm:t>
        <a:bodyPr/>
        <a:lstStyle/>
        <a:p>
          <a:endParaRPr lang="en-US" sz="1800"/>
        </a:p>
      </dgm:t>
    </dgm:pt>
    <dgm:pt modelId="{65A9F9BC-EE48-45BB-BB6E-48688DE26685}">
      <dgm:prSet phldrT="[Text]" custT="1"/>
      <dgm:spPr/>
      <dgm:t>
        <a:bodyPr/>
        <a:lstStyle/>
        <a:p>
          <a:r>
            <a:rPr lang="en-US" sz="1800" dirty="0"/>
            <a:t>Decision</a:t>
          </a:r>
        </a:p>
      </dgm:t>
    </dgm:pt>
    <dgm:pt modelId="{0DBE619B-7D42-43A2-8828-CB8931766436}" type="parTrans" cxnId="{59BE7280-F9CE-4E44-8DE8-BEC4967EAD53}">
      <dgm:prSet/>
      <dgm:spPr/>
      <dgm:t>
        <a:bodyPr/>
        <a:lstStyle/>
        <a:p>
          <a:endParaRPr lang="en-US" sz="1800"/>
        </a:p>
      </dgm:t>
    </dgm:pt>
    <dgm:pt modelId="{D7C27E06-FFF7-4C14-B557-202964FC3BDD}" type="sibTrans" cxnId="{59BE7280-F9CE-4E44-8DE8-BEC4967EAD53}">
      <dgm:prSet/>
      <dgm:spPr/>
      <dgm:t>
        <a:bodyPr/>
        <a:lstStyle/>
        <a:p>
          <a:endParaRPr lang="en-US" sz="1800"/>
        </a:p>
      </dgm:t>
    </dgm:pt>
    <dgm:pt modelId="{ADDBA9CD-0FA6-4636-A7D9-911FB1D4D1FE}" type="pres">
      <dgm:prSet presAssocID="{3F979C69-FBE6-4886-ABB1-F5E7A7CE945F}" presName="Name0" presStyleCnt="0">
        <dgm:presLayoutVars>
          <dgm:dir/>
          <dgm:resizeHandles val="exact"/>
        </dgm:presLayoutVars>
      </dgm:prSet>
      <dgm:spPr/>
    </dgm:pt>
    <dgm:pt modelId="{82E94642-C043-4137-A8FA-89D75E041245}" type="pres">
      <dgm:prSet presAssocID="{C6F260B6-A39A-49EF-B451-09E34E3FDDF1}" presName="parTxOnly" presStyleLbl="node1" presStyleIdx="0" presStyleCnt="3">
        <dgm:presLayoutVars>
          <dgm:bulletEnabled val="1"/>
        </dgm:presLayoutVars>
      </dgm:prSet>
      <dgm:spPr/>
    </dgm:pt>
    <dgm:pt modelId="{3D4372E5-5310-4CE3-9D94-5CAA720DD2FF}" type="pres">
      <dgm:prSet presAssocID="{7CD51A1A-8D9D-437E-9653-09C02789108A}" presName="parSpace" presStyleCnt="0"/>
      <dgm:spPr/>
    </dgm:pt>
    <dgm:pt modelId="{947DE380-C33E-4D86-A089-D53B52F76BB9}" type="pres">
      <dgm:prSet presAssocID="{AD7FB647-2122-4E64-92C9-94C0A319E332}" presName="parTxOnly" presStyleLbl="node1" presStyleIdx="1" presStyleCnt="3" custLinFactNeighborY="841">
        <dgm:presLayoutVars>
          <dgm:bulletEnabled val="1"/>
        </dgm:presLayoutVars>
      </dgm:prSet>
      <dgm:spPr/>
    </dgm:pt>
    <dgm:pt modelId="{70298844-EE74-45E1-8DFE-F730940E8ADB}" type="pres">
      <dgm:prSet presAssocID="{5C3CC83B-0EFA-4F0A-BBDD-0259E0045D8E}" presName="parSpace" presStyleCnt="0"/>
      <dgm:spPr/>
    </dgm:pt>
    <dgm:pt modelId="{848A21EF-04A3-4D16-81FA-0DC558FE16DA}" type="pres">
      <dgm:prSet presAssocID="{65A9F9BC-EE48-45BB-BB6E-48688DE26685}" presName="parTxOnly" presStyleLbl="node1" presStyleIdx="2" presStyleCnt="3">
        <dgm:presLayoutVars>
          <dgm:bulletEnabled val="1"/>
        </dgm:presLayoutVars>
      </dgm:prSet>
      <dgm:spPr/>
    </dgm:pt>
  </dgm:ptLst>
  <dgm:cxnLst>
    <dgm:cxn modelId="{A76A974A-92A6-48ED-9860-15538C60297F}" srcId="{3F979C69-FBE6-4886-ABB1-F5E7A7CE945F}" destId="{C6F260B6-A39A-49EF-B451-09E34E3FDDF1}" srcOrd="0" destOrd="0" parTransId="{61B2BADA-4702-4F3A-B95E-FF6C719D0FF7}" sibTransId="{7CD51A1A-8D9D-437E-9653-09C02789108A}"/>
    <dgm:cxn modelId="{59BE7280-F9CE-4E44-8DE8-BEC4967EAD53}" srcId="{3F979C69-FBE6-4886-ABB1-F5E7A7CE945F}" destId="{65A9F9BC-EE48-45BB-BB6E-48688DE26685}" srcOrd="2" destOrd="0" parTransId="{0DBE619B-7D42-43A2-8828-CB8931766436}" sibTransId="{D7C27E06-FFF7-4C14-B557-202964FC3BDD}"/>
    <dgm:cxn modelId="{B03A1B82-E58D-47D9-9A51-658820ED318F}" type="presOf" srcId="{65A9F9BC-EE48-45BB-BB6E-48688DE26685}" destId="{848A21EF-04A3-4D16-81FA-0DC558FE16DA}" srcOrd="0" destOrd="0" presId="urn:microsoft.com/office/officeart/2005/8/layout/hChevron3"/>
    <dgm:cxn modelId="{181D1D89-0776-485F-ADDA-38F8FB256542}" srcId="{3F979C69-FBE6-4886-ABB1-F5E7A7CE945F}" destId="{AD7FB647-2122-4E64-92C9-94C0A319E332}" srcOrd="1" destOrd="0" parTransId="{064DC208-353E-44AD-AAF8-C52048B0D4D2}" sibTransId="{5C3CC83B-0EFA-4F0A-BBDD-0259E0045D8E}"/>
    <dgm:cxn modelId="{4F1075D1-4B1F-4FC8-BEE5-7A60911D85BA}" type="presOf" srcId="{AD7FB647-2122-4E64-92C9-94C0A319E332}" destId="{947DE380-C33E-4D86-A089-D53B52F76BB9}" srcOrd="0" destOrd="0" presId="urn:microsoft.com/office/officeart/2005/8/layout/hChevron3"/>
    <dgm:cxn modelId="{EA3AD1D8-AE19-4D87-B13C-8922615957E8}" type="presOf" srcId="{C6F260B6-A39A-49EF-B451-09E34E3FDDF1}" destId="{82E94642-C043-4137-A8FA-89D75E041245}" srcOrd="0" destOrd="0" presId="urn:microsoft.com/office/officeart/2005/8/layout/hChevron3"/>
    <dgm:cxn modelId="{6639AAE4-35AC-4656-B578-34871F23F75B}" type="presOf" srcId="{3F979C69-FBE6-4886-ABB1-F5E7A7CE945F}" destId="{ADDBA9CD-0FA6-4636-A7D9-911FB1D4D1FE}" srcOrd="0" destOrd="0" presId="urn:microsoft.com/office/officeart/2005/8/layout/hChevron3"/>
    <dgm:cxn modelId="{15348401-BCC5-41F3-B5F0-93D99B525BEA}" type="presParOf" srcId="{ADDBA9CD-0FA6-4636-A7D9-911FB1D4D1FE}" destId="{82E94642-C043-4137-A8FA-89D75E041245}" srcOrd="0" destOrd="0" presId="urn:microsoft.com/office/officeart/2005/8/layout/hChevron3"/>
    <dgm:cxn modelId="{103207EC-DEF2-4627-84C5-421143612636}" type="presParOf" srcId="{ADDBA9CD-0FA6-4636-A7D9-911FB1D4D1FE}" destId="{3D4372E5-5310-4CE3-9D94-5CAA720DD2FF}" srcOrd="1" destOrd="0" presId="urn:microsoft.com/office/officeart/2005/8/layout/hChevron3"/>
    <dgm:cxn modelId="{CD134C9E-139F-49FD-8618-286647A512D1}" type="presParOf" srcId="{ADDBA9CD-0FA6-4636-A7D9-911FB1D4D1FE}" destId="{947DE380-C33E-4D86-A089-D53B52F76BB9}" srcOrd="2" destOrd="0" presId="urn:microsoft.com/office/officeart/2005/8/layout/hChevron3"/>
    <dgm:cxn modelId="{06DCB187-CC92-4CEE-BD5E-23E7DB8FCC88}" type="presParOf" srcId="{ADDBA9CD-0FA6-4636-A7D9-911FB1D4D1FE}" destId="{70298844-EE74-45E1-8DFE-F730940E8ADB}" srcOrd="3" destOrd="0" presId="urn:microsoft.com/office/officeart/2005/8/layout/hChevron3"/>
    <dgm:cxn modelId="{5FBB94CC-75E7-4200-8750-76AC91819778}" type="presParOf" srcId="{ADDBA9CD-0FA6-4636-A7D9-911FB1D4D1FE}" destId="{848A21EF-04A3-4D16-81FA-0DC558FE16DA}"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94642-C043-4137-A8FA-89D75E041245}">
      <dsp:nvSpPr>
        <dsp:cNvPr id="0" name=""/>
        <dsp:cNvSpPr/>
      </dsp:nvSpPr>
      <dsp:spPr>
        <a:xfrm>
          <a:off x="5103" y="0"/>
          <a:ext cx="4462676" cy="76597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Preparation for consultation</a:t>
          </a:r>
        </a:p>
      </dsp:txBody>
      <dsp:txXfrm>
        <a:off x="5103" y="0"/>
        <a:ext cx="4271182" cy="765978"/>
      </dsp:txXfrm>
    </dsp:sp>
    <dsp:sp modelId="{947DE380-C33E-4D86-A089-D53B52F76BB9}">
      <dsp:nvSpPr>
        <dsp:cNvPr id="0" name=""/>
        <dsp:cNvSpPr/>
      </dsp:nvSpPr>
      <dsp:spPr>
        <a:xfrm>
          <a:off x="3575244" y="0"/>
          <a:ext cx="4462676" cy="765978"/>
        </a:xfrm>
        <a:prstGeom prst="chevr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Public consultation</a:t>
          </a:r>
        </a:p>
      </dsp:txBody>
      <dsp:txXfrm>
        <a:off x="3958233" y="0"/>
        <a:ext cx="3696698" cy="765978"/>
      </dsp:txXfrm>
    </dsp:sp>
    <dsp:sp modelId="{848A21EF-04A3-4D16-81FA-0DC558FE16DA}">
      <dsp:nvSpPr>
        <dsp:cNvPr id="0" name=""/>
        <dsp:cNvSpPr/>
      </dsp:nvSpPr>
      <dsp:spPr>
        <a:xfrm>
          <a:off x="7145385" y="0"/>
          <a:ext cx="4462676" cy="76597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Decision</a:t>
          </a:r>
        </a:p>
      </dsp:txBody>
      <dsp:txXfrm>
        <a:off x="7528374" y="0"/>
        <a:ext cx="3696698" cy="76597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55CFAB9-7E56-4F77-9FF9-2546E66F60FE}" type="datetimeFigureOut">
              <a:rPr lang="en-GB" smtClean="0"/>
              <a:t>12/12/2023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FED69DB-C7B1-4A0E-B0E7-09A67936E266}" type="slidenum">
              <a:rPr lang="en-GB" smtClean="0"/>
              <a:t>‹#›</a:t>
            </a:fld>
            <a:endParaRPr lang="en-GB"/>
          </a:p>
        </p:txBody>
      </p:sp>
    </p:spTree>
    <p:extLst>
      <p:ext uri="{BB962C8B-B14F-4D97-AF65-F5344CB8AC3E}">
        <p14:creationId xmlns:p14="http://schemas.microsoft.com/office/powerpoint/2010/main" val="3331977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69DB-C7B1-4A0E-B0E7-09A67936E266}" type="slidenum">
              <a:rPr lang="en-GB" smtClean="0"/>
              <a:t>8</a:t>
            </a:fld>
            <a:endParaRPr lang="en-GB"/>
          </a:p>
        </p:txBody>
      </p:sp>
    </p:spTree>
    <p:extLst>
      <p:ext uri="{BB962C8B-B14F-4D97-AF65-F5344CB8AC3E}">
        <p14:creationId xmlns:p14="http://schemas.microsoft.com/office/powerpoint/2010/main" val="3894948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69DB-C7B1-4A0E-B0E7-09A67936E266}" type="slidenum">
              <a:rPr lang="en-GB" smtClean="0"/>
              <a:t>10</a:t>
            </a:fld>
            <a:endParaRPr lang="en-GB"/>
          </a:p>
        </p:txBody>
      </p:sp>
    </p:spTree>
    <p:extLst>
      <p:ext uri="{BB962C8B-B14F-4D97-AF65-F5344CB8AC3E}">
        <p14:creationId xmlns:p14="http://schemas.microsoft.com/office/powerpoint/2010/main" val="296341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ED69DB-C7B1-4A0E-B0E7-09A67936E266}" type="slidenum">
              <a:rPr lang="en-GB" smtClean="0"/>
              <a:t>13</a:t>
            </a:fld>
            <a:endParaRPr lang="en-GB"/>
          </a:p>
        </p:txBody>
      </p:sp>
    </p:spTree>
    <p:extLst>
      <p:ext uri="{BB962C8B-B14F-4D97-AF65-F5344CB8AC3E}">
        <p14:creationId xmlns:p14="http://schemas.microsoft.com/office/powerpoint/2010/main" val="1379913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ctrTitle"/>
          </p:nvPr>
        </p:nvSpPr>
        <p:spPr>
          <a:xfrm>
            <a:off x="1524000" y="2202483"/>
            <a:ext cx="9144000" cy="2387600"/>
          </a:xfrm>
        </p:spPr>
        <p:txBody>
          <a:bodyPr anchor="b"/>
          <a:lstStyle>
            <a:lvl1pPr algn="ctr">
              <a:defRPr sz="60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4682158"/>
            <a:ext cx="9144000" cy="90708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pic>
        <p:nvPicPr>
          <p:cNvPr id="33" name="Picture 32" descr="C:\Users\abrjes\AppData\Local\Microsoft\Windows\INetCache\Content.Outlook\JXQ15T3X\NWL-ICS-logo-high-re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116632"/>
            <a:ext cx="2233639" cy="744546"/>
          </a:xfrm>
          <a:prstGeom prst="rect">
            <a:avLst/>
          </a:prstGeom>
          <a:noFill/>
          <a:ln>
            <a:noFill/>
          </a:ln>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4190" y="215642"/>
            <a:ext cx="2018474" cy="621069"/>
          </a:xfrm>
          <a:prstGeom prst="rect">
            <a:avLst/>
          </a:prstGeom>
        </p:spPr>
      </p:pic>
    </p:spTree>
    <p:extLst>
      <p:ext uri="{BB962C8B-B14F-4D97-AF65-F5344CB8AC3E}">
        <p14:creationId xmlns:p14="http://schemas.microsoft.com/office/powerpoint/2010/main" val="937423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858C8-7F52-4F67-A1D2-D359BDCA2CA2}"/>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0D6B12E4-A6AC-470B-AC6B-B4E6313F32CE}"/>
              </a:ext>
            </a:extLst>
          </p:cNvPr>
          <p:cNvSpPr>
            <a:spLocks noGrp="1"/>
          </p:cNvSpPr>
          <p:nvPr>
            <p:ph type="sldNum" sz="quarter" idx="10"/>
          </p:nvPr>
        </p:nvSpPr>
        <p:spPr>
          <a:xfrm>
            <a:off x="4805517" y="6317022"/>
            <a:ext cx="2743200" cy="365125"/>
          </a:xfrm>
          <a:prstGeom prst="rect">
            <a:avLst/>
          </a:prstGeom>
        </p:spPr>
        <p:txBody>
          <a:bodyPr/>
          <a:lstStyle/>
          <a:p>
            <a:fld id="{7CD2449D-FAD6-42F5-BB04-B2D8F8E34D00}" type="slidenum">
              <a:rPr lang="en-GB" smtClean="0"/>
              <a:pPr/>
              <a:t>‹#›</a:t>
            </a:fld>
            <a:r>
              <a:rPr lang="en-GB"/>
              <a:t> Confidential working draft</a:t>
            </a:r>
            <a:endParaRPr lang="en-GB" dirty="0"/>
          </a:p>
        </p:txBody>
      </p:sp>
    </p:spTree>
    <p:extLst>
      <p:ext uri="{BB962C8B-B14F-4D97-AF65-F5344CB8AC3E}">
        <p14:creationId xmlns:p14="http://schemas.microsoft.com/office/powerpoint/2010/main" val="65843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31652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1196752"/>
            <a:ext cx="12192000" cy="360040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title" hasCustomPrompt="1"/>
          </p:nvPr>
        </p:nvSpPr>
        <p:spPr>
          <a:xfrm>
            <a:off x="407368" y="1523327"/>
            <a:ext cx="11377264" cy="1329606"/>
          </a:xfrm>
        </p:spPr>
        <p:txBody>
          <a:bodyPr/>
          <a:lstStyle>
            <a:lvl1pPr>
              <a:defRPr>
                <a:solidFill>
                  <a:schemeClr val="bg1"/>
                </a:solidFill>
              </a:defRPr>
            </a:lvl1pPr>
          </a:lstStyle>
          <a:p>
            <a:r>
              <a:rPr lang="en-US" dirty="0"/>
              <a:t>Click to add sub-heading</a:t>
            </a:r>
            <a:endParaRPr lang="en-GB" dirty="0"/>
          </a:p>
        </p:txBody>
      </p:sp>
    </p:spTree>
    <p:extLst>
      <p:ext uri="{BB962C8B-B14F-4D97-AF65-F5344CB8AC3E}">
        <p14:creationId xmlns:p14="http://schemas.microsoft.com/office/powerpoint/2010/main" val="194947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96821"/>
            <a:ext cx="10363200" cy="1470025"/>
          </a:xfrm>
          <a:prstGeom prst="rect">
            <a:avLst/>
          </a:prstGeom>
        </p:spPr>
        <p:txBody>
          <a:bodyPr/>
          <a:lstStyle>
            <a:lvl1pPr>
              <a:defRPr sz="4267" b="1">
                <a:solidFill>
                  <a:schemeClr val="tx2"/>
                </a:solidFill>
                <a:latin typeface="Arial"/>
                <a:cs typeface="Arial"/>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332989"/>
            <a:ext cx="8534400" cy="1752600"/>
          </a:xfrm>
          <a:prstGeom prst="rect">
            <a:avLst/>
          </a:prstGeom>
        </p:spPr>
        <p:txBody>
          <a:bodyPr/>
          <a:lstStyle>
            <a:lvl1pPr marL="0" indent="0" algn="ctr">
              <a:buNone/>
              <a:defRPr sz="3200" b="0">
                <a:solidFill>
                  <a:schemeClr val="tx1"/>
                </a:solidFill>
                <a:latin typeface="Arial"/>
                <a:cs typeface="Aria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40052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80728"/>
            <a:ext cx="9230816" cy="648072"/>
          </a:xfrm>
          <a:prstGeom prst="rect">
            <a:avLst/>
          </a:prstGeom>
        </p:spPr>
        <p:txBody>
          <a:bodyPr/>
          <a:lstStyle>
            <a:lvl1pPr algn="l">
              <a:defRPr sz="3733" b="1">
                <a:solidFill>
                  <a:schemeClr val="tx1"/>
                </a:solidFill>
                <a:latin typeface="Arial"/>
                <a:cs typeface="Arial"/>
              </a:defRPr>
            </a:lvl1pPr>
          </a:lstStyle>
          <a:p>
            <a:r>
              <a:rPr lang="en-US" dirty="0"/>
              <a:t>Click to edit Master title style</a:t>
            </a:r>
            <a:endParaRPr lang="en-GB" dirty="0"/>
          </a:p>
        </p:txBody>
      </p:sp>
      <p:sp>
        <p:nvSpPr>
          <p:cNvPr id="3" name="Content Placeholder 2"/>
          <p:cNvSpPr>
            <a:spLocks noGrp="1"/>
          </p:cNvSpPr>
          <p:nvPr>
            <p:ph idx="1"/>
          </p:nvPr>
        </p:nvSpPr>
        <p:spPr>
          <a:xfrm>
            <a:off x="609600" y="1772817"/>
            <a:ext cx="10972800" cy="4056451"/>
          </a:xfrm>
          <a:prstGeom prst="rect">
            <a:avLst/>
          </a:prstGeom>
        </p:spPr>
        <p:txBody>
          <a:bodyPr/>
          <a:lstStyle>
            <a:lvl1pPr>
              <a:defRPr sz="3200" b="0">
                <a:solidFill>
                  <a:schemeClr val="tx2"/>
                </a:solidFill>
                <a:latin typeface="Arial"/>
                <a:cs typeface="Arial"/>
              </a:defRPr>
            </a:lvl1pPr>
            <a:lvl2pPr>
              <a:defRPr sz="2667" b="0">
                <a:solidFill>
                  <a:schemeClr val="tx2"/>
                </a:solidFill>
                <a:latin typeface="Arial"/>
                <a:cs typeface="Arial"/>
              </a:defRPr>
            </a:lvl2pPr>
            <a:lvl3pPr>
              <a:defRPr sz="2667" b="0">
                <a:solidFill>
                  <a:schemeClr val="tx2"/>
                </a:solidFill>
                <a:latin typeface="Arial"/>
                <a:cs typeface="Arial"/>
              </a:defRPr>
            </a:lvl3pPr>
            <a:lvl4pPr>
              <a:defRPr sz="2400" b="0">
                <a:solidFill>
                  <a:schemeClr val="tx2"/>
                </a:solidFill>
                <a:latin typeface="Arial"/>
                <a:cs typeface="Arial"/>
              </a:defRPr>
            </a:lvl4pPr>
            <a:lvl5pPr>
              <a:defRPr sz="2400" b="0">
                <a:solidFill>
                  <a:schemeClr val="tx2"/>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6728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2667" b="0">
                <a:solidFill>
                  <a:schemeClr val="tx1"/>
                </a:solidFill>
                <a:latin typeface="Arial"/>
                <a:cs typeface="Aria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4876"/>
            <a:ext cx="5386917" cy="3750403"/>
          </a:xfrm>
          <a:prstGeom prst="rect">
            <a:avLst/>
          </a:prstGeom>
        </p:spPr>
        <p:txBody>
          <a:bodyPr/>
          <a:lstStyle>
            <a:lvl1pPr>
              <a:defRPr sz="2667">
                <a:solidFill>
                  <a:srgbClr val="1155A3"/>
                </a:solidFill>
                <a:latin typeface="Arial"/>
                <a:cs typeface="Arial"/>
              </a:defRPr>
            </a:lvl1pPr>
            <a:lvl2pPr>
              <a:defRPr sz="2667">
                <a:solidFill>
                  <a:srgbClr val="1155A3"/>
                </a:solidFill>
                <a:latin typeface="Arial"/>
                <a:cs typeface="Arial"/>
              </a:defRPr>
            </a:lvl2pPr>
            <a:lvl3pPr>
              <a:defRPr sz="2400">
                <a:solidFill>
                  <a:srgbClr val="1155A3"/>
                </a:solidFill>
                <a:latin typeface="Arial"/>
                <a:cs typeface="Arial"/>
              </a:defRPr>
            </a:lvl3pPr>
            <a:lvl4pPr>
              <a:defRPr sz="2133">
                <a:solidFill>
                  <a:srgbClr val="1155A3"/>
                </a:solidFill>
                <a:latin typeface="Arial"/>
                <a:cs typeface="Arial"/>
              </a:defRPr>
            </a:lvl4pPr>
            <a:lvl5pPr>
              <a:defRPr sz="2133">
                <a:solidFill>
                  <a:srgbClr val="1155A3"/>
                </a:solidFill>
                <a:latin typeface="Arial"/>
                <a:cs typeface="Aria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70" y="1535113"/>
            <a:ext cx="5389033" cy="639763"/>
          </a:xfrm>
          <a:prstGeom prst="rect">
            <a:avLst/>
          </a:prstGeom>
        </p:spPr>
        <p:txBody>
          <a:bodyPr anchor="b"/>
          <a:lstStyle>
            <a:lvl1pPr marL="0" indent="0">
              <a:buNone/>
              <a:defRPr sz="2667" b="0">
                <a:solidFill>
                  <a:schemeClr val="tx1"/>
                </a:solidFill>
                <a:latin typeface="Arial"/>
                <a:cs typeface="Aria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0" y="2174876"/>
            <a:ext cx="5389033" cy="3750403"/>
          </a:xfrm>
          <a:prstGeom prst="rect">
            <a:avLst/>
          </a:prstGeom>
        </p:spPr>
        <p:txBody>
          <a:bodyPr/>
          <a:lstStyle>
            <a:lvl1pPr>
              <a:defRPr sz="2667">
                <a:solidFill>
                  <a:srgbClr val="1155A3"/>
                </a:solidFill>
                <a:latin typeface="Arial"/>
                <a:cs typeface="Arial"/>
              </a:defRPr>
            </a:lvl1pPr>
            <a:lvl2pPr>
              <a:defRPr sz="2667">
                <a:solidFill>
                  <a:srgbClr val="1155A3"/>
                </a:solidFill>
                <a:latin typeface="Arial"/>
                <a:cs typeface="Arial"/>
              </a:defRPr>
            </a:lvl2pPr>
            <a:lvl3pPr>
              <a:defRPr sz="2400">
                <a:solidFill>
                  <a:srgbClr val="1155A3"/>
                </a:solidFill>
                <a:latin typeface="Arial"/>
                <a:cs typeface="Arial"/>
              </a:defRPr>
            </a:lvl3pPr>
            <a:lvl4pPr>
              <a:defRPr sz="2133">
                <a:solidFill>
                  <a:srgbClr val="1155A3"/>
                </a:solidFill>
                <a:latin typeface="Arial"/>
                <a:cs typeface="Arial"/>
              </a:defRPr>
            </a:lvl4pPr>
            <a:lvl5pPr>
              <a:defRPr sz="2133">
                <a:solidFill>
                  <a:srgbClr val="1155A3"/>
                </a:solidFill>
                <a:latin typeface="Arial"/>
                <a:cs typeface="Aria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932723"/>
            <a:ext cx="9230816" cy="648072"/>
          </a:xfrm>
          <a:prstGeom prst="rect">
            <a:avLst/>
          </a:prstGeom>
        </p:spPr>
        <p:txBody>
          <a:bodyPr/>
          <a:lstStyle>
            <a:lvl1pPr algn="l">
              <a:defRPr sz="3733" b="1">
                <a:solidFill>
                  <a:schemeClr val="tx1"/>
                </a:solidFill>
                <a:latin typeface="Arial"/>
                <a:cs typeface="Arial"/>
              </a:defRPr>
            </a:lvl1pPr>
          </a:lstStyle>
          <a:p>
            <a:r>
              <a:rPr lang="en-US" dirty="0"/>
              <a:t>Click to edit Master title style</a:t>
            </a:r>
            <a:endParaRPr lang="en-GB" dirty="0"/>
          </a:p>
        </p:txBody>
      </p:sp>
    </p:spTree>
    <p:extLst>
      <p:ext uri="{BB962C8B-B14F-4D97-AF65-F5344CB8AC3E}">
        <p14:creationId xmlns:p14="http://schemas.microsoft.com/office/powerpoint/2010/main" val="212784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09600" y="980728"/>
            <a:ext cx="9230816" cy="648072"/>
          </a:xfrm>
          <a:prstGeom prst="rect">
            <a:avLst/>
          </a:prstGeom>
        </p:spPr>
        <p:txBody>
          <a:bodyPr/>
          <a:lstStyle>
            <a:lvl1pPr algn="l">
              <a:defRPr sz="3733" b="1">
                <a:solidFill>
                  <a:schemeClr val="tx1"/>
                </a:solidFill>
                <a:latin typeface="Arial"/>
                <a:cs typeface="Arial"/>
              </a:defRPr>
            </a:lvl1pPr>
          </a:lstStyle>
          <a:p>
            <a:r>
              <a:rPr lang="en-US" dirty="0"/>
              <a:t>Click to edit Master title style</a:t>
            </a:r>
            <a:endParaRPr lang="en-GB" dirty="0"/>
          </a:p>
        </p:txBody>
      </p:sp>
      <p:sp>
        <p:nvSpPr>
          <p:cNvPr id="4" name="Content Placeholder 2"/>
          <p:cNvSpPr>
            <a:spLocks noGrp="1"/>
          </p:cNvSpPr>
          <p:nvPr>
            <p:ph idx="1"/>
          </p:nvPr>
        </p:nvSpPr>
        <p:spPr>
          <a:xfrm>
            <a:off x="609600" y="1772819"/>
            <a:ext cx="10972800" cy="4152460"/>
          </a:xfrm>
          <a:prstGeom prst="rect">
            <a:avLst/>
          </a:prstGeom>
        </p:spPr>
        <p:txBody>
          <a:bodyPr/>
          <a:lstStyle>
            <a:lvl1pPr>
              <a:defRPr sz="3200" b="0">
                <a:solidFill>
                  <a:schemeClr val="tx2"/>
                </a:solidFill>
                <a:latin typeface="Arial"/>
                <a:cs typeface="Arial"/>
              </a:defRPr>
            </a:lvl1pPr>
            <a:lvl2pPr>
              <a:defRPr sz="2667" b="1">
                <a:solidFill>
                  <a:srgbClr val="007C92"/>
                </a:solidFill>
                <a:latin typeface="Arial"/>
                <a:cs typeface="Arial"/>
              </a:defRPr>
            </a:lvl2pPr>
            <a:lvl3pPr>
              <a:defRPr sz="2667" b="1">
                <a:solidFill>
                  <a:srgbClr val="007C92"/>
                </a:solidFill>
                <a:latin typeface="Arial"/>
                <a:cs typeface="Arial"/>
              </a:defRPr>
            </a:lvl3pPr>
            <a:lvl4pPr>
              <a:defRPr sz="2400" b="1">
                <a:solidFill>
                  <a:srgbClr val="007C92"/>
                </a:solidFill>
                <a:latin typeface="Arial"/>
                <a:cs typeface="Arial"/>
              </a:defRPr>
            </a:lvl4pPr>
            <a:lvl5pPr>
              <a:defRPr sz="2400" b="1">
                <a:solidFill>
                  <a:srgbClr val="007C92"/>
                </a:solidFill>
                <a:latin typeface="Arial"/>
                <a:cs typeface="Arial"/>
              </a:defRPr>
            </a:lvl5pPr>
          </a:lstStyle>
          <a:p>
            <a:pPr lvl="0"/>
            <a:r>
              <a:rPr lang="en-US" dirty="0"/>
              <a:t>Click to edit Master text styles</a:t>
            </a:r>
          </a:p>
        </p:txBody>
      </p:sp>
      <p:sp>
        <p:nvSpPr>
          <p:cNvPr id="5" name="Slide Number Placeholder 4">
            <a:extLst>
              <a:ext uri="{FF2B5EF4-FFF2-40B4-BE49-F238E27FC236}">
                <a16:creationId xmlns:a16="http://schemas.microsoft.com/office/drawing/2014/main" id="{4CF19904-3D6D-4463-BE72-1A871D2C1F4A}"/>
              </a:ext>
            </a:extLst>
          </p:cNvPr>
          <p:cNvSpPr>
            <a:spLocks noGrp="1"/>
          </p:cNvSpPr>
          <p:nvPr>
            <p:ph type="sldNum" sz="quarter" idx="10"/>
          </p:nvPr>
        </p:nvSpPr>
        <p:spPr>
          <a:xfrm>
            <a:off x="4805517" y="6317022"/>
            <a:ext cx="2743200" cy="365125"/>
          </a:xfrm>
          <a:prstGeom prst="rect">
            <a:avLst/>
          </a:prstGeom>
        </p:spPr>
        <p:txBody>
          <a:bodyPr/>
          <a:lstStyle/>
          <a:p>
            <a:fld id="{7CD2449D-FAD6-42F5-BB04-B2D8F8E34D00}" type="slidenum">
              <a:rPr lang="en-GB" smtClean="0"/>
              <a:pPr/>
              <a:t>‹#›</a:t>
            </a:fld>
            <a:r>
              <a:rPr lang="en-GB"/>
              <a:t> Confidential working draft</a:t>
            </a:r>
            <a:endParaRPr lang="en-GB" dirty="0"/>
          </a:p>
        </p:txBody>
      </p:sp>
    </p:spTree>
    <p:extLst>
      <p:ext uri="{BB962C8B-B14F-4D97-AF65-F5344CB8AC3E}">
        <p14:creationId xmlns:p14="http://schemas.microsoft.com/office/powerpoint/2010/main" val="174277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B57674-48C8-4C95-B14C-6317E782DF59}"/>
              </a:ext>
            </a:extLst>
          </p:cNvPr>
          <p:cNvSpPr>
            <a:spLocks noGrp="1"/>
          </p:cNvSpPr>
          <p:nvPr>
            <p:ph type="sldNum" sz="quarter" idx="10"/>
          </p:nvPr>
        </p:nvSpPr>
        <p:spPr>
          <a:xfrm>
            <a:off x="4805517" y="6317022"/>
            <a:ext cx="2743200" cy="365125"/>
          </a:xfrm>
          <a:prstGeom prst="rect">
            <a:avLst/>
          </a:prstGeom>
        </p:spPr>
        <p:txBody>
          <a:bodyPr/>
          <a:lstStyle/>
          <a:p>
            <a:fld id="{7CD2449D-FAD6-42F5-BB04-B2D8F8E34D00}" type="slidenum">
              <a:rPr lang="en-GB" smtClean="0"/>
              <a:pPr/>
              <a:t>‹#›</a:t>
            </a:fld>
            <a:r>
              <a:rPr lang="en-GB"/>
              <a:t> Confidential working draft</a:t>
            </a:r>
            <a:endParaRPr lang="en-GB" dirty="0"/>
          </a:p>
        </p:txBody>
      </p:sp>
    </p:spTree>
    <p:extLst>
      <p:ext uri="{BB962C8B-B14F-4D97-AF65-F5344CB8AC3E}">
        <p14:creationId xmlns:p14="http://schemas.microsoft.com/office/powerpoint/2010/main" val="349754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667" b="1">
                <a:solidFill>
                  <a:schemeClr val="tx1"/>
                </a:solidFill>
                <a:latin typeface="Arial"/>
                <a:cs typeface="Arial"/>
              </a:defRPr>
            </a:lvl1pPr>
          </a:lstStyle>
          <a:p>
            <a:r>
              <a:rPr lang="en-US" dirty="0"/>
              <a:t>Click to edit Master title style</a:t>
            </a:r>
            <a:endParaRPr lang="en-GB" dirty="0"/>
          </a:p>
        </p:txBody>
      </p:sp>
      <p:sp>
        <p:nvSpPr>
          <p:cNvPr id="3" name="Picture Placeholder 2"/>
          <p:cNvSpPr>
            <a:spLocks noGrp="1"/>
          </p:cNvSpPr>
          <p:nvPr>
            <p:ph type="pic" idx="1"/>
          </p:nvPr>
        </p:nvSpPr>
        <p:spPr>
          <a:xfrm>
            <a:off x="2389717" y="1052738"/>
            <a:ext cx="7315200" cy="3674839"/>
          </a:xfrm>
          <a:prstGeom prst="rect">
            <a:avLst/>
          </a:prstGeom>
        </p:spPr>
        <p:txBody>
          <a:bodyPr/>
          <a:lstStyle>
            <a:lvl1pPr marL="0" indent="0">
              <a:buNone/>
              <a:defRPr sz="4267">
                <a:solidFill>
                  <a:schemeClr val="tx1"/>
                </a:solidFill>
                <a:latin typeface="Arial"/>
                <a:cs typeface="Aria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9"/>
            <a:ext cx="7315200" cy="581943"/>
          </a:xfrm>
          <a:prstGeom prst="rect">
            <a:avLst/>
          </a:prstGeom>
        </p:spPr>
        <p:txBody>
          <a:bodyPr/>
          <a:lstStyle>
            <a:lvl1pPr marL="0" indent="0">
              <a:buNone/>
              <a:defRPr sz="1867">
                <a:solidFill>
                  <a:schemeClr val="tx2"/>
                </a:solidFill>
                <a:latin typeface="Arial"/>
                <a:cs typeface="Aria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Click to edit Master text styles</a:t>
            </a:r>
          </a:p>
        </p:txBody>
      </p:sp>
      <p:sp>
        <p:nvSpPr>
          <p:cNvPr id="5" name="Slide Number Placeholder 4">
            <a:extLst>
              <a:ext uri="{FF2B5EF4-FFF2-40B4-BE49-F238E27FC236}">
                <a16:creationId xmlns:a16="http://schemas.microsoft.com/office/drawing/2014/main" id="{B14EFD22-FAB5-448B-B52A-EDF696156E04}"/>
              </a:ext>
            </a:extLst>
          </p:cNvPr>
          <p:cNvSpPr>
            <a:spLocks noGrp="1"/>
          </p:cNvSpPr>
          <p:nvPr>
            <p:ph type="sldNum" sz="quarter" idx="10"/>
          </p:nvPr>
        </p:nvSpPr>
        <p:spPr>
          <a:xfrm>
            <a:off x="4805517" y="6317022"/>
            <a:ext cx="2743200" cy="365125"/>
          </a:xfrm>
          <a:prstGeom prst="rect">
            <a:avLst/>
          </a:prstGeom>
        </p:spPr>
        <p:txBody>
          <a:bodyPr/>
          <a:lstStyle/>
          <a:p>
            <a:fld id="{7CD2449D-FAD6-42F5-BB04-B2D8F8E34D00}" type="slidenum">
              <a:rPr lang="en-GB" smtClean="0"/>
              <a:pPr/>
              <a:t>‹#›</a:t>
            </a:fld>
            <a:r>
              <a:rPr lang="en-GB"/>
              <a:t> Confidential working draft</a:t>
            </a:r>
            <a:endParaRPr lang="en-GB" dirty="0"/>
          </a:p>
        </p:txBody>
      </p:sp>
    </p:spTree>
    <p:extLst>
      <p:ext uri="{BB962C8B-B14F-4D97-AF65-F5344CB8AC3E}">
        <p14:creationId xmlns:p14="http://schemas.microsoft.com/office/powerpoint/2010/main" val="3401411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6.jpg"/><Relationship Id="rId4" Type="http://schemas.openxmlformats.org/officeDocument/2006/relationships/slideLayout" Target="../slideLayouts/slideLayout7.xml"/><Relationship Id="rId9"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4724400" y="6486286"/>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76F84FA-B8EB-462F-97BA-032CB76B4E3A}" type="slidenum">
              <a:rPr lang="en-GB" smtClean="0"/>
              <a:pPr/>
              <a:t>‹#›</a:t>
            </a:fld>
            <a:endParaRPr lang="en-GB" dirty="0"/>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44472" y="6229516"/>
            <a:ext cx="1669007" cy="513540"/>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344" y="6070406"/>
            <a:ext cx="2017948" cy="672650"/>
          </a:xfrm>
          <a:prstGeom prst="rect">
            <a:avLst/>
          </a:prstGeom>
        </p:spPr>
      </p:pic>
    </p:spTree>
    <p:extLst>
      <p:ext uri="{BB962C8B-B14F-4D97-AF65-F5344CB8AC3E}">
        <p14:creationId xmlns:p14="http://schemas.microsoft.com/office/powerpoint/2010/main" val="202519625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hf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alphaModFix amt="0"/>
          </a:blip>
          <a:stretch>
            <a:fillRect/>
          </a:stretch>
        </a:blipFill>
        <a:effectLst/>
      </p:bgPr>
    </p:bg>
    <p:spTree>
      <p:nvGrpSpPr>
        <p:cNvPr id="1" name=""/>
        <p:cNvGrpSpPr/>
        <p:nvPr/>
      </p:nvGrpSpPr>
      <p:grpSpPr>
        <a:xfrm>
          <a:off x="0" y="0"/>
          <a:ext cx="0" cy="0"/>
          <a:chOff x="0" y="0"/>
          <a:chExt cx="0" cy="0"/>
        </a:xfrm>
      </p:grpSpPr>
      <p:pic>
        <p:nvPicPr>
          <p:cNvPr id="2" name="Picture 1" descr="CNWL_Templates_2019_Powerpoint_4.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 y="0"/>
            <a:ext cx="12188388" cy="6858000"/>
          </a:xfrm>
          <a:prstGeom prst="rect">
            <a:avLst/>
          </a:prstGeom>
        </p:spPr>
      </p:pic>
    </p:spTree>
    <p:extLst>
      <p:ext uri="{BB962C8B-B14F-4D97-AF65-F5344CB8AC3E}">
        <p14:creationId xmlns:p14="http://schemas.microsoft.com/office/powerpoint/2010/main" val="6809347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dt="0"/>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Calibri" pitchFamily="34" charset="0"/>
        </a:defRPr>
      </a:lvl2pPr>
      <a:lvl3pPr algn="ctr" rtl="0" eaLnBrk="1" fontAlgn="base" hangingPunct="1">
        <a:spcBef>
          <a:spcPct val="0"/>
        </a:spcBef>
        <a:spcAft>
          <a:spcPct val="0"/>
        </a:spcAft>
        <a:defRPr sz="5867">
          <a:solidFill>
            <a:schemeClr val="tx1"/>
          </a:solidFill>
          <a:latin typeface="Calibri" pitchFamily="34" charset="0"/>
        </a:defRPr>
      </a:lvl3pPr>
      <a:lvl4pPr algn="ctr" rtl="0" eaLnBrk="1" fontAlgn="base" hangingPunct="1">
        <a:spcBef>
          <a:spcPct val="0"/>
        </a:spcBef>
        <a:spcAft>
          <a:spcPct val="0"/>
        </a:spcAft>
        <a:defRPr sz="5867">
          <a:solidFill>
            <a:schemeClr val="tx1"/>
          </a:solidFill>
          <a:latin typeface="Calibri" pitchFamily="34" charset="0"/>
        </a:defRPr>
      </a:lvl4pPr>
      <a:lvl5pPr algn="ctr" rtl="0" eaLnBrk="1" fontAlgn="base" hangingPunct="1">
        <a:spcBef>
          <a:spcPct val="0"/>
        </a:spcBef>
        <a:spcAft>
          <a:spcPct val="0"/>
        </a:spcAft>
        <a:defRPr sz="5867">
          <a:solidFill>
            <a:schemeClr val="tx1"/>
          </a:solidFill>
          <a:latin typeface="Calibri" pitchFamily="34" charset="0"/>
        </a:defRPr>
      </a:lvl5pPr>
      <a:lvl6pPr marL="609570" algn="ctr" rtl="0" eaLnBrk="1" fontAlgn="base" hangingPunct="1">
        <a:spcBef>
          <a:spcPct val="0"/>
        </a:spcBef>
        <a:spcAft>
          <a:spcPct val="0"/>
        </a:spcAft>
        <a:defRPr sz="5867">
          <a:solidFill>
            <a:schemeClr val="tx1"/>
          </a:solidFill>
          <a:latin typeface="Calibri" pitchFamily="34" charset="0"/>
        </a:defRPr>
      </a:lvl6pPr>
      <a:lvl7pPr marL="1219140" algn="ctr" rtl="0" eaLnBrk="1" fontAlgn="base" hangingPunct="1">
        <a:spcBef>
          <a:spcPct val="0"/>
        </a:spcBef>
        <a:spcAft>
          <a:spcPct val="0"/>
        </a:spcAft>
        <a:defRPr sz="5867">
          <a:solidFill>
            <a:schemeClr val="tx1"/>
          </a:solidFill>
          <a:latin typeface="Calibri" pitchFamily="34" charset="0"/>
        </a:defRPr>
      </a:lvl7pPr>
      <a:lvl8pPr marL="1828709" algn="ctr" rtl="0" eaLnBrk="1" fontAlgn="base" hangingPunct="1">
        <a:spcBef>
          <a:spcPct val="0"/>
        </a:spcBef>
        <a:spcAft>
          <a:spcPct val="0"/>
        </a:spcAft>
        <a:defRPr sz="5867">
          <a:solidFill>
            <a:schemeClr val="tx1"/>
          </a:solidFill>
          <a:latin typeface="Calibri" pitchFamily="34" charset="0"/>
        </a:defRPr>
      </a:lvl8pPr>
      <a:lvl9pPr marL="2438278" algn="ctr" rtl="0" eaLnBrk="1" fontAlgn="base" hangingPunct="1">
        <a:spcBef>
          <a:spcPct val="0"/>
        </a:spcBef>
        <a:spcAft>
          <a:spcPct val="0"/>
        </a:spcAft>
        <a:defRPr sz="5867">
          <a:solidFill>
            <a:schemeClr val="tx1"/>
          </a:solidFill>
          <a:latin typeface="Calibri" pitchFamily="34" charset="0"/>
        </a:defRPr>
      </a:lvl9pPr>
    </p:titleStyle>
    <p:bodyStyle>
      <a:lvl1pPr marL="457178" indent="-457178" algn="l" rtl="0" eaLnBrk="1" fontAlgn="base" hangingPunct="1">
        <a:spcBef>
          <a:spcPct val="20000"/>
        </a:spcBef>
        <a:spcAft>
          <a:spcPct val="0"/>
        </a:spcAft>
        <a:buFont typeface="Arial" charset="0"/>
        <a:buChar char="•"/>
        <a:defRPr sz="4267" kern="1200">
          <a:solidFill>
            <a:schemeClr val="tx1"/>
          </a:solidFill>
          <a:latin typeface="+mn-lt"/>
          <a:ea typeface="+mn-ea"/>
          <a:cs typeface="+mn-cs"/>
        </a:defRPr>
      </a:lvl1pPr>
      <a:lvl2pPr marL="990550" indent="-380981" algn="l" rtl="0" eaLnBrk="1" fontAlgn="base" hangingPunct="1">
        <a:spcBef>
          <a:spcPct val="20000"/>
        </a:spcBef>
        <a:spcAft>
          <a:spcPct val="0"/>
        </a:spcAft>
        <a:buFont typeface="Arial" charset="0"/>
        <a:buChar char="–"/>
        <a:defRPr sz="3733" kern="1200">
          <a:solidFill>
            <a:schemeClr val="tx1"/>
          </a:solidFill>
          <a:latin typeface="+mn-lt"/>
          <a:ea typeface="+mn-ea"/>
          <a:cs typeface="+mn-cs"/>
        </a:defRPr>
      </a:lvl2pPr>
      <a:lvl3pPr marL="1523925" indent="-304784"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3pPr>
      <a:lvl4pPr marL="2133493" indent="-304784" algn="l" rtl="0" eaLnBrk="1" fontAlgn="base" hangingPunct="1">
        <a:spcBef>
          <a:spcPct val="20000"/>
        </a:spcBef>
        <a:spcAft>
          <a:spcPct val="0"/>
        </a:spcAft>
        <a:buFont typeface="Arial" charset="0"/>
        <a:buChar char="–"/>
        <a:defRPr sz="2667" kern="1200">
          <a:solidFill>
            <a:schemeClr val="tx1"/>
          </a:solidFill>
          <a:latin typeface="+mn-lt"/>
          <a:ea typeface="+mn-ea"/>
          <a:cs typeface="+mn-cs"/>
        </a:defRPr>
      </a:lvl4pPr>
      <a:lvl5pPr marL="2743062" indent="-304784" algn="l" rtl="0" eaLnBrk="1" fontAlgn="base" hangingPunct="1">
        <a:spcBef>
          <a:spcPct val="20000"/>
        </a:spcBef>
        <a:spcAft>
          <a:spcPct val="0"/>
        </a:spcAft>
        <a:buFont typeface="Arial"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480" y="2564903"/>
            <a:ext cx="9144000" cy="3025999"/>
          </a:xfrm>
        </p:spPr>
        <p:txBody>
          <a:bodyPr>
            <a:normAutofit fontScale="90000"/>
          </a:bodyPr>
          <a:lstStyle/>
          <a:p>
            <a:r>
              <a:rPr lang="en-GB" sz="4900" dirty="0"/>
              <a:t>Acute mental health services in Westminster and Kensington &amp; Chelsea</a:t>
            </a:r>
            <a:br>
              <a:rPr lang="en-GB" sz="4900" dirty="0"/>
            </a:br>
            <a:br>
              <a:rPr lang="en-GB" sz="4900" dirty="0"/>
            </a:br>
            <a:r>
              <a:rPr lang="en-GB" sz="4000" dirty="0"/>
              <a:t>BAME Health forum</a:t>
            </a:r>
            <a:br>
              <a:rPr lang="en-GB" sz="4000" dirty="0"/>
            </a:br>
            <a:r>
              <a:rPr lang="en-GB" sz="4000" dirty="0"/>
              <a:t>13</a:t>
            </a:r>
            <a:r>
              <a:rPr lang="en-GB" sz="4000" baseline="30000" dirty="0"/>
              <a:t>th</a:t>
            </a:r>
            <a:r>
              <a:rPr lang="en-GB" sz="4000" dirty="0"/>
              <a:t> December 2023</a:t>
            </a:r>
            <a:endParaRPr lang="en-GB" sz="2000" dirty="0"/>
          </a:p>
        </p:txBody>
      </p:sp>
    </p:spTree>
    <p:extLst>
      <p:ext uri="{BB962C8B-B14F-4D97-AF65-F5344CB8AC3E}">
        <p14:creationId xmlns:p14="http://schemas.microsoft.com/office/powerpoint/2010/main" val="3859252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3050D5-5A07-4506-8F99-E82E1ACD80E4}"/>
              </a:ext>
            </a:extLst>
          </p:cNvPr>
          <p:cNvSpPr>
            <a:spLocks noGrp="1"/>
          </p:cNvSpPr>
          <p:nvPr>
            <p:ph type="sldNum" sz="quarter" idx="12"/>
          </p:nvPr>
        </p:nvSpPr>
        <p:spPr>
          <a:xfrm>
            <a:off x="4490227" y="6386311"/>
            <a:ext cx="2743200" cy="365125"/>
          </a:xfrm>
        </p:spPr>
        <p:txBody>
          <a:bodyPr/>
          <a:lstStyle/>
          <a:p>
            <a:fld id="{E76F84FA-B8EB-462F-97BA-032CB76B4E3A}" type="slidenum">
              <a:rPr lang="en-GB" smtClean="0"/>
              <a:t>10</a:t>
            </a:fld>
            <a:endParaRPr lang="en-GB" dirty="0"/>
          </a:p>
        </p:txBody>
      </p:sp>
      <p:sp>
        <p:nvSpPr>
          <p:cNvPr id="4" name="Title 3">
            <a:extLst>
              <a:ext uri="{FF2B5EF4-FFF2-40B4-BE49-F238E27FC236}">
                <a16:creationId xmlns:a16="http://schemas.microsoft.com/office/drawing/2014/main" id="{C99906D8-001B-4AF0-BD3C-4047B336A458}"/>
              </a:ext>
            </a:extLst>
          </p:cNvPr>
          <p:cNvSpPr>
            <a:spLocks noGrp="1"/>
          </p:cNvSpPr>
          <p:nvPr>
            <p:ph type="title"/>
          </p:nvPr>
        </p:nvSpPr>
        <p:spPr/>
        <p:txBody>
          <a:bodyPr>
            <a:noAutofit/>
          </a:bodyPr>
          <a:lstStyle/>
          <a:p>
            <a:r>
              <a:rPr lang="en-GB" sz="2800" b="1" dirty="0"/>
              <a:t>We have modern, high quality inpatient facilities at St Charles</a:t>
            </a:r>
          </a:p>
        </p:txBody>
      </p:sp>
      <p:sp>
        <p:nvSpPr>
          <p:cNvPr id="6" name="Content Placeholder 2">
            <a:extLst>
              <a:ext uri="{FF2B5EF4-FFF2-40B4-BE49-F238E27FC236}">
                <a16:creationId xmlns:a16="http://schemas.microsoft.com/office/drawing/2014/main" id="{CD180119-18E6-48BE-B531-D539AB0FA0F6}"/>
              </a:ext>
            </a:extLst>
          </p:cNvPr>
          <p:cNvSpPr>
            <a:spLocks noGrp="1"/>
          </p:cNvSpPr>
          <p:nvPr>
            <p:ph idx="1"/>
          </p:nvPr>
        </p:nvSpPr>
        <p:spPr>
          <a:xfrm>
            <a:off x="2439006" y="1335940"/>
            <a:ext cx="9472908" cy="4556376"/>
          </a:xfrm>
          <a:solidFill>
            <a:schemeClr val="tx2">
              <a:lumMod val="20000"/>
              <a:lumOff val="80000"/>
            </a:schemeClr>
          </a:solidFill>
          <a:ln w="12700">
            <a:noFill/>
          </a:ln>
        </p:spPr>
        <p:txBody>
          <a:bodyPr wrap="square">
            <a:spAutoFit/>
          </a:bodyPr>
          <a:lstStyle/>
          <a:p>
            <a:pPr marL="182880" indent="-182880">
              <a:lnSpc>
                <a:spcPct val="107000"/>
              </a:lnSpc>
              <a:spcAft>
                <a:spcPts val="800"/>
              </a:spcAft>
            </a:pPr>
            <a:r>
              <a:rPr lang="en-GB" sz="2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St Charles Centre for Health and Wellbeing is in RBKC offers a better high quality, modern environment for patients. It provides four wards with a total of 67 beds.</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182880">
              <a:lnSpc>
                <a:spcPct val="107000"/>
              </a:lnSpc>
              <a:spcAft>
                <a:spcPts val="800"/>
              </a:spcAft>
            </a:pPr>
            <a:r>
              <a:rPr lang="en-GB" sz="2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meets the standards recommended by the Royal College of Psychiatrists including </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40080" indent="-182880">
              <a:lnSpc>
                <a:spcPct val="107000"/>
              </a:lnSpc>
              <a:spcAft>
                <a:spcPts val="800"/>
              </a:spcAft>
            </a:pPr>
            <a:r>
              <a:rPr lang="en-GB" sz="2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Ensuites in all the rooms</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640080" indent="-182880">
              <a:lnSpc>
                <a:spcPct val="107000"/>
              </a:lnSpc>
              <a:spcAft>
                <a:spcPts val="800"/>
              </a:spcAft>
            </a:pPr>
            <a:r>
              <a:rPr lang="en-GB" sz="2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Direct access to outside space from all wards </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800"/>
              </a:spcAft>
              <a:buNone/>
              <a:tabLst>
                <a:tab pos="914400" algn="l"/>
              </a:tabLst>
            </a:pPr>
            <a:endParaRPr lang="en-GB" sz="24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D28E423-5501-4A0F-B79B-26BA57300723}"/>
              </a:ext>
            </a:extLst>
          </p:cNvPr>
          <p:cNvSpPr txBox="1"/>
          <p:nvPr/>
        </p:nvSpPr>
        <p:spPr>
          <a:xfrm>
            <a:off x="50449" y="1206272"/>
            <a:ext cx="1183337" cy="369332"/>
          </a:xfrm>
          <a:prstGeom prst="rect">
            <a:avLst/>
          </a:prstGeom>
          <a:noFill/>
        </p:spPr>
        <p:txBody>
          <a:bodyPr wrap="none" rtlCol="0">
            <a:spAutoFit/>
          </a:bodyPr>
          <a:lstStyle/>
          <a:p>
            <a:r>
              <a:rPr lang="en-GB" b="1" dirty="0"/>
              <a:t>St Charles </a:t>
            </a:r>
          </a:p>
        </p:txBody>
      </p:sp>
      <p:pic>
        <p:nvPicPr>
          <p:cNvPr id="2" name="Picture 1" descr="Photo">
            <a:extLst>
              <a:ext uri="{FF2B5EF4-FFF2-40B4-BE49-F238E27FC236}">
                <a16:creationId xmlns:a16="http://schemas.microsoft.com/office/drawing/2014/main" id="{6EDE992B-8FE2-4191-B00D-7713913869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00" y="1575604"/>
            <a:ext cx="2280254" cy="458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1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480" y="2564904"/>
            <a:ext cx="9144000" cy="1584176"/>
          </a:xfrm>
        </p:spPr>
        <p:txBody>
          <a:bodyPr>
            <a:normAutofit/>
          </a:bodyPr>
          <a:lstStyle/>
          <a:p>
            <a:r>
              <a:rPr lang="en-GB" sz="4900" dirty="0"/>
              <a:t>Developing options for consultation  </a:t>
            </a:r>
            <a:endParaRPr lang="en-GB" sz="2700" dirty="0"/>
          </a:p>
        </p:txBody>
      </p:sp>
    </p:spTree>
    <p:extLst>
      <p:ext uri="{BB962C8B-B14F-4D97-AF65-F5344CB8AC3E}">
        <p14:creationId xmlns:p14="http://schemas.microsoft.com/office/powerpoint/2010/main" val="4148493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D1360E-FCA7-CDAC-12BE-27C2E4C2957F}"/>
              </a:ext>
            </a:extLst>
          </p:cNvPr>
          <p:cNvSpPr>
            <a:spLocks noGrp="1"/>
          </p:cNvSpPr>
          <p:nvPr>
            <p:ph idx="1"/>
          </p:nvPr>
        </p:nvSpPr>
        <p:spPr>
          <a:xfrm>
            <a:off x="407368" y="1322173"/>
            <a:ext cx="10788388" cy="5385367"/>
          </a:xfrm>
        </p:spPr>
        <p:txBody>
          <a:bodyPr>
            <a:normAutofit/>
          </a:bodyPr>
          <a:lstStyle/>
          <a:p>
            <a:pPr>
              <a:lnSpc>
                <a:spcPct val="107000"/>
              </a:lnSpc>
              <a:spcAft>
                <a:spcPts val="800"/>
              </a:spcAft>
            </a:pPr>
            <a:r>
              <a:rPr lang="en-GB" sz="3000" kern="100" dirty="0">
                <a:effectLst/>
                <a:latin typeface="Calibri" panose="020F0502020204030204" pitchFamily="34" charset="0"/>
                <a:ea typeface="Calibri" panose="020F0502020204030204" pitchFamily="34" charset="0"/>
                <a:cs typeface="Times New Roman" panose="02020603050405020304" pitchFamily="18" charset="0"/>
              </a:rPr>
              <a:t>We developed different options through working with clinicians, partners from across health and social care – including local authorities, the police, and representatives from voluntary organisations and residents with lived experience of mental health issues.</a:t>
            </a:r>
          </a:p>
          <a:p>
            <a:pPr marL="0" indent="0">
              <a:lnSpc>
                <a:spcPct val="107000"/>
              </a:lnSpc>
              <a:spcAft>
                <a:spcPts val="800"/>
              </a:spcAft>
              <a:buNone/>
            </a:pPr>
            <a:endParaRPr lang="en-GB" sz="3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000" kern="100" dirty="0">
                <a:effectLst/>
                <a:latin typeface="Calibri" panose="020F0502020204030204" pitchFamily="34" charset="0"/>
                <a:ea typeface="Calibri" panose="020F0502020204030204" pitchFamily="34" charset="0"/>
                <a:cs typeface="Times New Roman" panose="02020603050405020304" pitchFamily="18" charset="0"/>
              </a:rPr>
              <a:t>We considered different combinations of inpatient and community-based models of care with the aim to meet the needs of as many people as possible. </a:t>
            </a:r>
          </a:p>
        </p:txBody>
      </p:sp>
      <p:sp>
        <p:nvSpPr>
          <p:cNvPr id="2" name="Title 3">
            <a:extLst>
              <a:ext uri="{FF2B5EF4-FFF2-40B4-BE49-F238E27FC236}">
                <a16:creationId xmlns:a16="http://schemas.microsoft.com/office/drawing/2014/main" id="{51625F55-B57C-91E8-4C9B-F534C2901605}"/>
              </a:ext>
            </a:extLst>
          </p:cNvPr>
          <p:cNvSpPr>
            <a:spLocks noGrp="1"/>
          </p:cNvSpPr>
          <p:nvPr>
            <p:ph type="title"/>
          </p:nvPr>
        </p:nvSpPr>
        <p:spPr>
          <a:xfrm>
            <a:off x="407368" y="326582"/>
            <a:ext cx="11377264" cy="543595"/>
          </a:xfrm>
        </p:spPr>
        <p:txBody>
          <a:bodyPr>
            <a:normAutofit fontScale="90000"/>
          </a:bodyPr>
          <a:lstStyle/>
          <a:p>
            <a:r>
              <a:rPr lang="en-GB" dirty="0"/>
              <a:t>How we developed options </a:t>
            </a:r>
          </a:p>
        </p:txBody>
      </p:sp>
    </p:spTree>
    <p:extLst>
      <p:ext uri="{BB962C8B-B14F-4D97-AF65-F5344CB8AC3E}">
        <p14:creationId xmlns:p14="http://schemas.microsoft.com/office/powerpoint/2010/main" val="1356283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FA776E-86A9-4870-BFF1-D93CA2B21EAA}"/>
              </a:ext>
            </a:extLst>
          </p:cNvPr>
          <p:cNvSpPr>
            <a:spLocks noGrp="1"/>
          </p:cNvSpPr>
          <p:nvPr>
            <p:ph type="sldNum" sz="quarter" idx="12"/>
          </p:nvPr>
        </p:nvSpPr>
        <p:spPr/>
        <p:txBody>
          <a:bodyPr/>
          <a:lstStyle/>
          <a:p>
            <a:fld id="{E76F84FA-B8EB-462F-97BA-032CB76B4E3A}" type="slidenum">
              <a:rPr lang="en-GB" smtClean="0"/>
              <a:t>13</a:t>
            </a:fld>
            <a:endParaRPr lang="en-GB" dirty="0"/>
          </a:p>
        </p:txBody>
      </p:sp>
      <p:sp>
        <p:nvSpPr>
          <p:cNvPr id="4" name="Title 3">
            <a:extLst>
              <a:ext uri="{FF2B5EF4-FFF2-40B4-BE49-F238E27FC236}">
                <a16:creationId xmlns:a16="http://schemas.microsoft.com/office/drawing/2014/main" id="{DD677F24-55B1-4C02-8DD4-AD3CE52999A7}"/>
              </a:ext>
            </a:extLst>
          </p:cNvPr>
          <p:cNvSpPr>
            <a:spLocks noGrp="1"/>
          </p:cNvSpPr>
          <p:nvPr>
            <p:ph type="title"/>
          </p:nvPr>
        </p:nvSpPr>
        <p:spPr/>
        <p:txBody>
          <a:bodyPr>
            <a:normAutofit fontScale="90000"/>
          </a:bodyPr>
          <a:lstStyle/>
          <a:p>
            <a:r>
              <a:rPr lang="en-GB"/>
              <a:t>The Options …</a:t>
            </a:r>
            <a:endParaRPr lang="en-GB" dirty="0"/>
          </a:p>
        </p:txBody>
      </p:sp>
      <p:graphicFrame>
        <p:nvGraphicFramePr>
          <p:cNvPr id="2" name="Table 1">
            <a:extLst>
              <a:ext uri="{FF2B5EF4-FFF2-40B4-BE49-F238E27FC236}">
                <a16:creationId xmlns:a16="http://schemas.microsoft.com/office/drawing/2014/main" id="{9C998530-A54C-44F1-BEC0-6750521DD1BB}"/>
              </a:ext>
            </a:extLst>
          </p:cNvPr>
          <p:cNvGraphicFramePr>
            <a:graphicFrameLocks noGrp="1"/>
          </p:cNvGraphicFramePr>
          <p:nvPr>
            <p:extLst>
              <p:ext uri="{D42A27DB-BD31-4B8C-83A1-F6EECF244321}">
                <p14:modId xmlns:p14="http://schemas.microsoft.com/office/powerpoint/2010/main" val="4242171224"/>
              </p:ext>
            </p:extLst>
          </p:nvPr>
        </p:nvGraphicFramePr>
        <p:xfrm>
          <a:off x="192014" y="1769136"/>
          <a:ext cx="11871770" cy="4846320"/>
        </p:xfrm>
        <a:graphic>
          <a:graphicData uri="http://schemas.openxmlformats.org/drawingml/2006/table">
            <a:tbl>
              <a:tblPr firstRow="1" bandRow="1">
                <a:tableStyleId>{5C22544A-7EE6-4342-B048-85BDC9FD1C3A}</a:tableStyleId>
              </a:tblPr>
              <a:tblGrid>
                <a:gridCol w="1701612">
                  <a:extLst>
                    <a:ext uri="{9D8B030D-6E8A-4147-A177-3AD203B41FA5}">
                      <a16:colId xmlns:a16="http://schemas.microsoft.com/office/drawing/2014/main" val="2676263002"/>
                    </a:ext>
                  </a:extLst>
                </a:gridCol>
                <a:gridCol w="2519680">
                  <a:extLst>
                    <a:ext uri="{9D8B030D-6E8A-4147-A177-3AD203B41FA5}">
                      <a16:colId xmlns:a16="http://schemas.microsoft.com/office/drawing/2014/main" val="2993590711"/>
                    </a:ext>
                  </a:extLst>
                </a:gridCol>
                <a:gridCol w="1406197">
                  <a:extLst>
                    <a:ext uri="{9D8B030D-6E8A-4147-A177-3AD203B41FA5}">
                      <a16:colId xmlns:a16="http://schemas.microsoft.com/office/drawing/2014/main" val="604825567"/>
                    </a:ext>
                  </a:extLst>
                </a:gridCol>
                <a:gridCol w="3592523">
                  <a:extLst>
                    <a:ext uri="{9D8B030D-6E8A-4147-A177-3AD203B41FA5}">
                      <a16:colId xmlns:a16="http://schemas.microsoft.com/office/drawing/2014/main" val="2345943674"/>
                    </a:ext>
                  </a:extLst>
                </a:gridCol>
                <a:gridCol w="2651758">
                  <a:extLst>
                    <a:ext uri="{9D8B030D-6E8A-4147-A177-3AD203B41FA5}">
                      <a16:colId xmlns:a16="http://schemas.microsoft.com/office/drawing/2014/main" val="2562702037"/>
                    </a:ext>
                  </a:extLst>
                </a:gridCol>
              </a:tblGrid>
              <a:tr h="217257">
                <a:tc>
                  <a:txBody>
                    <a:bodyPr/>
                    <a:lstStyle/>
                    <a:p>
                      <a:endParaRPr lang="en-GB" sz="14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b="1" dirty="0"/>
                        <a:t>The Gordon Hospital</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b="1" dirty="0"/>
                        <a:t>St Charles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b="1" dirty="0"/>
                        <a:t>Wider services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b="1" dirty="0"/>
                        <a:t>Brent</a:t>
                      </a:r>
                    </a:p>
                  </a:txBody>
                  <a:tcPr/>
                </a:tc>
                <a:extLst>
                  <a:ext uri="{0D108BD9-81ED-4DB2-BD59-A6C34878D82A}">
                    <a16:rowId xmlns:a16="http://schemas.microsoft.com/office/drawing/2014/main" val="3818878672"/>
                  </a:ext>
                </a:extLst>
              </a:tr>
              <a:tr h="855428">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latin typeface="+mn-lt"/>
                          <a:cs typeface="Arial" panose="020B0604020202020204" pitchFamily="34" charset="0"/>
                        </a:rPr>
                        <a:t>Option 1 </a:t>
                      </a:r>
                      <a:r>
                        <a:rPr lang="en-GB" sz="1400" b="0" dirty="0">
                          <a:latin typeface="+mn-lt"/>
                          <a:cs typeface="Arial" panose="020B0604020202020204" pitchFamily="34" charset="0"/>
                        </a:rPr>
                        <a:t>– 2019 Model </a:t>
                      </a:r>
                    </a:p>
                    <a:p>
                      <a:pPr marL="0" indent="0">
                        <a:buFont typeface="Arial" panose="020B0604020202020204" pitchFamily="34" charset="0"/>
                        <a:buNone/>
                      </a:pPr>
                      <a:endParaRPr lang="en-GB" sz="1400" dirty="0"/>
                    </a:p>
                  </a:txBody>
                  <a:tcPr/>
                </a:tc>
                <a:tc>
                  <a:txBody>
                    <a:bodyPr/>
                    <a:lstStyle/>
                    <a:p>
                      <a:pPr marL="0" indent="0">
                        <a:buFont typeface="Arial" panose="020B0604020202020204" pitchFamily="34" charset="0"/>
                        <a:buNone/>
                      </a:pPr>
                      <a:r>
                        <a:rPr lang="en-GB" sz="1400" dirty="0"/>
                        <a:t>51 inpatient beds</a:t>
                      </a:r>
                    </a:p>
                    <a:p>
                      <a:pPr marL="0" indent="0">
                        <a:buFont typeface="Arial" panose="020B0604020202020204" pitchFamily="34" charset="0"/>
                        <a:buNone/>
                      </a:pPr>
                      <a:endParaRPr lang="en-GB" sz="1400" dirty="0"/>
                    </a:p>
                    <a:p>
                      <a:pPr marL="0" indent="0">
                        <a:buFont typeface="Arial" panose="020B0604020202020204" pitchFamily="34" charset="0"/>
                        <a:buNone/>
                      </a:pPr>
                      <a:r>
                        <a:rPr lang="en-GB" sz="1400" b="0" i="0" u="none" strike="noStrike" baseline="0" dirty="0">
                          <a:solidFill>
                            <a:srgbClr val="000000"/>
                          </a:solidFill>
                          <a:latin typeface="+mn-lt"/>
                          <a:cs typeface="Arial" panose="020B0604020202020204" pitchFamily="34" charset="0"/>
                        </a:rPr>
                        <a:t>Meet “safe” standards, but not “desired” standards, due to the constraints of the building</a:t>
                      </a:r>
                      <a:endParaRPr lang="en-GB" sz="1400" dirty="0"/>
                    </a:p>
                  </a:txBody>
                  <a:tcPr/>
                </a:tc>
                <a:tc>
                  <a:txBody>
                    <a:bodyPr/>
                    <a:lstStyle/>
                    <a:p>
                      <a:pPr marL="0" indent="0">
                        <a:buFont typeface="Arial" panose="020B0604020202020204" pitchFamily="34" charset="0"/>
                        <a:buNone/>
                      </a:pPr>
                      <a:r>
                        <a:rPr lang="en-GB" sz="1400" dirty="0"/>
                        <a:t>67 inpatient beds</a:t>
                      </a:r>
                    </a:p>
                  </a:txBody>
                  <a:tcPr/>
                </a:tc>
                <a:tc>
                  <a:txBody>
                    <a:bodyPr/>
                    <a:lstStyle/>
                    <a:p>
                      <a:pPr marL="0" indent="0">
                        <a:buFont typeface="Arial" panose="020B0604020202020204" pitchFamily="34" charset="0"/>
                        <a:buNone/>
                      </a:pPr>
                      <a:r>
                        <a:rPr lang="en-GB" sz="1400" b="0" i="0" u="none" strike="noStrike" baseline="0" dirty="0">
                          <a:solidFill>
                            <a:srgbClr val="000000"/>
                          </a:solidFill>
                          <a:latin typeface="+mn-lt"/>
                          <a:cs typeface="Arial" panose="020B0604020202020204" pitchFamily="34" charset="0"/>
                        </a:rPr>
                        <a:t>Community and crisis services developed since March 2020 would be reduced or stopped entirely</a:t>
                      </a:r>
                    </a:p>
                    <a:p>
                      <a:pPr marL="285750" indent="-285750">
                        <a:buFontTx/>
                        <a:buChar char="-"/>
                      </a:pPr>
                      <a:r>
                        <a:rPr lang="en-GB" sz="1400" b="0" i="0" u="none" strike="noStrike" baseline="0" dirty="0">
                          <a:solidFill>
                            <a:srgbClr val="000000"/>
                          </a:solidFill>
                          <a:latin typeface="+mn-lt"/>
                          <a:cs typeface="Arial" panose="020B0604020202020204" pitchFamily="34" charset="0"/>
                        </a:rPr>
                        <a:t>Mental Health Crisis Assessment Service</a:t>
                      </a:r>
                    </a:p>
                    <a:p>
                      <a:pPr marL="285750" indent="-285750">
                        <a:buFontTx/>
                        <a:buChar char="-"/>
                      </a:pPr>
                      <a:r>
                        <a:rPr lang="en-GB" sz="1400" b="0" i="0" u="none" strike="noStrike" baseline="0" dirty="0">
                          <a:solidFill>
                            <a:srgbClr val="000000"/>
                          </a:solidFill>
                          <a:latin typeface="+mn-lt"/>
                          <a:cs typeface="Arial" panose="020B0604020202020204" pitchFamily="34" charset="0"/>
                        </a:rPr>
                        <a:t>Community Access service</a:t>
                      </a:r>
                    </a:p>
                    <a:p>
                      <a:pPr marL="285750" indent="-285750">
                        <a:buFontTx/>
                        <a:buChar char="-"/>
                      </a:pPr>
                      <a:r>
                        <a:rPr lang="en-GB" sz="1400" b="0" i="0" u="none" strike="noStrike" baseline="0" dirty="0">
                          <a:solidFill>
                            <a:srgbClr val="000000"/>
                          </a:solidFill>
                          <a:latin typeface="+mn-lt"/>
                          <a:cs typeface="Arial" panose="020B0604020202020204" pitchFamily="34" charset="0"/>
                        </a:rPr>
                        <a:t>Voluntary sector partnerships</a:t>
                      </a:r>
                    </a:p>
                    <a:p>
                      <a:pPr marL="285750" indent="-285750">
                        <a:buFontTx/>
                        <a:buChar char="-"/>
                      </a:pPr>
                      <a:r>
                        <a:rPr lang="en-GB" sz="1400" b="0" i="0" u="none" strike="noStrike" baseline="0" dirty="0">
                          <a:solidFill>
                            <a:srgbClr val="000000"/>
                          </a:solidFill>
                          <a:latin typeface="+mn-lt"/>
                          <a:cs typeface="Arial" panose="020B0604020202020204" pitchFamily="34" charset="0"/>
                        </a:rPr>
                        <a:t>Step down beds</a:t>
                      </a:r>
                    </a:p>
                    <a:p>
                      <a:pPr marL="285750" indent="-285750">
                        <a:buFontTx/>
                        <a:buChar char="-"/>
                      </a:pPr>
                      <a:r>
                        <a:rPr lang="en-GB" sz="1400" b="0" i="0" u="none" strike="noStrike" baseline="0" dirty="0">
                          <a:solidFill>
                            <a:srgbClr val="000000"/>
                          </a:solidFill>
                          <a:latin typeface="+mn-lt"/>
                          <a:cs typeface="Arial" panose="020B0604020202020204" pitchFamily="34" charset="0"/>
                        </a:rPr>
                        <a:t>Health Based Place of Safety at St Charles</a:t>
                      </a:r>
                      <a:endParaRPr lang="en-GB" sz="14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baseline="0" dirty="0">
                          <a:solidFill>
                            <a:srgbClr val="000000"/>
                          </a:solidFill>
                          <a:latin typeface="+mn-lt"/>
                          <a:cs typeface="Arial" panose="020B0604020202020204" pitchFamily="34" charset="0"/>
                        </a:rPr>
                        <a:t>Less additional capacity created in Brent than in our preferred Option 3, so some of the beds at St Charles would still be used by Brent residents</a:t>
                      </a:r>
                    </a:p>
                  </a:txBody>
                  <a:tcPr/>
                </a:tc>
                <a:extLst>
                  <a:ext uri="{0D108BD9-81ED-4DB2-BD59-A6C34878D82A}">
                    <a16:rowId xmlns:a16="http://schemas.microsoft.com/office/drawing/2014/main" val="1255113577"/>
                  </a:ext>
                </a:extLst>
              </a:tr>
              <a:tr h="855428">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latin typeface="+mn-lt"/>
                          <a:cs typeface="Arial" panose="020B0604020202020204" pitchFamily="34" charset="0"/>
                        </a:rPr>
                        <a:t>Option 2 </a:t>
                      </a:r>
                      <a:r>
                        <a:rPr lang="en-GB" sz="1400" b="0" dirty="0">
                          <a:latin typeface="+mn-lt"/>
                          <a:cs typeface="Arial" panose="020B0604020202020204" pitchFamily="34" charset="0"/>
                        </a:rPr>
                        <a:t>– Partially transformed model </a:t>
                      </a:r>
                    </a:p>
                    <a:p>
                      <a:pPr marL="285750" indent="-285750">
                        <a:buFont typeface="Arial" panose="020B0604020202020204" pitchFamily="34" charset="0"/>
                        <a:buChar char="•"/>
                      </a:pPr>
                      <a:endParaRPr lang="en-GB" sz="1400" dirty="0"/>
                    </a:p>
                  </a:txBody>
                  <a:tcPr/>
                </a:tc>
                <a:tc>
                  <a:txBody>
                    <a:bodyPr/>
                    <a:lstStyle/>
                    <a:p>
                      <a:pPr marL="0" indent="0">
                        <a:buFont typeface="Arial" panose="020B0604020202020204" pitchFamily="34" charset="0"/>
                        <a:buNone/>
                      </a:pPr>
                      <a:r>
                        <a:rPr lang="en-GB" sz="1400" dirty="0"/>
                        <a:t>13 inpatient beds in single ward</a:t>
                      </a:r>
                    </a:p>
                  </a:txBody>
                  <a:tcPr/>
                </a:tc>
                <a:tc>
                  <a:txBody>
                    <a:bodyPr/>
                    <a:lstStyle/>
                    <a:p>
                      <a:pPr marL="0" indent="0">
                        <a:buFont typeface="Arial" panose="020B0604020202020204" pitchFamily="34" charset="0"/>
                        <a:buNone/>
                      </a:pPr>
                      <a:r>
                        <a:rPr lang="en-GB" sz="1400" dirty="0"/>
                        <a:t>67 inpatient beds</a:t>
                      </a: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baseline="0" dirty="0">
                          <a:solidFill>
                            <a:srgbClr val="000000"/>
                          </a:solidFill>
                          <a:latin typeface="+mn-lt"/>
                          <a:cs typeface="Arial" panose="020B0604020202020204" pitchFamily="34" charset="0"/>
                        </a:rPr>
                        <a:t>Community and crisis services would be reduced, including closure of the Mental Health Crisis Assessment Service, with its staff moving to support inpatient care</a:t>
                      </a: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baseline="0" dirty="0">
                          <a:solidFill>
                            <a:srgbClr val="000000"/>
                          </a:solidFill>
                          <a:latin typeface="+mn-lt"/>
                          <a:cs typeface="Arial" panose="020B0604020202020204" pitchFamily="34" charset="0"/>
                        </a:rPr>
                        <a:t>Less additional capacity created in Brent than in our preferred Option 3, so some of the beds at St Charles would still be used by Brent residents</a:t>
                      </a:r>
                      <a:endParaRPr lang="en-GB" sz="1400" b="0" dirty="0">
                        <a:latin typeface="+mn-lt"/>
                        <a:cs typeface="Arial" panose="020B0604020202020204" pitchFamily="34" charset="0"/>
                      </a:endParaRPr>
                    </a:p>
                  </a:txBody>
                  <a:tcPr/>
                </a:tc>
                <a:extLst>
                  <a:ext uri="{0D108BD9-81ED-4DB2-BD59-A6C34878D82A}">
                    <a16:rowId xmlns:a16="http://schemas.microsoft.com/office/drawing/2014/main" val="2787086030"/>
                  </a:ext>
                </a:extLst>
              </a:tr>
              <a:tr h="0">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dirty="0">
                          <a:latin typeface="+mn-lt"/>
                          <a:cs typeface="Arial" panose="020B0604020202020204" pitchFamily="34" charset="0"/>
                        </a:rPr>
                        <a:t>Option 3 </a:t>
                      </a:r>
                      <a:r>
                        <a:rPr lang="en-GB" sz="1400" b="0" dirty="0">
                          <a:latin typeface="+mn-lt"/>
                          <a:cs typeface="Arial" panose="020B0604020202020204" pitchFamily="34" charset="0"/>
                        </a:rPr>
                        <a:t>– fully transformed model, with enhanced Crisis assessment service – </a:t>
                      </a:r>
                      <a:r>
                        <a:rPr lang="en-GB" sz="1400" b="1" dirty="0">
                          <a:solidFill>
                            <a:srgbClr val="FF0000"/>
                          </a:solidFill>
                          <a:latin typeface="+mn-lt"/>
                          <a:cs typeface="Arial" panose="020B0604020202020204" pitchFamily="34" charset="0"/>
                        </a:rPr>
                        <a:t>This is our preferred option</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u="none" strike="noStrike" baseline="0" dirty="0">
                        <a:solidFill>
                          <a:srgbClr val="000000"/>
                        </a:solidFill>
                        <a:latin typeface="+mn-lt"/>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baseline="0" dirty="0">
                          <a:solidFill>
                            <a:srgbClr val="000000"/>
                          </a:solidFill>
                          <a:latin typeface="+mn-lt"/>
                          <a:cs typeface="Arial" panose="020B0604020202020204" pitchFamily="34" charset="0"/>
                        </a:rPr>
                        <a:t>No inpatient beds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baseline="0" dirty="0">
                          <a:solidFill>
                            <a:srgbClr val="000000"/>
                          </a:solidFill>
                          <a:latin typeface="+mn-lt"/>
                          <a:cs typeface="Arial" panose="020B0604020202020204" pitchFamily="34" charset="0"/>
                        </a:rPr>
                        <a:t>MHCAS service expanded and relocated to the Gordon Hospital with capacity for 12 patients, including the capability for 4 patients to be admitted overnight</a:t>
                      </a:r>
                    </a:p>
                  </a:txBody>
                  <a:tcPr/>
                </a:tc>
                <a:tc>
                  <a:txBody>
                    <a:bodyPr/>
                    <a:lstStyle/>
                    <a:p>
                      <a:pPr marL="0" indent="0">
                        <a:buFont typeface="Arial" panose="020B0604020202020204" pitchFamily="34" charset="0"/>
                        <a:buNone/>
                      </a:pPr>
                      <a:r>
                        <a:rPr lang="en-GB" sz="1400" dirty="0"/>
                        <a:t>67 inpatient beds</a:t>
                      </a: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baseline="0" dirty="0">
                          <a:solidFill>
                            <a:srgbClr val="000000"/>
                          </a:solidFill>
                          <a:latin typeface="+mn-lt"/>
                          <a:cs typeface="Arial" panose="020B0604020202020204" pitchFamily="34" charset="0"/>
                        </a:rPr>
                        <a:t>Retain the community and crisis services developed since the Gordon Hospital wards were closed, voluntary sector partnerships would remain in place and the Community Access Service (CAS) would continue</a:t>
                      </a: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baseline="0" dirty="0">
                          <a:solidFill>
                            <a:srgbClr val="000000"/>
                          </a:solidFill>
                          <a:latin typeface="+mn-lt"/>
                          <a:cs typeface="Arial" panose="020B0604020202020204" pitchFamily="34" charset="0"/>
                        </a:rPr>
                        <a:t>Additional capacity in Brent would free up seven beds at St Charles for residents of Kensington, Chelsea and Westminster</a:t>
                      </a:r>
                    </a:p>
                  </a:txBody>
                  <a:tcPr/>
                </a:tc>
                <a:extLst>
                  <a:ext uri="{0D108BD9-81ED-4DB2-BD59-A6C34878D82A}">
                    <a16:rowId xmlns:a16="http://schemas.microsoft.com/office/drawing/2014/main" val="2229484030"/>
                  </a:ext>
                </a:extLst>
              </a:tr>
            </a:tbl>
          </a:graphicData>
        </a:graphic>
      </p:graphicFrame>
      <p:pic>
        <p:nvPicPr>
          <p:cNvPr id="21" name="Picture 20">
            <a:extLst>
              <a:ext uri="{FF2B5EF4-FFF2-40B4-BE49-F238E27FC236}">
                <a16:creationId xmlns:a16="http://schemas.microsoft.com/office/drawing/2014/main" id="{22E6FA7C-E57F-48A3-80D4-97307DB87FEF}"/>
              </a:ext>
            </a:extLst>
          </p:cNvPr>
          <p:cNvPicPr>
            <a:picLocks noChangeAspect="1"/>
          </p:cNvPicPr>
          <p:nvPr/>
        </p:nvPicPr>
        <p:blipFill rotWithShape="1">
          <a:blip r:embed="rId3"/>
          <a:srcRect t="25" r="13447" b="29900"/>
          <a:stretch/>
        </p:blipFill>
        <p:spPr>
          <a:xfrm>
            <a:off x="2576882" y="1169974"/>
            <a:ext cx="700635" cy="567263"/>
          </a:xfrm>
          <a:prstGeom prst="rect">
            <a:avLst/>
          </a:prstGeom>
        </p:spPr>
      </p:pic>
      <p:pic>
        <p:nvPicPr>
          <p:cNvPr id="24" name="Picture 23">
            <a:extLst>
              <a:ext uri="{FF2B5EF4-FFF2-40B4-BE49-F238E27FC236}">
                <a16:creationId xmlns:a16="http://schemas.microsoft.com/office/drawing/2014/main" id="{F8D0A347-9477-4240-A410-7F202D34D938}"/>
              </a:ext>
            </a:extLst>
          </p:cNvPr>
          <p:cNvPicPr>
            <a:picLocks noChangeAspect="1"/>
          </p:cNvPicPr>
          <p:nvPr/>
        </p:nvPicPr>
        <p:blipFill rotWithShape="1">
          <a:blip r:embed="rId4"/>
          <a:srcRect b="16671"/>
          <a:stretch/>
        </p:blipFill>
        <p:spPr>
          <a:xfrm>
            <a:off x="7415083" y="1202553"/>
            <a:ext cx="661196" cy="550973"/>
          </a:xfrm>
          <a:prstGeom prst="rect">
            <a:avLst/>
          </a:prstGeom>
        </p:spPr>
      </p:pic>
      <p:pic>
        <p:nvPicPr>
          <p:cNvPr id="25" name="Picture 24">
            <a:extLst>
              <a:ext uri="{FF2B5EF4-FFF2-40B4-BE49-F238E27FC236}">
                <a16:creationId xmlns:a16="http://schemas.microsoft.com/office/drawing/2014/main" id="{63EFFA1F-897B-4916-AA5A-3720E6C69CDC}"/>
              </a:ext>
            </a:extLst>
          </p:cNvPr>
          <p:cNvPicPr>
            <a:picLocks noChangeAspect="1"/>
          </p:cNvPicPr>
          <p:nvPr/>
        </p:nvPicPr>
        <p:blipFill rotWithShape="1">
          <a:blip r:embed="rId3"/>
          <a:srcRect t="25" r="13447" b="29900"/>
          <a:stretch/>
        </p:blipFill>
        <p:spPr>
          <a:xfrm>
            <a:off x="4867898" y="1179060"/>
            <a:ext cx="700635" cy="567263"/>
          </a:xfrm>
          <a:prstGeom prst="rect">
            <a:avLst/>
          </a:prstGeom>
        </p:spPr>
      </p:pic>
      <p:pic>
        <p:nvPicPr>
          <p:cNvPr id="26" name="Picture 25">
            <a:extLst>
              <a:ext uri="{FF2B5EF4-FFF2-40B4-BE49-F238E27FC236}">
                <a16:creationId xmlns:a16="http://schemas.microsoft.com/office/drawing/2014/main" id="{AB329F58-100C-4F13-A397-632C83FA06E7}"/>
              </a:ext>
            </a:extLst>
          </p:cNvPr>
          <p:cNvPicPr>
            <a:picLocks noChangeAspect="1"/>
          </p:cNvPicPr>
          <p:nvPr/>
        </p:nvPicPr>
        <p:blipFill rotWithShape="1">
          <a:blip r:embed="rId3"/>
          <a:srcRect t="25" r="13447" b="29900"/>
          <a:stretch/>
        </p:blipFill>
        <p:spPr>
          <a:xfrm>
            <a:off x="10276316" y="1186263"/>
            <a:ext cx="700635" cy="567263"/>
          </a:xfrm>
          <a:prstGeom prst="rect">
            <a:avLst/>
          </a:prstGeom>
        </p:spPr>
      </p:pic>
    </p:spTree>
    <p:extLst>
      <p:ext uri="{BB962C8B-B14F-4D97-AF65-F5344CB8AC3E}">
        <p14:creationId xmlns:p14="http://schemas.microsoft.com/office/powerpoint/2010/main" val="2700828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A3A6CF-3046-4C55-AABF-0E3AFB4AB621}"/>
              </a:ext>
            </a:extLst>
          </p:cNvPr>
          <p:cNvSpPr>
            <a:spLocks noGrp="1"/>
          </p:cNvSpPr>
          <p:nvPr>
            <p:ph type="sldNum" sz="quarter" idx="12"/>
          </p:nvPr>
        </p:nvSpPr>
        <p:spPr/>
        <p:txBody>
          <a:bodyPr/>
          <a:lstStyle/>
          <a:p>
            <a:fld id="{E76F84FA-B8EB-462F-97BA-032CB76B4E3A}" type="slidenum">
              <a:rPr lang="en-GB" smtClean="0"/>
              <a:t>14</a:t>
            </a:fld>
            <a:endParaRPr lang="en-GB" dirty="0"/>
          </a:p>
        </p:txBody>
      </p:sp>
      <p:sp>
        <p:nvSpPr>
          <p:cNvPr id="4" name="Title 3">
            <a:extLst>
              <a:ext uri="{FF2B5EF4-FFF2-40B4-BE49-F238E27FC236}">
                <a16:creationId xmlns:a16="http://schemas.microsoft.com/office/drawing/2014/main" id="{BC0F7B68-A7BD-401F-960F-18AA0ECEDEB0}"/>
              </a:ext>
            </a:extLst>
          </p:cNvPr>
          <p:cNvSpPr>
            <a:spLocks noGrp="1"/>
          </p:cNvSpPr>
          <p:nvPr>
            <p:ph type="title"/>
          </p:nvPr>
        </p:nvSpPr>
        <p:spPr/>
        <p:txBody>
          <a:bodyPr>
            <a:normAutofit fontScale="90000"/>
          </a:bodyPr>
          <a:lstStyle/>
          <a:p>
            <a:r>
              <a:rPr lang="en-GB" dirty="0"/>
              <a:t>The Mental Health Crisis Assessment Centre</a:t>
            </a:r>
          </a:p>
        </p:txBody>
      </p:sp>
      <p:sp>
        <p:nvSpPr>
          <p:cNvPr id="5" name="Rectangle 4">
            <a:extLst>
              <a:ext uri="{FF2B5EF4-FFF2-40B4-BE49-F238E27FC236}">
                <a16:creationId xmlns:a16="http://schemas.microsoft.com/office/drawing/2014/main" id="{6B2EA873-3272-40C6-A711-5F8F73949014}"/>
              </a:ext>
            </a:extLst>
          </p:cNvPr>
          <p:cNvSpPr/>
          <p:nvPr/>
        </p:nvSpPr>
        <p:spPr>
          <a:xfrm>
            <a:off x="267789" y="1310641"/>
            <a:ext cx="3163899" cy="40689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fontAlgn="base">
              <a:spcBef>
                <a:spcPct val="0"/>
              </a:spcBef>
              <a:spcAft>
                <a:spcPct val="0"/>
              </a:spcAft>
            </a:pPr>
            <a:r>
              <a:rPr lang="en-GB" sz="2000" b="1" dirty="0">
                <a:solidFill>
                  <a:prstClr val="white"/>
                </a:solidFill>
                <a:cs typeface="Arial" panose="020B0604020202020204" pitchFamily="34" charset="0"/>
              </a:rPr>
              <a:t>What is MHCAS?</a:t>
            </a:r>
          </a:p>
        </p:txBody>
      </p:sp>
      <p:sp>
        <p:nvSpPr>
          <p:cNvPr id="6" name="Rectangle 5">
            <a:extLst>
              <a:ext uri="{FF2B5EF4-FFF2-40B4-BE49-F238E27FC236}">
                <a16:creationId xmlns:a16="http://schemas.microsoft.com/office/drawing/2014/main" id="{94A51F57-397E-4942-850C-78ED07EB4B35}"/>
              </a:ext>
            </a:extLst>
          </p:cNvPr>
          <p:cNvSpPr/>
          <p:nvPr/>
        </p:nvSpPr>
        <p:spPr>
          <a:xfrm>
            <a:off x="267788" y="2158003"/>
            <a:ext cx="8641433" cy="3958592"/>
          </a:xfrm>
          <a:prstGeom prst="rect">
            <a:avLst/>
          </a:prstGeom>
          <a:solidFill>
            <a:srgbClr val="FFFF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1219170" fontAlgn="base">
              <a:spcBef>
                <a:spcPct val="0"/>
              </a:spcBef>
              <a:spcAft>
                <a:spcPct val="0"/>
              </a:spcAft>
              <a:buFont typeface="Arial" panose="020B0604020202020204" pitchFamily="34" charset="0"/>
              <a:buChar char="•"/>
            </a:pPr>
            <a:r>
              <a:rPr lang="en-GB" sz="2100" dirty="0">
                <a:solidFill>
                  <a:schemeClr val="tx1"/>
                </a:solidFill>
                <a:cs typeface="Arial" panose="020B0604020202020204" pitchFamily="34" charset="0"/>
              </a:rPr>
              <a:t>Mental Health Crisis Assessment Service (MHCAS) is based on a model developed in Camden and Islington, and was launched as a local pilot at the St Charles Hospital during the winter of 2022-23. </a:t>
            </a:r>
          </a:p>
          <a:p>
            <a:pPr defTabSz="1219170" fontAlgn="base">
              <a:spcBef>
                <a:spcPct val="0"/>
              </a:spcBef>
              <a:spcAft>
                <a:spcPct val="0"/>
              </a:spcAft>
            </a:pPr>
            <a:endParaRPr lang="en-GB" sz="2100" dirty="0">
              <a:solidFill>
                <a:schemeClr val="tx1"/>
              </a:solidFill>
              <a:cs typeface="Arial" panose="020B0604020202020204" pitchFamily="34" charset="0"/>
            </a:endParaRPr>
          </a:p>
          <a:p>
            <a:pPr marL="285750" indent="-285750" defTabSz="1219170" fontAlgn="base">
              <a:spcBef>
                <a:spcPct val="0"/>
              </a:spcBef>
              <a:spcAft>
                <a:spcPct val="0"/>
              </a:spcAft>
              <a:buFont typeface="Arial" panose="020B0604020202020204" pitchFamily="34" charset="0"/>
              <a:buChar char="•"/>
            </a:pPr>
            <a:r>
              <a:rPr lang="en-GB" sz="2100" dirty="0">
                <a:solidFill>
                  <a:schemeClr val="tx1"/>
                </a:solidFill>
                <a:cs typeface="Arial" panose="020B0604020202020204" pitchFamily="34" charset="0"/>
              </a:rPr>
              <a:t>The MHCAS provides a therapeutic location for people in a crisis to be assessed by a multi-disciplinary team. It seeks to provide an alternative to  A&amp;E departments. </a:t>
            </a:r>
          </a:p>
          <a:p>
            <a:pPr defTabSz="1219170" fontAlgn="base">
              <a:spcBef>
                <a:spcPct val="0"/>
              </a:spcBef>
              <a:spcAft>
                <a:spcPct val="0"/>
              </a:spcAft>
            </a:pPr>
            <a:endParaRPr lang="en-GB" sz="2100" dirty="0">
              <a:solidFill>
                <a:schemeClr val="tx1"/>
              </a:solidFill>
              <a:cs typeface="Arial" panose="020B0604020202020204" pitchFamily="34" charset="0"/>
            </a:endParaRPr>
          </a:p>
          <a:p>
            <a:pPr marL="285750" indent="-285750" defTabSz="1219170" fontAlgn="base">
              <a:spcBef>
                <a:spcPct val="0"/>
              </a:spcBef>
              <a:spcAft>
                <a:spcPct val="0"/>
              </a:spcAft>
              <a:buFont typeface="Arial" panose="020B0604020202020204" pitchFamily="34" charset="0"/>
              <a:buChar char="•"/>
            </a:pPr>
            <a:r>
              <a:rPr lang="en-GB" sz="2100" dirty="0">
                <a:solidFill>
                  <a:schemeClr val="tx1"/>
                </a:solidFill>
                <a:cs typeface="Arial" panose="020B0604020202020204" pitchFamily="34" charset="0"/>
              </a:rPr>
              <a:t>The MHCAS will operate 24/7, 365 days a year and have capacity to support 12 patients at any one time and the ability to admit 4 patients overnight.</a:t>
            </a:r>
          </a:p>
          <a:p>
            <a:pPr marL="285750" indent="-285750" defTabSz="1219170" fontAlgn="base">
              <a:spcBef>
                <a:spcPct val="0"/>
              </a:spcBef>
              <a:spcAft>
                <a:spcPct val="0"/>
              </a:spcAft>
              <a:buFont typeface="Arial" panose="020B0604020202020204" pitchFamily="34" charset="0"/>
              <a:buChar char="•"/>
            </a:pPr>
            <a:endParaRPr lang="en-GB" sz="2100" dirty="0">
              <a:solidFill>
                <a:schemeClr val="tx1"/>
              </a:solidFill>
              <a:cs typeface="Arial" panose="020B0604020202020204" pitchFamily="34" charset="0"/>
            </a:endParaRPr>
          </a:p>
          <a:p>
            <a:pPr marL="285750" indent="-285750" defTabSz="1219170" fontAlgn="base">
              <a:spcBef>
                <a:spcPct val="0"/>
              </a:spcBef>
              <a:spcAft>
                <a:spcPct val="0"/>
              </a:spcAft>
              <a:buFont typeface="Arial" panose="020B0604020202020204" pitchFamily="34" charset="0"/>
              <a:buChar char="•"/>
            </a:pPr>
            <a:r>
              <a:rPr lang="en-GB" sz="2100" dirty="0">
                <a:solidFill>
                  <a:schemeClr val="tx1"/>
                </a:solidFill>
                <a:cs typeface="Arial" panose="020B0604020202020204" pitchFamily="34" charset="0"/>
              </a:rPr>
              <a:t>The proposal is to extend and relocate the MHCAS to the Gordon Hospital.</a:t>
            </a:r>
          </a:p>
        </p:txBody>
      </p:sp>
      <p:pic>
        <p:nvPicPr>
          <p:cNvPr id="9" name="Picture 8">
            <a:extLst>
              <a:ext uri="{FF2B5EF4-FFF2-40B4-BE49-F238E27FC236}">
                <a16:creationId xmlns:a16="http://schemas.microsoft.com/office/drawing/2014/main" id="{37D24711-A25F-4633-9060-70D16988DCA4}"/>
              </a:ext>
            </a:extLst>
          </p:cNvPr>
          <p:cNvPicPr>
            <a:picLocks noChangeAspect="1"/>
          </p:cNvPicPr>
          <p:nvPr/>
        </p:nvPicPr>
        <p:blipFill>
          <a:blip r:embed="rId2"/>
          <a:stretch>
            <a:fillRect/>
          </a:stretch>
        </p:blipFill>
        <p:spPr>
          <a:xfrm>
            <a:off x="8325485" y="1310641"/>
            <a:ext cx="3790950" cy="2286000"/>
          </a:xfrm>
          <a:prstGeom prst="rect">
            <a:avLst/>
          </a:prstGeom>
        </p:spPr>
      </p:pic>
    </p:spTree>
    <p:extLst>
      <p:ext uri="{BB962C8B-B14F-4D97-AF65-F5344CB8AC3E}">
        <p14:creationId xmlns:p14="http://schemas.microsoft.com/office/powerpoint/2010/main" val="3842840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D1360E-FCA7-CDAC-12BE-27C2E4C2957F}"/>
              </a:ext>
            </a:extLst>
          </p:cNvPr>
          <p:cNvSpPr>
            <a:spLocks noGrp="1"/>
          </p:cNvSpPr>
          <p:nvPr>
            <p:ph idx="1"/>
          </p:nvPr>
        </p:nvSpPr>
        <p:spPr>
          <a:xfrm>
            <a:off x="680156" y="1688168"/>
            <a:ext cx="10515600" cy="5019372"/>
          </a:xfrm>
        </p:spPr>
        <p:txBody>
          <a:bodyPr/>
          <a:lstStyle/>
          <a:p>
            <a:pPr>
              <a:lnSpc>
                <a:spcPct val="100000"/>
              </a:lnSpc>
              <a:spcBef>
                <a:spcPts val="3000"/>
              </a:spcBef>
            </a:pPr>
            <a:r>
              <a:rPr lang="en-GB" sz="2800" dirty="0">
                <a:solidFill>
                  <a:srgbClr val="000000"/>
                </a:solidFill>
                <a:latin typeface="+mn-lt"/>
              </a:rPr>
              <a:t>Continue with full range of community-based services</a:t>
            </a:r>
          </a:p>
          <a:p>
            <a:pPr>
              <a:lnSpc>
                <a:spcPct val="100000"/>
              </a:lnSpc>
              <a:spcBef>
                <a:spcPts val="3000"/>
              </a:spcBef>
            </a:pPr>
            <a:r>
              <a:rPr lang="en-GB" sz="2800" dirty="0">
                <a:solidFill>
                  <a:srgbClr val="000000"/>
                </a:solidFill>
                <a:latin typeface="+mn-lt"/>
              </a:rPr>
              <a:t>No inpatient beds at the Gordon Hospital</a:t>
            </a:r>
          </a:p>
          <a:p>
            <a:pPr>
              <a:lnSpc>
                <a:spcPct val="100000"/>
              </a:lnSpc>
              <a:spcBef>
                <a:spcPts val="3000"/>
              </a:spcBef>
            </a:pPr>
            <a:r>
              <a:rPr lang="en-GB" sz="2800" dirty="0">
                <a:solidFill>
                  <a:srgbClr val="000000"/>
                </a:solidFill>
                <a:latin typeface="+mn-lt"/>
              </a:rPr>
              <a:t>Keep 67 inpatient beds at St Charles (as now) </a:t>
            </a:r>
          </a:p>
          <a:p>
            <a:pPr>
              <a:lnSpc>
                <a:spcPct val="100000"/>
              </a:lnSpc>
              <a:spcBef>
                <a:spcPts val="3000"/>
              </a:spcBef>
            </a:pPr>
            <a:r>
              <a:rPr lang="en-GB" sz="2800" dirty="0">
                <a:solidFill>
                  <a:srgbClr val="000000"/>
                </a:solidFill>
                <a:latin typeface="+mn-lt"/>
              </a:rPr>
              <a:t>Move the Mental Health Crisis Assessment Service (MHCAS), piloted at St Charles, to the Gordon Hospital, and expand the service to </a:t>
            </a:r>
            <a:r>
              <a:rPr lang="en-GB" sz="2600" b="1" dirty="0">
                <a:solidFill>
                  <a:srgbClr val="000000"/>
                </a:solidFill>
                <a:latin typeface="+mn-lt"/>
              </a:rPr>
              <a:t>assess and support</a:t>
            </a:r>
            <a:r>
              <a:rPr lang="en-GB" sz="2600" b="1" i="0" dirty="0">
                <a:solidFill>
                  <a:srgbClr val="000000"/>
                </a:solidFill>
                <a:effectLst/>
                <a:latin typeface="+mn-lt"/>
              </a:rPr>
              <a:t> 12 patients </a:t>
            </a:r>
            <a:r>
              <a:rPr lang="en-GB" sz="2600" b="0" i="0" dirty="0">
                <a:solidFill>
                  <a:srgbClr val="000000"/>
                </a:solidFill>
                <a:effectLst/>
                <a:latin typeface="+mn-lt"/>
              </a:rPr>
              <a:t>at any one time including </a:t>
            </a:r>
            <a:r>
              <a:rPr lang="en-GB" sz="2600" b="1" i="0" dirty="0">
                <a:solidFill>
                  <a:srgbClr val="000000"/>
                </a:solidFill>
                <a:effectLst/>
                <a:latin typeface="+mn-lt"/>
              </a:rPr>
              <a:t>4 beds for patients to be </a:t>
            </a:r>
            <a:r>
              <a:rPr lang="en-GB" sz="2600" b="1" dirty="0">
                <a:solidFill>
                  <a:srgbClr val="000000"/>
                </a:solidFill>
                <a:latin typeface="+mn-lt"/>
              </a:rPr>
              <a:t>stay</a:t>
            </a:r>
            <a:r>
              <a:rPr lang="en-GB" sz="2600" b="1" i="0" dirty="0">
                <a:solidFill>
                  <a:srgbClr val="000000"/>
                </a:solidFill>
                <a:effectLst/>
                <a:latin typeface="+mn-lt"/>
              </a:rPr>
              <a:t> overnight</a:t>
            </a:r>
            <a:endParaRPr lang="en-GB" sz="2600" b="1" dirty="0">
              <a:latin typeface="+mn-lt"/>
            </a:endParaRPr>
          </a:p>
        </p:txBody>
      </p:sp>
      <p:sp>
        <p:nvSpPr>
          <p:cNvPr id="2" name="Title 3">
            <a:extLst>
              <a:ext uri="{FF2B5EF4-FFF2-40B4-BE49-F238E27FC236}">
                <a16:creationId xmlns:a16="http://schemas.microsoft.com/office/drawing/2014/main" id="{51625F55-B57C-91E8-4C9B-F534C2901605}"/>
              </a:ext>
            </a:extLst>
          </p:cNvPr>
          <p:cNvSpPr>
            <a:spLocks noGrp="1"/>
          </p:cNvSpPr>
          <p:nvPr>
            <p:ph type="title"/>
          </p:nvPr>
        </p:nvSpPr>
        <p:spPr>
          <a:xfrm>
            <a:off x="407368" y="326582"/>
            <a:ext cx="11377264" cy="543595"/>
          </a:xfrm>
        </p:spPr>
        <p:txBody>
          <a:bodyPr>
            <a:normAutofit fontScale="90000"/>
          </a:bodyPr>
          <a:lstStyle/>
          <a:p>
            <a:r>
              <a:rPr lang="en-GB" dirty="0"/>
              <a:t>Preferred Option</a:t>
            </a:r>
          </a:p>
        </p:txBody>
      </p:sp>
    </p:spTree>
    <p:extLst>
      <p:ext uri="{BB962C8B-B14F-4D97-AF65-F5344CB8AC3E}">
        <p14:creationId xmlns:p14="http://schemas.microsoft.com/office/powerpoint/2010/main" val="2932915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480" y="2564904"/>
            <a:ext cx="9144000" cy="1584176"/>
          </a:xfrm>
        </p:spPr>
        <p:txBody>
          <a:bodyPr>
            <a:normAutofit/>
          </a:bodyPr>
          <a:lstStyle/>
          <a:p>
            <a:r>
              <a:rPr lang="en-GB" sz="4900" dirty="0"/>
              <a:t>Any Questions or Comments</a:t>
            </a:r>
            <a:br>
              <a:rPr lang="en-GB" sz="4900" dirty="0"/>
            </a:br>
            <a:endParaRPr lang="en-GB" sz="2700" dirty="0"/>
          </a:p>
        </p:txBody>
      </p:sp>
    </p:spTree>
    <p:extLst>
      <p:ext uri="{BB962C8B-B14F-4D97-AF65-F5344CB8AC3E}">
        <p14:creationId xmlns:p14="http://schemas.microsoft.com/office/powerpoint/2010/main" val="885329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9B0447-2F45-4EC9-AC57-7F379C9CF3FD}"/>
              </a:ext>
            </a:extLst>
          </p:cNvPr>
          <p:cNvSpPr>
            <a:spLocks noGrp="1"/>
          </p:cNvSpPr>
          <p:nvPr>
            <p:ph type="sldNum" sz="quarter" idx="12"/>
          </p:nvPr>
        </p:nvSpPr>
        <p:spPr/>
        <p:txBody>
          <a:bodyPr/>
          <a:lstStyle/>
          <a:p>
            <a:fld id="{E76F84FA-B8EB-462F-97BA-032CB76B4E3A}" type="slidenum">
              <a:rPr lang="en-GB" smtClean="0"/>
              <a:t>17</a:t>
            </a:fld>
            <a:endParaRPr lang="en-GB" dirty="0"/>
          </a:p>
        </p:txBody>
      </p:sp>
      <p:sp>
        <p:nvSpPr>
          <p:cNvPr id="4" name="Title 3">
            <a:extLst>
              <a:ext uri="{FF2B5EF4-FFF2-40B4-BE49-F238E27FC236}">
                <a16:creationId xmlns:a16="http://schemas.microsoft.com/office/drawing/2014/main" id="{D8A7EAD0-1E96-43A3-9CEB-0DAF5EB30D1D}"/>
              </a:ext>
            </a:extLst>
          </p:cNvPr>
          <p:cNvSpPr>
            <a:spLocks noGrp="1"/>
          </p:cNvSpPr>
          <p:nvPr>
            <p:ph type="title"/>
          </p:nvPr>
        </p:nvSpPr>
        <p:spPr/>
        <p:txBody>
          <a:bodyPr>
            <a:normAutofit fontScale="90000"/>
          </a:bodyPr>
          <a:lstStyle/>
          <a:p>
            <a:r>
              <a:rPr lang="en-GB" dirty="0"/>
              <a:t>Help spread the word </a:t>
            </a:r>
          </a:p>
        </p:txBody>
      </p:sp>
      <p:sp>
        <p:nvSpPr>
          <p:cNvPr id="5" name="TextBox 4">
            <a:extLst>
              <a:ext uri="{FF2B5EF4-FFF2-40B4-BE49-F238E27FC236}">
                <a16:creationId xmlns:a16="http://schemas.microsoft.com/office/drawing/2014/main" id="{1AF76BF9-12C4-40CC-B18A-0A9AECF6B105}"/>
              </a:ext>
            </a:extLst>
          </p:cNvPr>
          <p:cNvSpPr txBox="1"/>
          <p:nvPr/>
        </p:nvSpPr>
        <p:spPr>
          <a:xfrm>
            <a:off x="78136" y="1346417"/>
            <a:ext cx="11682064" cy="5262979"/>
          </a:xfrm>
          <a:prstGeom prst="rect">
            <a:avLst/>
          </a:prstGeom>
          <a:noFill/>
        </p:spPr>
        <p:txBody>
          <a:bodyPr wrap="square">
            <a:spAutoFit/>
          </a:bodyPr>
          <a:lstStyle/>
          <a:p>
            <a:pPr algn="l"/>
            <a:r>
              <a:rPr lang="en-GB" sz="1600" b="0" i="0" u="none" strike="noStrike" baseline="0" dirty="0">
                <a:solidFill>
                  <a:srgbClr val="000000"/>
                </a:solidFill>
              </a:rPr>
              <a:t>The public consultation will run for 14 weeks from</a:t>
            </a:r>
          </a:p>
          <a:p>
            <a:pPr algn="l"/>
            <a:r>
              <a:rPr lang="en-GB" sz="1600" b="1" i="0" u="none" strike="noStrike" baseline="0" dirty="0">
                <a:solidFill>
                  <a:srgbClr val="000000"/>
                </a:solidFill>
              </a:rPr>
              <a:t>24 October 2023 and 30 January 2024.</a:t>
            </a:r>
          </a:p>
          <a:p>
            <a:pPr algn="l"/>
            <a:endParaRPr lang="en-GB" sz="1600" b="1" i="0" u="none" strike="noStrike" baseline="0" dirty="0">
              <a:solidFill>
                <a:srgbClr val="BB0E83"/>
              </a:solidFill>
            </a:endParaRPr>
          </a:p>
          <a:p>
            <a:pPr algn="l"/>
            <a:r>
              <a:rPr lang="en-GB" sz="1600" b="1" i="0" u="none" strike="noStrike" baseline="0" dirty="0">
                <a:solidFill>
                  <a:srgbClr val="BB0E83"/>
                </a:solidFill>
              </a:rPr>
              <a:t>To give your views, you can:</a:t>
            </a:r>
          </a:p>
          <a:p>
            <a:pPr algn="l"/>
            <a:r>
              <a:rPr lang="fr-FR" sz="1600" b="0" i="0" u="none" strike="noStrike" baseline="0" dirty="0">
                <a:solidFill>
                  <a:srgbClr val="000000"/>
                </a:solidFill>
              </a:rPr>
              <a:t>Complete the public consultation questionnaire </a:t>
            </a:r>
            <a:r>
              <a:rPr lang="en-GB" sz="1600" b="0" i="0" u="none" strike="noStrike" baseline="0" dirty="0">
                <a:solidFill>
                  <a:srgbClr val="000000"/>
                </a:solidFill>
              </a:rPr>
              <a:t>available at:</a:t>
            </a:r>
          </a:p>
          <a:p>
            <a:pPr algn="l"/>
            <a:r>
              <a:rPr lang="en-GB" sz="1600" b="1" i="0" u="none" strike="noStrike" baseline="0" dirty="0">
                <a:solidFill>
                  <a:srgbClr val="000000"/>
                </a:solidFill>
              </a:rPr>
              <a:t>www.nwlondonicb.nhs.uk/acuteMHconsultation</a:t>
            </a:r>
          </a:p>
          <a:p>
            <a:pPr algn="l"/>
            <a:r>
              <a:rPr lang="en-GB" sz="1600" b="0" i="0" u="none" strike="noStrike" baseline="0" dirty="0">
                <a:solidFill>
                  <a:srgbClr val="000000"/>
                </a:solidFill>
              </a:rPr>
              <a:t>You can also download and print a paper copy of the questionnaire, complete it, and send it to us: </a:t>
            </a:r>
          </a:p>
          <a:p>
            <a:pPr algn="l"/>
            <a:r>
              <a:rPr lang="en-GB" sz="1600" b="1" i="0" u="none" strike="noStrike" baseline="0" dirty="0">
                <a:solidFill>
                  <a:srgbClr val="000000"/>
                </a:solidFill>
              </a:rPr>
              <a:t>FREEPOST, HEALTHIER NORTH WEST LONDON </a:t>
            </a:r>
            <a:r>
              <a:rPr lang="en-GB" sz="1600" b="0" i="0" u="none" strike="noStrike" baseline="0" dirty="0">
                <a:solidFill>
                  <a:srgbClr val="000000"/>
                </a:solidFill>
              </a:rPr>
              <a:t>(no stamp needed)</a:t>
            </a:r>
          </a:p>
          <a:p>
            <a:pPr algn="l"/>
            <a:endParaRPr lang="en-GB" sz="1600" b="1" i="0" u="none" strike="noStrike" baseline="0" dirty="0">
              <a:solidFill>
                <a:srgbClr val="BB0E83"/>
              </a:solidFill>
            </a:endParaRPr>
          </a:p>
          <a:p>
            <a:pPr algn="l"/>
            <a:r>
              <a:rPr lang="en-GB" sz="1600" b="1" i="0" u="none" strike="noStrike" baseline="0" dirty="0">
                <a:solidFill>
                  <a:srgbClr val="BB0E83"/>
                </a:solidFill>
              </a:rPr>
              <a:t>Write to us or send us an email</a:t>
            </a:r>
          </a:p>
          <a:p>
            <a:pPr algn="l"/>
            <a:r>
              <a:rPr lang="en-GB" sz="1600" b="0" i="0" u="none" strike="noStrike" baseline="0" dirty="0">
                <a:solidFill>
                  <a:srgbClr val="000000"/>
                </a:solidFill>
              </a:rPr>
              <a:t>You can share your views without completing the questionnaire. If you are feeding back on behalf of an organisation, please state the name of the organisation in your letter or email.</a:t>
            </a:r>
          </a:p>
          <a:p>
            <a:pPr algn="l"/>
            <a:endParaRPr lang="en-GB" sz="1600" b="1" i="0" u="none" strike="noStrike" baseline="0" dirty="0">
              <a:solidFill>
                <a:srgbClr val="BB0E83"/>
              </a:solidFill>
            </a:endParaRPr>
          </a:p>
          <a:p>
            <a:pPr algn="l"/>
            <a:r>
              <a:rPr lang="en-GB" sz="1600" b="1" i="0" u="none" strike="noStrike" baseline="0" dirty="0">
                <a:solidFill>
                  <a:srgbClr val="BB0E83"/>
                </a:solidFill>
              </a:rPr>
              <a:t>Invite the programme team to speak to your group or organisation or to request leaflets</a:t>
            </a:r>
          </a:p>
          <a:p>
            <a:pPr algn="l"/>
            <a:r>
              <a:rPr lang="en-GB" sz="1600" b="0" i="0" u="none" strike="noStrike" baseline="0" dirty="0">
                <a:solidFill>
                  <a:srgbClr val="000000"/>
                </a:solidFill>
              </a:rPr>
              <a:t>Please contact the consultation </a:t>
            </a:r>
            <a:r>
              <a:rPr lang="en-GB" sz="1600" b="0" i="0" u="none" strike="noStrike" baseline="0" dirty="0"/>
              <a:t>team </a:t>
            </a:r>
            <a:r>
              <a:rPr lang="en-GB" sz="1600" b="1" i="0" u="none" strike="noStrike" baseline="0" dirty="0"/>
              <a:t>07535 697364</a:t>
            </a:r>
            <a:r>
              <a:rPr lang="en-GB" sz="1600" b="0" i="0" u="none" strike="noStrike" baseline="0" dirty="0"/>
              <a:t>.</a:t>
            </a:r>
          </a:p>
          <a:p>
            <a:pPr algn="l"/>
            <a:endParaRPr lang="en-GB" sz="1600" b="1" i="0" u="none" strike="noStrike" baseline="0" dirty="0">
              <a:solidFill>
                <a:srgbClr val="BB0E83"/>
              </a:solidFill>
            </a:endParaRPr>
          </a:p>
          <a:p>
            <a:pPr algn="l"/>
            <a:r>
              <a:rPr lang="en-GB" sz="1600" b="1" i="0" u="none" strike="noStrike" baseline="0" dirty="0">
                <a:solidFill>
                  <a:srgbClr val="BB0E83"/>
                </a:solidFill>
              </a:rPr>
              <a:t>Come and talk to us</a:t>
            </a:r>
          </a:p>
          <a:p>
            <a:pPr algn="l"/>
            <a:r>
              <a:rPr lang="en-GB" sz="1600" b="0" i="0" u="none" strike="noStrike" baseline="0" dirty="0">
                <a:solidFill>
                  <a:srgbClr val="000000"/>
                </a:solidFill>
              </a:rPr>
              <a:t>We are holding public meetings both face to face and online. Full details of all events and engagement activities are available on the North West London Integrated Care Board (ICB) website:</a:t>
            </a:r>
          </a:p>
          <a:p>
            <a:pPr algn="l"/>
            <a:r>
              <a:rPr lang="en-GB" sz="1600" b="1" i="0" u="none" strike="noStrike" baseline="0" dirty="0">
                <a:solidFill>
                  <a:srgbClr val="000000"/>
                </a:solidFill>
              </a:rPr>
              <a:t>www.nwlondonicb.nhs.uk/acuteMHconsultation</a:t>
            </a:r>
          </a:p>
          <a:p>
            <a:pPr algn="l"/>
            <a:r>
              <a:rPr lang="en-GB" sz="1600" b="0" i="0" u="none" strike="noStrike" baseline="0" dirty="0">
                <a:solidFill>
                  <a:srgbClr val="FFFFFF"/>
                </a:solidFill>
                <a:latin typeface="FrutigerLTStd-Roman"/>
              </a:rPr>
              <a:t>)</a:t>
            </a:r>
            <a:endParaRPr lang="en-GB" sz="1600" dirty="0"/>
          </a:p>
        </p:txBody>
      </p:sp>
      <p:pic>
        <p:nvPicPr>
          <p:cNvPr id="2" name="Picture 1">
            <a:extLst>
              <a:ext uri="{FF2B5EF4-FFF2-40B4-BE49-F238E27FC236}">
                <a16:creationId xmlns:a16="http://schemas.microsoft.com/office/drawing/2014/main" id="{7E37A6F1-B3FC-44CC-92B4-C8348FC5833F}"/>
              </a:ext>
            </a:extLst>
          </p:cNvPr>
          <p:cNvPicPr>
            <a:picLocks noChangeAspect="1"/>
          </p:cNvPicPr>
          <p:nvPr/>
        </p:nvPicPr>
        <p:blipFill>
          <a:blip r:embed="rId2"/>
          <a:stretch>
            <a:fillRect/>
          </a:stretch>
        </p:blipFill>
        <p:spPr>
          <a:xfrm>
            <a:off x="8818214" y="1228152"/>
            <a:ext cx="3295650" cy="2371725"/>
          </a:xfrm>
          <a:prstGeom prst="rect">
            <a:avLst/>
          </a:prstGeom>
        </p:spPr>
      </p:pic>
    </p:spTree>
    <p:extLst>
      <p:ext uri="{BB962C8B-B14F-4D97-AF65-F5344CB8AC3E}">
        <p14:creationId xmlns:p14="http://schemas.microsoft.com/office/powerpoint/2010/main" val="2769885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480" y="2564904"/>
            <a:ext cx="9144000" cy="1584176"/>
          </a:xfrm>
        </p:spPr>
        <p:txBody>
          <a:bodyPr>
            <a:normAutofit/>
          </a:bodyPr>
          <a:lstStyle/>
          <a:p>
            <a:r>
              <a:rPr lang="en-GB" sz="4900" dirty="0"/>
              <a:t>Thank you </a:t>
            </a:r>
            <a:br>
              <a:rPr lang="en-GB" sz="4900" dirty="0"/>
            </a:br>
            <a:endParaRPr lang="en-GB" sz="2700" dirty="0"/>
          </a:p>
        </p:txBody>
      </p:sp>
    </p:spTree>
    <p:extLst>
      <p:ext uri="{BB962C8B-B14F-4D97-AF65-F5344CB8AC3E}">
        <p14:creationId xmlns:p14="http://schemas.microsoft.com/office/powerpoint/2010/main" val="60939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FE412-649C-4090-9133-910D9CB1C3B9}"/>
              </a:ext>
            </a:extLst>
          </p:cNvPr>
          <p:cNvSpPr>
            <a:spLocks noGrp="1"/>
          </p:cNvSpPr>
          <p:nvPr>
            <p:ph type="sldNum" sz="quarter" idx="12"/>
          </p:nvPr>
        </p:nvSpPr>
        <p:spPr/>
        <p:txBody>
          <a:bodyPr/>
          <a:lstStyle/>
          <a:p>
            <a:fld id="{E76F84FA-B8EB-462F-97BA-032CB76B4E3A}" type="slidenum">
              <a:rPr lang="en-GB" smtClean="0"/>
              <a:t>2</a:t>
            </a:fld>
            <a:endParaRPr lang="en-GB" dirty="0"/>
          </a:p>
        </p:txBody>
      </p:sp>
      <p:sp>
        <p:nvSpPr>
          <p:cNvPr id="4" name="Title 3">
            <a:extLst>
              <a:ext uri="{FF2B5EF4-FFF2-40B4-BE49-F238E27FC236}">
                <a16:creationId xmlns:a16="http://schemas.microsoft.com/office/drawing/2014/main" id="{F18C06F8-7B86-45B2-8005-3450B56FDE61}"/>
              </a:ext>
            </a:extLst>
          </p:cNvPr>
          <p:cNvSpPr>
            <a:spLocks noGrp="1"/>
          </p:cNvSpPr>
          <p:nvPr>
            <p:ph type="title"/>
          </p:nvPr>
        </p:nvSpPr>
        <p:spPr/>
        <p:txBody>
          <a:bodyPr>
            <a:normAutofit fontScale="90000"/>
          </a:bodyPr>
          <a:lstStyle/>
          <a:p>
            <a:r>
              <a:rPr lang="en-GB" dirty="0"/>
              <a:t>Purpose of today’s session</a:t>
            </a:r>
          </a:p>
        </p:txBody>
      </p:sp>
      <p:sp>
        <p:nvSpPr>
          <p:cNvPr id="5" name="Content Placeholder 2">
            <a:extLst>
              <a:ext uri="{FF2B5EF4-FFF2-40B4-BE49-F238E27FC236}">
                <a16:creationId xmlns:a16="http://schemas.microsoft.com/office/drawing/2014/main" id="{8F4CF378-2F66-43C9-A9EF-0582002E52EB}"/>
              </a:ext>
            </a:extLst>
          </p:cNvPr>
          <p:cNvSpPr>
            <a:spLocks noGrp="1"/>
          </p:cNvSpPr>
          <p:nvPr>
            <p:ph idx="1"/>
          </p:nvPr>
        </p:nvSpPr>
        <p:spPr>
          <a:xfrm>
            <a:off x="577702" y="1517991"/>
            <a:ext cx="4883984" cy="4453600"/>
          </a:xfrm>
        </p:spPr>
        <p:txBody>
          <a:bodyPr>
            <a:normAutofit/>
          </a:bodyPr>
          <a:lstStyle/>
          <a:p>
            <a:pPr marL="0" indent="0">
              <a:buNone/>
            </a:pPr>
            <a:endParaRPr lang="en-GB" sz="2000" dirty="0">
              <a:solidFill>
                <a:srgbClr val="000000"/>
              </a:solidFill>
              <a:latin typeface="+mn-lt"/>
            </a:endParaRPr>
          </a:p>
          <a:p>
            <a:r>
              <a:rPr lang="en-GB" sz="2000" dirty="0">
                <a:solidFill>
                  <a:srgbClr val="000000"/>
                </a:solidFill>
                <a:latin typeface="+mn-lt"/>
              </a:rPr>
              <a:t>To</a:t>
            </a:r>
            <a:r>
              <a:rPr lang="en-GB" sz="2000" b="0" i="0" u="none" strike="noStrike" baseline="0" dirty="0">
                <a:solidFill>
                  <a:srgbClr val="000000"/>
                </a:solidFill>
                <a:latin typeface="+mn-lt"/>
              </a:rPr>
              <a:t> </a:t>
            </a:r>
            <a:r>
              <a:rPr lang="en-GB" sz="2000" dirty="0">
                <a:solidFill>
                  <a:srgbClr val="000000"/>
                </a:solidFill>
                <a:latin typeface="+mn-lt"/>
              </a:rPr>
              <a:t>share information about proposed changes to acute mental health services and why we think these changes are necessary </a:t>
            </a:r>
            <a:endParaRPr lang="en-GB" sz="2000" b="0" i="0" u="none" strike="noStrike" baseline="0" dirty="0">
              <a:solidFill>
                <a:srgbClr val="000000"/>
              </a:solidFill>
              <a:latin typeface="+mn-lt"/>
            </a:endParaRPr>
          </a:p>
          <a:p>
            <a:r>
              <a:rPr lang="en-GB" sz="2000" b="0" i="0" u="none" strike="noStrike" baseline="0" dirty="0">
                <a:solidFill>
                  <a:srgbClr val="000000"/>
                </a:solidFill>
                <a:latin typeface="+mn-lt"/>
              </a:rPr>
              <a:t>To understand your views about these proposals and how these changes could impact the people you support</a:t>
            </a:r>
          </a:p>
          <a:p>
            <a:r>
              <a:rPr lang="en-GB" sz="2000" b="0" i="0" u="none" strike="noStrike" baseline="0" dirty="0">
                <a:solidFill>
                  <a:srgbClr val="000000"/>
                </a:solidFill>
                <a:latin typeface="+mn-lt"/>
              </a:rPr>
              <a:t> </a:t>
            </a:r>
            <a:r>
              <a:rPr lang="en-GB" sz="2000" dirty="0">
                <a:solidFill>
                  <a:srgbClr val="000000"/>
                </a:solidFill>
                <a:latin typeface="+mn-lt"/>
              </a:rPr>
              <a:t>To hear any</a:t>
            </a:r>
            <a:r>
              <a:rPr lang="en-GB" sz="2000" b="0" i="0" u="none" strike="noStrike" baseline="0" dirty="0">
                <a:solidFill>
                  <a:srgbClr val="000000"/>
                </a:solidFill>
                <a:latin typeface="+mn-lt"/>
              </a:rPr>
              <a:t> alternative proposals that could be considered</a:t>
            </a:r>
            <a:r>
              <a:rPr lang="en-GB" sz="2000" dirty="0">
                <a:solidFill>
                  <a:srgbClr val="000000"/>
                </a:solidFill>
                <a:latin typeface="+mn-lt"/>
              </a:rPr>
              <a:t> to improve services for people with serious mental health needs</a:t>
            </a:r>
            <a:endParaRPr lang="en-GB" sz="2000" b="0" i="0" u="none" strike="noStrike" baseline="0" dirty="0">
              <a:solidFill>
                <a:srgbClr val="000000"/>
              </a:solidFill>
              <a:latin typeface="+mn-lt"/>
            </a:endParaRPr>
          </a:p>
          <a:p>
            <a:endParaRPr lang="en-GB" dirty="0"/>
          </a:p>
        </p:txBody>
      </p:sp>
      <p:pic>
        <p:nvPicPr>
          <p:cNvPr id="6" name="Picture 5" descr="A person with long hair and purple and white text&#10;&#10;Description automatically generated">
            <a:extLst>
              <a:ext uri="{FF2B5EF4-FFF2-40B4-BE49-F238E27FC236}">
                <a16:creationId xmlns:a16="http://schemas.microsoft.com/office/drawing/2014/main" id="{48978712-72B8-488A-8701-996D07876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464" y="1307805"/>
            <a:ext cx="3479729" cy="46637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681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95D18D-72D3-4F97-A1AE-1E4681D12DAE}"/>
              </a:ext>
            </a:extLst>
          </p:cNvPr>
          <p:cNvSpPr>
            <a:spLocks noGrp="1"/>
          </p:cNvSpPr>
          <p:nvPr>
            <p:ph type="sldNum" sz="quarter" idx="12"/>
          </p:nvPr>
        </p:nvSpPr>
        <p:spPr/>
        <p:txBody>
          <a:bodyPr/>
          <a:lstStyle/>
          <a:p>
            <a:fld id="{E76F84FA-B8EB-462F-97BA-032CB76B4E3A}" type="slidenum">
              <a:rPr lang="en-GB" smtClean="0"/>
              <a:t>3</a:t>
            </a:fld>
            <a:endParaRPr lang="en-GB" dirty="0"/>
          </a:p>
        </p:txBody>
      </p:sp>
      <p:sp>
        <p:nvSpPr>
          <p:cNvPr id="4" name="Title 3">
            <a:extLst>
              <a:ext uri="{FF2B5EF4-FFF2-40B4-BE49-F238E27FC236}">
                <a16:creationId xmlns:a16="http://schemas.microsoft.com/office/drawing/2014/main" id="{41A4FD63-2F3A-4AFF-B724-1FE734D25DE3}"/>
              </a:ext>
            </a:extLst>
          </p:cNvPr>
          <p:cNvSpPr>
            <a:spLocks noGrp="1"/>
          </p:cNvSpPr>
          <p:nvPr>
            <p:ph type="title"/>
          </p:nvPr>
        </p:nvSpPr>
        <p:spPr/>
        <p:txBody>
          <a:bodyPr>
            <a:normAutofit fontScale="90000"/>
          </a:bodyPr>
          <a:lstStyle/>
          <a:p>
            <a:r>
              <a:rPr lang="en-GB" dirty="0"/>
              <a:t>Consultation process</a:t>
            </a:r>
          </a:p>
        </p:txBody>
      </p:sp>
      <p:graphicFrame>
        <p:nvGraphicFramePr>
          <p:cNvPr id="2" name="Diagram 1"/>
          <p:cNvGraphicFramePr/>
          <p:nvPr>
            <p:extLst>
              <p:ext uri="{D42A27DB-BD31-4B8C-83A1-F6EECF244321}">
                <p14:modId xmlns:p14="http://schemas.microsoft.com/office/powerpoint/2010/main" val="595980025"/>
              </p:ext>
            </p:extLst>
          </p:nvPr>
        </p:nvGraphicFramePr>
        <p:xfrm>
          <a:off x="349413" y="1521021"/>
          <a:ext cx="11613166" cy="765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869324" y="2385366"/>
            <a:ext cx="2376100" cy="369332"/>
          </a:xfrm>
          <a:prstGeom prst="rect">
            <a:avLst/>
          </a:prstGeom>
          <a:noFill/>
        </p:spPr>
        <p:txBody>
          <a:bodyPr wrap="none" rtlCol="0">
            <a:spAutoFit/>
          </a:bodyPr>
          <a:lstStyle/>
          <a:p>
            <a:r>
              <a:rPr lang="en-GB" dirty="0"/>
              <a:t>March to October 2023</a:t>
            </a:r>
          </a:p>
        </p:txBody>
      </p:sp>
      <p:sp>
        <p:nvSpPr>
          <p:cNvPr id="8" name="TextBox 7"/>
          <p:cNvSpPr txBox="1"/>
          <p:nvPr/>
        </p:nvSpPr>
        <p:spPr>
          <a:xfrm>
            <a:off x="4302642" y="2385366"/>
            <a:ext cx="3303981" cy="369332"/>
          </a:xfrm>
          <a:prstGeom prst="rect">
            <a:avLst/>
          </a:prstGeom>
          <a:noFill/>
        </p:spPr>
        <p:txBody>
          <a:bodyPr wrap="none" rtlCol="0">
            <a:spAutoFit/>
          </a:bodyPr>
          <a:lstStyle/>
          <a:p>
            <a:r>
              <a:rPr lang="en-GB" dirty="0"/>
              <a:t>October 2023 to 30 January 2024</a:t>
            </a:r>
          </a:p>
        </p:txBody>
      </p:sp>
      <p:sp>
        <p:nvSpPr>
          <p:cNvPr id="9" name="TextBox 8"/>
          <p:cNvSpPr txBox="1"/>
          <p:nvPr/>
        </p:nvSpPr>
        <p:spPr>
          <a:xfrm>
            <a:off x="9157977" y="2388878"/>
            <a:ext cx="1426353" cy="369332"/>
          </a:xfrm>
          <a:prstGeom prst="rect">
            <a:avLst/>
          </a:prstGeom>
          <a:noFill/>
        </p:spPr>
        <p:txBody>
          <a:bodyPr wrap="none" rtlCol="0">
            <a:spAutoFit/>
          </a:bodyPr>
          <a:lstStyle/>
          <a:p>
            <a:r>
              <a:rPr lang="en-GB" dirty="0"/>
              <a:t>By April 2024</a:t>
            </a:r>
          </a:p>
        </p:txBody>
      </p:sp>
      <p:sp>
        <p:nvSpPr>
          <p:cNvPr id="10" name="TextBox 9"/>
          <p:cNvSpPr txBox="1"/>
          <p:nvPr/>
        </p:nvSpPr>
        <p:spPr>
          <a:xfrm>
            <a:off x="349413" y="2937843"/>
            <a:ext cx="3655639" cy="2308324"/>
          </a:xfrm>
          <a:prstGeom prst="rect">
            <a:avLst/>
          </a:prstGeom>
          <a:noFill/>
        </p:spPr>
        <p:txBody>
          <a:bodyPr wrap="square" rtlCol="0">
            <a:spAutoFit/>
          </a:bodyPr>
          <a:lstStyle/>
          <a:p>
            <a:pPr marL="180975" indent="-180975">
              <a:buFont typeface="Arial" panose="020B0604020202020204" pitchFamily="34" charset="0"/>
              <a:buChar char="•"/>
            </a:pPr>
            <a:r>
              <a:rPr lang="en-GB" dirty="0"/>
              <a:t>Considered local needs</a:t>
            </a:r>
          </a:p>
          <a:p>
            <a:pPr marL="180975" indent="-180975">
              <a:buFont typeface="Arial" panose="020B0604020202020204" pitchFamily="34" charset="0"/>
              <a:buChar char="•"/>
            </a:pPr>
            <a:r>
              <a:rPr lang="en-GB" dirty="0"/>
              <a:t>Worked up options with clinicians</a:t>
            </a:r>
          </a:p>
          <a:p>
            <a:pPr marL="180975" indent="-180975">
              <a:buFont typeface="Arial" panose="020B0604020202020204" pitchFamily="34" charset="0"/>
              <a:buChar char="•"/>
            </a:pPr>
            <a:r>
              <a:rPr lang="en-GB" dirty="0"/>
              <a:t>Tested options with local stakeholders</a:t>
            </a:r>
          </a:p>
          <a:p>
            <a:pPr marL="180975" indent="-180975">
              <a:buFont typeface="Arial" panose="020B0604020202020204" pitchFamily="34" charset="0"/>
              <a:buChar char="•"/>
            </a:pPr>
            <a:r>
              <a:rPr lang="en-GB" dirty="0"/>
              <a:t>Engaged with service users and carers</a:t>
            </a:r>
          </a:p>
          <a:p>
            <a:pPr marL="180975" indent="-180975">
              <a:buFont typeface="Arial" panose="020B0604020202020204" pitchFamily="34" charset="0"/>
              <a:buChar char="•"/>
            </a:pPr>
            <a:r>
              <a:rPr lang="en-GB" dirty="0"/>
              <a:t>Tested options with clinical experts</a:t>
            </a:r>
          </a:p>
          <a:p>
            <a:pPr marL="180975" indent="-180975">
              <a:buFont typeface="Arial" panose="020B0604020202020204" pitchFamily="34" charset="0"/>
              <a:buChar char="•"/>
            </a:pPr>
            <a:r>
              <a:rPr lang="en-GB" dirty="0"/>
              <a:t>Selected preferred option</a:t>
            </a:r>
          </a:p>
        </p:txBody>
      </p:sp>
      <p:sp>
        <p:nvSpPr>
          <p:cNvPr id="11" name="TextBox 10"/>
          <p:cNvSpPr txBox="1"/>
          <p:nvPr/>
        </p:nvSpPr>
        <p:spPr>
          <a:xfrm>
            <a:off x="4302642" y="2937843"/>
            <a:ext cx="3352408" cy="2585323"/>
          </a:xfrm>
          <a:prstGeom prst="rect">
            <a:avLst/>
          </a:prstGeom>
          <a:noFill/>
        </p:spPr>
        <p:txBody>
          <a:bodyPr wrap="square" rtlCol="0">
            <a:spAutoFit/>
          </a:bodyPr>
          <a:lstStyle/>
          <a:p>
            <a:pPr marL="180975" indent="-180975">
              <a:buFont typeface="Arial" panose="020B0604020202020204" pitchFamily="34" charset="0"/>
              <a:buChar char="•"/>
            </a:pPr>
            <a:r>
              <a:rPr lang="en-GB" dirty="0"/>
              <a:t>Run public engagement events to hear views </a:t>
            </a:r>
          </a:p>
          <a:p>
            <a:pPr marL="180975" indent="-180975">
              <a:buFont typeface="Arial" panose="020B0604020202020204" pitchFamily="34" charset="0"/>
              <a:buChar char="•"/>
            </a:pPr>
            <a:r>
              <a:rPr lang="en-GB" dirty="0"/>
              <a:t>Conduct focus groups with specific populations who may be disproportionately impacted </a:t>
            </a:r>
          </a:p>
          <a:p>
            <a:pPr marL="180975" indent="-180975">
              <a:buFont typeface="Arial" panose="020B0604020202020204" pitchFamily="34" charset="0"/>
              <a:buChar char="•"/>
            </a:pPr>
            <a:r>
              <a:rPr lang="en-GB" dirty="0"/>
              <a:t>Gather responses to the consultation questionnaire </a:t>
            </a:r>
          </a:p>
          <a:p>
            <a:pPr marL="180975" indent="-180975">
              <a:buFont typeface="Arial" panose="020B0604020202020204" pitchFamily="34" charset="0"/>
              <a:buChar char="•"/>
            </a:pPr>
            <a:r>
              <a:rPr lang="en-GB" dirty="0"/>
              <a:t>Further engagement with local stakeholders </a:t>
            </a:r>
          </a:p>
        </p:txBody>
      </p:sp>
      <p:sp>
        <p:nvSpPr>
          <p:cNvPr id="12" name="TextBox 11"/>
          <p:cNvSpPr txBox="1"/>
          <p:nvPr/>
        </p:nvSpPr>
        <p:spPr>
          <a:xfrm>
            <a:off x="8071153" y="2941355"/>
            <a:ext cx="3352408" cy="2308324"/>
          </a:xfrm>
          <a:prstGeom prst="rect">
            <a:avLst/>
          </a:prstGeom>
          <a:noFill/>
        </p:spPr>
        <p:txBody>
          <a:bodyPr wrap="square" rtlCol="0">
            <a:spAutoFit/>
          </a:bodyPr>
          <a:lstStyle/>
          <a:p>
            <a:pPr marL="180975" indent="-180975">
              <a:buFont typeface="Arial" panose="020B0604020202020204" pitchFamily="34" charset="0"/>
              <a:buChar char="•"/>
            </a:pPr>
            <a:r>
              <a:rPr lang="en-GB" dirty="0"/>
              <a:t>Read all responses to consultation</a:t>
            </a:r>
          </a:p>
          <a:p>
            <a:pPr marL="180975" indent="-180975">
              <a:buFont typeface="Arial" panose="020B0604020202020204" pitchFamily="34" charset="0"/>
              <a:buChar char="•"/>
            </a:pPr>
            <a:r>
              <a:rPr lang="en-GB" dirty="0"/>
              <a:t>Develop decision making business case considering consultation responses</a:t>
            </a:r>
          </a:p>
          <a:p>
            <a:pPr marL="180975" indent="-180975">
              <a:buFont typeface="Arial" panose="020B0604020202020204" pitchFamily="34" charset="0"/>
              <a:buChar char="•"/>
            </a:pPr>
            <a:r>
              <a:rPr lang="en-GB" dirty="0"/>
              <a:t>Formal decision on future made by the Integrated Care Board </a:t>
            </a:r>
          </a:p>
          <a:p>
            <a:pPr marL="180975" indent="-180975">
              <a:buFont typeface="Arial" panose="020B0604020202020204" pitchFamily="34" charset="0"/>
              <a:buChar char="•"/>
            </a:pPr>
            <a:endParaRPr lang="en-GB" dirty="0"/>
          </a:p>
        </p:txBody>
      </p:sp>
    </p:spTree>
    <p:extLst>
      <p:ext uri="{BB962C8B-B14F-4D97-AF65-F5344CB8AC3E}">
        <p14:creationId xmlns:p14="http://schemas.microsoft.com/office/powerpoint/2010/main" val="2398609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9B0447-2F45-4EC9-AC57-7F379C9CF3FD}"/>
              </a:ext>
            </a:extLst>
          </p:cNvPr>
          <p:cNvSpPr>
            <a:spLocks noGrp="1"/>
          </p:cNvSpPr>
          <p:nvPr>
            <p:ph type="sldNum" sz="quarter" idx="12"/>
          </p:nvPr>
        </p:nvSpPr>
        <p:spPr/>
        <p:txBody>
          <a:bodyPr/>
          <a:lstStyle/>
          <a:p>
            <a:fld id="{E76F84FA-B8EB-462F-97BA-032CB76B4E3A}" type="slidenum">
              <a:rPr lang="en-GB" smtClean="0"/>
              <a:t>4</a:t>
            </a:fld>
            <a:endParaRPr lang="en-GB" dirty="0"/>
          </a:p>
        </p:txBody>
      </p:sp>
      <p:sp>
        <p:nvSpPr>
          <p:cNvPr id="4" name="Title 3">
            <a:extLst>
              <a:ext uri="{FF2B5EF4-FFF2-40B4-BE49-F238E27FC236}">
                <a16:creationId xmlns:a16="http://schemas.microsoft.com/office/drawing/2014/main" id="{D8A7EAD0-1E96-43A3-9CEB-0DAF5EB30D1D}"/>
              </a:ext>
            </a:extLst>
          </p:cNvPr>
          <p:cNvSpPr>
            <a:spLocks noGrp="1"/>
          </p:cNvSpPr>
          <p:nvPr>
            <p:ph type="title"/>
          </p:nvPr>
        </p:nvSpPr>
        <p:spPr/>
        <p:txBody>
          <a:bodyPr>
            <a:normAutofit fontScale="90000"/>
          </a:bodyPr>
          <a:lstStyle/>
          <a:p>
            <a:r>
              <a:rPr lang="en-GB" dirty="0"/>
              <a:t>Ways to feedback to consultation </a:t>
            </a:r>
          </a:p>
        </p:txBody>
      </p:sp>
      <p:sp>
        <p:nvSpPr>
          <p:cNvPr id="5" name="TextBox 4">
            <a:extLst>
              <a:ext uri="{FF2B5EF4-FFF2-40B4-BE49-F238E27FC236}">
                <a16:creationId xmlns:a16="http://schemas.microsoft.com/office/drawing/2014/main" id="{1AF76BF9-12C4-40CC-B18A-0A9AECF6B105}"/>
              </a:ext>
            </a:extLst>
          </p:cNvPr>
          <p:cNvSpPr txBox="1"/>
          <p:nvPr/>
        </p:nvSpPr>
        <p:spPr>
          <a:xfrm>
            <a:off x="78136" y="1346417"/>
            <a:ext cx="11682064" cy="5262979"/>
          </a:xfrm>
          <a:prstGeom prst="rect">
            <a:avLst/>
          </a:prstGeom>
          <a:noFill/>
        </p:spPr>
        <p:txBody>
          <a:bodyPr wrap="square">
            <a:spAutoFit/>
          </a:bodyPr>
          <a:lstStyle/>
          <a:p>
            <a:pPr algn="l"/>
            <a:r>
              <a:rPr lang="en-GB" sz="1600" b="0" i="0" u="none" strike="noStrike" baseline="0" dirty="0">
                <a:solidFill>
                  <a:srgbClr val="000000"/>
                </a:solidFill>
              </a:rPr>
              <a:t>The public consultation will run for 14 weeks from</a:t>
            </a:r>
          </a:p>
          <a:p>
            <a:pPr algn="l"/>
            <a:r>
              <a:rPr lang="en-GB" sz="1600" b="1" i="0" u="none" strike="noStrike" baseline="0" dirty="0">
                <a:solidFill>
                  <a:srgbClr val="000000"/>
                </a:solidFill>
              </a:rPr>
              <a:t>24 October 2023 and 30 January 2024.</a:t>
            </a:r>
          </a:p>
          <a:p>
            <a:pPr algn="l"/>
            <a:endParaRPr lang="en-GB" sz="1600" b="1" i="0" u="none" strike="noStrike" baseline="0" dirty="0">
              <a:solidFill>
                <a:srgbClr val="BB0E83"/>
              </a:solidFill>
            </a:endParaRPr>
          </a:p>
          <a:p>
            <a:pPr algn="l"/>
            <a:r>
              <a:rPr lang="en-GB" sz="1600" b="1" i="0" u="none" strike="noStrike" baseline="0" dirty="0">
                <a:solidFill>
                  <a:srgbClr val="BB0E83"/>
                </a:solidFill>
              </a:rPr>
              <a:t>To give your views, you can:</a:t>
            </a:r>
          </a:p>
          <a:p>
            <a:pPr algn="l"/>
            <a:r>
              <a:rPr lang="fr-FR" sz="1600" b="0" i="0" u="none" strike="noStrike" baseline="0" dirty="0">
                <a:solidFill>
                  <a:srgbClr val="000000"/>
                </a:solidFill>
              </a:rPr>
              <a:t>Complete the public consultation questionnaire </a:t>
            </a:r>
            <a:r>
              <a:rPr lang="en-GB" sz="1600" b="0" i="0" u="none" strike="noStrike" baseline="0" dirty="0">
                <a:solidFill>
                  <a:srgbClr val="000000"/>
                </a:solidFill>
              </a:rPr>
              <a:t>available at:</a:t>
            </a:r>
          </a:p>
          <a:p>
            <a:pPr algn="l"/>
            <a:r>
              <a:rPr lang="en-GB" sz="1600" b="1" i="0" u="none" strike="noStrike" baseline="0" dirty="0">
                <a:solidFill>
                  <a:srgbClr val="000000"/>
                </a:solidFill>
              </a:rPr>
              <a:t>www.nwlondonicb.nhs.uk/acuteMHconsultation</a:t>
            </a:r>
          </a:p>
          <a:p>
            <a:pPr algn="l"/>
            <a:r>
              <a:rPr lang="en-GB" sz="1600" b="0" i="0" u="none" strike="noStrike" baseline="0" dirty="0">
                <a:solidFill>
                  <a:srgbClr val="000000"/>
                </a:solidFill>
              </a:rPr>
              <a:t>You can also download and print a paper copy of the questionnaire, complete it, and send it to us: </a:t>
            </a:r>
          </a:p>
          <a:p>
            <a:pPr algn="l"/>
            <a:r>
              <a:rPr lang="en-GB" sz="1600" b="1" i="0" u="none" strike="noStrike" baseline="0" dirty="0">
                <a:solidFill>
                  <a:srgbClr val="000000"/>
                </a:solidFill>
              </a:rPr>
              <a:t>FREEPOST, HEALTHIER NORTH WEST LONDON </a:t>
            </a:r>
            <a:r>
              <a:rPr lang="en-GB" sz="1600" b="0" i="0" u="none" strike="noStrike" baseline="0" dirty="0">
                <a:solidFill>
                  <a:srgbClr val="000000"/>
                </a:solidFill>
              </a:rPr>
              <a:t>(no stamp needed)</a:t>
            </a:r>
          </a:p>
          <a:p>
            <a:pPr algn="l"/>
            <a:endParaRPr lang="en-GB" sz="1600" b="1" i="0" u="none" strike="noStrike" baseline="0" dirty="0">
              <a:solidFill>
                <a:srgbClr val="BB0E83"/>
              </a:solidFill>
            </a:endParaRPr>
          </a:p>
          <a:p>
            <a:pPr algn="l"/>
            <a:r>
              <a:rPr lang="en-GB" sz="1600" b="1" i="0" u="none" strike="noStrike" baseline="0" dirty="0">
                <a:solidFill>
                  <a:srgbClr val="BB0E83"/>
                </a:solidFill>
              </a:rPr>
              <a:t>Write to us or send us an email</a:t>
            </a:r>
          </a:p>
          <a:p>
            <a:pPr algn="l"/>
            <a:r>
              <a:rPr lang="en-GB" sz="1600" b="0" i="0" u="none" strike="noStrike" baseline="0" dirty="0">
                <a:solidFill>
                  <a:srgbClr val="000000"/>
                </a:solidFill>
              </a:rPr>
              <a:t>You can share your views without completing the questionnaire. If you are feeding back on behalf of an organisation, please state the name of the organisation in your letter or email.</a:t>
            </a:r>
          </a:p>
          <a:p>
            <a:pPr algn="l"/>
            <a:endParaRPr lang="en-GB" sz="1600" b="1" i="0" u="none" strike="noStrike" baseline="0" dirty="0">
              <a:solidFill>
                <a:srgbClr val="BB0E83"/>
              </a:solidFill>
            </a:endParaRPr>
          </a:p>
          <a:p>
            <a:pPr algn="l"/>
            <a:r>
              <a:rPr lang="en-GB" sz="1600" b="1" i="0" u="none" strike="noStrike" baseline="0" dirty="0">
                <a:solidFill>
                  <a:srgbClr val="BB0E83"/>
                </a:solidFill>
              </a:rPr>
              <a:t>Invite the programme team to speak to your group or organisation or to request leaflets</a:t>
            </a:r>
          </a:p>
          <a:p>
            <a:pPr algn="l"/>
            <a:r>
              <a:rPr lang="en-GB" sz="1600" b="0" i="0" u="none" strike="noStrike" baseline="0" dirty="0">
                <a:solidFill>
                  <a:srgbClr val="000000"/>
                </a:solidFill>
              </a:rPr>
              <a:t>Please contact the consultation </a:t>
            </a:r>
            <a:r>
              <a:rPr lang="en-GB" sz="1600" b="0" i="0" u="none" strike="noStrike" baseline="0" dirty="0"/>
              <a:t>team </a:t>
            </a:r>
            <a:r>
              <a:rPr lang="en-GB" sz="1600" b="1" i="0" u="none" strike="noStrike" baseline="0" dirty="0"/>
              <a:t>07535 697364</a:t>
            </a:r>
            <a:r>
              <a:rPr lang="en-GB" sz="1600" b="0" i="0" u="none" strike="noStrike" baseline="0" dirty="0"/>
              <a:t>.</a:t>
            </a:r>
          </a:p>
          <a:p>
            <a:pPr algn="l"/>
            <a:endParaRPr lang="en-GB" sz="1600" b="1" i="0" u="none" strike="noStrike" baseline="0" dirty="0">
              <a:solidFill>
                <a:srgbClr val="BB0E83"/>
              </a:solidFill>
            </a:endParaRPr>
          </a:p>
          <a:p>
            <a:pPr algn="l"/>
            <a:r>
              <a:rPr lang="en-GB" sz="1600" b="1" i="0" u="none" strike="noStrike" baseline="0" dirty="0">
                <a:solidFill>
                  <a:srgbClr val="BB0E83"/>
                </a:solidFill>
              </a:rPr>
              <a:t>Come and talk to us</a:t>
            </a:r>
          </a:p>
          <a:p>
            <a:pPr algn="l"/>
            <a:r>
              <a:rPr lang="en-GB" sz="1600" b="0" i="0" u="none" strike="noStrike" baseline="0" dirty="0">
                <a:solidFill>
                  <a:srgbClr val="000000"/>
                </a:solidFill>
              </a:rPr>
              <a:t>We are holding public meetings both face to face and online. Full details of all events and engagement activities are available on the North West London Integrated Care Board (ICB) website:</a:t>
            </a:r>
          </a:p>
          <a:p>
            <a:pPr algn="l"/>
            <a:r>
              <a:rPr lang="en-GB" sz="1600" b="1" i="0" u="none" strike="noStrike" baseline="0" dirty="0">
                <a:solidFill>
                  <a:srgbClr val="000000"/>
                </a:solidFill>
              </a:rPr>
              <a:t>www.nwlondonicb.nhs.uk/acuteMHconsultation</a:t>
            </a:r>
          </a:p>
          <a:p>
            <a:pPr algn="l"/>
            <a:r>
              <a:rPr lang="en-GB" sz="1600" b="0" i="0" u="none" strike="noStrike" baseline="0" dirty="0">
                <a:solidFill>
                  <a:srgbClr val="FFFFFF"/>
                </a:solidFill>
                <a:latin typeface="FrutigerLTStd-Roman"/>
              </a:rPr>
              <a:t>)</a:t>
            </a:r>
            <a:endParaRPr lang="en-GB" sz="1600" dirty="0"/>
          </a:p>
        </p:txBody>
      </p:sp>
      <p:pic>
        <p:nvPicPr>
          <p:cNvPr id="2" name="Picture 1">
            <a:extLst>
              <a:ext uri="{FF2B5EF4-FFF2-40B4-BE49-F238E27FC236}">
                <a16:creationId xmlns:a16="http://schemas.microsoft.com/office/drawing/2014/main" id="{7E37A6F1-B3FC-44CC-92B4-C8348FC5833F}"/>
              </a:ext>
            </a:extLst>
          </p:cNvPr>
          <p:cNvPicPr>
            <a:picLocks noChangeAspect="1"/>
          </p:cNvPicPr>
          <p:nvPr/>
        </p:nvPicPr>
        <p:blipFill>
          <a:blip r:embed="rId2"/>
          <a:stretch>
            <a:fillRect/>
          </a:stretch>
        </p:blipFill>
        <p:spPr>
          <a:xfrm>
            <a:off x="8818214" y="1228152"/>
            <a:ext cx="3295650" cy="2371725"/>
          </a:xfrm>
          <a:prstGeom prst="rect">
            <a:avLst/>
          </a:prstGeom>
        </p:spPr>
      </p:pic>
    </p:spTree>
    <p:extLst>
      <p:ext uri="{BB962C8B-B14F-4D97-AF65-F5344CB8AC3E}">
        <p14:creationId xmlns:p14="http://schemas.microsoft.com/office/powerpoint/2010/main" val="1758682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480" y="2564904"/>
            <a:ext cx="9144000" cy="1584176"/>
          </a:xfrm>
        </p:spPr>
        <p:txBody>
          <a:bodyPr>
            <a:normAutofit/>
          </a:bodyPr>
          <a:lstStyle/>
          <a:p>
            <a:r>
              <a:rPr lang="en-GB" sz="4900" dirty="0"/>
              <a:t>Scene setting</a:t>
            </a:r>
            <a:br>
              <a:rPr lang="en-GB" sz="4900" dirty="0"/>
            </a:br>
            <a:r>
              <a:rPr lang="en-GB" sz="4900" dirty="0"/>
              <a:t>Why change is necessary </a:t>
            </a:r>
            <a:endParaRPr lang="en-GB" sz="2700" dirty="0"/>
          </a:p>
        </p:txBody>
      </p:sp>
    </p:spTree>
    <p:extLst>
      <p:ext uri="{BB962C8B-B14F-4D97-AF65-F5344CB8AC3E}">
        <p14:creationId xmlns:p14="http://schemas.microsoft.com/office/powerpoint/2010/main" val="17883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87824" y="1488238"/>
            <a:ext cx="7181916" cy="5180610"/>
          </a:xfrm>
        </p:spPr>
        <p:txBody>
          <a:bodyPr>
            <a:normAutofit lnSpcReduction="10000"/>
          </a:bodyPr>
          <a:lstStyle/>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National reviews and reports agree that inpatient care should be reserved for people whose needs cannot be met in a less restrictive setting. This results in better outcomes for patients</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National policy aims to shift from inpatient care towards community-based services – both to provide an alternative to admission, and to enable swifter and better supported discharge from inpatient care. </a:t>
            </a: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Royal College of Psychiatrists have developed core standards for inpatient care, including for the ward environment. Key principles include -</a:t>
            </a:r>
          </a:p>
          <a:p>
            <a:pPr marL="342900" lvl="0" indent="-342900">
              <a:lnSpc>
                <a:spcPct val="107000"/>
              </a:lnSpc>
              <a:buFont typeface="Wingdings" panose="05000000000000000000" pitchFamily="2"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Effective community-based alternatives to inpatient care should be prioritised over institutionalised hospital care where there is a choice and it safe to do so. </a:t>
            </a:r>
          </a:p>
          <a:p>
            <a:pPr marL="342900" lvl="0" indent="-342900">
              <a:lnSpc>
                <a:spcPct val="107000"/>
              </a:lnSpc>
              <a:spcAft>
                <a:spcPts val="800"/>
              </a:spcAft>
              <a:buFont typeface="Wingdings" panose="05000000000000000000" pitchFamily="2"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It is unacceptable for anyone with a need for inpatient provision to experience their care in an environment which is not fit for purpose or is in any way “an obstacle to the delivery of therapeutic care”. </a:t>
            </a:r>
          </a:p>
        </p:txBody>
      </p:sp>
      <p:sp>
        <p:nvSpPr>
          <p:cNvPr id="3" name="Slide Number Placeholder 2"/>
          <p:cNvSpPr>
            <a:spLocks noGrp="1"/>
          </p:cNvSpPr>
          <p:nvPr>
            <p:ph type="sldNum" sz="quarter" idx="12"/>
          </p:nvPr>
        </p:nvSpPr>
        <p:spPr/>
        <p:txBody>
          <a:bodyPr/>
          <a:lstStyle/>
          <a:p>
            <a:fld id="{E76F84FA-B8EB-462F-97BA-032CB76B4E3A}" type="slidenum">
              <a:rPr lang="en-GB" smtClean="0"/>
              <a:t>6</a:t>
            </a:fld>
            <a:endParaRPr lang="en-GB" dirty="0"/>
          </a:p>
        </p:txBody>
      </p:sp>
      <p:sp>
        <p:nvSpPr>
          <p:cNvPr id="4" name="Title 3"/>
          <p:cNvSpPr>
            <a:spLocks noGrp="1"/>
          </p:cNvSpPr>
          <p:nvPr>
            <p:ph type="title"/>
          </p:nvPr>
        </p:nvSpPr>
        <p:spPr/>
        <p:txBody>
          <a:bodyPr>
            <a:normAutofit fontScale="90000"/>
          </a:bodyPr>
          <a:lstStyle/>
          <a:p>
            <a:r>
              <a:rPr lang="en-GB" dirty="0"/>
              <a:t>Change is necessary because …</a:t>
            </a:r>
          </a:p>
        </p:txBody>
      </p:sp>
      <p:grpSp>
        <p:nvGrpSpPr>
          <p:cNvPr id="6" name="Group 5">
            <a:extLst>
              <a:ext uri="{FF2B5EF4-FFF2-40B4-BE49-F238E27FC236}">
                <a16:creationId xmlns:a16="http://schemas.microsoft.com/office/drawing/2014/main" id="{1F85D8AE-5E2E-4897-B266-755146C2714A}"/>
              </a:ext>
            </a:extLst>
          </p:cNvPr>
          <p:cNvGrpSpPr/>
          <p:nvPr/>
        </p:nvGrpSpPr>
        <p:grpSpPr>
          <a:xfrm>
            <a:off x="8969740" y="2643062"/>
            <a:ext cx="1196480" cy="1940826"/>
            <a:chOff x="-3050199" y="5632407"/>
            <a:chExt cx="2127074" cy="3450358"/>
          </a:xfrm>
          <a:solidFill>
            <a:srgbClr val="1155A3">
              <a:lumMod val="40000"/>
              <a:lumOff val="60000"/>
            </a:srgbClr>
          </a:solidFill>
        </p:grpSpPr>
        <p:sp>
          <p:nvSpPr>
            <p:cNvPr id="7" name="Rectangle 6">
              <a:extLst>
                <a:ext uri="{FF2B5EF4-FFF2-40B4-BE49-F238E27FC236}">
                  <a16:creationId xmlns:a16="http://schemas.microsoft.com/office/drawing/2014/main" id="{F70BBF1D-EF20-4BA4-820F-BA1504EE599D}"/>
                </a:ext>
              </a:extLst>
            </p:cNvPr>
            <p:cNvSpPr/>
            <p:nvPr/>
          </p:nvSpPr>
          <p:spPr>
            <a:xfrm>
              <a:off x="-3040270" y="5632407"/>
              <a:ext cx="2117145" cy="3247295"/>
            </a:xfrm>
            <a:prstGeom prst="rect">
              <a:avLst/>
            </a:prstGeom>
            <a:grpFill/>
            <a:ln w="25400" cap="flat" cmpd="sng" algn="ctr">
              <a:solidFill>
                <a:srgbClr val="1155A3">
                  <a:lumMod val="40000"/>
                  <a:lumOff val="60000"/>
                </a:srgbClr>
              </a:solidFill>
              <a:prstDash val="solid"/>
            </a:ln>
            <a:effectLst/>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a:ln>
                    <a:noFill/>
                  </a:ln>
                  <a:solidFill>
                    <a:prstClr val="white"/>
                  </a:solidFill>
                  <a:effectLst/>
                  <a:uLnTx/>
                  <a:uFillTx/>
                  <a:latin typeface="Calibri"/>
                  <a:ea typeface="+mn-ea"/>
                  <a:cs typeface="+mn-cs"/>
                </a:rPr>
                <a:t>3 Inpatient Wards 51 inpatient beds </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Calibri"/>
                <a:ea typeface="+mn-ea"/>
                <a:cs typeface="+mn-cs"/>
              </a:endParaRPr>
            </a:p>
          </p:txBody>
        </p:sp>
        <p:pic>
          <p:nvPicPr>
            <p:cNvPr id="8" name="Graphic 7" descr="Hospital">
              <a:extLst>
                <a:ext uri="{FF2B5EF4-FFF2-40B4-BE49-F238E27FC236}">
                  <a16:creationId xmlns:a16="http://schemas.microsoft.com/office/drawing/2014/main" id="{85F58261-18EC-4EB5-A4E4-44D541AA73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199" y="6511855"/>
              <a:ext cx="2117144" cy="2570910"/>
            </a:xfrm>
            <a:prstGeom prst="rect">
              <a:avLst/>
            </a:prstGeom>
          </p:spPr>
        </p:pic>
      </p:grpSp>
      <p:sp>
        <p:nvSpPr>
          <p:cNvPr id="9" name="Equals 8">
            <a:extLst>
              <a:ext uri="{FF2B5EF4-FFF2-40B4-BE49-F238E27FC236}">
                <a16:creationId xmlns:a16="http://schemas.microsoft.com/office/drawing/2014/main" id="{36B63F00-DB6F-4115-B9BE-A99F4BB65796}"/>
              </a:ext>
            </a:extLst>
          </p:cNvPr>
          <p:cNvSpPr/>
          <p:nvPr/>
        </p:nvSpPr>
        <p:spPr>
          <a:xfrm>
            <a:off x="10157740" y="3383073"/>
            <a:ext cx="337817" cy="416405"/>
          </a:xfrm>
          <a:prstGeom prst="mathEqual">
            <a:avLst/>
          </a:prstGeom>
          <a:gradFill rotWithShape="1">
            <a:gsLst>
              <a:gs pos="0">
                <a:srgbClr val="323232">
                  <a:shade val="51000"/>
                  <a:satMod val="130000"/>
                </a:srgbClr>
              </a:gs>
              <a:gs pos="80000">
                <a:srgbClr val="323232">
                  <a:shade val="93000"/>
                  <a:satMod val="130000"/>
                </a:srgbClr>
              </a:gs>
              <a:gs pos="100000">
                <a:srgbClr val="323232">
                  <a:shade val="94000"/>
                  <a:satMod val="135000"/>
                </a:srgbClr>
              </a:gs>
            </a:gsLst>
            <a:lin ang="16200000" scaled="0"/>
          </a:gradFill>
          <a:ln w="9525" cap="flat" cmpd="sng" algn="ctr">
            <a:solidFill>
              <a:srgbClr val="32323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323232"/>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9B0FE02D-59A3-4ECE-A1EF-E6C0617D27E8}"/>
              </a:ext>
            </a:extLst>
          </p:cNvPr>
          <p:cNvSpPr/>
          <p:nvPr/>
        </p:nvSpPr>
        <p:spPr>
          <a:xfrm>
            <a:off x="10455025" y="2630282"/>
            <a:ext cx="1579676" cy="888003"/>
          </a:xfrm>
          <a:prstGeom prst="rect">
            <a:avLst/>
          </a:prstGeom>
          <a:solidFill>
            <a:srgbClr val="EA7C1C">
              <a:lumMod val="60000"/>
              <a:lumOff val="40000"/>
            </a:srgbClr>
          </a:solidFill>
          <a:ln w="25400" cap="flat" cmpd="sng" algn="ctr">
            <a:solidFill>
              <a:srgbClr val="EA7C1C">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0DE1C194-F205-4D7D-870E-EECA43E34C9E}"/>
              </a:ext>
            </a:extLst>
          </p:cNvPr>
          <p:cNvGrpSpPr/>
          <p:nvPr/>
        </p:nvGrpSpPr>
        <p:grpSpPr>
          <a:xfrm>
            <a:off x="10475413" y="2725357"/>
            <a:ext cx="514350" cy="653709"/>
            <a:chOff x="3502035" y="3578519"/>
            <a:chExt cx="914400" cy="1162149"/>
          </a:xfrm>
        </p:grpSpPr>
        <p:sp>
          <p:nvSpPr>
            <p:cNvPr id="12" name="Arrow: Up 11">
              <a:extLst>
                <a:ext uri="{FF2B5EF4-FFF2-40B4-BE49-F238E27FC236}">
                  <a16:creationId xmlns:a16="http://schemas.microsoft.com/office/drawing/2014/main" id="{8854DBE0-2D98-4C35-8AD3-E297DBA1AFE6}"/>
                </a:ext>
              </a:extLst>
            </p:cNvPr>
            <p:cNvSpPr/>
            <p:nvPr/>
          </p:nvSpPr>
          <p:spPr>
            <a:xfrm>
              <a:off x="3626770" y="3578519"/>
              <a:ext cx="632083" cy="1162149"/>
            </a:xfrm>
            <a:prstGeom prst="upArrow">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a:ea typeface="+mn-ea"/>
                <a:cs typeface="+mn-cs"/>
              </a:endParaRPr>
            </a:p>
          </p:txBody>
        </p:sp>
        <p:pic>
          <p:nvPicPr>
            <p:cNvPr id="13" name="Graphic 12" descr="Group">
              <a:extLst>
                <a:ext uri="{FF2B5EF4-FFF2-40B4-BE49-F238E27FC236}">
                  <a16:creationId xmlns:a16="http://schemas.microsoft.com/office/drawing/2014/main" id="{E893E238-0D41-4C10-9A30-342D0531E09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2035" y="3826268"/>
              <a:ext cx="914400" cy="914400"/>
            </a:xfrm>
            <a:prstGeom prst="rect">
              <a:avLst/>
            </a:prstGeom>
          </p:spPr>
        </p:pic>
      </p:grpSp>
      <p:sp>
        <p:nvSpPr>
          <p:cNvPr id="14" name="TextBox 13">
            <a:extLst>
              <a:ext uri="{FF2B5EF4-FFF2-40B4-BE49-F238E27FC236}">
                <a16:creationId xmlns:a16="http://schemas.microsoft.com/office/drawing/2014/main" id="{6BE1344A-AE0F-421E-A76B-16F001132E32}"/>
              </a:ext>
            </a:extLst>
          </p:cNvPr>
          <p:cNvSpPr txBox="1"/>
          <p:nvPr/>
        </p:nvSpPr>
        <p:spPr>
          <a:xfrm>
            <a:off x="10941078" y="2651830"/>
            <a:ext cx="1207956" cy="1304203"/>
          </a:xfrm>
          <a:prstGeom prst="rect">
            <a:avLst/>
          </a:prstGeom>
          <a:noFill/>
        </p:spPr>
        <p:txBody>
          <a:bodyPr wrap="square" rtlCol="0">
            <a:spAutoFit/>
          </a:bodyPr>
          <a:lstStyle/>
          <a:p>
            <a:pPr marL="160735" indent="-160735" defTabSz="685800">
              <a:buFont typeface="Wingdings" panose="05000000000000000000" pitchFamily="2" charset="2"/>
              <a:buChar char="ü"/>
              <a:defRPr/>
            </a:pPr>
            <a:r>
              <a:rPr lang="en-GB" sz="1125" b="1" dirty="0">
                <a:solidFill>
                  <a:prstClr val="white"/>
                </a:solidFill>
                <a:cs typeface="Arial" charset="0"/>
              </a:rPr>
              <a:t>2,193</a:t>
            </a:r>
            <a:r>
              <a:rPr lang="en-GB" sz="1350" dirty="0">
                <a:solidFill>
                  <a:prstClr val="white"/>
                </a:solidFill>
                <a:cs typeface="Arial" charset="0"/>
              </a:rPr>
              <a:t> people in the community</a:t>
            </a:r>
          </a:p>
          <a:p>
            <a:pPr marL="160735" indent="-160735" defTabSz="685800">
              <a:buFont typeface="Wingdings" panose="05000000000000000000" pitchFamily="2" charset="2"/>
              <a:buChar char="ü"/>
              <a:defRPr/>
            </a:pPr>
            <a:r>
              <a:rPr lang="en-GB" sz="1125" b="1" dirty="0">
                <a:solidFill>
                  <a:prstClr val="white"/>
                </a:solidFill>
                <a:cs typeface="Arial" charset="0"/>
              </a:rPr>
              <a:t>Doubling </a:t>
            </a:r>
            <a:r>
              <a:rPr lang="en-GB" sz="1350" dirty="0">
                <a:solidFill>
                  <a:prstClr val="white"/>
                </a:solidFill>
                <a:cs typeface="Arial" charset="0"/>
              </a:rPr>
              <a:t>caseloads across hubs</a:t>
            </a:r>
          </a:p>
        </p:txBody>
      </p:sp>
      <p:sp>
        <p:nvSpPr>
          <p:cNvPr id="15" name="Rectangle 14">
            <a:extLst>
              <a:ext uri="{FF2B5EF4-FFF2-40B4-BE49-F238E27FC236}">
                <a16:creationId xmlns:a16="http://schemas.microsoft.com/office/drawing/2014/main" id="{30FBCD41-47A1-4D4E-979D-F2EEEBA3FBAC}"/>
              </a:ext>
            </a:extLst>
          </p:cNvPr>
          <p:cNvSpPr/>
          <p:nvPr/>
        </p:nvSpPr>
        <p:spPr>
          <a:xfrm>
            <a:off x="10455024" y="3742262"/>
            <a:ext cx="1579674" cy="717848"/>
          </a:xfrm>
          <a:prstGeom prst="rect">
            <a:avLst/>
          </a:prstGeom>
          <a:solidFill>
            <a:srgbClr val="EA7C1C">
              <a:lumMod val="60000"/>
              <a:lumOff val="40000"/>
            </a:srgbClr>
          </a:solidFill>
          <a:ln w="25400" cap="flat" cmpd="sng" algn="ctr">
            <a:solidFill>
              <a:srgbClr val="EA7C1C">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69FA69A9-04CB-43AD-B50E-418AF3790C6B}"/>
              </a:ext>
            </a:extLst>
          </p:cNvPr>
          <p:cNvGrpSpPr/>
          <p:nvPr/>
        </p:nvGrpSpPr>
        <p:grpSpPr>
          <a:xfrm>
            <a:off x="10489394" y="3774332"/>
            <a:ext cx="514350" cy="653709"/>
            <a:chOff x="3485612" y="5006585"/>
            <a:chExt cx="914400" cy="1162149"/>
          </a:xfrm>
        </p:grpSpPr>
        <p:sp>
          <p:nvSpPr>
            <p:cNvPr id="17" name="Arrow: Up 16">
              <a:extLst>
                <a:ext uri="{FF2B5EF4-FFF2-40B4-BE49-F238E27FC236}">
                  <a16:creationId xmlns:a16="http://schemas.microsoft.com/office/drawing/2014/main" id="{CDF5F6CA-DED2-4947-AA44-0C012957D56C}"/>
                </a:ext>
              </a:extLst>
            </p:cNvPr>
            <p:cNvSpPr/>
            <p:nvPr/>
          </p:nvSpPr>
          <p:spPr>
            <a:xfrm>
              <a:off x="3613205" y="5006585"/>
              <a:ext cx="632083" cy="1162149"/>
            </a:xfrm>
            <a:prstGeom prst="upArrow">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a:ea typeface="+mn-ea"/>
                <a:cs typeface="+mn-cs"/>
              </a:endParaRPr>
            </a:p>
          </p:txBody>
        </p:sp>
        <p:pic>
          <p:nvPicPr>
            <p:cNvPr id="18" name="Graphic 17" descr="Handshake">
              <a:extLst>
                <a:ext uri="{FF2B5EF4-FFF2-40B4-BE49-F238E27FC236}">
                  <a16:creationId xmlns:a16="http://schemas.microsoft.com/office/drawing/2014/main" id="{483F0980-42A5-419E-9C3C-946D668B159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85612" y="5250379"/>
              <a:ext cx="914400" cy="914400"/>
            </a:xfrm>
            <a:prstGeom prst="rect">
              <a:avLst/>
            </a:prstGeom>
          </p:spPr>
        </p:pic>
      </p:grpSp>
      <p:sp>
        <p:nvSpPr>
          <p:cNvPr id="19" name="TextBox 18">
            <a:extLst>
              <a:ext uri="{FF2B5EF4-FFF2-40B4-BE49-F238E27FC236}">
                <a16:creationId xmlns:a16="http://schemas.microsoft.com/office/drawing/2014/main" id="{8E4FAEB5-C7AE-4F31-8D7F-16122AA050BF}"/>
              </a:ext>
            </a:extLst>
          </p:cNvPr>
          <p:cNvSpPr txBox="1"/>
          <p:nvPr/>
        </p:nvSpPr>
        <p:spPr>
          <a:xfrm>
            <a:off x="10875822" y="3754937"/>
            <a:ext cx="1214578" cy="923330"/>
          </a:xfrm>
          <a:prstGeom prst="rect">
            <a:avLst/>
          </a:prstGeom>
          <a:noFill/>
        </p:spPr>
        <p:txBody>
          <a:bodyPr wrap="square" rtlCol="0">
            <a:spAutoFit/>
          </a:bodyPr>
          <a:lstStyle/>
          <a:p>
            <a:pPr marL="160735" indent="-160735" defTabSz="685800">
              <a:buFont typeface="Wingdings" panose="05000000000000000000" pitchFamily="2" charset="2"/>
              <a:buChar char="ü"/>
              <a:defRPr/>
            </a:pPr>
            <a:r>
              <a:rPr lang="en-GB" sz="1125" b="1" dirty="0">
                <a:solidFill>
                  <a:prstClr val="white"/>
                </a:solidFill>
                <a:cs typeface="Arial" charset="0"/>
              </a:rPr>
              <a:t>52 </a:t>
            </a:r>
            <a:r>
              <a:rPr lang="en-GB" sz="1350" dirty="0">
                <a:solidFill>
                  <a:prstClr val="white"/>
                </a:solidFill>
                <a:cs typeface="Arial" charset="0"/>
              </a:rPr>
              <a:t>Local VCSE Partnerships</a:t>
            </a:r>
          </a:p>
        </p:txBody>
      </p:sp>
      <p:sp>
        <p:nvSpPr>
          <p:cNvPr id="20" name="TextBox 19">
            <a:extLst>
              <a:ext uri="{FF2B5EF4-FFF2-40B4-BE49-F238E27FC236}">
                <a16:creationId xmlns:a16="http://schemas.microsoft.com/office/drawing/2014/main" id="{75DF1FF2-DABE-4090-BCA8-D0A11B084828}"/>
              </a:ext>
            </a:extLst>
          </p:cNvPr>
          <p:cNvSpPr txBox="1"/>
          <p:nvPr/>
        </p:nvSpPr>
        <p:spPr>
          <a:xfrm>
            <a:off x="11257565" y="2501789"/>
            <a:ext cx="632424" cy="300082"/>
          </a:xfrm>
          <a:prstGeom prst="rect">
            <a:avLst/>
          </a:prstGeom>
          <a:noFill/>
        </p:spPr>
        <p:txBody>
          <a:bodyPr wrap="square" rtlCol="0">
            <a:spAutoFit/>
          </a:bodyPr>
          <a:lstStyle/>
          <a:p>
            <a:pPr algn="ctr" defTabSz="685800">
              <a:defRPr/>
            </a:pPr>
            <a:r>
              <a:rPr lang="en-GB" sz="1350" b="1" dirty="0">
                <a:solidFill>
                  <a:srgbClr val="323232"/>
                </a:solidFill>
                <a:cs typeface="Arial" charset="0"/>
              </a:rPr>
              <a:t>OR</a:t>
            </a:r>
          </a:p>
        </p:txBody>
      </p:sp>
      <p:pic>
        <p:nvPicPr>
          <p:cNvPr id="5" name="Picture 4"/>
          <p:cNvPicPr>
            <a:picLocks noChangeAspect="1"/>
          </p:cNvPicPr>
          <p:nvPr/>
        </p:nvPicPr>
        <p:blipFill>
          <a:blip r:embed="rId8"/>
          <a:stretch>
            <a:fillRect/>
          </a:stretch>
        </p:blipFill>
        <p:spPr>
          <a:xfrm>
            <a:off x="160298" y="3799478"/>
            <a:ext cx="1536975" cy="2186172"/>
          </a:xfrm>
          <a:prstGeom prst="rect">
            <a:avLst/>
          </a:prstGeom>
          <a:ln>
            <a:solidFill>
              <a:schemeClr val="tx1"/>
            </a:solidFill>
          </a:ln>
        </p:spPr>
      </p:pic>
      <p:pic>
        <p:nvPicPr>
          <p:cNvPr id="21" name="Picture 20"/>
          <p:cNvPicPr>
            <a:picLocks noChangeAspect="1"/>
          </p:cNvPicPr>
          <p:nvPr/>
        </p:nvPicPr>
        <p:blipFill>
          <a:blip r:embed="rId9"/>
          <a:stretch>
            <a:fillRect/>
          </a:stretch>
        </p:blipFill>
        <p:spPr>
          <a:xfrm>
            <a:off x="160298" y="1488238"/>
            <a:ext cx="1544228" cy="2186401"/>
          </a:xfrm>
          <a:prstGeom prst="rect">
            <a:avLst/>
          </a:prstGeom>
          <a:ln>
            <a:solidFill>
              <a:schemeClr val="tx1"/>
            </a:solidFill>
          </a:ln>
        </p:spPr>
      </p:pic>
    </p:spTree>
    <p:extLst>
      <p:ext uri="{BB962C8B-B14F-4D97-AF65-F5344CB8AC3E}">
        <p14:creationId xmlns:p14="http://schemas.microsoft.com/office/powerpoint/2010/main" val="204673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D1360E-FCA7-CDAC-12BE-27C2E4C2957F}"/>
              </a:ext>
            </a:extLst>
          </p:cNvPr>
          <p:cNvSpPr>
            <a:spLocks noGrp="1"/>
          </p:cNvSpPr>
          <p:nvPr>
            <p:ph idx="1"/>
          </p:nvPr>
        </p:nvSpPr>
        <p:spPr>
          <a:xfrm>
            <a:off x="489857" y="1382486"/>
            <a:ext cx="10705899" cy="5325054"/>
          </a:xfrm>
        </p:spPr>
        <p:txBody>
          <a:bodyPr>
            <a:normAutofit/>
          </a:bodyPr>
          <a:lstStyle/>
          <a:p>
            <a:pPr marL="342900" lvl="0" indent="-342900">
              <a:lnSpc>
                <a:spcPct val="107000"/>
              </a:lnSpc>
              <a:buFont typeface="Symbol" panose="05050102010706020507" pitchFamily="18" charset="2"/>
              <a:buChar char=""/>
            </a:pPr>
            <a:r>
              <a:rPr lang="en-GB" sz="2800" kern="100" dirty="0">
                <a:latin typeface="Calibri" panose="020F0502020204030204" pitchFamily="34" charset="0"/>
                <a:ea typeface="Calibri" panose="020F0502020204030204" pitchFamily="34" charset="0"/>
                <a:cs typeface="Times New Roman" panose="02020603050405020304" pitchFamily="18" charset="0"/>
              </a:rPr>
              <a:t>The e</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vidence is that people with mental health illness recover more quickly when they are closer to home and near their friends and family. This </a:t>
            </a:r>
            <a:r>
              <a:rPr lang="en-GB" sz="2800" kern="100" dirty="0">
                <a:latin typeface="Calibri" panose="020F0502020204030204" pitchFamily="34" charset="0"/>
                <a:ea typeface="Calibri" panose="020F0502020204030204" pitchFamily="34" charset="0"/>
                <a:cs typeface="Times New Roman" panose="02020603050405020304" pitchFamily="18" charset="0"/>
              </a:rPr>
              <a:t>the </a:t>
            </a: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feedback we have also heard from service users</a:t>
            </a:r>
          </a:p>
          <a:p>
            <a:pPr marL="342900" lvl="0" indent="-342900">
              <a:lnSpc>
                <a:spcPct val="107000"/>
              </a:lnSpc>
              <a:buFont typeface="Symbol" panose="05050102010706020507" pitchFamily="18" charset="2"/>
              <a:buChar char=""/>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Some patients have told us that they find restrictive admissions to hospital upsetting and traumatising </a:t>
            </a:r>
          </a:p>
          <a:p>
            <a:pPr marL="342900" lvl="0" indent="-342900">
              <a:lnSpc>
                <a:spcPct val="107000"/>
              </a:lnSpc>
              <a:buFont typeface="Symbol" panose="05050102010706020507" pitchFamily="18" charset="2"/>
              <a:buChar char=""/>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We want to keep the mental health community services we have developed and strengthened since 2020</a:t>
            </a:r>
          </a:p>
          <a:p>
            <a:pPr marL="342900" lvl="0" indent="-342900">
              <a:lnSpc>
                <a:spcPct val="107000"/>
              </a:lnSpc>
              <a:spcAft>
                <a:spcPts val="800"/>
              </a:spcAft>
              <a:buFont typeface="Symbol" panose="05050102010706020507" pitchFamily="18" charset="2"/>
              <a:buChar char=""/>
            </a:pPr>
            <a:r>
              <a:rPr lang="en-GB" sz="2800" kern="100" dirty="0">
                <a:effectLst/>
                <a:latin typeface="Calibri" panose="020F0502020204030204" pitchFamily="34" charset="0"/>
                <a:ea typeface="Calibri" panose="020F0502020204030204" pitchFamily="34" charset="0"/>
                <a:cs typeface="Times New Roman" panose="02020603050405020304" pitchFamily="18" charset="0"/>
              </a:rPr>
              <a:t>NHS has finite resources, so we need to spend it as effectively as possible</a:t>
            </a:r>
          </a:p>
        </p:txBody>
      </p:sp>
      <p:sp>
        <p:nvSpPr>
          <p:cNvPr id="2" name="Title 3">
            <a:extLst>
              <a:ext uri="{FF2B5EF4-FFF2-40B4-BE49-F238E27FC236}">
                <a16:creationId xmlns:a16="http://schemas.microsoft.com/office/drawing/2014/main" id="{51625F55-B57C-91E8-4C9B-F534C2901605}"/>
              </a:ext>
            </a:extLst>
          </p:cNvPr>
          <p:cNvSpPr>
            <a:spLocks noGrp="1"/>
          </p:cNvSpPr>
          <p:nvPr>
            <p:ph type="title"/>
          </p:nvPr>
        </p:nvSpPr>
        <p:spPr>
          <a:xfrm>
            <a:off x="407368" y="326582"/>
            <a:ext cx="11377264" cy="543595"/>
          </a:xfrm>
        </p:spPr>
        <p:txBody>
          <a:bodyPr>
            <a:normAutofit fontScale="90000"/>
          </a:bodyPr>
          <a:lstStyle/>
          <a:p>
            <a:r>
              <a:rPr lang="en-GB" dirty="0"/>
              <a:t>Change is necessary because …</a:t>
            </a:r>
          </a:p>
        </p:txBody>
      </p:sp>
    </p:spTree>
    <p:extLst>
      <p:ext uri="{BB962C8B-B14F-4D97-AF65-F5344CB8AC3E}">
        <p14:creationId xmlns:p14="http://schemas.microsoft.com/office/powerpoint/2010/main" val="126611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3050D5-5A07-4506-8F99-E82E1ACD80E4}"/>
              </a:ext>
            </a:extLst>
          </p:cNvPr>
          <p:cNvSpPr>
            <a:spLocks noGrp="1"/>
          </p:cNvSpPr>
          <p:nvPr>
            <p:ph type="sldNum" sz="quarter" idx="12"/>
          </p:nvPr>
        </p:nvSpPr>
        <p:spPr>
          <a:xfrm>
            <a:off x="4490227" y="6386311"/>
            <a:ext cx="2743200" cy="365125"/>
          </a:xfrm>
        </p:spPr>
        <p:txBody>
          <a:bodyPr/>
          <a:lstStyle/>
          <a:p>
            <a:fld id="{E76F84FA-B8EB-462F-97BA-032CB76B4E3A}" type="slidenum">
              <a:rPr lang="en-GB" smtClean="0"/>
              <a:t>8</a:t>
            </a:fld>
            <a:endParaRPr lang="en-GB" dirty="0"/>
          </a:p>
        </p:txBody>
      </p:sp>
      <p:sp>
        <p:nvSpPr>
          <p:cNvPr id="4" name="Title 3">
            <a:extLst>
              <a:ext uri="{FF2B5EF4-FFF2-40B4-BE49-F238E27FC236}">
                <a16:creationId xmlns:a16="http://schemas.microsoft.com/office/drawing/2014/main" id="{C99906D8-001B-4AF0-BD3C-4047B336A458}"/>
              </a:ext>
            </a:extLst>
          </p:cNvPr>
          <p:cNvSpPr>
            <a:spLocks noGrp="1"/>
          </p:cNvSpPr>
          <p:nvPr>
            <p:ph type="title"/>
          </p:nvPr>
        </p:nvSpPr>
        <p:spPr/>
        <p:txBody>
          <a:bodyPr>
            <a:noAutofit/>
          </a:bodyPr>
          <a:lstStyle/>
          <a:p>
            <a:r>
              <a:rPr lang="en-GB" sz="4000" dirty="0"/>
              <a:t>Change is necessary because</a:t>
            </a:r>
          </a:p>
        </p:txBody>
      </p:sp>
      <p:sp>
        <p:nvSpPr>
          <p:cNvPr id="6" name="Content Placeholder 2">
            <a:extLst>
              <a:ext uri="{FF2B5EF4-FFF2-40B4-BE49-F238E27FC236}">
                <a16:creationId xmlns:a16="http://schemas.microsoft.com/office/drawing/2014/main" id="{CD180119-18E6-48BE-B531-D539AB0FA0F6}"/>
              </a:ext>
            </a:extLst>
          </p:cNvPr>
          <p:cNvSpPr>
            <a:spLocks noGrp="1"/>
          </p:cNvSpPr>
          <p:nvPr>
            <p:ph idx="1"/>
          </p:nvPr>
        </p:nvSpPr>
        <p:spPr>
          <a:xfrm>
            <a:off x="2570205" y="1335942"/>
            <a:ext cx="9341708" cy="4821641"/>
          </a:xfrm>
          <a:solidFill>
            <a:schemeClr val="tx2">
              <a:lumMod val="20000"/>
              <a:lumOff val="80000"/>
            </a:schemeClr>
          </a:solidFill>
          <a:ln w="12700">
            <a:noFill/>
          </a:ln>
        </p:spPr>
        <p:txBody>
          <a:bodyPr wrap="square">
            <a:spAutoFit/>
          </a:bodyPr>
          <a:lstStyle/>
          <a:p>
            <a:pPr marL="742950" lvl="1" indent="-285750">
              <a:lnSpc>
                <a:spcPct val="107000"/>
              </a:lnSpc>
              <a:spcAft>
                <a:spcPts val="800"/>
              </a:spcAft>
              <a:buFont typeface="Wingdings" panose="05000000000000000000" pitchFamily="2" charset="2"/>
              <a:buChar char="ü"/>
              <a:tabLst>
                <a:tab pos="914400" algn="l"/>
              </a:tabLst>
            </a:pPr>
            <a:endParaRPr lang="en-GB" sz="24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kern="100" dirty="0">
                <a:effectLst/>
                <a:latin typeface="Calibri" panose="020F0502020204030204" pitchFamily="34" charset="0"/>
                <a:ea typeface="Calibri" panose="020F0502020204030204" pitchFamily="34" charset="0"/>
                <a:cs typeface="Times New Roman" panose="02020603050405020304" pitchFamily="18" charset="0"/>
              </a:rPr>
              <a:t>The temporary closure of the adult inpatient wards at the Gordon in 2020 required us to rapidly advance our closer to home plans</a:t>
            </a:r>
          </a:p>
          <a:p>
            <a:pPr marL="342900" lvl="0" indent="-342900">
              <a:lnSpc>
                <a:spcPct val="107000"/>
              </a:lnSpc>
              <a:spcAft>
                <a:spcPts val="800"/>
              </a:spcAft>
              <a:buFont typeface="Arial" panose="020B0604020202020204" pitchFamily="34" charset="0"/>
              <a:buChar char="•"/>
              <a:tabLst>
                <a:tab pos="457200" algn="l"/>
              </a:tabLst>
            </a:pPr>
            <a:r>
              <a:rPr lang="en-GB" kern="100" dirty="0">
                <a:effectLst/>
                <a:latin typeface="Calibri" panose="020F0502020204030204" pitchFamily="34" charset="0"/>
                <a:ea typeface="Calibri" panose="020F0502020204030204" pitchFamily="34" charset="0"/>
                <a:cs typeface="Times New Roman" panose="02020603050405020304" pitchFamily="18" charset="0"/>
              </a:rPr>
              <a:t>The 51 inpatient beds at Gordon Hospital were closed during the pandemic due to</a:t>
            </a:r>
          </a:p>
          <a:p>
            <a:pPr marL="742950" lvl="1" indent="-285750">
              <a:lnSpc>
                <a:spcPct val="107000"/>
              </a:lnSpc>
              <a:spcAft>
                <a:spcPts val="800"/>
              </a:spcAft>
              <a:buFont typeface="Wingdings" panose="05000000000000000000" pitchFamily="2" charset="2"/>
              <a:buChar char="ü"/>
              <a:tabLst>
                <a:tab pos="914400" algn="l"/>
              </a:tabLs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Increased risk of infection in confined spaces on inpatient wards. The outdated Gordon environment was a particular high risk setting for infection with its shared bathrooms and limited outdoor space</a:t>
            </a:r>
          </a:p>
          <a:p>
            <a:pPr marL="742950" lvl="1" indent="-285750">
              <a:lnSpc>
                <a:spcPct val="107000"/>
              </a:lnSpc>
              <a:spcAft>
                <a:spcPts val="800"/>
              </a:spcAft>
              <a:buFont typeface="Wingdings" panose="05000000000000000000" pitchFamily="2" charset="2"/>
              <a:buChar char="ü"/>
              <a:tabLst>
                <a:tab pos="914400" algn="l"/>
              </a:tabLs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Greater risk of COVID for Mental health patients resulting in poorer outcomes due to co-morbidities</a:t>
            </a:r>
          </a:p>
        </p:txBody>
      </p:sp>
      <p:pic>
        <p:nvPicPr>
          <p:cNvPr id="7" name="Picture 2" descr="https://upload.wikimedia.org/wikipedia/commons/thumb/6/6d/The_Gordon_Hospital%2C_Vauxhall_Bridge_Road%2C_Pimlico%2C_October_2022.jpg/250px-The_Gordon_Hospital%2C_Vauxhall_Bridge_Road%2C_Pimlico%2C_October_2022.jpg">
            <a:extLst>
              <a:ext uri="{FF2B5EF4-FFF2-40B4-BE49-F238E27FC236}">
                <a16:creationId xmlns:a16="http://schemas.microsoft.com/office/drawing/2014/main" id="{E95CF46F-106B-4F92-9284-A4BD23436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17" y="1526445"/>
            <a:ext cx="2151295" cy="46239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D28E423-5501-4A0F-B79B-26BA57300723}"/>
              </a:ext>
            </a:extLst>
          </p:cNvPr>
          <p:cNvSpPr txBox="1"/>
          <p:nvPr/>
        </p:nvSpPr>
        <p:spPr>
          <a:xfrm>
            <a:off x="50449" y="1206272"/>
            <a:ext cx="2151295" cy="369332"/>
          </a:xfrm>
          <a:prstGeom prst="rect">
            <a:avLst/>
          </a:prstGeom>
          <a:noFill/>
        </p:spPr>
        <p:txBody>
          <a:bodyPr wrap="none" rtlCol="0">
            <a:spAutoFit/>
          </a:bodyPr>
          <a:lstStyle/>
          <a:p>
            <a:r>
              <a:rPr lang="en-GB" b="1" dirty="0"/>
              <a:t>The Gordon Hospital</a:t>
            </a:r>
          </a:p>
        </p:txBody>
      </p:sp>
    </p:spTree>
    <p:extLst>
      <p:ext uri="{BB962C8B-B14F-4D97-AF65-F5344CB8AC3E}">
        <p14:creationId xmlns:p14="http://schemas.microsoft.com/office/powerpoint/2010/main" val="2434644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7C6C18-9969-46C0-BD50-1333C30C8A3B}"/>
              </a:ext>
            </a:extLst>
          </p:cNvPr>
          <p:cNvSpPr>
            <a:spLocks noGrp="1"/>
          </p:cNvSpPr>
          <p:nvPr>
            <p:ph type="sldNum" sz="quarter" idx="12"/>
          </p:nvPr>
        </p:nvSpPr>
        <p:spPr/>
        <p:txBody>
          <a:bodyPr/>
          <a:lstStyle/>
          <a:p>
            <a:fld id="{E76F84FA-B8EB-462F-97BA-032CB76B4E3A}" type="slidenum">
              <a:rPr lang="en-GB" smtClean="0"/>
              <a:t>9</a:t>
            </a:fld>
            <a:endParaRPr lang="en-GB" dirty="0"/>
          </a:p>
        </p:txBody>
      </p:sp>
      <p:sp>
        <p:nvSpPr>
          <p:cNvPr id="4" name="Title 3">
            <a:extLst>
              <a:ext uri="{FF2B5EF4-FFF2-40B4-BE49-F238E27FC236}">
                <a16:creationId xmlns:a16="http://schemas.microsoft.com/office/drawing/2014/main" id="{5ECE71AC-ECA5-40CC-AC6B-4729036C801E}"/>
              </a:ext>
            </a:extLst>
          </p:cNvPr>
          <p:cNvSpPr>
            <a:spLocks noGrp="1"/>
          </p:cNvSpPr>
          <p:nvPr>
            <p:ph type="title"/>
          </p:nvPr>
        </p:nvSpPr>
        <p:spPr>
          <a:xfrm>
            <a:off x="407368" y="486346"/>
            <a:ext cx="11377264" cy="543595"/>
          </a:xfrm>
        </p:spPr>
        <p:txBody>
          <a:bodyPr>
            <a:noAutofit/>
          </a:bodyPr>
          <a:lstStyle/>
          <a:p>
            <a:r>
              <a:rPr lang="en-GB" sz="2400" b="1" dirty="0">
                <a:solidFill>
                  <a:prstClr val="white"/>
                </a:solidFill>
              </a:rPr>
              <a:t>We have significantly strengthened and expanded community and crisis alternative services, enabling us to support 300%</a:t>
            </a:r>
            <a:r>
              <a:rPr lang="en-GB" sz="2400" b="1" dirty="0">
                <a:solidFill>
                  <a:srgbClr val="FF0000"/>
                </a:solidFill>
              </a:rPr>
              <a:t> </a:t>
            </a:r>
            <a:r>
              <a:rPr lang="en-GB" sz="2400" b="1" dirty="0">
                <a:solidFill>
                  <a:prstClr val="white"/>
                </a:solidFill>
              </a:rPr>
              <a:t>more patients across both boroughs</a:t>
            </a:r>
            <a:br>
              <a:rPr lang="en-GB" sz="2400" dirty="0">
                <a:solidFill>
                  <a:prstClr val="white"/>
                </a:solidFill>
              </a:rPr>
            </a:br>
            <a:endParaRPr lang="en-GB" sz="2400" dirty="0"/>
          </a:p>
        </p:txBody>
      </p:sp>
      <p:pic>
        <p:nvPicPr>
          <p:cNvPr id="6" name="Picture 5">
            <a:extLst>
              <a:ext uri="{FF2B5EF4-FFF2-40B4-BE49-F238E27FC236}">
                <a16:creationId xmlns:a16="http://schemas.microsoft.com/office/drawing/2014/main" id="{6279CF99-F323-4641-B974-B34EC0F02602}"/>
              </a:ext>
            </a:extLst>
          </p:cNvPr>
          <p:cNvPicPr>
            <a:picLocks noChangeAspect="1"/>
          </p:cNvPicPr>
          <p:nvPr/>
        </p:nvPicPr>
        <p:blipFill>
          <a:blip r:embed="rId2"/>
          <a:stretch>
            <a:fillRect/>
          </a:stretch>
        </p:blipFill>
        <p:spPr>
          <a:xfrm>
            <a:off x="1229818" y="1029941"/>
            <a:ext cx="9563021" cy="5218635"/>
          </a:xfrm>
          <a:prstGeom prst="rect">
            <a:avLst/>
          </a:prstGeom>
        </p:spPr>
      </p:pic>
      <p:sp>
        <p:nvSpPr>
          <p:cNvPr id="8" name="TextBox 7">
            <a:extLst>
              <a:ext uri="{FF2B5EF4-FFF2-40B4-BE49-F238E27FC236}">
                <a16:creationId xmlns:a16="http://schemas.microsoft.com/office/drawing/2014/main" id="{3E09FE3E-D458-4A16-A8D0-BAB4E9FEA479}"/>
              </a:ext>
            </a:extLst>
          </p:cNvPr>
          <p:cNvSpPr txBox="1"/>
          <p:nvPr/>
        </p:nvSpPr>
        <p:spPr>
          <a:xfrm>
            <a:off x="3891280" y="6405273"/>
            <a:ext cx="6380480" cy="338554"/>
          </a:xfrm>
          <a:prstGeom prst="rect">
            <a:avLst/>
          </a:prstGeom>
          <a:solidFill>
            <a:schemeClr val="accent1">
              <a:lumMod val="20000"/>
              <a:lumOff val="80000"/>
            </a:schemeClr>
          </a:solidFill>
        </p:spPr>
        <p:txBody>
          <a:bodyPr wrap="square" rtlCol="0">
            <a:spAutoFit/>
          </a:bodyPr>
          <a:lstStyle/>
          <a:p>
            <a:r>
              <a:rPr lang="en-GB" sz="1600" dirty="0"/>
              <a:t>We are now treating 700 patients/ month rather than 200 patients/ month</a:t>
            </a:r>
          </a:p>
        </p:txBody>
      </p:sp>
    </p:spTree>
    <p:extLst>
      <p:ext uri="{BB962C8B-B14F-4D97-AF65-F5344CB8AC3E}">
        <p14:creationId xmlns:p14="http://schemas.microsoft.com/office/powerpoint/2010/main" val="414246607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owerpoint_template_Corporate_0913_1">
  <a:themeElements>
    <a:clrScheme name="CNWL colours">
      <a:dk1>
        <a:srgbClr val="323232"/>
      </a:dk1>
      <a:lt1>
        <a:sysClr val="window" lastClr="FFFFFF"/>
      </a:lt1>
      <a:dk2>
        <a:srgbClr val="1155A3"/>
      </a:dk2>
      <a:lt2>
        <a:srgbClr val="EEECE1"/>
      </a:lt2>
      <a:accent1>
        <a:srgbClr val="1155A3"/>
      </a:accent1>
      <a:accent2>
        <a:srgbClr val="EA7C1C"/>
      </a:accent2>
      <a:accent3>
        <a:srgbClr val="56A823"/>
      </a:accent3>
      <a:accent4>
        <a:srgbClr val="128E87"/>
      </a:accent4>
      <a:accent5>
        <a:srgbClr val="1155A3"/>
      </a:accent5>
      <a:accent6>
        <a:srgbClr val="1155A3"/>
      </a:accent6>
      <a:hlink>
        <a:srgbClr val="EA7C1C"/>
      </a:hlink>
      <a:folHlink>
        <a:srgbClr val="EA7C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6326E1111D89438A3085FDE9A5FD0F" ma:contentTypeVersion="19" ma:contentTypeDescription="Create a new document." ma:contentTypeScope="" ma:versionID="0029d1c8254a05e557db423190cb9274">
  <xsd:schema xmlns:xsd="http://www.w3.org/2001/XMLSchema" xmlns:xs="http://www.w3.org/2001/XMLSchema" xmlns:p="http://schemas.microsoft.com/office/2006/metadata/properties" xmlns:ns1="http://schemas.microsoft.com/sharepoint/v3" xmlns:ns2="24d292ad-1d7b-47bb-988d-0421f47b48dd" xmlns:ns3="66dc577f-7463-49c1-b6b4-ba31d4c27bbb" targetNamespace="http://schemas.microsoft.com/office/2006/metadata/properties" ma:root="true" ma:fieldsID="9a1a1b6e1d7986f45178bd551042afa9" ns1:_="" ns2:_="" ns3:_="">
    <xsd:import namespace="http://schemas.microsoft.com/sharepoint/v3"/>
    <xsd:import namespace="24d292ad-1d7b-47bb-988d-0421f47b48dd"/>
    <xsd:import namespace="66dc577f-7463-49c1-b6b4-ba31d4c27b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d292ad-1d7b-47bb-988d-0421f47b48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7ed7110-f592-4c9a-8fba-958c55cbc3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dc577f-7463-49c1-b6b4-ba31d4c27bbb"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6362ba2-87ba-4762-9774-42b2a5749c05}" ma:internalName="TaxCatchAll" ma:showField="CatchAllData" ma:web="66dc577f-7463-49c1-b6b4-ba31d4c27b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DF532A-811B-4E98-B436-D901F13B91B9}"/>
</file>

<file path=customXml/itemProps2.xml><?xml version="1.0" encoding="utf-8"?>
<ds:datastoreItem xmlns:ds="http://schemas.openxmlformats.org/officeDocument/2006/customXml" ds:itemID="{1135187D-0BA8-4D82-A13C-07E15F617E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1596</Words>
  <Application>Microsoft Office PowerPoint</Application>
  <PresentationFormat>Widescreen</PresentationFormat>
  <Paragraphs>160</Paragraphs>
  <Slides>18</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FrutigerLTStd-Roman</vt:lpstr>
      <vt:lpstr>Symbol</vt:lpstr>
      <vt:lpstr>Wingdings</vt:lpstr>
      <vt:lpstr>1_Office Theme</vt:lpstr>
      <vt:lpstr>1_Powerpoint_template_Corporate_0913_1</vt:lpstr>
      <vt:lpstr>Acute mental health services in Westminster and Kensington &amp; Chelsea  BAME Health forum 13th December 2023</vt:lpstr>
      <vt:lpstr>Purpose of today’s session</vt:lpstr>
      <vt:lpstr>Consultation process</vt:lpstr>
      <vt:lpstr>Ways to feedback to consultation </vt:lpstr>
      <vt:lpstr>Scene setting Why change is necessary </vt:lpstr>
      <vt:lpstr>Change is necessary because …</vt:lpstr>
      <vt:lpstr>Change is necessary because …</vt:lpstr>
      <vt:lpstr>Change is necessary because</vt:lpstr>
      <vt:lpstr>We have significantly strengthened and expanded community and crisis alternative services, enabling us to support 300% more patients across both boroughs </vt:lpstr>
      <vt:lpstr>We have modern, high quality inpatient facilities at St Charles</vt:lpstr>
      <vt:lpstr>Developing options for consultation  </vt:lpstr>
      <vt:lpstr>How we developed options </vt:lpstr>
      <vt:lpstr>The Options …</vt:lpstr>
      <vt:lpstr>The Mental Health Crisis Assessment Centre</vt:lpstr>
      <vt:lpstr>Preferred Option</vt:lpstr>
      <vt:lpstr>Any Questions or Comments </vt:lpstr>
      <vt:lpstr>Help spread the word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Clive Caseley</dc:creator>
  <cp:lastModifiedBy>Phayza Fudlalla</cp:lastModifiedBy>
  <cp:revision>73</cp:revision>
  <cp:lastPrinted>2023-12-12T10:46:40Z</cp:lastPrinted>
  <dcterms:created xsi:type="dcterms:W3CDTF">2023-10-26T07:40:21Z</dcterms:created>
  <dcterms:modified xsi:type="dcterms:W3CDTF">2023-12-12T15:31:18Z</dcterms:modified>
</cp:coreProperties>
</file>