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4"/>
    <p:sldMasterId id="2147483735" r:id="rId5"/>
  </p:sldMasterIdLst>
  <p:notesMasterIdLst>
    <p:notesMasterId r:id="rId14"/>
  </p:notesMasterIdLst>
  <p:sldIdLst>
    <p:sldId id="272" r:id="rId6"/>
    <p:sldId id="261" r:id="rId7"/>
    <p:sldId id="4494" r:id="rId8"/>
    <p:sldId id="4496" r:id="rId9"/>
    <p:sldId id="4497" r:id="rId10"/>
    <p:sldId id="4498" r:id="rId11"/>
    <p:sldId id="4495" r:id="rId12"/>
    <p:sldId id="273" r:id="rId13"/>
  </p:sldIdLst>
  <p:sldSz cx="25600025" cy="14400213"/>
  <p:notesSz cx="6669088" cy="9872663"/>
  <p:defaultTextStyle>
    <a:defPPr>
      <a:defRPr lang="en-US"/>
    </a:defPPr>
    <a:lvl1pPr marL="0" algn="l" defTabSz="4569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998" algn="l" defTabSz="4569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998" algn="l" defTabSz="4569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998" algn="l" defTabSz="4569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003" algn="l" defTabSz="4569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995" algn="l" defTabSz="4569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004" algn="l" defTabSz="4569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013" algn="l" defTabSz="4569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013" algn="l" defTabSz="4569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36" userDrawn="1">
          <p15:clr>
            <a:srgbClr val="A4A3A4"/>
          </p15:clr>
        </p15:guide>
        <p15:guide id="2" pos="80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E7F4"/>
    <a:srgbClr val="ECDEE9"/>
    <a:srgbClr val="FDDBDC"/>
    <a:srgbClr val="B49E98"/>
    <a:srgbClr val="B2AF9A"/>
    <a:srgbClr val="9B6BCF"/>
    <a:srgbClr val="F6246F"/>
    <a:srgbClr val="79BB58"/>
    <a:srgbClr val="F977A5"/>
    <a:srgbClr val="D341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26" autoAdjust="0"/>
    <p:restoredTop sz="94660"/>
  </p:normalViewPr>
  <p:slideViewPr>
    <p:cSldViewPr snapToGrid="0">
      <p:cViewPr varScale="1">
        <p:scale>
          <a:sx n="46" d="100"/>
          <a:sy n="46" d="100"/>
        </p:scale>
        <p:origin x="163" y="58"/>
      </p:cViewPr>
      <p:guideLst>
        <p:guide orient="horz" pos="4536"/>
        <p:guide pos="80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E45BB0-9825-4DE1-9D4C-5F9565A8BF57}" type="doc">
      <dgm:prSet loTypeId="urn:microsoft.com/office/officeart/2011/layout/RadialPictureList" loCatId="officeonlin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919DDAC-0B73-4B4D-BD90-AB788EE9072C}" type="pres">
      <dgm:prSet presAssocID="{CCE45BB0-9825-4DE1-9D4C-5F9565A8BF57}" presName="Name0" presStyleCnt="0">
        <dgm:presLayoutVars>
          <dgm:chMax val="1"/>
          <dgm:chPref val="1"/>
          <dgm:dir/>
          <dgm:resizeHandles/>
        </dgm:presLayoutVars>
      </dgm:prSet>
      <dgm:spPr/>
    </dgm:pt>
  </dgm:ptLst>
  <dgm:cxnLst>
    <dgm:cxn modelId="{AC4D379D-B856-4370-8978-B60978A36D4F}" type="presOf" srcId="{CCE45BB0-9825-4DE1-9D4C-5F9565A8BF57}" destId="{B919DDAC-0B73-4B4D-BD90-AB788EE9072C}" srcOrd="0" destOrd="0" presId="urn:microsoft.com/office/officeart/2011/layout/RadialPictur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1E5EB9-01C8-43B9-BAB4-10778407D20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144C9F5-2A7F-4E80-A387-05FAD2A0E774}">
      <dgm:prSet phldrT="[Text]" custT="1"/>
      <dgm:spPr/>
      <dgm:t>
        <a:bodyPr/>
        <a:lstStyle/>
        <a:p>
          <a:r>
            <a:rPr lang="en-GB" sz="3600" b="0" dirty="0"/>
            <a:t>- 0–2-hour response time, </a:t>
          </a:r>
          <a:r>
            <a:rPr lang="en-GB" sz="3600" b="0" i="0" dirty="0"/>
            <a:t>available seven days a week from 8am to 10pm (including public holidays).</a:t>
          </a:r>
          <a:endParaRPr lang="en-GB" sz="3600" b="0" dirty="0"/>
        </a:p>
        <a:p>
          <a:r>
            <a:rPr lang="en-GB" sz="3600" dirty="0"/>
            <a:t> -F</a:t>
          </a:r>
          <a:r>
            <a:rPr lang="en-GB" sz="3600" b="0" i="0" dirty="0"/>
            <a:t>ast access to a full assessment, aim to provide safe clinical care at home which helps people to avoid unplanned hospital admission</a:t>
          </a:r>
        </a:p>
        <a:p>
          <a:r>
            <a:rPr lang="en-GB" sz="3600" dirty="0"/>
            <a:t>-Nurses, Paramedics and Health Technicians</a:t>
          </a:r>
        </a:p>
      </dgm:t>
    </dgm:pt>
    <dgm:pt modelId="{3C4B3D26-B6B3-4A27-8502-BE311B2E1B19}" type="parTrans" cxnId="{FA1641C2-4E7B-4138-9F00-259F5B7B936B}">
      <dgm:prSet/>
      <dgm:spPr/>
      <dgm:t>
        <a:bodyPr/>
        <a:lstStyle/>
        <a:p>
          <a:endParaRPr lang="en-GB" sz="2400"/>
        </a:p>
      </dgm:t>
    </dgm:pt>
    <dgm:pt modelId="{BAD6D5CA-819B-427C-90BC-82954691583D}" type="sibTrans" cxnId="{FA1641C2-4E7B-4138-9F00-259F5B7B936B}">
      <dgm:prSet/>
      <dgm:spPr/>
      <dgm:t>
        <a:bodyPr/>
        <a:lstStyle/>
        <a:p>
          <a:endParaRPr lang="en-GB" sz="2400"/>
        </a:p>
      </dgm:t>
    </dgm:pt>
    <dgm:pt modelId="{F3DA241E-D4C6-48AB-868C-1DF06F7C0CAB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GB" sz="3600" dirty="0"/>
            <a:t>- 2-48 hour and 3-14 day response times</a:t>
          </a:r>
        </a:p>
        <a:p>
          <a:pPr>
            <a:spcAft>
              <a:spcPts val="0"/>
            </a:spcAft>
          </a:pPr>
          <a:r>
            <a:rPr lang="en-GB" sz="3600" dirty="0"/>
            <a:t>- Up to 6 weeks of rehabilitation in the patients home (housebound patients only)</a:t>
          </a:r>
        </a:p>
        <a:p>
          <a:pPr>
            <a:spcAft>
              <a:spcPts val="0"/>
            </a:spcAft>
          </a:pPr>
          <a:r>
            <a:rPr lang="en-GB" sz="3600" dirty="0"/>
            <a:t>- Physiotherapists, Occupational Therapists and Rehab Assistants</a:t>
          </a:r>
        </a:p>
      </dgm:t>
    </dgm:pt>
    <dgm:pt modelId="{1513CC91-6E95-4F71-9C5D-152DD2B45832}" type="parTrans" cxnId="{D9B33537-E9D8-4D21-A295-197FB03AD61F}">
      <dgm:prSet/>
      <dgm:spPr/>
      <dgm:t>
        <a:bodyPr/>
        <a:lstStyle/>
        <a:p>
          <a:endParaRPr lang="en-GB" sz="2400"/>
        </a:p>
      </dgm:t>
    </dgm:pt>
    <dgm:pt modelId="{74695ABE-D838-404A-97A5-96162B846C36}" type="sibTrans" cxnId="{D9B33537-E9D8-4D21-A295-197FB03AD61F}">
      <dgm:prSet/>
      <dgm:spPr/>
      <dgm:t>
        <a:bodyPr/>
        <a:lstStyle/>
        <a:p>
          <a:endParaRPr lang="en-GB" sz="2400"/>
        </a:p>
      </dgm:t>
    </dgm:pt>
    <dgm:pt modelId="{0038000E-72F7-426E-8741-CFFE0A9A687B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GB" sz="3600" dirty="0"/>
            <a:t>- Referrals from hospital to help with smoother discharge home</a:t>
          </a:r>
        </a:p>
        <a:p>
          <a:pPr>
            <a:spcAft>
              <a:spcPts val="0"/>
            </a:spcAft>
          </a:pPr>
          <a:r>
            <a:rPr lang="en-GB" sz="3600" dirty="0"/>
            <a:t>- Patients seen same day as they are discharged at home</a:t>
          </a:r>
        </a:p>
        <a:p>
          <a:pPr>
            <a:spcAft>
              <a:spcPts val="0"/>
            </a:spcAft>
          </a:pPr>
          <a:r>
            <a:rPr lang="en-GB" sz="3600" dirty="0"/>
            <a:t>- Ensure safety in their home environment</a:t>
          </a:r>
        </a:p>
        <a:p>
          <a:pPr>
            <a:spcAft>
              <a:spcPts val="0"/>
            </a:spcAft>
          </a:pPr>
          <a:r>
            <a:rPr lang="en-GB" sz="3600" dirty="0"/>
            <a:t>- Provide bridging packages of care#</a:t>
          </a:r>
        </a:p>
        <a:p>
          <a:pPr>
            <a:spcAft>
              <a:spcPts val="0"/>
            </a:spcAft>
          </a:pPr>
          <a:r>
            <a:rPr lang="en-GB" sz="3600" dirty="0"/>
            <a:t>- Physiotherapists, Occupational Therapists, Healthcare Assistants</a:t>
          </a:r>
        </a:p>
      </dgm:t>
    </dgm:pt>
    <dgm:pt modelId="{6372AB68-D6B9-408A-AF8E-78446094FDCB}" type="parTrans" cxnId="{6E2F1801-CBF2-4C9E-89D6-BC031629CB43}">
      <dgm:prSet/>
      <dgm:spPr/>
      <dgm:t>
        <a:bodyPr/>
        <a:lstStyle/>
        <a:p>
          <a:endParaRPr lang="en-GB" sz="2400"/>
        </a:p>
      </dgm:t>
    </dgm:pt>
    <dgm:pt modelId="{486499A4-CC69-4706-970A-81D3F049C88D}" type="sibTrans" cxnId="{6E2F1801-CBF2-4C9E-89D6-BC031629CB43}">
      <dgm:prSet/>
      <dgm:spPr/>
      <dgm:t>
        <a:bodyPr/>
        <a:lstStyle/>
        <a:p>
          <a:endParaRPr lang="en-GB" sz="2400"/>
        </a:p>
      </dgm:t>
    </dgm:pt>
    <dgm:pt modelId="{837E913C-366F-4E6B-B88B-502871D03427}" type="pres">
      <dgm:prSet presAssocID="{A81E5EB9-01C8-43B9-BAB4-10778407D201}" presName="Name0" presStyleCnt="0">
        <dgm:presLayoutVars>
          <dgm:chMax val="7"/>
          <dgm:chPref val="7"/>
          <dgm:dir/>
        </dgm:presLayoutVars>
      </dgm:prSet>
      <dgm:spPr/>
    </dgm:pt>
    <dgm:pt modelId="{8E197D35-8332-4CB5-BCD5-0D739A2122B7}" type="pres">
      <dgm:prSet presAssocID="{A81E5EB9-01C8-43B9-BAB4-10778407D201}" presName="Name1" presStyleCnt="0"/>
      <dgm:spPr/>
    </dgm:pt>
    <dgm:pt modelId="{94BA66D6-32D8-480C-823F-A807D44D4CC1}" type="pres">
      <dgm:prSet presAssocID="{A81E5EB9-01C8-43B9-BAB4-10778407D201}" presName="cycle" presStyleCnt="0"/>
      <dgm:spPr/>
    </dgm:pt>
    <dgm:pt modelId="{852DCD3A-0BE7-4DBD-915A-CA91FD0ED952}" type="pres">
      <dgm:prSet presAssocID="{A81E5EB9-01C8-43B9-BAB4-10778407D201}" presName="srcNode" presStyleLbl="node1" presStyleIdx="0" presStyleCnt="3"/>
      <dgm:spPr/>
    </dgm:pt>
    <dgm:pt modelId="{3FAFB943-7EE7-42B0-8C59-59845E706801}" type="pres">
      <dgm:prSet presAssocID="{A81E5EB9-01C8-43B9-BAB4-10778407D201}" presName="conn" presStyleLbl="parChTrans1D2" presStyleIdx="0" presStyleCnt="1"/>
      <dgm:spPr/>
    </dgm:pt>
    <dgm:pt modelId="{B40FB85C-41D8-4711-A788-4DC06C4A30FD}" type="pres">
      <dgm:prSet presAssocID="{A81E5EB9-01C8-43B9-BAB4-10778407D201}" presName="extraNode" presStyleLbl="node1" presStyleIdx="0" presStyleCnt="3"/>
      <dgm:spPr/>
    </dgm:pt>
    <dgm:pt modelId="{E9EDFE5F-E1D0-405F-BC0C-8EAC39853B84}" type="pres">
      <dgm:prSet presAssocID="{A81E5EB9-01C8-43B9-BAB4-10778407D201}" presName="dstNode" presStyleLbl="node1" presStyleIdx="0" presStyleCnt="3"/>
      <dgm:spPr/>
    </dgm:pt>
    <dgm:pt modelId="{A267DCC9-37C2-4BA1-B958-4D4DF5E32185}" type="pres">
      <dgm:prSet presAssocID="{4144C9F5-2A7F-4E80-A387-05FAD2A0E774}" presName="text_1" presStyleLbl="node1" presStyleIdx="0" presStyleCnt="3" custScaleY="139056">
        <dgm:presLayoutVars>
          <dgm:bulletEnabled val="1"/>
        </dgm:presLayoutVars>
      </dgm:prSet>
      <dgm:spPr/>
    </dgm:pt>
    <dgm:pt modelId="{A11DBF33-4CA7-4C52-827E-C62B0C0EDC1C}" type="pres">
      <dgm:prSet presAssocID="{4144C9F5-2A7F-4E80-A387-05FAD2A0E774}" presName="accent_1" presStyleCnt="0"/>
      <dgm:spPr/>
    </dgm:pt>
    <dgm:pt modelId="{344C6FF2-5A2D-4876-8FE4-9361CD3717BB}" type="pres">
      <dgm:prSet presAssocID="{4144C9F5-2A7F-4E80-A387-05FAD2A0E774}" presName="accentRepeatNode" presStyleLbl="solidFgAcc1" presStyleIdx="0" presStyleCnt="3"/>
      <dgm:spPr>
        <a:solidFill>
          <a:schemeClr val="accent2">
            <a:lumMod val="20000"/>
            <a:lumOff val="80000"/>
          </a:schemeClr>
        </a:solidFill>
      </dgm:spPr>
    </dgm:pt>
    <dgm:pt modelId="{2AAE3912-1634-46CC-B465-5B098436F95F}" type="pres">
      <dgm:prSet presAssocID="{F3DA241E-D4C6-48AB-868C-1DF06F7C0CAB}" presName="text_2" presStyleLbl="node1" presStyleIdx="1" presStyleCnt="3">
        <dgm:presLayoutVars>
          <dgm:bulletEnabled val="1"/>
        </dgm:presLayoutVars>
      </dgm:prSet>
      <dgm:spPr/>
    </dgm:pt>
    <dgm:pt modelId="{1BD10AEE-AC7D-42E9-BF41-2F7CC5DD260E}" type="pres">
      <dgm:prSet presAssocID="{F3DA241E-D4C6-48AB-868C-1DF06F7C0CAB}" presName="accent_2" presStyleCnt="0"/>
      <dgm:spPr/>
    </dgm:pt>
    <dgm:pt modelId="{7D00D511-D086-45E2-B055-F780F291C571}" type="pres">
      <dgm:prSet presAssocID="{F3DA241E-D4C6-48AB-868C-1DF06F7C0CAB}" presName="accentRepeatNode" presStyleLbl="solidFgAcc1" presStyleIdx="1" presStyleCnt="3"/>
      <dgm:spPr>
        <a:solidFill>
          <a:schemeClr val="accent2">
            <a:lumMod val="20000"/>
            <a:lumOff val="80000"/>
          </a:schemeClr>
        </a:solidFill>
      </dgm:spPr>
    </dgm:pt>
    <dgm:pt modelId="{3F3D74D9-503D-438A-8A56-F5DA5D1551D6}" type="pres">
      <dgm:prSet presAssocID="{0038000E-72F7-426E-8741-CFFE0A9A687B}" presName="text_3" presStyleLbl="node1" presStyleIdx="2" presStyleCnt="3" custScaleY="120773">
        <dgm:presLayoutVars>
          <dgm:bulletEnabled val="1"/>
        </dgm:presLayoutVars>
      </dgm:prSet>
      <dgm:spPr/>
    </dgm:pt>
    <dgm:pt modelId="{9FBD306D-BA46-4C0B-B88E-455C1B36A56D}" type="pres">
      <dgm:prSet presAssocID="{0038000E-72F7-426E-8741-CFFE0A9A687B}" presName="accent_3" presStyleCnt="0"/>
      <dgm:spPr/>
    </dgm:pt>
    <dgm:pt modelId="{E15CAA3C-E250-441E-92FA-ABBEE9C4FB9E}" type="pres">
      <dgm:prSet presAssocID="{0038000E-72F7-426E-8741-CFFE0A9A687B}" presName="accentRepeatNode" presStyleLbl="solidFgAcc1" presStyleIdx="2" presStyleCnt="3"/>
      <dgm:spPr>
        <a:solidFill>
          <a:schemeClr val="accent2">
            <a:lumMod val="20000"/>
            <a:lumOff val="80000"/>
          </a:schemeClr>
        </a:solidFill>
      </dgm:spPr>
    </dgm:pt>
  </dgm:ptLst>
  <dgm:cxnLst>
    <dgm:cxn modelId="{6E2F1801-CBF2-4C9E-89D6-BC031629CB43}" srcId="{A81E5EB9-01C8-43B9-BAB4-10778407D201}" destId="{0038000E-72F7-426E-8741-CFFE0A9A687B}" srcOrd="2" destOrd="0" parTransId="{6372AB68-D6B9-408A-AF8E-78446094FDCB}" sibTransId="{486499A4-CC69-4706-970A-81D3F049C88D}"/>
    <dgm:cxn modelId="{3BFF9417-4C36-48BE-91EC-C9BE2A4A2591}" type="presOf" srcId="{0038000E-72F7-426E-8741-CFFE0A9A687B}" destId="{3F3D74D9-503D-438A-8A56-F5DA5D1551D6}" srcOrd="0" destOrd="0" presId="urn:microsoft.com/office/officeart/2008/layout/VerticalCurvedList"/>
    <dgm:cxn modelId="{0DC60528-5F1A-46D6-8D4F-5190DE9D5990}" type="presOf" srcId="{4144C9F5-2A7F-4E80-A387-05FAD2A0E774}" destId="{A267DCC9-37C2-4BA1-B958-4D4DF5E32185}" srcOrd="0" destOrd="0" presId="urn:microsoft.com/office/officeart/2008/layout/VerticalCurvedList"/>
    <dgm:cxn modelId="{D9B33537-E9D8-4D21-A295-197FB03AD61F}" srcId="{A81E5EB9-01C8-43B9-BAB4-10778407D201}" destId="{F3DA241E-D4C6-48AB-868C-1DF06F7C0CAB}" srcOrd="1" destOrd="0" parTransId="{1513CC91-6E95-4F71-9C5D-152DD2B45832}" sibTransId="{74695ABE-D838-404A-97A5-96162B846C36}"/>
    <dgm:cxn modelId="{DB9F7C3C-0744-42BF-8834-E4B14656241E}" type="presOf" srcId="{BAD6D5CA-819B-427C-90BC-82954691583D}" destId="{3FAFB943-7EE7-42B0-8C59-59845E706801}" srcOrd="0" destOrd="0" presId="urn:microsoft.com/office/officeart/2008/layout/VerticalCurvedList"/>
    <dgm:cxn modelId="{FA1641C2-4E7B-4138-9F00-259F5B7B936B}" srcId="{A81E5EB9-01C8-43B9-BAB4-10778407D201}" destId="{4144C9F5-2A7F-4E80-A387-05FAD2A0E774}" srcOrd="0" destOrd="0" parTransId="{3C4B3D26-B6B3-4A27-8502-BE311B2E1B19}" sibTransId="{BAD6D5CA-819B-427C-90BC-82954691583D}"/>
    <dgm:cxn modelId="{41D463CE-43B4-4A5B-8C59-6337ED7E0318}" type="presOf" srcId="{A81E5EB9-01C8-43B9-BAB4-10778407D201}" destId="{837E913C-366F-4E6B-B88B-502871D03427}" srcOrd="0" destOrd="0" presId="urn:microsoft.com/office/officeart/2008/layout/VerticalCurvedList"/>
    <dgm:cxn modelId="{FAAF52F0-2B4E-461F-948B-B2D977D1BFE3}" type="presOf" srcId="{F3DA241E-D4C6-48AB-868C-1DF06F7C0CAB}" destId="{2AAE3912-1634-46CC-B465-5B098436F95F}" srcOrd="0" destOrd="0" presId="urn:microsoft.com/office/officeart/2008/layout/VerticalCurvedList"/>
    <dgm:cxn modelId="{129459A3-83FF-4842-BE9B-BD6415D3D9DB}" type="presParOf" srcId="{837E913C-366F-4E6B-B88B-502871D03427}" destId="{8E197D35-8332-4CB5-BCD5-0D739A2122B7}" srcOrd="0" destOrd="0" presId="urn:microsoft.com/office/officeart/2008/layout/VerticalCurvedList"/>
    <dgm:cxn modelId="{8A230D39-AC74-4AE0-8D95-2C1A29AF3226}" type="presParOf" srcId="{8E197D35-8332-4CB5-BCD5-0D739A2122B7}" destId="{94BA66D6-32D8-480C-823F-A807D44D4CC1}" srcOrd="0" destOrd="0" presId="urn:microsoft.com/office/officeart/2008/layout/VerticalCurvedList"/>
    <dgm:cxn modelId="{91F8599F-5A94-4352-8D31-D04546E9DA24}" type="presParOf" srcId="{94BA66D6-32D8-480C-823F-A807D44D4CC1}" destId="{852DCD3A-0BE7-4DBD-915A-CA91FD0ED952}" srcOrd="0" destOrd="0" presId="urn:microsoft.com/office/officeart/2008/layout/VerticalCurvedList"/>
    <dgm:cxn modelId="{7B58B3A1-DBB3-4B67-99B6-B647DBDB4000}" type="presParOf" srcId="{94BA66D6-32D8-480C-823F-A807D44D4CC1}" destId="{3FAFB943-7EE7-42B0-8C59-59845E706801}" srcOrd="1" destOrd="0" presId="urn:microsoft.com/office/officeart/2008/layout/VerticalCurvedList"/>
    <dgm:cxn modelId="{1B203C72-4297-49AA-9090-C9E30C873415}" type="presParOf" srcId="{94BA66D6-32D8-480C-823F-A807D44D4CC1}" destId="{B40FB85C-41D8-4711-A788-4DC06C4A30FD}" srcOrd="2" destOrd="0" presId="urn:microsoft.com/office/officeart/2008/layout/VerticalCurvedList"/>
    <dgm:cxn modelId="{369B1671-67AE-417E-A3A3-5B44F60F5CC4}" type="presParOf" srcId="{94BA66D6-32D8-480C-823F-A807D44D4CC1}" destId="{E9EDFE5F-E1D0-405F-BC0C-8EAC39853B84}" srcOrd="3" destOrd="0" presId="urn:microsoft.com/office/officeart/2008/layout/VerticalCurvedList"/>
    <dgm:cxn modelId="{3DAE32AD-D69F-4E33-AF33-1052354D2B0A}" type="presParOf" srcId="{8E197D35-8332-4CB5-BCD5-0D739A2122B7}" destId="{A267DCC9-37C2-4BA1-B958-4D4DF5E32185}" srcOrd="1" destOrd="0" presId="urn:microsoft.com/office/officeart/2008/layout/VerticalCurvedList"/>
    <dgm:cxn modelId="{526AC605-A1EC-48EB-B249-9034422AB8A4}" type="presParOf" srcId="{8E197D35-8332-4CB5-BCD5-0D739A2122B7}" destId="{A11DBF33-4CA7-4C52-827E-C62B0C0EDC1C}" srcOrd="2" destOrd="0" presId="urn:microsoft.com/office/officeart/2008/layout/VerticalCurvedList"/>
    <dgm:cxn modelId="{895EEB78-05A0-4D19-888D-EAC1FD6D0129}" type="presParOf" srcId="{A11DBF33-4CA7-4C52-827E-C62B0C0EDC1C}" destId="{344C6FF2-5A2D-4876-8FE4-9361CD3717BB}" srcOrd="0" destOrd="0" presId="urn:microsoft.com/office/officeart/2008/layout/VerticalCurvedList"/>
    <dgm:cxn modelId="{B2AFA433-9532-4CED-AC02-967D6270608C}" type="presParOf" srcId="{8E197D35-8332-4CB5-BCD5-0D739A2122B7}" destId="{2AAE3912-1634-46CC-B465-5B098436F95F}" srcOrd="3" destOrd="0" presId="urn:microsoft.com/office/officeart/2008/layout/VerticalCurvedList"/>
    <dgm:cxn modelId="{AA41395D-515C-497A-87C5-543C961283E8}" type="presParOf" srcId="{8E197D35-8332-4CB5-BCD5-0D739A2122B7}" destId="{1BD10AEE-AC7D-42E9-BF41-2F7CC5DD260E}" srcOrd="4" destOrd="0" presId="urn:microsoft.com/office/officeart/2008/layout/VerticalCurvedList"/>
    <dgm:cxn modelId="{E3423FF3-43A2-4C2C-975C-35E91225A98F}" type="presParOf" srcId="{1BD10AEE-AC7D-42E9-BF41-2F7CC5DD260E}" destId="{7D00D511-D086-45E2-B055-F780F291C571}" srcOrd="0" destOrd="0" presId="urn:microsoft.com/office/officeart/2008/layout/VerticalCurvedList"/>
    <dgm:cxn modelId="{6E538BD7-8DD8-4791-A346-5F13944D5BD7}" type="presParOf" srcId="{8E197D35-8332-4CB5-BCD5-0D739A2122B7}" destId="{3F3D74D9-503D-438A-8A56-F5DA5D1551D6}" srcOrd="5" destOrd="0" presId="urn:microsoft.com/office/officeart/2008/layout/VerticalCurvedList"/>
    <dgm:cxn modelId="{4230146C-C366-410C-98CE-F6B8A266F328}" type="presParOf" srcId="{8E197D35-8332-4CB5-BCD5-0D739A2122B7}" destId="{9FBD306D-BA46-4C0B-B88E-455C1B36A56D}" srcOrd="6" destOrd="0" presId="urn:microsoft.com/office/officeart/2008/layout/VerticalCurvedList"/>
    <dgm:cxn modelId="{916E0611-D19D-497F-8835-3BD099BA850F}" type="presParOf" srcId="{9FBD306D-BA46-4C0B-B88E-455C1B36A56D}" destId="{E15CAA3C-E250-441E-92FA-ABBEE9C4FB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3200049-F176-40DB-9736-6F2BBBB1299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2348AF-92CE-4108-8F7E-7D2ED7239B31}">
      <dgm:prSet custT="1"/>
      <dgm:spPr/>
      <dgm:t>
        <a:bodyPr/>
        <a:lstStyle/>
        <a:p>
          <a:r>
            <a:rPr lang="en-GB" sz="3600" b="1" dirty="0"/>
            <a:t>3 Borough based teams delivering goal-lead therapy, including:</a:t>
          </a:r>
          <a:endParaRPr lang="en-US" sz="3600" dirty="0"/>
        </a:p>
      </dgm:t>
    </dgm:pt>
    <dgm:pt modelId="{CCD80FB1-C8AA-47C4-B3CA-AD9139935238}" type="parTrans" cxnId="{D4CA17DF-6BFA-487B-860E-4DCA63177E56}">
      <dgm:prSet/>
      <dgm:spPr/>
      <dgm:t>
        <a:bodyPr/>
        <a:lstStyle/>
        <a:p>
          <a:endParaRPr lang="en-US" sz="2800"/>
        </a:p>
      </dgm:t>
    </dgm:pt>
    <dgm:pt modelId="{E54D8FFD-2220-48B4-B733-4764D71595A7}" type="sibTrans" cxnId="{D4CA17DF-6BFA-487B-860E-4DCA63177E56}">
      <dgm:prSet/>
      <dgm:spPr/>
      <dgm:t>
        <a:bodyPr/>
        <a:lstStyle/>
        <a:p>
          <a:endParaRPr lang="en-US" sz="2800"/>
        </a:p>
      </dgm:t>
    </dgm:pt>
    <dgm:pt modelId="{94CBE58F-D7F0-484C-B784-3D95FCA0D965}">
      <dgm:prSet custT="1"/>
      <dgm:spPr/>
      <dgm:t>
        <a:bodyPr/>
        <a:lstStyle/>
        <a:p>
          <a:r>
            <a:rPr lang="en-GB" sz="3200" b="1"/>
            <a:t>Physiotherapy </a:t>
          </a:r>
          <a:endParaRPr lang="en-US" sz="3200"/>
        </a:p>
      </dgm:t>
    </dgm:pt>
    <dgm:pt modelId="{BC7A6367-3236-4AF5-8306-1B1B8AF9CC21}" type="parTrans" cxnId="{AA290B54-629D-4BA8-B43A-B545E9285D8E}">
      <dgm:prSet/>
      <dgm:spPr/>
      <dgm:t>
        <a:bodyPr/>
        <a:lstStyle/>
        <a:p>
          <a:endParaRPr lang="en-US" sz="2800"/>
        </a:p>
      </dgm:t>
    </dgm:pt>
    <dgm:pt modelId="{039E325C-58C3-4ECC-9BA1-BCF2A4288FF0}" type="sibTrans" cxnId="{AA290B54-629D-4BA8-B43A-B545E9285D8E}">
      <dgm:prSet/>
      <dgm:spPr/>
      <dgm:t>
        <a:bodyPr/>
        <a:lstStyle/>
        <a:p>
          <a:endParaRPr lang="en-US" sz="2800"/>
        </a:p>
      </dgm:t>
    </dgm:pt>
    <dgm:pt modelId="{6EC0929E-5FD3-4CA0-8F02-2451BEC431AB}">
      <dgm:prSet custT="1"/>
      <dgm:spPr/>
      <dgm:t>
        <a:bodyPr/>
        <a:lstStyle/>
        <a:p>
          <a:r>
            <a:rPr lang="en-GB" sz="3200" b="1"/>
            <a:t>Occupational Therapy, </a:t>
          </a:r>
          <a:endParaRPr lang="en-US" sz="3200"/>
        </a:p>
      </dgm:t>
    </dgm:pt>
    <dgm:pt modelId="{9A4317BC-703D-4322-AACA-EBC30D5DD4F7}" type="parTrans" cxnId="{B5AA9394-A8D4-47EC-924B-B80CE1ECF3D5}">
      <dgm:prSet/>
      <dgm:spPr/>
      <dgm:t>
        <a:bodyPr/>
        <a:lstStyle/>
        <a:p>
          <a:endParaRPr lang="en-US" sz="2800"/>
        </a:p>
      </dgm:t>
    </dgm:pt>
    <dgm:pt modelId="{3112FDE0-5719-4DA4-A40B-89D4F1221619}" type="sibTrans" cxnId="{B5AA9394-A8D4-47EC-924B-B80CE1ECF3D5}">
      <dgm:prSet/>
      <dgm:spPr/>
      <dgm:t>
        <a:bodyPr/>
        <a:lstStyle/>
        <a:p>
          <a:endParaRPr lang="en-US" sz="2800"/>
        </a:p>
      </dgm:t>
    </dgm:pt>
    <dgm:pt modelId="{F5993676-C930-4E1B-BF18-F3313D4C5577}">
      <dgm:prSet custT="1"/>
      <dgm:spPr/>
      <dgm:t>
        <a:bodyPr/>
        <a:lstStyle/>
        <a:p>
          <a:r>
            <a:rPr lang="en-GB" sz="3200" b="1" dirty="0"/>
            <a:t>Speech and Language Therapy, </a:t>
          </a:r>
          <a:endParaRPr lang="en-US" sz="3200" dirty="0"/>
        </a:p>
      </dgm:t>
    </dgm:pt>
    <dgm:pt modelId="{F4983BB0-D240-4C77-AF19-E1AAE3EEFAB8}" type="parTrans" cxnId="{5EA644A9-C559-4F89-A1AC-DBB6C55FBDDB}">
      <dgm:prSet/>
      <dgm:spPr/>
      <dgm:t>
        <a:bodyPr/>
        <a:lstStyle/>
        <a:p>
          <a:endParaRPr lang="en-US" sz="2800"/>
        </a:p>
      </dgm:t>
    </dgm:pt>
    <dgm:pt modelId="{3096CD2D-BD18-49DB-88D9-6A5748324264}" type="sibTrans" cxnId="{5EA644A9-C559-4F89-A1AC-DBB6C55FBDDB}">
      <dgm:prSet/>
      <dgm:spPr/>
      <dgm:t>
        <a:bodyPr/>
        <a:lstStyle/>
        <a:p>
          <a:endParaRPr lang="en-US" sz="2800"/>
        </a:p>
      </dgm:t>
    </dgm:pt>
    <dgm:pt modelId="{D8BDEFE7-0574-48F7-BBDF-4289BD82CA55}">
      <dgm:prSet custT="1"/>
      <dgm:spPr/>
      <dgm:t>
        <a:bodyPr/>
        <a:lstStyle/>
        <a:p>
          <a:r>
            <a:rPr lang="en-GB" sz="3200" b="1"/>
            <a:t>Psychology </a:t>
          </a:r>
          <a:endParaRPr lang="en-US" sz="3200"/>
        </a:p>
      </dgm:t>
    </dgm:pt>
    <dgm:pt modelId="{F057A91D-043E-4779-B547-3E9A1F213545}" type="parTrans" cxnId="{D5BC808D-88A9-44D2-ADB8-5A72C45FF6B1}">
      <dgm:prSet/>
      <dgm:spPr/>
      <dgm:t>
        <a:bodyPr/>
        <a:lstStyle/>
        <a:p>
          <a:endParaRPr lang="en-US" sz="2800"/>
        </a:p>
      </dgm:t>
    </dgm:pt>
    <dgm:pt modelId="{A82A9B94-AEF1-4CF1-B065-BAAADEB53E3B}" type="sibTrans" cxnId="{D5BC808D-88A9-44D2-ADB8-5A72C45FF6B1}">
      <dgm:prSet/>
      <dgm:spPr/>
      <dgm:t>
        <a:bodyPr/>
        <a:lstStyle/>
        <a:p>
          <a:endParaRPr lang="en-US" sz="2800"/>
        </a:p>
      </dgm:t>
    </dgm:pt>
    <dgm:pt modelId="{2BF4530E-7E85-4635-BCB5-D06F9AA658CF}">
      <dgm:prSet custT="1"/>
      <dgm:spPr/>
      <dgm:t>
        <a:bodyPr/>
        <a:lstStyle/>
        <a:p>
          <a:r>
            <a:rPr lang="en-GB" sz="3200" b="1"/>
            <a:t>Rehab Assistant</a:t>
          </a:r>
          <a:endParaRPr lang="en-US" sz="3200"/>
        </a:p>
      </dgm:t>
    </dgm:pt>
    <dgm:pt modelId="{9E36856A-BA6E-43AB-A4E3-E7E466F400DF}" type="parTrans" cxnId="{80F721B8-7DD8-4310-A4CB-E923BD2FAF58}">
      <dgm:prSet/>
      <dgm:spPr/>
      <dgm:t>
        <a:bodyPr/>
        <a:lstStyle/>
        <a:p>
          <a:endParaRPr lang="en-US" sz="2800"/>
        </a:p>
      </dgm:t>
    </dgm:pt>
    <dgm:pt modelId="{A21B9951-041C-42FB-A9F9-39B4E6770CBD}" type="sibTrans" cxnId="{80F721B8-7DD8-4310-A4CB-E923BD2FAF58}">
      <dgm:prSet/>
      <dgm:spPr/>
      <dgm:t>
        <a:bodyPr/>
        <a:lstStyle/>
        <a:p>
          <a:endParaRPr lang="en-US" sz="2800"/>
        </a:p>
      </dgm:t>
    </dgm:pt>
    <dgm:pt modelId="{9265F1B6-8B51-4382-9048-3FCB46709B83}">
      <dgm:prSet custT="1"/>
      <dgm:spPr/>
      <dgm:t>
        <a:bodyPr/>
        <a:lstStyle/>
        <a:p>
          <a:r>
            <a:rPr lang="en-GB" sz="3600" b="1" dirty="0"/>
            <a:t>Primary service users by diagnosis: </a:t>
          </a:r>
          <a:endParaRPr lang="en-US" sz="3600" dirty="0"/>
        </a:p>
      </dgm:t>
    </dgm:pt>
    <dgm:pt modelId="{83B3CE5D-53A8-4D4F-B34E-06C6E2A75A1A}" type="parTrans" cxnId="{10A4BB7D-9594-4D2F-8D46-72CAE66E715E}">
      <dgm:prSet/>
      <dgm:spPr/>
      <dgm:t>
        <a:bodyPr/>
        <a:lstStyle/>
        <a:p>
          <a:endParaRPr lang="en-US" sz="2800"/>
        </a:p>
      </dgm:t>
    </dgm:pt>
    <dgm:pt modelId="{8E4B0AA9-AD1B-43DF-BFD9-6D7E7FDB6E80}" type="sibTrans" cxnId="{10A4BB7D-9594-4D2F-8D46-72CAE66E715E}">
      <dgm:prSet/>
      <dgm:spPr/>
      <dgm:t>
        <a:bodyPr/>
        <a:lstStyle/>
        <a:p>
          <a:endParaRPr lang="en-US" sz="2800"/>
        </a:p>
      </dgm:t>
    </dgm:pt>
    <dgm:pt modelId="{9EDACB6D-A4F8-4EC4-83F3-4A27B61720B9}">
      <dgm:prSet custT="1"/>
      <dgm:spPr/>
      <dgm:t>
        <a:bodyPr/>
        <a:lstStyle/>
        <a:p>
          <a:r>
            <a:rPr lang="en-GB" sz="3200" b="1"/>
            <a:t>Acquired Neurology: Stroke, Brain Injury, Spinal Cord Injury</a:t>
          </a:r>
          <a:endParaRPr lang="en-US" sz="3200"/>
        </a:p>
      </dgm:t>
    </dgm:pt>
    <dgm:pt modelId="{EA74D7D3-D8BD-4C13-BE7D-4E08CF31847D}" type="parTrans" cxnId="{293D74F3-2DAE-43DC-9299-B318E696B57B}">
      <dgm:prSet/>
      <dgm:spPr/>
      <dgm:t>
        <a:bodyPr/>
        <a:lstStyle/>
        <a:p>
          <a:endParaRPr lang="en-US" sz="2800"/>
        </a:p>
      </dgm:t>
    </dgm:pt>
    <dgm:pt modelId="{E9D8562F-C83F-4F84-8291-60EBE9251A83}" type="sibTrans" cxnId="{293D74F3-2DAE-43DC-9299-B318E696B57B}">
      <dgm:prSet/>
      <dgm:spPr/>
      <dgm:t>
        <a:bodyPr/>
        <a:lstStyle/>
        <a:p>
          <a:endParaRPr lang="en-US" sz="2800"/>
        </a:p>
      </dgm:t>
    </dgm:pt>
    <dgm:pt modelId="{F1FE5BF1-1487-4BC5-BBBB-C5061E3BB166}">
      <dgm:prSet custT="1"/>
      <dgm:spPr/>
      <dgm:t>
        <a:bodyPr/>
        <a:lstStyle/>
        <a:p>
          <a:r>
            <a:rPr lang="en-GB" sz="3200" b="1" dirty="0"/>
            <a:t>Progressive Neurology: Parkinsons, Multiple Sclerosis, MND</a:t>
          </a:r>
          <a:endParaRPr lang="en-US" sz="3200" dirty="0"/>
        </a:p>
      </dgm:t>
    </dgm:pt>
    <dgm:pt modelId="{F5B11278-3395-4E78-9F4D-A45B5AA261FA}" type="parTrans" cxnId="{AC9721FF-A0FB-4C4D-A04C-436137D21293}">
      <dgm:prSet/>
      <dgm:spPr/>
      <dgm:t>
        <a:bodyPr/>
        <a:lstStyle/>
        <a:p>
          <a:endParaRPr lang="en-US" sz="2800"/>
        </a:p>
      </dgm:t>
    </dgm:pt>
    <dgm:pt modelId="{AC0D6D55-E4DA-47BD-AB03-84D0B4F122A5}" type="sibTrans" cxnId="{AC9721FF-A0FB-4C4D-A04C-436137D21293}">
      <dgm:prSet/>
      <dgm:spPr/>
      <dgm:t>
        <a:bodyPr/>
        <a:lstStyle/>
        <a:p>
          <a:endParaRPr lang="en-US" sz="2800"/>
        </a:p>
      </dgm:t>
    </dgm:pt>
    <dgm:pt modelId="{F4492C43-2307-4CA9-A22F-5618F1767472}">
      <dgm:prSet custT="1"/>
      <dgm:spPr/>
      <dgm:t>
        <a:bodyPr/>
        <a:lstStyle/>
        <a:p>
          <a:r>
            <a:rPr lang="en-GB" sz="3600" b="1" dirty="0"/>
            <a:t>Rehabilitation pathways:</a:t>
          </a:r>
          <a:endParaRPr lang="en-US" sz="3600" dirty="0"/>
        </a:p>
      </dgm:t>
    </dgm:pt>
    <dgm:pt modelId="{2CF5C758-693B-4646-B6F0-1A94E996FFF2}" type="parTrans" cxnId="{DDA894F3-CF88-4036-891E-841D79A41B5C}">
      <dgm:prSet/>
      <dgm:spPr/>
      <dgm:t>
        <a:bodyPr/>
        <a:lstStyle/>
        <a:p>
          <a:endParaRPr lang="en-US" sz="2800"/>
        </a:p>
      </dgm:t>
    </dgm:pt>
    <dgm:pt modelId="{16805542-1663-4829-9F30-4128152FA0CB}" type="sibTrans" cxnId="{DDA894F3-CF88-4036-891E-841D79A41B5C}">
      <dgm:prSet/>
      <dgm:spPr/>
      <dgm:t>
        <a:bodyPr/>
        <a:lstStyle/>
        <a:p>
          <a:endParaRPr lang="en-US" sz="2800"/>
        </a:p>
      </dgm:t>
    </dgm:pt>
    <dgm:pt modelId="{34C69B35-7D8D-46C7-9AFD-5137E6CD7F1B}">
      <dgm:prSet custT="1"/>
      <dgm:spPr/>
      <dgm:t>
        <a:bodyPr/>
        <a:lstStyle/>
        <a:p>
          <a:r>
            <a:rPr lang="en-GB" sz="3200" b="1"/>
            <a:t>Early Supported Discharge for Stroke</a:t>
          </a:r>
          <a:endParaRPr lang="en-US" sz="3200"/>
        </a:p>
      </dgm:t>
    </dgm:pt>
    <dgm:pt modelId="{04FC8CE6-740A-4C3C-8D3C-C8F3C2A07DDF}" type="parTrans" cxnId="{C0F434A8-AACF-4B5A-A3C3-6E0F4C9639D0}">
      <dgm:prSet/>
      <dgm:spPr/>
      <dgm:t>
        <a:bodyPr/>
        <a:lstStyle/>
        <a:p>
          <a:endParaRPr lang="en-US" sz="2800"/>
        </a:p>
      </dgm:t>
    </dgm:pt>
    <dgm:pt modelId="{A8B77B4A-FCBF-4CDE-B96B-EB249EC34900}" type="sibTrans" cxnId="{C0F434A8-AACF-4B5A-A3C3-6E0F4C9639D0}">
      <dgm:prSet/>
      <dgm:spPr/>
      <dgm:t>
        <a:bodyPr/>
        <a:lstStyle/>
        <a:p>
          <a:endParaRPr lang="en-US" sz="2800"/>
        </a:p>
      </dgm:t>
    </dgm:pt>
    <dgm:pt modelId="{69B513B6-96C1-4291-9FA0-3E539C9FA74D}">
      <dgm:prSet custT="1"/>
      <dgm:spPr/>
      <dgm:t>
        <a:bodyPr/>
        <a:lstStyle/>
        <a:p>
          <a:r>
            <a:rPr lang="en-GB" sz="3200" b="1" dirty="0"/>
            <a:t>Specialist Neuro Rehab Outreach – Complex Neuro rehab</a:t>
          </a:r>
          <a:endParaRPr lang="en-US" sz="3200" dirty="0"/>
        </a:p>
      </dgm:t>
    </dgm:pt>
    <dgm:pt modelId="{74502670-D8EE-45E0-98BD-B76F4186BCEC}" type="parTrans" cxnId="{03EC5357-7692-44F5-9D14-51EA15507594}">
      <dgm:prSet/>
      <dgm:spPr/>
      <dgm:t>
        <a:bodyPr/>
        <a:lstStyle/>
        <a:p>
          <a:endParaRPr lang="en-US" sz="2800"/>
        </a:p>
      </dgm:t>
    </dgm:pt>
    <dgm:pt modelId="{5960AE3D-99FE-4F37-BB71-C33674B53422}" type="sibTrans" cxnId="{03EC5357-7692-44F5-9D14-51EA15507594}">
      <dgm:prSet/>
      <dgm:spPr/>
      <dgm:t>
        <a:bodyPr/>
        <a:lstStyle/>
        <a:p>
          <a:endParaRPr lang="en-US" sz="2800"/>
        </a:p>
      </dgm:t>
    </dgm:pt>
    <dgm:pt modelId="{A34705A5-65BC-496B-889A-974C50981DDE}">
      <dgm:prSet custT="1"/>
      <dgm:spPr/>
      <dgm:t>
        <a:bodyPr/>
        <a:lstStyle/>
        <a:p>
          <a:r>
            <a:rPr lang="en-GB" sz="3200" b="1"/>
            <a:t>Community Neuro Rehab Service Pathways</a:t>
          </a:r>
          <a:endParaRPr lang="en-US" sz="3200"/>
        </a:p>
      </dgm:t>
    </dgm:pt>
    <dgm:pt modelId="{6630F36F-770D-45DD-BAF4-FCAE93875540}" type="parTrans" cxnId="{220C6285-B1A8-4FA2-812D-91065D9B6293}">
      <dgm:prSet/>
      <dgm:spPr/>
      <dgm:t>
        <a:bodyPr/>
        <a:lstStyle/>
        <a:p>
          <a:endParaRPr lang="en-US" sz="2800"/>
        </a:p>
      </dgm:t>
    </dgm:pt>
    <dgm:pt modelId="{83D51FC7-69A8-4755-980A-EE8E769E4660}" type="sibTrans" cxnId="{220C6285-B1A8-4FA2-812D-91065D9B6293}">
      <dgm:prSet/>
      <dgm:spPr/>
      <dgm:t>
        <a:bodyPr/>
        <a:lstStyle/>
        <a:p>
          <a:endParaRPr lang="en-US" sz="2800"/>
        </a:p>
      </dgm:t>
    </dgm:pt>
    <dgm:pt modelId="{A01216FD-24BC-499A-804D-EF0DB85D1EFC}">
      <dgm:prSet custT="1"/>
      <dgm:spPr/>
      <dgm:t>
        <a:bodyPr/>
        <a:lstStyle/>
        <a:p>
          <a:r>
            <a:rPr lang="en-GB" sz="3600" b="1" dirty="0"/>
            <a:t>Evidence of worse outcomes for our service </a:t>
          </a:r>
          <a:r>
            <a:rPr lang="en-GB" sz="3600" b="1"/>
            <a:t>users linked to </a:t>
          </a:r>
          <a:endParaRPr lang="en-US" sz="3600" dirty="0"/>
        </a:p>
      </dgm:t>
    </dgm:pt>
    <dgm:pt modelId="{7BBEF95A-7831-4D8D-8710-27FC8578C740}" type="parTrans" cxnId="{6BA9BCAB-61F9-4FE4-B6A1-27A582E7F2E5}">
      <dgm:prSet/>
      <dgm:spPr/>
      <dgm:t>
        <a:bodyPr/>
        <a:lstStyle/>
        <a:p>
          <a:endParaRPr lang="en-US" sz="2800"/>
        </a:p>
      </dgm:t>
    </dgm:pt>
    <dgm:pt modelId="{57AF70C3-06B8-4451-8FAA-B6EF950C26C1}" type="sibTrans" cxnId="{6BA9BCAB-61F9-4FE4-B6A1-27A582E7F2E5}">
      <dgm:prSet/>
      <dgm:spPr/>
      <dgm:t>
        <a:bodyPr/>
        <a:lstStyle/>
        <a:p>
          <a:endParaRPr lang="en-US" sz="2800"/>
        </a:p>
      </dgm:t>
    </dgm:pt>
    <dgm:pt modelId="{102FF7A1-3A4A-4783-9AA4-6CFAFA32BBC4}">
      <dgm:prSet custT="1"/>
      <dgm:spPr/>
      <dgm:t>
        <a:bodyPr/>
        <a:lstStyle/>
        <a:p>
          <a:r>
            <a:rPr lang="en-GB" sz="3200" b="1"/>
            <a:t>Deprivation</a:t>
          </a:r>
          <a:endParaRPr lang="en-US" sz="3200"/>
        </a:p>
      </dgm:t>
    </dgm:pt>
    <dgm:pt modelId="{6F55FC3B-65F0-49D2-8225-AD937D48A0E0}" type="parTrans" cxnId="{C94EB8D7-8DC7-4742-8D20-D66692DF0594}">
      <dgm:prSet/>
      <dgm:spPr/>
      <dgm:t>
        <a:bodyPr/>
        <a:lstStyle/>
        <a:p>
          <a:endParaRPr lang="en-US" sz="2800"/>
        </a:p>
      </dgm:t>
    </dgm:pt>
    <dgm:pt modelId="{EC5429C0-90BA-4BD4-B1D3-42896E8C4939}" type="sibTrans" cxnId="{C94EB8D7-8DC7-4742-8D20-D66692DF0594}">
      <dgm:prSet/>
      <dgm:spPr/>
      <dgm:t>
        <a:bodyPr/>
        <a:lstStyle/>
        <a:p>
          <a:endParaRPr lang="en-US" sz="2800"/>
        </a:p>
      </dgm:t>
    </dgm:pt>
    <dgm:pt modelId="{BE4BA782-AA86-47F6-8DCD-060F9F99844D}">
      <dgm:prSet custT="1"/>
      <dgm:spPr/>
      <dgm:t>
        <a:bodyPr/>
        <a:lstStyle/>
        <a:p>
          <a:r>
            <a:rPr lang="en-GB" sz="3200" b="1"/>
            <a:t>Ethnicity</a:t>
          </a:r>
          <a:endParaRPr lang="en-US" sz="3200"/>
        </a:p>
      </dgm:t>
    </dgm:pt>
    <dgm:pt modelId="{F2B5DCE8-7328-4C0D-AE81-26E3BF4A16A7}" type="parTrans" cxnId="{5256DF93-2775-4099-9ED6-AE618F50D46A}">
      <dgm:prSet/>
      <dgm:spPr/>
      <dgm:t>
        <a:bodyPr/>
        <a:lstStyle/>
        <a:p>
          <a:endParaRPr lang="en-US" sz="2800"/>
        </a:p>
      </dgm:t>
    </dgm:pt>
    <dgm:pt modelId="{C3753B40-021E-47A0-93E1-14B37499D91C}" type="sibTrans" cxnId="{5256DF93-2775-4099-9ED6-AE618F50D46A}">
      <dgm:prSet/>
      <dgm:spPr/>
      <dgm:t>
        <a:bodyPr/>
        <a:lstStyle/>
        <a:p>
          <a:endParaRPr lang="en-US" sz="2800"/>
        </a:p>
      </dgm:t>
    </dgm:pt>
    <dgm:pt modelId="{F237EA26-FE3B-4876-B003-985969E7A960}">
      <dgm:prSet custT="1"/>
      <dgm:spPr/>
      <dgm:t>
        <a:bodyPr/>
        <a:lstStyle/>
        <a:p>
          <a:r>
            <a:rPr lang="en-GB" sz="3600" b="1" dirty="0"/>
            <a:t>Need for work with communities to address these inequities</a:t>
          </a:r>
          <a:endParaRPr lang="en-US" sz="3600" dirty="0"/>
        </a:p>
      </dgm:t>
    </dgm:pt>
    <dgm:pt modelId="{D2D5C7D8-EB43-4171-A1C0-D8592B22117C}" type="parTrans" cxnId="{14E2E61F-50D1-49D5-99A4-F64532242B98}">
      <dgm:prSet/>
      <dgm:spPr/>
      <dgm:t>
        <a:bodyPr/>
        <a:lstStyle/>
        <a:p>
          <a:endParaRPr lang="en-US" sz="2800"/>
        </a:p>
      </dgm:t>
    </dgm:pt>
    <dgm:pt modelId="{5B43D639-2547-4874-9FEC-1496C36F9699}" type="sibTrans" cxnId="{14E2E61F-50D1-49D5-99A4-F64532242B98}">
      <dgm:prSet/>
      <dgm:spPr/>
      <dgm:t>
        <a:bodyPr/>
        <a:lstStyle/>
        <a:p>
          <a:endParaRPr lang="en-US" sz="2800"/>
        </a:p>
      </dgm:t>
    </dgm:pt>
    <dgm:pt modelId="{FB28C75C-7400-477A-A19D-C1609265D14A}" type="pres">
      <dgm:prSet presAssocID="{C3200049-F176-40DB-9736-6F2BBBB1299B}" presName="linear" presStyleCnt="0">
        <dgm:presLayoutVars>
          <dgm:dir/>
          <dgm:animLvl val="lvl"/>
          <dgm:resizeHandles val="exact"/>
        </dgm:presLayoutVars>
      </dgm:prSet>
      <dgm:spPr/>
    </dgm:pt>
    <dgm:pt modelId="{FC049168-FB15-48A2-B60A-71D8D0470F9F}" type="pres">
      <dgm:prSet presAssocID="{952348AF-92CE-4108-8F7E-7D2ED7239B31}" presName="parentLin" presStyleCnt="0"/>
      <dgm:spPr/>
    </dgm:pt>
    <dgm:pt modelId="{BCF161F8-466B-46E7-B222-00B3694DD0E7}" type="pres">
      <dgm:prSet presAssocID="{952348AF-92CE-4108-8F7E-7D2ED7239B31}" presName="parentLeftMargin" presStyleLbl="node1" presStyleIdx="0" presStyleCnt="5"/>
      <dgm:spPr/>
    </dgm:pt>
    <dgm:pt modelId="{263CB666-4986-484D-AC56-CAFCC00EA9DD}" type="pres">
      <dgm:prSet presAssocID="{952348AF-92CE-4108-8F7E-7D2ED7239B31}" presName="parentText" presStyleLbl="node1" presStyleIdx="0" presStyleCnt="5" custLinFactNeighborX="6564" custLinFactNeighborY="-17152">
        <dgm:presLayoutVars>
          <dgm:chMax val="0"/>
          <dgm:bulletEnabled val="1"/>
        </dgm:presLayoutVars>
      </dgm:prSet>
      <dgm:spPr/>
    </dgm:pt>
    <dgm:pt modelId="{5DEF9C1E-1812-4BF9-94A0-EE8292B4BF55}" type="pres">
      <dgm:prSet presAssocID="{952348AF-92CE-4108-8F7E-7D2ED7239B31}" presName="negativeSpace" presStyleCnt="0"/>
      <dgm:spPr/>
    </dgm:pt>
    <dgm:pt modelId="{42A25A8A-5786-4962-98F6-5E65DBCDF50A}" type="pres">
      <dgm:prSet presAssocID="{952348AF-92CE-4108-8F7E-7D2ED7239B31}" presName="childText" presStyleLbl="conFgAcc1" presStyleIdx="0" presStyleCnt="5">
        <dgm:presLayoutVars>
          <dgm:bulletEnabled val="1"/>
        </dgm:presLayoutVars>
      </dgm:prSet>
      <dgm:spPr/>
    </dgm:pt>
    <dgm:pt modelId="{86E23E76-4F9D-447A-AD07-4BFF0E7628FA}" type="pres">
      <dgm:prSet presAssocID="{E54D8FFD-2220-48B4-B733-4764D71595A7}" presName="spaceBetweenRectangles" presStyleCnt="0"/>
      <dgm:spPr/>
    </dgm:pt>
    <dgm:pt modelId="{40780491-467A-4181-90E8-8C225307F1CD}" type="pres">
      <dgm:prSet presAssocID="{9265F1B6-8B51-4382-9048-3FCB46709B83}" presName="parentLin" presStyleCnt="0"/>
      <dgm:spPr/>
    </dgm:pt>
    <dgm:pt modelId="{6F9123D4-839B-4783-9CFA-02448275BF9A}" type="pres">
      <dgm:prSet presAssocID="{9265F1B6-8B51-4382-9048-3FCB46709B83}" presName="parentLeftMargin" presStyleLbl="node1" presStyleIdx="0" presStyleCnt="5"/>
      <dgm:spPr/>
    </dgm:pt>
    <dgm:pt modelId="{A923756B-A4CB-4D87-A3A1-93496659E39D}" type="pres">
      <dgm:prSet presAssocID="{9265F1B6-8B51-4382-9048-3FCB46709B83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B2374B03-E4A5-476D-B0D0-80E42823BFD9}" type="pres">
      <dgm:prSet presAssocID="{9265F1B6-8B51-4382-9048-3FCB46709B83}" presName="negativeSpace" presStyleCnt="0"/>
      <dgm:spPr/>
    </dgm:pt>
    <dgm:pt modelId="{6C9E30C0-0975-44D7-BEC9-0B07799138CB}" type="pres">
      <dgm:prSet presAssocID="{9265F1B6-8B51-4382-9048-3FCB46709B83}" presName="childText" presStyleLbl="conFgAcc1" presStyleIdx="1" presStyleCnt="5">
        <dgm:presLayoutVars>
          <dgm:bulletEnabled val="1"/>
        </dgm:presLayoutVars>
      </dgm:prSet>
      <dgm:spPr/>
    </dgm:pt>
    <dgm:pt modelId="{D15E8C32-4400-4561-A31D-0321D140CE3F}" type="pres">
      <dgm:prSet presAssocID="{8E4B0AA9-AD1B-43DF-BFD9-6D7E7FDB6E80}" presName="spaceBetweenRectangles" presStyleCnt="0"/>
      <dgm:spPr/>
    </dgm:pt>
    <dgm:pt modelId="{9E8482A6-7CF7-45D7-AF80-FE41D510E356}" type="pres">
      <dgm:prSet presAssocID="{F4492C43-2307-4CA9-A22F-5618F1767472}" presName="parentLin" presStyleCnt="0"/>
      <dgm:spPr/>
    </dgm:pt>
    <dgm:pt modelId="{B173C87B-3A1D-489C-A734-ED7412544E54}" type="pres">
      <dgm:prSet presAssocID="{F4492C43-2307-4CA9-A22F-5618F1767472}" presName="parentLeftMargin" presStyleLbl="node1" presStyleIdx="1" presStyleCnt="5"/>
      <dgm:spPr/>
    </dgm:pt>
    <dgm:pt modelId="{AA78C38F-4409-49E5-8CD0-4048A58E0BAB}" type="pres">
      <dgm:prSet presAssocID="{F4492C43-2307-4CA9-A22F-5618F176747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3E003D64-9547-463E-B55C-719DB73D9DBF}" type="pres">
      <dgm:prSet presAssocID="{F4492C43-2307-4CA9-A22F-5618F1767472}" presName="negativeSpace" presStyleCnt="0"/>
      <dgm:spPr/>
    </dgm:pt>
    <dgm:pt modelId="{2812730A-D649-480B-AE52-7908B9D6449D}" type="pres">
      <dgm:prSet presAssocID="{F4492C43-2307-4CA9-A22F-5618F1767472}" presName="childText" presStyleLbl="conFgAcc1" presStyleIdx="2" presStyleCnt="5">
        <dgm:presLayoutVars>
          <dgm:bulletEnabled val="1"/>
        </dgm:presLayoutVars>
      </dgm:prSet>
      <dgm:spPr/>
    </dgm:pt>
    <dgm:pt modelId="{A06ECA41-FEE6-4A91-BF4B-AD9E4F1C95EC}" type="pres">
      <dgm:prSet presAssocID="{16805542-1663-4829-9F30-4128152FA0CB}" presName="spaceBetweenRectangles" presStyleCnt="0"/>
      <dgm:spPr/>
    </dgm:pt>
    <dgm:pt modelId="{9C78D3A8-2935-496A-A858-7B3BADD440AF}" type="pres">
      <dgm:prSet presAssocID="{A01216FD-24BC-499A-804D-EF0DB85D1EFC}" presName="parentLin" presStyleCnt="0"/>
      <dgm:spPr/>
    </dgm:pt>
    <dgm:pt modelId="{48148E1F-EB9A-4A91-BA60-7A5D9E9AE1E1}" type="pres">
      <dgm:prSet presAssocID="{A01216FD-24BC-499A-804D-EF0DB85D1EFC}" presName="parentLeftMargin" presStyleLbl="node1" presStyleIdx="2" presStyleCnt="5"/>
      <dgm:spPr/>
    </dgm:pt>
    <dgm:pt modelId="{817884A7-756A-4A43-98B0-F531B388956A}" type="pres">
      <dgm:prSet presAssocID="{A01216FD-24BC-499A-804D-EF0DB85D1EFC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B6EFCF89-A9A4-4C29-B891-B99AA284C2DA}" type="pres">
      <dgm:prSet presAssocID="{A01216FD-24BC-499A-804D-EF0DB85D1EFC}" presName="negativeSpace" presStyleCnt="0"/>
      <dgm:spPr/>
    </dgm:pt>
    <dgm:pt modelId="{8EBEECC3-537B-409B-97DD-93C187F4F817}" type="pres">
      <dgm:prSet presAssocID="{A01216FD-24BC-499A-804D-EF0DB85D1EFC}" presName="childText" presStyleLbl="conFgAcc1" presStyleIdx="3" presStyleCnt="5">
        <dgm:presLayoutVars>
          <dgm:bulletEnabled val="1"/>
        </dgm:presLayoutVars>
      </dgm:prSet>
      <dgm:spPr/>
    </dgm:pt>
    <dgm:pt modelId="{58BC4E59-9622-4280-9CF9-C51A404B4F4D}" type="pres">
      <dgm:prSet presAssocID="{57AF70C3-06B8-4451-8FAA-B6EF950C26C1}" presName="spaceBetweenRectangles" presStyleCnt="0"/>
      <dgm:spPr/>
    </dgm:pt>
    <dgm:pt modelId="{EA29073D-E2A0-4C21-83F2-848E1D9973F8}" type="pres">
      <dgm:prSet presAssocID="{F237EA26-FE3B-4876-B003-985969E7A960}" presName="parentLin" presStyleCnt="0"/>
      <dgm:spPr/>
    </dgm:pt>
    <dgm:pt modelId="{2EF0E1AA-DECF-43BC-A7C2-3E0077C8492B}" type="pres">
      <dgm:prSet presAssocID="{F237EA26-FE3B-4876-B003-985969E7A960}" presName="parentLeftMargin" presStyleLbl="node1" presStyleIdx="3" presStyleCnt="5"/>
      <dgm:spPr/>
    </dgm:pt>
    <dgm:pt modelId="{BDB3CBEA-6CC5-4D5C-8A46-27C644691D14}" type="pres">
      <dgm:prSet presAssocID="{F237EA26-FE3B-4876-B003-985969E7A960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33357DB7-CFCA-4A2F-930E-FB46D0408B92}" type="pres">
      <dgm:prSet presAssocID="{F237EA26-FE3B-4876-B003-985969E7A960}" presName="negativeSpace" presStyleCnt="0"/>
      <dgm:spPr/>
    </dgm:pt>
    <dgm:pt modelId="{57EFD760-A3CF-46AB-ADA3-53BFBBA3A92D}" type="pres">
      <dgm:prSet presAssocID="{F237EA26-FE3B-4876-B003-985969E7A960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B6148804-9FBD-4C0D-8F74-FAF2CB0418FE}" type="presOf" srcId="{F4492C43-2307-4CA9-A22F-5618F1767472}" destId="{AA78C38F-4409-49E5-8CD0-4048A58E0BAB}" srcOrd="1" destOrd="0" presId="urn:microsoft.com/office/officeart/2005/8/layout/list1"/>
    <dgm:cxn modelId="{96D2B205-1DB3-4F62-AC43-0FC81E86B5D1}" type="presOf" srcId="{A01216FD-24BC-499A-804D-EF0DB85D1EFC}" destId="{817884A7-756A-4A43-98B0-F531B388956A}" srcOrd="1" destOrd="0" presId="urn:microsoft.com/office/officeart/2005/8/layout/list1"/>
    <dgm:cxn modelId="{78F10708-E7B0-4577-99C6-10935A8EA012}" type="presOf" srcId="{F237EA26-FE3B-4876-B003-985969E7A960}" destId="{2EF0E1AA-DECF-43BC-A7C2-3E0077C8492B}" srcOrd="0" destOrd="0" presId="urn:microsoft.com/office/officeart/2005/8/layout/list1"/>
    <dgm:cxn modelId="{48EA6417-ECFE-46A9-82D0-47881D3DC94C}" type="presOf" srcId="{102FF7A1-3A4A-4783-9AA4-6CFAFA32BBC4}" destId="{8EBEECC3-537B-409B-97DD-93C187F4F817}" srcOrd="0" destOrd="0" presId="urn:microsoft.com/office/officeart/2005/8/layout/list1"/>
    <dgm:cxn modelId="{14E2E61F-50D1-49D5-99A4-F64532242B98}" srcId="{C3200049-F176-40DB-9736-6F2BBBB1299B}" destId="{F237EA26-FE3B-4876-B003-985969E7A960}" srcOrd="4" destOrd="0" parTransId="{D2D5C7D8-EB43-4171-A1C0-D8592B22117C}" sibTransId="{5B43D639-2547-4874-9FEC-1496C36F9699}"/>
    <dgm:cxn modelId="{EB949D2A-5CFE-4595-BD22-CAADDC9EF247}" type="presOf" srcId="{F1FE5BF1-1487-4BC5-BBBB-C5061E3BB166}" destId="{6C9E30C0-0975-44D7-BEC9-0B07799138CB}" srcOrd="0" destOrd="1" presId="urn:microsoft.com/office/officeart/2005/8/layout/list1"/>
    <dgm:cxn modelId="{A6688430-E555-47FD-8A24-B5A42D4E6B09}" type="presOf" srcId="{2BF4530E-7E85-4635-BCB5-D06F9AA658CF}" destId="{42A25A8A-5786-4962-98F6-5E65DBCDF50A}" srcOrd="0" destOrd="4" presId="urn:microsoft.com/office/officeart/2005/8/layout/list1"/>
    <dgm:cxn modelId="{12AB0D5F-63CE-456D-BF9A-8E1252FF4311}" type="presOf" srcId="{BE4BA782-AA86-47F6-8DCD-060F9F99844D}" destId="{8EBEECC3-537B-409B-97DD-93C187F4F817}" srcOrd="0" destOrd="1" presId="urn:microsoft.com/office/officeart/2005/8/layout/list1"/>
    <dgm:cxn modelId="{AF7D9460-5568-4F30-952A-758F9F39936F}" type="presOf" srcId="{F237EA26-FE3B-4876-B003-985969E7A960}" destId="{BDB3CBEA-6CC5-4D5C-8A46-27C644691D14}" srcOrd="1" destOrd="0" presId="urn:microsoft.com/office/officeart/2005/8/layout/list1"/>
    <dgm:cxn modelId="{997F4A51-D090-47DF-B174-8FA7573E88A1}" type="presOf" srcId="{F4492C43-2307-4CA9-A22F-5618F1767472}" destId="{B173C87B-3A1D-489C-A734-ED7412544E54}" srcOrd="0" destOrd="0" presId="urn:microsoft.com/office/officeart/2005/8/layout/list1"/>
    <dgm:cxn modelId="{AA290B54-629D-4BA8-B43A-B545E9285D8E}" srcId="{952348AF-92CE-4108-8F7E-7D2ED7239B31}" destId="{94CBE58F-D7F0-484C-B784-3D95FCA0D965}" srcOrd="0" destOrd="0" parTransId="{BC7A6367-3236-4AF5-8306-1B1B8AF9CC21}" sibTransId="{039E325C-58C3-4ECC-9BA1-BCF2A4288FF0}"/>
    <dgm:cxn modelId="{03EC5357-7692-44F5-9D14-51EA15507594}" srcId="{F4492C43-2307-4CA9-A22F-5618F1767472}" destId="{69B513B6-96C1-4291-9FA0-3E539C9FA74D}" srcOrd="1" destOrd="0" parTransId="{74502670-D8EE-45E0-98BD-B76F4186BCEC}" sibTransId="{5960AE3D-99FE-4F37-BB71-C33674B53422}"/>
    <dgm:cxn modelId="{98C40158-506D-4369-902D-5719D49E380B}" type="presOf" srcId="{A34705A5-65BC-496B-889A-974C50981DDE}" destId="{2812730A-D649-480B-AE52-7908B9D6449D}" srcOrd="0" destOrd="2" presId="urn:microsoft.com/office/officeart/2005/8/layout/list1"/>
    <dgm:cxn modelId="{10A4BB7D-9594-4D2F-8D46-72CAE66E715E}" srcId="{C3200049-F176-40DB-9736-6F2BBBB1299B}" destId="{9265F1B6-8B51-4382-9048-3FCB46709B83}" srcOrd="1" destOrd="0" parTransId="{83B3CE5D-53A8-4D4F-B34E-06C6E2A75A1A}" sibTransId="{8E4B0AA9-AD1B-43DF-BFD9-6D7E7FDB6E80}"/>
    <dgm:cxn modelId="{220C6285-B1A8-4FA2-812D-91065D9B6293}" srcId="{F4492C43-2307-4CA9-A22F-5618F1767472}" destId="{A34705A5-65BC-496B-889A-974C50981DDE}" srcOrd="2" destOrd="0" parTransId="{6630F36F-770D-45DD-BAF4-FCAE93875540}" sibTransId="{83D51FC7-69A8-4755-980A-EE8E769E4660}"/>
    <dgm:cxn modelId="{FF56BD86-5C0C-4D07-B11C-69614226C31D}" type="presOf" srcId="{D8BDEFE7-0574-48F7-BBDF-4289BD82CA55}" destId="{42A25A8A-5786-4962-98F6-5E65DBCDF50A}" srcOrd="0" destOrd="3" presId="urn:microsoft.com/office/officeart/2005/8/layout/list1"/>
    <dgm:cxn modelId="{D5BC808D-88A9-44D2-ADB8-5A72C45FF6B1}" srcId="{952348AF-92CE-4108-8F7E-7D2ED7239B31}" destId="{D8BDEFE7-0574-48F7-BBDF-4289BD82CA55}" srcOrd="3" destOrd="0" parTransId="{F057A91D-043E-4779-B547-3E9A1F213545}" sibTransId="{A82A9B94-AEF1-4CF1-B065-BAAADEB53E3B}"/>
    <dgm:cxn modelId="{58BA4F90-729B-4E28-AD9C-10EA423ADE06}" type="presOf" srcId="{9265F1B6-8B51-4382-9048-3FCB46709B83}" destId="{6F9123D4-839B-4783-9CFA-02448275BF9A}" srcOrd="0" destOrd="0" presId="urn:microsoft.com/office/officeart/2005/8/layout/list1"/>
    <dgm:cxn modelId="{5256DF93-2775-4099-9ED6-AE618F50D46A}" srcId="{A01216FD-24BC-499A-804D-EF0DB85D1EFC}" destId="{BE4BA782-AA86-47F6-8DCD-060F9F99844D}" srcOrd="1" destOrd="0" parTransId="{F2B5DCE8-7328-4C0D-AE81-26E3BF4A16A7}" sibTransId="{C3753B40-021E-47A0-93E1-14B37499D91C}"/>
    <dgm:cxn modelId="{B5AA9394-A8D4-47EC-924B-B80CE1ECF3D5}" srcId="{952348AF-92CE-4108-8F7E-7D2ED7239B31}" destId="{6EC0929E-5FD3-4CA0-8F02-2451BEC431AB}" srcOrd="1" destOrd="0" parTransId="{9A4317BC-703D-4322-AACA-EBC30D5DD4F7}" sibTransId="{3112FDE0-5719-4DA4-A40B-89D4F1221619}"/>
    <dgm:cxn modelId="{3402379A-E46E-418E-9936-AABDF01A9641}" type="presOf" srcId="{952348AF-92CE-4108-8F7E-7D2ED7239B31}" destId="{BCF161F8-466B-46E7-B222-00B3694DD0E7}" srcOrd="0" destOrd="0" presId="urn:microsoft.com/office/officeart/2005/8/layout/list1"/>
    <dgm:cxn modelId="{C0F434A8-AACF-4B5A-A3C3-6E0F4C9639D0}" srcId="{F4492C43-2307-4CA9-A22F-5618F1767472}" destId="{34C69B35-7D8D-46C7-9AFD-5137E6CD7F1B}" srcOrd="0" destOrd="0" parTransId="{04FC8CE6-740A-4C3C-8D3C-C8F3C2A07DDF}" sibTransId="{A8B77B4A-FCBF-4CDE-B96B-EB249EC34900}"/>
    <dgm:cxn modelId="{5EA644A9-C559-4F89-A1AC-DBB6C55FBDDB}" srcId="{952348AF-92CE-4108-8F7E-7D2ED7239B31}" destId="{F5993676-C930-4E1B-BF18-F3313D4C5577}" srcOrd="2" destOrd="0" parTransId="{F4983BB0-D240-4C77-AF19-E1AAE3EEFAB8}" sibTransId="{3096CD2D-BD18-49DB-88D9-6A5748324264}"/>
    <dgm:cxn modelId="{F99095AA-AB3F-4763-B7E0-E9ED4FFBC40C}" type="presOf" srcId="{6EC0929E-5FD3-4CA0-8F02-2451BEC431AB}" destId="{42A25A8A-5786-4962-98F6-5E65DBCDF50A}" srcOrd="0" destOrd="1" presId="urn:microsoft.com/office/officeart/2005/8/layout/list1"/>
    <dgm:cxn modelId="{6BA9BCAB-61F9-4FE4-B6A1-27A582E7F2E5}" srcId="{C3200049-F176-40DB-9736-6F2BBBB1299B}" destId="{A01216FD-24BC-499A-804D-EF0DB85D1EFC}" srcOrd="3" destOrd="0" parTransId="{7BBEF95A-7831-4D8D-8710-27FC8578C740}" sibTransId="{57AF70C3-06B8-4451-8FAA-B6EF950C26C1}"/>
    <dgm:cxn modelId="{3DF7E6AD-3866-4EEC-99EC-BF13A0B16183}" type="presOf" srcId="{69B513B6-96C1-4291-9FA0-3E539C9FA74D}" destId="{2812730A-D649-480B-AE52-7908B9D6449D}" srcOrd="0" destOrd="1" presId="urn:microsoft.com/office/officeart/2005/8/layout/list1"/>
    <dgm:cxn modelId="{80F721B8-7DD8-4310-A4CB-E923BD2FAF58}" srcId="{952348AF-92CE-4108-8F7E-7D2ED7239B31}" destId="{2BF4530E-7E85-4635-BCB5-D06F9AA658CF}" srcOrd="4" destOrd="0" parTransId="{9E36856A-BA6E-43AB-A4E3-E7E466F400DF}" sibTransId="{A21B9951-041C-42FB-A9F9-39B4E6770CBD}"/>
    <dgm:cxn modelId="{CE472EC2-E5ED-4A70-BD52-B57400BF5784}" type="presOf" srcId="{94CBE58F-D7F0-484C-B784-3D95FCA0D965}" destId="{42A25A8A-5786-4962-98F6-5E65DBCDF50A}" srcOrd="0" destOrd="0" presId="urn:microsoft.com/office/officeart/2005/8/layout/list1"/>
    <dgm:cxn modelId="{B429AFC6-320C-4948-B5E8-3EDE8EB70C0A}" type="presOf" srcId="{952348AF-92CE-4108-8F7E-7D2ED7239B31}" destId="{263CB666-4986-484D-AC56-CAFCC00EA9DD}" srcOrd="1" destOrd="0" presId="urn:microsoft.com/office/officeart/2005/8/layout/list1"/>
    <dgm:cxn modelId="{58E6CFC7-3A16-4C1E-A3BF-6A53ABE6FD93}" type="presOf" srcId="{F5993676-C930-4E1B-BF18-F3313D4C5577}" destId="{42A25A8A-5786-4962-98F6-5E65DBCDF50A}" srcOrd="0" destOrd="2" presId="urn:microsoft.com/office/officeart/2005/8/layout/list1"/>
    <dgm:cxn modelId="{C6006BCB-7F2D-4F88-AAF9-E531CBF62405}" type="presOf" srcId="{34C69B35-7D8D-46C7-9AFD-5137E6CD7F1B}" destId="{2812730A-D649-480B-AE52-7908B9D6449D}" srcOrd="0" destOrd="0" presId="urn:microsoft.com/office/officeart/2005/8/layout/list1"/>
    <dgm:cxn modelId="{C94EB8D7-8DC7-4742-8D20-D66692DF0594}" srcId="{A01216FD-24BC-499A-804D-EF0DB85D1EFC}" destId="{102FF7A1-3A4A-4783-9AA4-6CFAFA32BBC4}" srcOrd="0" destOrd="0" parTransId="{6F55FC3B-65F0-49D2-8225-AD937D48A0E0}" sibTransId="{EC5429C0-90BA-4BD4-B1D3-42896E8C4939}"/>
    <dgm:cxn modelId="{D4CA17DF-6BFA-487B-860E-4DCA63177E56}" srcId="{C3200049-F176-40DB-9736-6F2BBBB1299B}" destId="{952348AF-92CE-4108-8F7E-7D2ED7239B31}" srcOrd="0" destOrd="0" parTransId="{CCD80FB1-C8AA-47C4-B3CA-AD9139935238}" sibTransId="{E54D8FFD-2220-48B4-B733-4764D71595A7}"/>
    <dgm:cxn modelId="{B18782E0-74B8-4D55-8D30-D66FED95C4D8}" type="presOf" srcId="{9EDACB6D-A4F8-4EC4-83F3-4A27B61720B9}" destId="{6C9E30C0-0975-44D7-BEC9-0B07799138CB}" srcOrd="0" destOrd="0" presId="urn:microsoft.com/office/officeart/2005/8/layout/list1"/>
    <dgm:cxn modelId="{59254FE1-82B9-4670-8C79-F4037B50B37D}" type="presOf" srcId="{A01216FD-24BC-499A-804D-EF0DB85D1EFC}" destId="{48148E1F-EB9A-4A91-BA60-7A5D9E9AE1E1}" srcOrd="0" destOrd="0" presId="urn:microsoft.com/office/officeart/2005/8/layout/list1"/>
    <dgm:cxn modelId="{0C89FCEF-BD47-411A-8294-FC4419916DB4}" type="presOf" srcId="{C3200049-F176-40DB-9736-6F2BBBB1299B}" destId="{FB28C75C-7400-477A-A19D-C1609265D14A}" srcOrd="0" destOrd="0" presId="urn:microsoft.com/office/officeart/2005/8/layout/list1"/>
    <dgm:cxn modelId="{293D74F3-2DAE-43DC-9299-B318E696B57B}" srcId="{9265F1B6-8B51-4382-9048-3FCB46709B83}" destId="{9EDACB6D-A4F8-4EC4-83F3-4A27B61720B9}" srcOrd="0" destOrd="0" parTransId="{EA74D7D3-D8BD-4C13-BE7D-4E08CF31847D}" sibTransId="{E9D8562F-C83F-4F84-8291-60EBE9251A83}"/>
    <dgm:cxn modelId="{DDA894F3-CF88-4036-891E-841D79A41B5C}" srcId="{C3200049-F176-40DB-9736-6F2BBBB1299B}" destId="{F4492C43-2307-4CA9-A22F-5618F1767472}" srcOrd="2" destOrd="0" parTransId="{2CF5C758-693B-4646-B6F0-1A94E996FFF2}" sibTransId="{16805542-1663-4829-9F30-4128152FA0CB}"/>
    <dgm:cxn modelId="{AC9721FF-A0FB-4C4D-A04C-436137D21293}" srcId="{9265F1B6-8B51-4382-9048-3FCB46709B83}" destId="{F1FE5BF1-1487-4BC5-BBBB-C5061E3BB166}" srcOrd="1" destOrd="0" parTransId="{F5B11278-3395-4E78-9F4D-A45B5AA261FA}" sibTransId="{AC0D6D55-E4DA-47BD-AB03-84D0B4F122A5}"/>
    <dgm:cxn modelId="{5448CAFF-4A5A-4FBD-8681-71E540504768}" type="presOf" srcId="{9265F1B6-8B51-4382-9048-3FCB46709B83}" destId="{A923756B-A4CB-4D87-A3A1-93496659E39D}" srcOrd="1" destOrd="0" presId="urn:microsoft.com/office/officeart/2005/8/layout/list1"/>
    <dgm:cxn modelId="{DC3A2197-F4AB-461D-BBD7-22B10FBAA29F}" type="presParOf" srcId="{FB28C75C-7400-477A-A19D-C1609265D14A}" destId="{FC049168-FB15-48A2-B60A-71D8D0470F9F}" srcOrd="0" destOrd="0" presId="urn:microsoft.com/office/officeart/2005/8/layout/list1"/>
    <dgm:cxn modelId="{4C4015BF-DEC4-4849-90F7-560F34803E7D}" type="presParOf" srcId="{FC049168-FB15-48A2-B60A-71D8D0470F9F}" destId="{BCF161F8-466B-46E7-B222-00B3694DD0E7}" srcOrd="0" destOrd="0" presId="urn:microsoft.com/office/officeart/2005/8/layout/list1"/>
    <dgm:cxn modelId="{E2B4ACDA-0E9A-42D6-8C24-C93210F8B834}" type="presParOf" srcId="{FC049168-FB15-48A2-B60A-71D8D0470F9F}" destId="{263CB666-4986-484D-AC56-CAFCC00EA9DD}" srcOrd="1" destOrd="0" presId="urn:microsoft.com/office/officeart/2005/8/layout/list1"/>
    <dgm:cxn modelId="{6B11C1CE-5655-4C45-90EC-45C09B3B14E4}" type="presParOf" srcId="{FB28C75C-7400-477A-A19D-C1609265D14A}" destId="{5DEF9C1E-1812-4BF9-94A0-EE8292B4BF55}" srcOrd="1" destOrd="0" presId="urn:microsoft.com/office/officeart/2005/8/layout/list1"/>
    <dgm:cxn modelId="{A612B2FA-6556-4631-8DA5-EB3A09D26301}" type="presParOf" srcId="{FB28C75C-7400-477A-A19D-C1609265D14A}" destId="{42A25A8A-5786-4962-98F6-5E65DBCDF50A}" srcOrd="2" destOrd="0" presId="urn:microsoft.com/office/officeart/2005/8/layout/list1"/>
    <dgm:cxn modelId="{1849FDB0-1AD8-42FA-B324-64F7F08E27B8}" type="presParOf" srcId="{FB28C75C-7400-477A-A19D-C1609265D14A}" destId="{86E23E76-4F9D-447A-AD07-4BFF0E7628FA}" srcOrd="3" destOrd="0" presId="urn:microsoft.com/office/officeart/2005/8/layout/list1"/>
    <dgm:cxn modelId="{50B863EA-A59E-4063-BCA0-18967CC2F525}" type="presParOf" srcId="{FB28C75C-7400-477A-A19D-C1609265D14A}" destId="{40780491-467A-4181-90E8-8C225307F1CD}" srcOrd="4" destOrd="0" presId="urn:microsoft.com/office/officeart/2005/8/layout/list1"/>
    <dgm:cxn modelId="{A77F257A-194C-496E-BA00-1F0F72D4CB12}" type="presParOf" srcId="{40780491-467A-4181-90E8-8C225307F1CD}" destId="{6F9123D4-839B-4783-9CFA-02448275BF9A}" srcOrd="0" destOrd="0" presId="urn:microsoft.com/office/officeart/2005/8/layout/list1"/>
    <dgm:cxn modelId="{A9CAB26A-7B4F-4CE7-A684-E1656E9CED57}" type="presParOf" srcId="{40780491-467A-4181-90E8-8C225307F1CD}" destId="{A923756B-A4CB-4D87-A3A1-93496659E39D}" srcOrd="1" destOrd="0" presId="urn:microsoft.com/office/officeart/2005/8/layout/list1"/>
    <dgm:cxn modelId="{EAA103A5-D8DD-4C7D-AB85-D920A32AF593}" type="presParOf" srcId="{FB28C75C-7400-477A-A19D-C1609265D14A}" destId="{B2374B03-E4A5-476D-B0D0-80E42823BFD9}" srcOrd="5" destOrd="0" presId="urn:microsoft.com/office/officeart/2005/8/layout/list1"/>
    <dgm:cxn modelId="{44ABDB38-6C57-4A98-BEBF-ADC4B32B20E8}" type="presParOf" srcId="{FB28C75C-7400-477A-A19D-C1609265D14A}" destId="{6C9E30C0-0975-44D7-BEC9-0B07799138CB}" srcOrd="6" destOrd="0" presId="urn:microsoft.com/office/officeart/2005/8/layout/list1"/>
    <dgm:cxn modelId="{2907CD52-9E32-4160-B8FE-FC0E39D6C486}" type="presParOf" srcId="{FB28C75C-7400-477A-A19D-C1609265D14A}" destId="{D15E8C32-4400-4561-A31D-0321D140CE3F}" srcOrd="7" destOrd="0" presId="urn:microsoft.com/office/officeart/2005/8/layout/list1"/>
    <dgm:cxn modelId="{182ECB73-28F9-4AC2-BFD8-9C16B43EBDF8}" type="presParOf" srcId="{FB28C75C-7400-477A-A19D-C1609265D14A}" destId="{9E8482A6-7CF7-45D7-AF80-FE41D510E356}" srcOrd="8" destOrd="0" presId="urn:microsoft.com/office/officeart/2005/8/layout/list1"/>
    <dgm:cxn modelId="{F649A1C3-1053-4D27-BD05-7559F49B0872}" type="presParOf" srcId="{9E8482A6-7CF7-45D7-AF80-FE41D510E356}" destId="{B173C87B-3A1D-489C-A734-ED7412544E54}" srcOrd="0" destOrd="0" presId="urn:microsoft.com/office/officeart/2005/8/layout/list1"/>
    <dgm:cxn modelId="{C163DD4D-3F27-487F-8837-58EB1AC276F4}" type="presParOf" srcId="{9E8482A6-7CF7-45D7-AF80-FE41D510E356}" destId="{AA78C38F-4409-49E5-8CD0-4048A58E0BAB}" srcOrd="1" destOrd="0" presId="urn:microsoft.com/office/officeart/2005/8/layout/list1"/>
    <dgm:cxn modelId="{07552EF9-C0B7-4F23-8257-207B7F773A48}" type="presParOf" srcId="{FB28C75C-7400-477A-A19D-C1609265D14A}" destId="{3E003D64-9547-463E-B55C-719DB73D9DBF}" srcOrd="9" destOrd="0" presId="urn:microsoft.com/office/officeart/2005/8/layout/list1"/>
    <dgm:cxn modelId="{CD23176E-4596-41FD-A192-9427C3DEF6FE}" type="presParOf" srcId="{FB28C75C-7400-477A-A19D-C1609265D14A}" destId="{2812730A-D649-480B-AE52-7908B9D6449D}" srcOrd="10" destOrd="0" presId="urn:microsoft.com/office/officeart/2005/8/layout/list1"/>
    <dgm:cxn modelId="{6F881E5C-CF56-4039-A22A-C047DB1C84C6}" type="presParOf" srcId="{FB28C75C-7400-477A-A19D-C1609265D14A}" destId="{A06ECA41-FEE6-4A91-BF4B-AD9E4F1C95EC}" srcOrd="11" destOrd="0" presId="urn:microsoft.com/office/officeart/2005/8/layout/list1"/>
    <dgm:cxn modelId="{722908AD-8769-448B-AED2-80217CEEB396}" type="presParOf" srcId="{FB28C75C-7400-477A-A19D-C1609265D14A}" destId="{9C78D3A8-2935-496A-A858-7B3BADD440AF}" srcOrd="12" destOrd="0" presId="urn:microsoft.com/office/officeart/2005/8/layout/list1"/>
    <dgm:cxn modelId="{943E0A37-F146-4EE5-AA40-25E6D0FC23EC}" type="presParOf" srcId="{9C78D3A8-2935-496A-A858-7B3BADD440AF}" destId="{48148E1F-EB9A-4A91-BA60-7A5D9E9AE1E1}" srcOrd="0" destOrd="0" presId="urn:microsoft.com/office/officeart/2005/8/layout/list1"/>
    <dgm:cxn modelId="{D8FC9C3D-1B83-4C01-8A8F-BBBCB0673500}" type="presParOf" srcId="{9C78D3A8-2935-496A-A858-7B3BADD440AF}" destId="{817884A7-756A-4A43-98B0-F531B388956A}" srcOrd="1" destOrd="0" presId="urn:microsoft.com/office/officeart/2005/8/layout/list1"/>
    <dgm:cxn modelId="{227BEE93-C4A9-46E0-A003-054C3670F202}" type="presParOf" srcId="{FB28C75C-7400-477A-A19D-C1609265D14A}" destId="{B6EFCF89-A9A4-4C29-B891-B99AA284C2DA}" srcOrd="13" destOrd="0" presId="urn:microsoft.com/office/officeart/2005/8/layout/list1"/>
    <dgm:cxn modelId="{433B1FF4-8569-44D2-9E00-0BD5E38CEB55}" type="presParOf" srcId="{FB28C75C-7400-477A-A19D-C1609265D14A}" destId="{8EBEECC3-537B-409B-97DD-93C187F4F817}" srcOrd="14" destOrd="0" presId="urn:microsoft.com/office/officeart/2005/8/layout/list1"/>
    <dgm:cxn modelId="{9BA71E44-F3FA-4C90-83DD-A662CA48FC8F}" type="presParOf" srcId="{FB28C75C-7400-477A-A19D-C1609265D14A}" destId="{58BC4E59-9622-4280-9CF9-C51A404B4F4D}" srcOrd="15" destOrd="0" presId="urn:microsoft.com/office/officeart/2005/8/layout/list1"/>
    <dgm:cxn modelId="{9C949602-211C-4BC2-A50E-7224CF011268}" type="presParOf" srcId="{FB28C75C-7400-477A-A19D-C1609265D14A}" destId="{EA29073D-E2A0-4C21-83F2-848E1D9973F8}" srcOrd="16" destOrd="0" presId="urn:microsoft.com/office/officeart/2005/8/layout/list1"/>
    <dgm:cxn modelId="{764F1381-BFAA-46FE-ADAC-F909D9B68CD5}" type="presParOf" srcId="{EA29073D-E2A0-4C21-83F2-848E1D9973F8}" destId="{2EF0E1AA-DECF-43BC-A7C2-3E0077C8492B}" srcOrd="0" destOrd="0" presId="urn:microsoft.com/office/officeart/2005/8/layout/list1"/>
    <dgm:cxn modelId="{A404CFF1-62D4-450A-8475-9630BDBA5C71}" type="presParOf" srcId="{EA29073D-E2A0-4C21-83F2-848E1D9973F8}" destId="{BDB3CBEA-6CC5-4D5C-8A46-27C644691D14}" srcOrd="1" destOrd="0" presId="urn:microsoft.com/office/officeart/2005/8/layout/list1"/>
    <dgm:cxn modelId="{BBC6E1AF-6966-454A-9BA2-39114AF1A9A8}" type="presParOf" srcId="{FB28C75C-7400-477A-A19D-C1609265D14A}" destId="{33357DB7-CFCA-4A2F-930E-FB46D0408B92}" srcOrd="17" destOrd="0" presId="urn:microsoft.com/office/officeart/2005/8/layout/list1"/>
    <dgm:cxn modelId="{DA0A5F8D-58AA-4E77-967D-6CC8BAFA97E2}" type="presParOf" srcId="{FB28C75C-7400-477A-A19D-C1609265D14A}" destId="{57EFD760-A3CF-46AB-ADA3-53BFBBA3A92D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AFB943-7EE7-42B0-8C59-59845E706801}">
      <dsp:nvSpPr>
        <dsp:cNvPr id="0" name=""/>
        <dsp:cNvSpPr/>
      </dsp:nvSpPr>
      <dsp:spPr>
        <a:xfrm>
          <a:off x="-12621852" y="-1926821"/>
          <a:ext cx="15024696" cy="15024696"/>
        </a:xfrm>
        <a:prstGeom prst="blockArc">
          <a:avLst>
            <a:gd name="adj1" fmla="val 18900000"/>
            <a:gd name="adj2" fmla="val 2700000"/>
            <a:gd name="adj3" fmla="val 144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67DCC9-37C2-4BA1-B958-4D4DF5E32185}">
      <dsp:nvSpPr>
        <dsp:cNvPr id="0" name=""/>
        <dsp:cNvSpPr/>
      </dsp:nvSpPr>
      <dsp:spPr>
        <a:xfrm>
          <a:off x="1550542" y="680808"/>
          <a:ext cx="19587790" cy="31068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3405" tIns="91440" rIns="91440" bIns="9144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b="0" kern="1200" dirty="0"/>
            <a:t>- 0–2-hour response time, </a:t>
          </a:r>
          <a:r>
            <a:rPr lang="en-GB" sz="3600" b="0" i="0" kern="1200" dirty="0"/>
            <a:t>available seven days a week from 8am to 10pm (including public holidays).</a:t>
          </a:r>
          <a:endParaRPr lang="en-GB" sz="3600" b="0" kern="1200" dirty="0"/>
        </a:p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kern="1200" dirty="0"/>
            <a:t> -F</a:t>
          </a:r>
          <a:r>
            <a:rPr lang="en-GB" sz="3600" b="0" i="0" kern="1200" dirty="0"/>
            <a:t>ast access to a full assessment, aim to provide safe clinical care at home which helps people to avoid unplanned hospital admission</a:t>
          </a:r>
        </a:p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kern="1200" dirty="0"/>
            <a:t>-Nurses, Paramedics and Health Technicians</a:t>
          </a:r>
        </a:p>
      </dsp:txBody>
      <dsp:txXfrm>
        <a:off x="1550542" y="680808"/>
        <a:ext cx="19587790" cy="3106804"/>
      </dsp:txXfrm>
    </dsp:sp>
    <dsp:sp modelId="{344C6FF2-5A2D-4876-8FE4-9361CD3717BB}">
      <dsp:nvSpPr>
        <dsp:cNvPr id="0" name=""/>
        <dsp:cNvSpPr/>
      </dsp:nvSpPr>
      <dsp:spPr>
        <a:xfrm>
          <a:off x="154160" y="837829"/>
          <a:ext cx="2792763" cy="2792763"/>
        </a:xfrm>
        <a:prstGeom prst="ellipse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AE3912-1634-46CC-B465-5B098436F95F}">
      <dsp:nvSpPr>
        <dsp:cNvPr id="0" name=""/>
        <dsp:cNvSpPr/>
      </dsp:nvSpPr>
      <dsp:spPr>
        <a:xfrm>
          <a:off x="2362677" y="4468421"/>
          <a:ext cx="18775654" cy="22342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3405" tIns="91440" rIns="91440" bIns="9144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3600" kern="1200" dirty="0"/>
            <a:t>- 2-48 hour and 3-14 day response times</a:t>
          </a:r>
        </a:p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3600" kern="1200" dirty="0"/>
            <a:t>- Up to 6 weeks of rehabilitation in the patients home (housebound patients only)</a:t>
          </a:r>
        </a:p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3600" kern="1200" dirty="0"/>
            <a:t>- Physiotherapists, Occupational Therapists and Rehab Assistants</a:t>
          </a:r>
        </a:p>
      </dsp:txBody>
      <dsp:txXfrm>
        <a:off x="2362677" y="4468421"/>
        <a:ext cx="18775654" cy="2234210"/>
      </dsp:txXfrm>
    </dsp:sp>
    <dsp:sp modelId="{7D00D511-D086-45E2-B055-F780F291C571}">
      <dsp:nvSpPr>
        <dsp:cNvPr id="0" name=""/>
        <dsp:cNvSpPr/>
      </dsp:nvSpPr>
      <dsp:spPr>
        <a:xfrm>
          <a:off x="966296" y="4189145"/>
          <a:ext cx="2792763" cy="2792763"/>
        </a:xfrm>
        <a:prstGeom prst="ellipse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3D74D9-503D-438A-8A56-F5DA5D1551D6}">
      <dsp:nvSpPr>
        <dsp:cNvPr id="0" name=""/>
        <dsp:cNvSpPr/>
      </dsp:nvSpPr>
      <dsp:spPr>
        <a:xfrm>
          <a:off x="1550542" y="7587681"/>
          <a:ext cx="19587790" cy="26983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3405" tIns="91440" rIns="91440" bIns="9144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3600" kern="1200" dirty="0"/>
            <a:t>- Referrals from hospital to help with smoother discharge home</a:t>
          </a:r>
        </a:p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3600" kern="1200" dirty="0"/>
            <a:t>- Patients seen same day as they are discharged at home</a:t>
          </a:r>
        </a:p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3600" kern="1200" dirty="0"/>
            <a:t>- Ensure safety in their home environment</a:t>
          </a:r>
        </a:p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3600" kern="1200" dirty="0"/>
            <a:t>- Provide bridging packages of care#</a:t>
          </a:r>
        </a:p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3600" kern="1200" dirty="0"/>
            <a:t>- Physiotherapists, Occupational Therapists, Healthcare Assistants</a:t>
          </a:r>
        </a:p>
      </dsp:txBody>
      <dsp:txXfrm>
        <a:off x="1550542" y="7587681"/>
        <a:ext cx="19587790" cy="2698323"/>
      </dsp:txXfrm>
    </dsp:sp>
    <dsp:sp modelId="{E15CAA3C-E250-441E-92FA-ABBEE9C4FB9E}">
      <dsp:nvSpPr>
        <dsp:cNvPr id="0" name=""/>
        <dsp:cNvSpPr/>
      </dsp:nvSpPr>
      <dsp:spPr>
        <a:xfrm>
          <a:off x="154160" y="7540461"/>
          <a:ext cx="2792763" cy="2792763"/>
        </a:xfrm>
        <a:prstGeom prst="ellipse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A25A8A-5786-4962-98F6-5E65DBCDF50A}">
      <dsp:nvSpPr>
        <dsp:cNvPr id="0" name=""/>
        <dsp:cNvSpPr/>
      </dsp:nvSpPr>
      <dsp:spPr>
        <a:xfrm>
          <a:off x="0" y="393989"/>
          <a:ext cx="22026484" cy="332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9500" tIns="499872" rIns="1709500" bIns="227584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3200" b="1" kern="1200"/>
            <a:t>Physiotherapy </a:t>
          </a:r>
          <a:endParaRPr lang="en-US" sz="3200" kern="120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3200" b="1" kern="1200"/>
            <a:t>Occupational Therapy, </a:t>
          </a:r>
          <a:endParaRPr lang="en-US" sz="3200" kern="120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3200" b="1" kern="1200" dirty="0"/>
            <a:t>Speech and Language Therapy, </a:t>
          </a:r>
          <a:endParaRPr lang="en-US" sz="32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3200" b="1" kern="1200"/>
            <a:t>Psychology </a:t>
          </a:r>
          <a:endParaRPr lang="en-US" sz="3200" kern="120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3200" b="1" kern="1200"/>
            <a:t>Rehab Assistant</a:t>
          </a:r>
          <a:endParaRPr lang="en-US" sz="3200" kern="1200"/>
        </a:p>
      </dsp:txBody>
      <dsp:txXfrm>
        <a:off x="0" y="393989"/>
        <a:ext cx="22026484" cy="3326400"/>
      </dsp:txXfrm>
    </dsp:sp>
    <dsp:sp modelId="{263CB666-4986-484D-AC56-CAFCC00EA9DD}">
      <dsp:nvSpPr>
        <dsp:cNvPr id="0" name=""/>
        <dsp:cNvSpPr/>
      </dsp:nvSpPr>
      <dsp:spPr>
        <a:xfrm>
          <a:off x="1173615" y="0"/>
          <a:ext cx="15418538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2784" tIns="0" rIns="582784" bIns="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b="1" kern="1200" dirty="0"/>
            <a:t>3 Borough based teams delivering goal-lead therapy, including:</a:t>
          </a:r>
          <a:endParaRPr lang="en-US" sz="3600" kern="1200" dirty="0"/>
        </a:p>
      </dsp:txBody>
      <dsp:txXfrm>
        <a:off x="1208200" y="34585"/>
        <a:ext cx="15349368" cy="639310"/>
      </dsp:txXfrm>
    </dsp:sp>
    <dsp:sp modelId="{6C9E30C0-0975-44D7-BEC9-0B07799138CB}">
      <dsp:nvSpPr>
        <dsp:cNvPr id="0" name=""/>
        <dsp:cNvSpPr/>
      </dsp:nvSpPr>
      <dsp:spPr>
        <a:xfrm>
          <a:off x="0" y="4204229"/>
          <a:ext cx="22026484" cy="1701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9500" tIns="499872" rIns="1709500" bIns="227584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3200" b="1" kern="1200"/>
            <a:t>Acquired Neurology: Stroke, Brain Injury, Spinal Cord Injury</a:t>
          </a:r>
          <a:endParaRPr lang="en-US" sz="3200" kern="120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3200" b="1" kern="1200" dirty="0"/>
            <a:t>Progressive Neurology: Parkinsons, Multiple Sclerosis, MND</a:t>
          </a:r>
          <a:endParaRPr lang="en-US" sz="3200" kern="1200" dirty="0"/>
        </a:p>
      </dsp:txBody>
      <dsp:txXfrm>
        <a:off x="0" y="4204229"/>
        <a:ext cx="22026484" cy="1701000"/>
      </dsp:txXfrm>
    </dsp:sp>
    <dsp:sp modelId="{A923756B-A4CB-4D87-A3A1-93496659E39D}">
      <dsp:nvSpPr>
        <dsp:cNvPr id="0" name=""/>
        <dsp:cNvSpPr/>
      </dsp:nvSpPr>
      <dsp:spPr>
        <a:xfrm>
          <a:off x="1101324" y="3849989"/>
          <a:ext cx="15418538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2784" tIns="0" rIns="582784" bIns="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b="1" kern="1200" dirty="0"/>
            <a:t>Primary service users by diagnosis: </a:t>
          </a:r>
          <a:endParaRPr lang="en-US" sz="3600" kern="1200" dirty="0"/>
        </a:p>
      </dsp:txBody>
      <dsp:txXfrm>
        <a:off x="1135909" y="3884574"/>
        <a:ext cx="15349368" cy="639310"/>
      </dsp:txXfrm>
    </dsp:sp>
    <dsp:sp modelId="{2812730A-D649-480B-AE52-7908B9D6449D}">
      <dsp:nvSpPr>
        <dsp:cNvPr id="0" name=""/>
        <dsp:cNvSpPr/>
      </dsp:nvSpPr>
      <dsp:spPr>
        <a:xfrm>
          <a:off x="0" y="6389069"/>
          <a:ext cx="22026484" cy="2230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9500" tIns="499872" rIns="1709500" bIns="227584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3200" b="1" kern="1200"/>
            <a:t>Early Supported Discharge for Stroke</a:t>
          </a:r>
          <a:endParaRPr lang="en-US" sz="3200" kern="120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3200" b="1" kern="1200" dirty="0"/>
            <a:t>Specialist Neuro Rehab Outreach – Complex Neuro rehab</a:t>
          </a:r>
          <a:endParaRPr lang="en-US" sz="32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3200" b="1" kern="1200"/>
            <a:t>Community Neuro Rehab Service Pathways</a:t>
          </a:r>
          <a:endParaRPr lang="en-US" sz="3200" kern="1200"/>
        </a:p>
      </dsp:txBody>
      <dsp:txXfrm>
        <a:off x="0" y="6389069"/>
        <a:ext cx="22026484" cy="2230200"/>
      </dsp:txXfrm>
    </dsp:sp>
    <dsp:sp modelId="{AA78C38F-4409-49E5-8CD0-4048A58E0BAB}">
      <dsp:nvSpPr>
        <dsp:cNvPr id="0" name=""/>
        <dsp:cNvSpPr/>
      </dsp:nvSpPr>
      <dsp:spPr>
        <a:xfrm>
          <a:off x="1101324" y="6034829"/>
          <a:ext cx="15418538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2784" tIns="0" rIns="582784" bIns="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b="1" kern="1200" dirty="0"/>
            <a:t>Rehabilitation pathways:</a:t>
          </a:r>
          <a:endParaRPr lang="en-US" sz="3600" kern="1200" dirty="0"/>
        </a:p>
      </dsp:txBody>
      <dsp:txXfrm>
        <a:off x="1135909" y="6069414"/>
        <a:ext cx="15349368" cy="639310"/>
      </dsp:txXfrm>
    </dsp:sp>
    <dsp:sp modelId="{8EBEECC3-537B-409B-97DD-93C187F4F817}">
      <dsp:nvSpPr>
        <dsp:cNvPr id="0" name=""/>
        <dsp:cNvSpPr/>
      </dsp:nvSpPr>
      <dsp:spPr>
        <a:xfrm>
          <a:off x="0" y="9103109"/>
          <a:ext cx="22026484" cy="1701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9500" tIns="499872" rIns="1709500" bIns="227584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3200" b="1" kern="1200"/>
            <a:t>Deprivation</a:t>
          </a:r>
          <a:endParaRPr lang="en-US" sz="3200" kern="120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3200" b="1" kern="1200"/>
            <a:t>Ethnicity</a:t>
          </a:r>
          <a:endParaRPr lang="en-US" sz="3200" kern="1200"/>
        </a:p>
      </dsp:txBody>
      <dsp:txXfrm>
        <a:off x="0" y="9103109"/>
        <a:ext cx="22026484" cy="1701000"/>
      </dsp:txXfrm>
    </dsp:sp>
    <dsp:sp modelId="{817884A7-756A-4A43-98B0-F531B388956A}">
      <dsp:nvSpPr>
        <dsp:cNvPr id="0" name=""/>
        <dsp:cNvSpPr/>
      </dsp:nvSpPr>
      <dsp:spPr>
        <a:xfrm>
          <a:off x="1101324" y="8748869"/>
          <a:ext cx="15418538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2784" tIns="0" rIns="582784" bIns="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b="1" kern="1200" dirty="0"/>
            <a:t>Evidence of worse outcomes for our service </a:t>
          </a:r>
          <a:r>
            <a:rPr lang="en-GB" sz="3600" b="1" kern="1200"/>
            <a:t>users linked to </a:t>
          </a:r>
          <a:endParaRPr lang="en-US" sz="3600" kern="1200" dirty="0"/>
        </a:p>
      </dsp:txBody>
      <dsp:txXfrm>
        <a:off x="1135909" y="8783454"/>
        <a:ext cx="15349368" cy="639310"/>
      </dsp:txXfrm>
    </dsp:sp>
    <dsp:sp modelId="{57EFD760-A3CF-46AB-ADA3-53BFBBA3A92D}">
      <dsp:nvSpPr>
        <dsp:cNvPr id="0" name=""/>
        <dsp:cNvSpPr/>
      </dsp:nvSpPr>
      <dsp:spPr>
        <a:xfrm>
          <a:off x="0" y="11287950"/>
          <a:ext cx="22026484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B3CBEA-6CC5-4D5C-8A46-27C644691D14}">
      <dsp:nvSpPr>
        <dsp:cNvPr id="0" name=""/>
        <dsp:cNvSpPr/>
      </dsp:nvSpPr>
      <dsp:spPr>
        <a:xfrm>
          <a:off x="1101324" y="10933709"/>
          <a:ext cx="15418538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2784" tIns="0" rIns="582784" bIns="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b="1" kern="1200" dirty="0"/>
            <a:t>Need for work with communities to address these inequities</a:t>
          </a:r>
          <a:endParaRPr lang="en-US" sz="3600" kern="1200" dirty="0"/>
        </a:p>
      </dsp:txBody>
      <dsp:txXfrm>
        <a:off x="1135909" y="10968294"/>
        <a:ext cx="15349368" cy="6393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RadialPictureList">
  <dgm:title val="Radial Picture List"/>
  <dgm:desc val="Use to show relationships to a central idea. The Level 1 shape contains text and all Level 2 shapes contain a picture with corresponding text. Limited to four Level 2 pictures.  Unused pictures do not appear, but remain available if you switch layouts. Works best with a small amount of Level 2 text."/>
  <dgm:catLst>
    <dgm:cat type="picture" pri="2500"/>
    <dgm:cat type="officeonline" pri="2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10" destId="14" srcOrd="3" destOrd="0"/>
      </dgm:cxnLst>
      <dgm:bg/>
      <dgm:whole/>
    </dgm:dataModel>
  </dgm:clrData>
  <dgm:layoutNode name="Name0">
    <dgm:varLst>
      <dgm:chMax val="1"/>
      <dgm:chPref val="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equ" val="1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l" for="ch" forName="Accent" refType="w" fact="0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l" for="ch" forName="Child1" refType="w" fact="0.76"/>
              <dgm:constr type="t" for="ch" forName="Child1" refType="h" fact="0.3739"/>
              <dgm:constr type="w" for="ch" forName="Child1" refType="w" fact="0.24"/>
              <dgm:constr type="h" for="ch" forName="Child1" refType="h" fact="0.255"/>
              <dgm:constr type="l" for="ch" forName="Parent" refType="w" fact="0.1726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l" for="ch" forName="Image1" refType="w" fact="0.5661"/>
              <dgm:constr type="t" for="ch" forName="Image1" refType="h" fact="0.3744"/>
              <dgm:constr type="w" for="ch" forName="Image1" refType="w" fact="0.1793"/>
              <dgm:constr type="h" for="ch" forName="Image1" refType="h" fact="0.255"/>
            </dgm:constrLst>
          </dgm:if>
          <dgm:if name="Name6" axis="ch ch" ptType="node node" st="1 1" cnt="1 0" func="cnt" op="equ" val="2">
            <dgm:alg type="composite">
              <dgm:param type="ar" val="1.381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" refType="w" fact="0"/>
              <dgm:constr type="t" for="ch" forName="Accent" refType="h" fact="0"/>
              <dgm:constr type="w" for="ch" forName="Accent" refType="w" fact="0.6946"/>
              <dgm:constr type="h" for="ch" forName="Accent" refType="h"/>
              <dgm:constr type="l" for="ch" forName="Parent" refType="w" fact="0.1777"/>
              <dgm:constr type="t" for="ch" forName="Parent" refType="h" fact="0.2646"/>
              <dgm:constr type="w" for="ch" forName="Parent" refType="w" fact="0.3446"/>
              <dgm:constr type="h" for="ch" forName="Parent" refType="h" fact="0.4759"/>
              <dgm:constr type="l" for="ch" forName="Image1" refType="w" fact="0.5531"/>
              <dgm:constr type="t" for="ch" forName="Image1" refType="h" fact="0.1585"/>
              <dgm:constr type="w" for="ch" forName="Image1" refType="w" fact="0.1846"/>
              <dgm:constr type="h" for="ch" forName="Image1" refType="h" fact="0.255"/>
              <dgm:constr type="l" for="ch" forName="Image2" refType="w" fact="0.5531"/>
              <dgm:constr type="t" for="ch" forName="Image2" refType="h" fact="0.5624"/>
              <dgm:constr type="w" for="ch" forName="Image2" refType="w" fact="0.1846"/>
              <dgm:constr type="h" for="ch" forName="Image2" refType="h" fact="0.255"/>
              <dgm:constr type="l" for="ch" forName="Child1" refType="w" fact="0.7529"/>
              <dgm:constr type="t" for="ch" forName="Child1" refType="h" fact="0.1618"/>
              <dgm:constr type="w" for="ch" forName="Child1" refType="w" fact="0.2471"/>
              <dgm:constr type="h" for="ch" forName="Child1" refType="h" fact="0.2468"/>
              <dgm:constr type="l" for="ch" forName="Child2" refType="w" fact="0.7529"/>
              <dgm:constr type="t" for="ch" forName="Child2" refType="h" fact="0.5657"/>
              <dgm:constr type="w" for="ch" forName="Child2" refType="w" fact="0.2471"/>
              <dgm:constr type="h" for="ch" forName="Child2" refType="h" fact="0.2468"/>
            </dgm:constrLst>
          </dgm:if>
          <dgm:if name="Name7" axis="ch ch" ptType="node node" st="1 1" cnt="1 0" func="cnt" op="equ" val="3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" refType="w" fact="0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l" for="ch" forName="Parent" refType="w" fact="0.1726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l" for="ch" forName="Image1" refType="w" fact="0.4968"/>
              <dgm:constr type="t" for="ch" forName="Image1" refType="h" fact="0.0843"/>
              <dgm:constr type="w" for="ch" forName="Image1" refType="w" fact="0.1793"/>
              <dgm:constr type="h" for="ch" forName="Image1" refType="h" fact="0.255"/>
              <dgm:constr type="l" for="ch" forName="Image2" refType="w" fact="0.5661"/>
              <dgm:constr type="t" for="ch" forName="Image2" refType="h" fact="0.3744"/>
              <dgm:constr type="w" for="ch" forName="Image2" refType="w" fact="0.1793"/>
              <dgm:constr type="h" for="ch" forName="Image2" refType="h" fact="0.255"/>
              <dgm:constr type="l" for="ch" forName="Image3" refType="w" fact="0.4968"/>
              <dgm:constr type="t" for="ch" forName="Image3" refType="h" fact="0.6686"/>
              <dgm:constr type="w" for="ch" forName="Image3" refType="w" fact="0.1793"/>
              <dgm:constr type="h" for="ch" forName="Image3" refType="h" fact="0.255"/>
              <dgm:constr type="l" for="ch" forName="Child1" refType="w" fact="0.6897"/>
              <dgm:constr type="t" for="ch" forName="Child1" refType="h" fact="0.0884"/>
              <dgm:constr type="w" for="ch" forName="Child1" refType="w" fact="0.24"/>
              <dgm:constr type="h" for="ch" forName="Child1" refType="h" fact="0.2468"/>
              <dgm:constr type="l" for="ch" forName="Child2" refType="w" fact="0.76"/>
              <dgm:constr type="t" for="ch" forName="Child2" refType="h" fact="0.378"/>
              <dgm:constr type="w" for="ch" forName="Child2" refType="w" fact="0.24"/>
              <dgm:constr type="h" for="ch" forName="Child2" refType="h" fact="0.2468"/>
              <dgm:constr type="l" for="ch" forName="Child3" refType="w" fact="0.6897"/>
              <dgm:constr type="t" for="ch" forName="Child3" refType="h" fact="0.6738"/>
              <dgm:constr type="w" for="ch" forName="Child3" refType="w" fact="0.24"/>
              <dgm:constr type="h" for="ch" forName="Child3" refType="h" fact="0.2468"/>
            </dgm:constrLst>
          </dgm:if>
          <dgm:else name="Name8">
            <dgm:alg type="composite">
              <dgm:param type="ar" val="1.2852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" refType="w" fact="0"/>
              <dgm:constr type="t" for="ch" forName="Accent" refType="h" fact="0.0361"/>
              <dgm:constr type="w" for="ch" forName="Accent" refType="w" fact="0.6865"/>
              <dgm:constr type="h" for="ch" forName="Accent" refType="h" fact="0.9197"/>
              <dgm:constr type="l" for="ch" forName="Parent" refType="w" fact="0.1756"/>
              <dgm:constr type="t" for="ch" forName="Parent" refType="h" fact="0.2795"/>
              <dgm:constr type="w" for="ch" forName="Parent" refType="w" fact="0.3406"/>
              <dgm:constr type="h" for="ch" forName="Parent" refType="h" fact="0.4377"/>
              <dgm:constr type="l" for="ch" forName="Image1" refType="w" fact="0.425"/>
              <dgm:constr type="t" for="ch" forName="Image1" refType="h" fact="0"/>
              <dgm:constr type="w" for="ch" forName="Image1" refType="w" fact="0.1825"/>
              <dgm:constr type="h" for="ch" forName="Image1" refType="h" fact="0.2345"/>
              <dgm:constr type="l" for="ch" forName="Image2" refType="w" fact="0.5598"/>
              <dgm:constr type="t" for="ch" forName="Image2" refType="h" fact="0.2184"/>
              <dgm:constr type="w" for="ch" forName="Image2" refType="w" fact="0.1825"/>
              <dgm:constr type="h" for="ch" forName="Image2" refType="h" fact="0.2345"/>
              <dgm:constr type="l" for="ch" forName="Image3" refType="w" fact="0.5591"/>
              <dgm:constr type="t" for="ch" forName="Image3" refType="h" fact="0.5395"/>
              <dgm:constr type="w" for="ch" forName="Image3" refType="w" fact="0.1825"/>
              <dgm:constr type="h" for="ch" forName="Image3" refType="h" fact="0.2345"/>
              <dgm:constr type="l" for="ch" forName="Image4" refType="w" fact="0.425"/>
              <dgm:constr type="t" for="ch" forName="Image4" refType="h" fact="0.7655"/>
              <dgm:constr type="w" for="ch" forName="Image4" refType="w" fact="0.1825"/>
              <dgm:constr type="h" for="ch" forName="Image4" refType="h" fact="0.2345"/>
              <dgm:constr type="l" for="ch" forName="Child1" refType="w" fact="0.6214"/>
              <dgm:constr type="t" for="ch" forName="Child1" refType="h" fact="0.003"/>
              <dgm:constr type="w" for="ch" forName="Child1" refType="w" fact="0.2443"/>
              <dgm:constr type="h" for="ch" forName="Child1" refType="h" fact="0.227"/>
              <dgm:constr type="l" for="ch" forName="Child2" refType="w" fact="0.7557"/>
              <dgm:constr type="t" for="ch" forName="Child2" refType="h" fact="0.2225"/>
              <dgm:constr type="w" for="ch" forName="Child2" refType="w" fact="0.2443"/>
              <dgm:constr type="h" for="ch" forName="Child2" refType="h" fact="0.227"/>
              <dgm:constr type="l" for="ch" forName="Child3" refType="w" fact="0.7557"/>
              <dgm:constr type="t" for="ch" forName="Child3" refType="h" fact="0.5433"/>
              <dgm:constr type="w" for="ch" forName="Child3" refType="w" fact="0.2443"/>
              <dgm:constr type="h" for="ch" forName="Child3" refType="h" fact="0.227"/>
              <dgm:constr type="l" for="ch" forName="Child4" refType="w" fact="0.6214"/>
              <dgm:constr type="t" for="ch" forName="Child4" refType="h" fact="0.7703"/>
              <dgm:constr type="w" for="ch" forName="Child4" refType="w" fact="0.2443"/>
              <dgm:constr type="h" for="ch" forName="Child4" refType="h" fact="0.227"/>
            </dgm:constrLst>
          </dgm:else>
        </dgm:choose>
      </dgm:if>
      <dgm:else name="Name9">
        <dgm:choose name="Name10">
          <dgm:if name="Name11" axis="ch ch" ptType="node node" st="1 1" cnt="1 0" func="cnt" op="equ" val="0">
            <dgm:alg type="composite">
              <dgm:param type="ar" val="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2" axis="ch ch" ptType="node node" st="1 1" cnt="1 0" func="cnt" op="equ" val="1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r" for="ch" forName="Accent" refType="w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r" for="ch" forName="Child1" refType="w" fact="0.24"/>
              <dgm:constr type="t" for="ch" forName="Child1" refType="h" fact="0.3739"/>
              <dgm:constr type="w" for="ch" forName="Child1" refType="w" fact="0.24"/>
              <dgm:constr type="h" for="ch" forName="Child1" refType="h" fact="0.255"/>
              <dgm:constr type="r" for="ch" forName="Parent" refType="w" fact="0.8274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r" for="ch" forName="Image1" refType="w" fact="0.4339"/>
              <dgm:constr type="t" for="ch" forName="Image1" refType="h" fact="0.3744"/>
              <dgm:constr type="w" for="ch" forName="Image1" refType="w" fact="0.1793"/>
              <dgm:constr type="h" for="ch" forName="Image1" refType="h" fact="0.255"/>
            </dgm:constrLst>
          </dgm:if>
          <dgm:if name="Name13" axis="ch ch" ptType="node node" st="1 1" cnt="1 0" func="cnt" op="equ" val="2">
            <dgm:alg type="composite">
              <dgm:param type="ar" val="1.381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" refType="w"/>
              <dgm:constr type="t" for="ch" forName="Accent" refType="h" fact="0"/>
              <dgm:constr type="w" for="ch" forName="Accent" refType="w" fact="0.6946"/>
              <dgm:constr type="h" for="ch" forName="Accent" refType="h"/>
              <dgm:constr type="r" for="ch" forName="Parent" refType="w" fact="0.8223"/>
              <dgm:constr type="t" for="ch" forName="Parent" refType="h" fact="0.2646"/>
              <dgm:constr type="w" for="ch" forName="Parent" refType="w" fact="0.3446"/>
              <dgm:constr type="h" for="ch" forName="Parent" refType="h" fact="0.4759"/>
              <dgm:constr type="r" for="ch" forName="Image1" refType="w" fact="0.4469"/>
              <dgm:constr type="t" for="ch" forName="Image1" refType="h" fact="0.1585"/>
              <dgm:constr type="w" for="ch" forName="Image1" refType="w" fact="0.1846"/>
              <dgm:constr type="h" for="ch" forName="Image1" refType="h" fact="0.255"/>
              <dgm:constr type="r" for="ch" forName="Image2" refType="w" fact="0.4469"/>
              <dgm:constr type="t" for="ch" forName="Image2" refType="h" fact="0.5624"/>
              <dgm:constr type="w" for="ch" forName="Image2" refType="w" fact="0.1846"/>
              <dgm:constr type="h" for="ch" forName="Image2" refType="h" fact="0.255"/>
              <dgm:constr type="r" for="ch" forName="Child1" refType="w" fact="0.2471"/>
              <dgm:constr type="t" for="ch" forName="Child1" refType="h" fact="0.1618"/>
              <dgm:constr type="w" for="ch" forName="Child1" refType="w" fact="0.2471"/>
              <dgm:constr type="h" for="ch" forName="Child1" refType="h" fact="0.2468"/>
              <dgm:constr type="r" for="ch" forName="Child2" refType="w" fact="0.2471"/>
              <dgm:constr type="t" for="ch" forName="Child2" refType="h" fact="0.5657"/>
              <dgm:constr type="w" for="ch" forName="Child2" refType="w" fact="0.2471"/>
              <dgm:constr type="h" for="ch" forName="Child2" refType="h" fact="0.2468"/>
            </dgm:constrLst>
          </dgm:if>
          <dgm:if name="Name14" axis="ch ch" ptType="node node" st="1 1" cnt="1 0" func="cnt" op="equ" val="3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" refType="w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r" for="ch" forName="Parent" refType="w" fact="0.8274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r" for="ch" forName="Image1" refType="w" fact="0.5032"/>
              <dgm:constr type="t" for="ch" forName="Image1" refType="h" fact="0.0843"/>
              <dgm:constr type="w" for="ch" forName="Image1" refType="w" fact="0.1793"/>
              <dgm:constr type="h" for="ch" forName="Image1" refType="h" fact="0.255"/>
              <dgm:constr type="r" for="ch" forName="Image2" refType="w" fact="0.4339"/>
              <dgm:constr type="t" for="ch" forName="Image2" refType="h" fact="0.3744"/>
              <dgm:constr type="w" for="ch" forName="Image2" refType="w" fact="0.1793"/>
              <dgm:constr type="h" for="ch" forName="Image2" refType="h" fact="0.255"/>
              <dgm:constr type="r" for="ch" forName="Image3" refType="w" fact="0.5032"/>
              <dgm:constr type="t" for="ch" forName="Image3" refType="h" fact="0.6686"/>
              <dgm:constr type="w" for="ch" forName="Image3" refType="w" fact="0.1793"/>
              <dgm:constr type="h" for="ch" forName="Image3" refType="h" fact="0.255"/>
              <dgm:constr type="r" for="ch" forName="Child1" refType="w" fact="0.3103"/>
              <dgm:constr type="t" for="ch" forName="Child1" refType="h" fact="0.0884"/>
              <dgm:constr type="w" for="ch" forName="Child1" refType="w" fact="0.24"/>
              <dgm:constr type="h" for="ch" forName="Child1" refType="h" fact="0.2468"/>
              <dgm:constr type="r" for="ch" forName="Child2" refType="w" fact="0.24"/>
              <dgm:constr type="t" for="ch" forName="Child2" refType="h" fact="0.378"/>
              <dgm:constr type="w" for="ch" forName="Child2" refType="w" fact="0.24"/>
              <dgm:constr type="h" for="ch" forName="Child2" refType="h" fact="0.2468"/>
              <dgm:constr type="r" for="ch" forName="Child3" refType="w" fact="0.3103"/>
              <dgm:constr type="t" for="ch" forName="Child3" refType="h" fact="0.6738"/>
              <dgm:constr type="w" for="ch" forName="Child3" refType="w" fact="0.24"/>
              <dgm:constr type="h" for="ch" forName="Child3" refType="h" fact="0.2468"/>
            </dgm:constrLst>
          </dgm:if>
          <dgm:else name="Name15">
            <dgm:alg type="composite">
              <dgm:param type="ar" val="1.2852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" refType="w"/>
              <dgm:constr type="t" for="ch" forName="Accent" refType="h" fact="0.0361"/>
              <dgm:constr type="w" for="ch" forName="Accent" refType="w" fact="0.6865"/>
              <dgm:constr type="h" for="ch" forName="Accent" refType="h" fact="0.9197"/>
              <dgm:constr type="r" for="ch" forName="Parent" refType="w" fact="0.8244"/>
              <dgm:constr type="t" for="ch" forName="Parent" refType="h" fact="0.2795"/>
              <dgm:constr type="w" for="ch" forName="Parent" refType="w" fact="0.3406"/>
              <dgm:constr type="h" for="ch" forName="Parent" refType="h" fact="0.4377"/>
              <dgm:constr type="r" for="ch" forName="Image1" refType="w" fact="0.575"/>
              <dgm:constr type="t" for="ch" forName="Image1" refType="h" fact="0"/>
              <dgm:constr type="w" for="ch" forName="Image1" refType="w" fact="0.1825"/>
              <dgm:constr type="h" for="ch" forName="Image1" refType="h" fact="0.2345"/>
              <dgm:constr type="r" for="ch" forName="Image2" refType="w" fact="0.4402"/>
              <dgm:constr type="t" for="ch" forName="Image2" refType="h" fact="0.2184"/>
              <dgm:constr type="w" for="ch" forName="Image2" refType="w" fact="0.1825"/>
              <dgm:constr type="h" for="ch" forName="Image2" refType="h" fact="0.2345"/>
              <dgm:constr type="r" for="ch" forName="Image3" refType="w" fact="0.4409"/>
              <dgm:constr type="t" for="ch" forName="Image3" refType="h" fact="0.5395"/>
              <dgm:constr type="w" for="ch" forName="Image3" refType="w" fact="0.1825"/>
              <dgm:constr type="h" for="ch" forName="Image3" refType="h" fact="0.2345"/>
              <dgm:constr type="r" for="ch" forName="Image4" refType="w" fact="0.575"/>
              <dgm:constr type="t" for="ch" forName="Image4" refType="h" fact="0.7655"/>
              <dgm:constr type="w" for="ch" forName="Image4" refType="w" fact="0.1825"/>
              <dgm:constr type="h" for="ch" forName="Image4" refType="h" fact="0.2345"/>
              <dgm:constr type="r" for="ch" forName="Child1" refType="w" fact="0.3786"/>
              <dgm:constr type="t" for="ch" forName="Child1" refType="h" fact="0.003"/>
              <dgm:constr type="w" for="ch" forName="Child1" refType="w" fact="0.2443"/>
              <dgm:constr type="h" for="ch" forName="Child1" refType="h" fact="0.227"/>
              <dgm:constr type="r" for="ch" forName="Child2" refType="w" fact="0.2443"/>
              <dgm:constr type="t" for="ch" forName="Child2" refType="h" fact="0.2225"/>
              <dgm:constr type="w" for="ch" forName="Child2" refType="w" fact="0.2443"/>
              <dgm:constr type="h" for="ch" forName="Child2" refType="h" fact="0.227"/>
              <dgm:constr type="r" for="ch" forName="Child3" refType="w" fact="0.2443"/>
              <dgm:constr type="t" for="ch" forName="Child3" refType="h" fact="0.5433"/>
              <dgm:constr type="w" for="ch" forName="Child3" refType="w" fact="0.2443"/>
              <dgm:constr type="h" for="ch" forName="Child3" refType="h" fact="0.227"/>
              <dgm:constr type="r" for="ch" forName="Child4" refType="w" fact="0.3786"/>
              <dgm:constr type="t" for="ch" forName="Child4" refType="h" fact="0.7703"/>
              <dgm:constr type="w" for="ch" forName="Child4" refType="w" fact="0.2443"/>
              <dgm:constr type="h" for="ch" forName="Child4" refType="h" fact="0.227"/>
            </dgm:constrLst>
          </dgm:else>
        </dgm:choose>
      </dgm:else>
    </dgm:choose>
    <dgm:forEach name="wrapper" axis="self" ptType="parTrans">
      <dgm:forEach name="ImageRepeat" axis="self">
        <dgm:layoutNode name="Image" styleLbl="fgImgPlace1">
          <dgm:alg type="sp"/>
          <dgm:shape xmlns:r="http://schemas.openxmlformats.org/officeDocument/2006/relationships" type="ellipse" r:blip="" blipPhldr="1">
            <dgm:adjLst/>
          </dgm:shape>
          <dgm:presOf/>
        </dgm:layoutNode>
      </dgm:forEach>
    </dgm:forEach>
    <dgm:forEach name="Name16" axis="ch" ptType="node" cnt="1">
      <dgm:layoutNode name="Parent" styleLbl="node1">
        <dgm:varLst>
          <dgm:chMax val="4"/>
          <dgm:chPref val="3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7" axis="ch ch" ptType="node node" st="1 1" cnt="1 1">
      <dgm:layoutNode name="Accent" styleLbl="node1">
        <dgm:alg type="sp"/>
        <dgm:choose name="Name18">
          <dgm:if name="Name19" func="var" arg="dir" op="equ" val="norm">
            <dgm:choose name="Name20">
              <dgm:if name="Name21" axis="followSib" ptType="node" func="cnt" op="equ" val="0">
                <dgm:shape xmlns:r="http://schemas.openxmlformats.org/officeDocument/2006/relationships" type="blockArc" r:blip="">
                  <dgm:adjLst>
                    <dgm:adj idx="1" val="-49.0368"/>
                    <dgm:adj idx="2" val="49.4265"/>
                    <dgm:adj idx="3" val="0.0564"/>
                  </dgm:adjLst>
                </dgm:shape>
              </dgm:if>
              <dgm:if name="Name22" axis="followSib" ptType="node" func="cnt" op="equ" val="1">
                <dgm:shape xmlns:r="http://schemas.openxmlformats.org/officeDocument/2006/relationships" type="blockArc" r:blip="">
                  <dgm:adjLst>
                    <dgm:adj idx="1" val="-64.2028"/>
                    <dgm:adj idx="2" val="64.5456"/>
                    <dgm:adj idx="3" val="0.0558"/>
                  </dgm:adjLst>
                </dgm:shape>
              </dgm:if>
              <dgm:if name="Name23" axis="followSib" ptType="node" func="cnt" op="equ" val="2">
                <dgm:shape xmlns:r="http://schemas.openxmlformats.org/officeDocument/2006/relationships" type="blockArc" r:blip="">
                  <dgm:adjLst>
                    <dgm:adj idx="1" val="-67.8702"/>
                    <dgm:adj idx="2" val="68.6519"/>
                    <dgm:adj idx="3" val="0.0575"/>
                  </dgm:adjLst>
                </dgm:shape>
              </dgm:if>
              <dgm:else name="Name24">
                <dgm:shape xmlns:r="http://schemas.openxmlformats.org/officeDocument/2006/relationships" type="blockArc" r:blip="">
                  <dgm:adjLst>
                    <dgm:adj idx="1" val="-84.8426"/>
                    <dgm:adj idx="2" val="84.8009"/>
                    <dgm:adj idx="3" val="0.0524"/>
                  </dgm:adjLst>
                </dgm:shape>
              </dgm:else>
            </dgm:choose>
          </dgm:if>
          <dgm:else name="Name25">
            <dgm:choose name="Name26">
              <dgm:if name="Name27" axis="followSib" ptType="node" func="cnt" op="equ" val="0">
                <dgm:shape xmlns:r="http://schemas.openxmlformats.org/officeDocument/2006/relationships" rot="180" type="blockArc" r:blip="">
                  <dgm:adjLst>
                    <dgm:adj idx="1" val="-49.0368"/>
                    <dgm:adj idx="2" val="49.4265"/>
                    <dgm:adj idx="3" val="0.0564"/>
                  </dgm:adjLst>
                </dgm:shape>
              </dgm:if>
              <dgm:if name="Name28" axis="followSib" ptType="node" func="cnt" op="equ" val="1">
                <dgm:shape xmlns:r="http://schemas.openxmlformats.org/officeDocument/2006/relationships" rot="180" type="blockArc" r:blip="">
                  <dgm:adjLst>
                    <dgm:adj idx="1" val="-64.2028"/>
                    <dgm:adj idx="2" val="64.5456"/>
                    <dgm:adj idx="3" val="0.0558"/>
                  </dgm:adjLst>
                </dgm:shape>
              </dgm:if>
              <dgm:if name="Name29" axis="followSib" ptType="node" func="cnt" op="equ" val="2">
                <dgm:shape xmlns:r="http://schemas.openxmlformats.org/officeDocument/2006/relationships" rot="180" type="blockArc" r:blip="">
                  <dgm:adjLst>
                    <dgm:adj idx="1" val="-67.8702"/>
                    <dgm:adj idx="2" val="68.6519"/>
                    <dgm:adj idx="3" val="0.0575"/>
                  </dgm:adjLst>
                </dgm:shape>
              </dgm:if>
              <dgm:else name="Name30">
                <dgm:shape xmlns:r="http://schemas.openxmlformats.org/officeDocument/2006/relationships" rot="180" type="blockArc" r:blip="">
                  <dgm:adjLst>
                    <dgm:adj idx="1" val="-84.8426"/>
                    <dgm:adj idx="2" val="84.8009"/>
                    <dgm:adj idx="3" val="0.0524"/>
                  </dgm:adjLst>
                </dgm:shape>
              </dgm:else>
            </dgm:choose>
          </dgm:else>
        </dgm:choose>
        <dgm:presOf/>
      </dgm:layoutNode>
      <dgm:layoutNode name="Image1" styleLbl="fgImgPlace1">
        <dgm:alg type="sp"/>
        <dgm:shape xmlns:r="http://schemas.openxmlformats.org/officeDocument/2006/relationships" type="ellipse" r:blip="" blipPhldr="1">
          <dgm:adjLst/>
        </dgm:shape>
        <dgm:presOf/>
      </dgm:layoutNode>
      <dgm:layoutNode name="Child1" styleLbl="revTx">
        <dgm:varLst>
          <dgm:chMax val="0"/>
          <dgm:chPref val="0"/>
          <dgm:bulletEnabled val="1"/>
        </dgm:varLst>
        <dgm:choose name="Name31">
          <dgm:if name="Name32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33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4" axis="ch ch" ptType="node node" st="1 2" cnt="1 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35" ref="ImageRepeat"/>
      </dgm:layoutNode>
      <dgm:layoutNode name="Child2" styleLbl="revTx">
        <dgm:varLst>
          <dgm:chMax val="0"/>
          <dgm:chPref val="0"/>
          <dgm:bulletEnabled val="1"/>
        </dgm:varLst>
        <dgm:choose name="Name36">
          <dgm:if name="Name37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38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9" axis="ch ch" ptType="node node" st="1 3" cnt="1 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40" ref="ImageRepeat"/>
      </dgm:layoutNode>
      <dgm:layoutNode name="Child3" styleLbl="revTx">
        <dgm:varLst>
          <dgm:chMax val="0"/>
          <dgm:chPref val="0"/>
          <dgm:bulletEnabled val="1"/>
        </dgm:varLst>
        <dgm:choose name="Name41">
          <dgm:if name="Name42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43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4" axis="ch ch" ptType="node node" st="1 4" cnt="1 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45" ref="ImageRepeat"/>
      </dgm:layoutNode>
      <dgm:layoutNode name="Child4" styleLbl="revTx">
        <dgm:varLst>
          <dgm:chMax val="0"/>
          <dgm:chPref val="0"/>
          <dgm:bulletEnabled val="1"/>
        </dgm:varLst>
        <dgm:choose name="Name46">
          <dgm:if name="Name47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48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22909D-EE6B-4ABB-A0F2-D72FA481C02F}" type="datetimeFigureOut">
              <a:rPr lang="en-GB" smtClean="0"/>
              <a:t>22/03/2026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863" y="739775"/>
            <a:ext cx="6583362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689515"/>
            <a:ext cx="533527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D1BBF-293B-4F23-B033-792EEAAB07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3001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99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6998" algn="l" defTabSz="91399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3998" algn="l" defTabSz="91399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0998" algn="l" defTabSz="91399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8003" algn="l" defTabSz="91399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4995" algn="l" defTabSz="91399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004" algn="l" defTabSz="91399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013" algn="l" defTabSz="91399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6013" algn="l" defTabSz="91399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2863" y="739775"/>
            <a:ext cx="6583362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E070488-CA3F-44DC-AC24-EF4133FBF63C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GB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Mental health services including primary care, community mental health and inpatient wards, e.g., St Charles Hospital</a:t>
            </a:r>
          </a:p>
          <a:p>
            <a:endParaRPr lang="en-GB" dirty="0"/>
          </a:p>
          <a:p>
            <a:r>
              <a:rPr lang="en-GB" dirty="0"/>
              <a:t>PCREF: embedding cultural competency in practice, collaborating with community partners, carers and patients to improve access to care for global majority.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7B6F74-3206-4AC4-BD83-F36B9D83951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0969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MHCAS – Mental Health Crisis Assessment Service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7B6F74-3206-4AC4-BD83-F36B9D83951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744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660"/>
          <a:stretch>
            <a:fillRect/>
          </a:stretch>
        </p:blipFill>
        <p:spPr bwMode="auto">
          <a:xfrm>
            <a:off x="0" y="8410126"/>
            <a:ext cx="25622249" cy="599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77797" y="5070077"/>
            <a:ext cx="5511117" cy="3190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85"/>
          <a:stretch>
            <a:fillRect/>
          </a:stretch>
        </p:blipFill>
        <p:spPr bwMode="auto">
          <a:xfrm>
            <a:off x="18777797" y="8713489"/>
            <a:ext cx="5511117" cy="3180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41" t="11899" r="4028" b="16707"/>
          <a:stretch>
            <a:fillRect/>
          </a:stretch>
        </p:blipFill>
        <p:spPr bwMode="auto">
          <a:xfrm>
            <a:off x="15764498" y="53334"/>
            <a:ext cx="9835564" cy="3080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3"/>
          <p:cNvSpPr txBox="1">
            <a:spLocks noChangeArrowheads="1"/>
          </p:cNvSpPr>
          <p:nvPr userDrawn="1"/>
        </p:nvSpPr>
        <p:spPr bwMode="auto">
          <a:xfrm>
            <a:off x="502260" y="12123514"/>
            <a:ext cx="20364464" cy="1866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marL="0" indent="0" algn="l" rtl="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69888" indent="-192088" algn="l" rtl="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bg2"/>
                </a:solidFill>
                <a:latin typeface="+mn-lt"/>
                <a:cs typeface="+mn-cs"/>
              </a:defRPr>
            </a:lvl2pPr>
            <a:lvl3pPr marL="600075" indent="-228600" algn="l" rtl="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bg2"/>
                </a:solidFill>
                <a:latin typeface="+mn-lt"/>
                <a:cs typeface="+mn-cs"/>
              </a:defRPr>
            </a:lvl3pPr>
            <a:lvl4pPr marL="830263" indent="-228600" algn="l" rtl="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bg2"/>
                </a:solidFill>
                <a:latin typeface="+mn-lt"/>
                <a:cs typeface="+mn-cs"/>
              </a:defRPr>
            </a:lvl4pPr>
            <a:lvl5pPr marL="1060450" indent="-228600" algn="l" rtl="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bg2"/>
                </a:solidFill>
                <a:latin typeface="+mn-lt"/>
                <a:cs typeface="+mn-cs"/>
              </a:defRPr>
            </a:lvl5pPr>
            <a:lvl6pPr marL="1517650" indent="-228600" algn="l" rtl="0" fontAlgn="base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bg2"/>
                </a:solidFill>
                <a:latin typeface="+mn-lt"/>
                <a:cs typeface="+mn-cs"/>
              </a:defRPr>
            </a:lvl6pPr>
            <a:lvl7pPr marL="1974850" indent="-228600" algn="l" rtl="0" fontAlgn="base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bg2"/>
                </a:solidFill>
                <a:latin typeface="+mn-lt"/>
                <a:cs typeface="+mn-cs"/>
              </a:defRPr>
            </a:lvl7pPr>
            <a:lvl8pPr marL="2432050" indent="-228600" algn="l" rtl="0" fontAlgn="base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bg2"/>
                </a:solidFill>
                <a:latin typeface="+mn-lt"/>
                <a:cs typeface="+mn-cs"/>
              </a:defRPr>
            </a:lvl8pPr>
            <a:lvl9pPr marL="2889250" indent="-228600" algn="l" rtl="0" fontAlgn="base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bg2"/>
                </a:solidFill>
                <a:latin typeface="+mn-lt"/>
                <a:cs typeface="+mn-cs"/>
              </a:defRPr>
            </a:lvl9pPr>
          </a:lstStyle>
          <a:p>
            <a:pPr defTabSz="914055">
              <a:defRPr/>
            </a:pPr>
            <a:r>
              <a:rPr lang="en-GB" sz="3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Your healthcare closer to home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10561" y="4478192"/>
            <a:ext cx="16934182" cy="1663514"/>
          </a:xfrm>
          <a:prstGeom prst="rect">
            <a:avLst/>
          </a:prstGeom>
        </p:spPr>
        <p:txBody>
          <a:bodyPr/>
          <a:lstStyle>
            <a:lvl1pPr marL="0" marR="0" indent="0" algn="l" defTabSz="1645125" rtl="0" eaLnBrk="0" fontAlgn="base" latinLnBrk="0" hangingPunct="0">
              <a:lnSpc>
                <a:spcPts val="10259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7900">
                <a:solidFill>
                  <a:srgbClr val="0070C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noProof="0" dirty="0"/>
              <a:t>Click to edit Master title</a:t>
            </a:r>
            <a:endParaRPr lang="en-GB" noProof="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10559" y="7200107"/>
            <a:ext cx="11894246" cy="18666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>
                <a:solidFill>
                  <a:srgbClr val="0070C0"/>
                </a:solidFill>
              </a:defRPr>
            </a:lvl1pPr>
          </a:lstStyle>
          <a:p>
            <a:pPr lvl="0"/>
            <a:r>
              <a:rPr lang="en-GB" noProof="0" dirty="0"/>
              <a:t>Click to edit Master subtitle style</a:t>
            </a:r>
          </a:p>
        </p:txBody>
      </p:sp>
      <p:sp>
        <p:nvSpPr>
          <p:cNvPr id="9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6C1831-FF9B-44D7-8539-CCF4E5E893D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45694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280002" y="13346865"/>
            <a:ext cx="5973340" cy="766678"/>
          </a:xfrm>
          <a:prstGeom prst="rect">
            <a:avLst/>
          </a:prstGeom>
        </p:spPr>
        <p:txBody>
          <a:bodyPr lIns="164509" tIns="82260" rIns="164509" bIns="8226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914055"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746676" y="13346865"/>
            <a:ext cx="8106674" cy="766678"/>
          </a:xfrm>
          <a:prstGeom prst="rect">
            <a:avLst/>
          </a:prstGeom>
        </p:spPr>
        <p:txBody>
          <a:bodyPr lIns="164509" tIns="82260" rIns="164509" bIns="8226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914055"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6954A-BD0E-41B8-A233-C941257A494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62861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037" y="573342"/>
            <a:ext cx="8422232" cy="2440036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8899" y="573369"/>
            <a:ext cx="14311125" cy="12290183"/>
          </a:xfrm>
        </p:spPr>
        <p:txBody>
          <a:bodyPr/>
          <a:lstStyle>
            <a:lvl1pPr>
              <a:defRPr sz="5800"/>
            </a:lvl1pPr>
            <a:lvl2pPr>
              <a:defRPr sz="5000"/>
            </a:lvl2pPr>
            <a:lvl3pPr>
              <a:defRPr sz="43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80037" y="3013404"/>
            <a:ext cx="8422232" cy="9850147"/>
          </a:xfrm>
        </p:spPr>
        <p:txBody>
          <a:bodyPr/>
          <a:lstStyle>
            <a:lvl1pPr marL="0" indent="0">
              <a:buNone/>
              <a:defRPr sz="2500"/>
            </a:lvl1pPr>
            <a:lvl2pPr marL="822566" indent="0">
              <a:buNone/>
              <a:defRPr sz="2200"/>
            </a:lvl2pPr>
            <a:lvl3pPr marL="1645125" indent="0">
              <a:buNone/>
              <a:defRPr sz="1800"/>
            </a:lvl3pPr>
            <a:lvl4pPr marL="2467686" indent="0">
              <a:buNone/>
              <a:defRPr sz="1600"/>
            </a:lvl4pPr>
            <a:lvl5pPr marL="3290243" indent="0">
              <a:buNone/>
              <a:defRPr sz="1600"/>
            </a:lvl5pPr>
            <a:lvl6pPr marL="4112809" indent="0">
              <a:buNone/>
              <a:defRPr sz="1600"/>
            </a:lvl6pPr>
            <a:lvl7pPr marL="4935374" indent="0">
              <a:buNone/>
              <a:defRPr sz="1600"/>
            </a:lvl7pPr>
            <a:lvl8pPr marL="5757920" indent="0">
              <a:buNone/>
              <a:defRPr sz="1600"/>
            </a:lvl8pPr>
            <a:lvl9pPr marL="6580486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80002" y="13346865"/>
            <a:ext cx="5973340" cy="766678"/>
          </a:xfrm>
          <a:prstGeom prst="rect">
            <a:avLst/>
          </a:prstGeom>
        </p:spPr>
        <p:txBody>
          <a:bodyPr lIns="164509" tIns="82260" rIns="164509" bIns="8226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914055"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746676" y="13346865"/>
            <a:ext cx="8106674" cy="766678"/>
          </a:xfrm>
          <a:prstGeom prst="rect">
            <a:avLst/>
          </a:prstGeom>
        </p:spPr>
        <p:txBody>
          <a:bodyPr lIns="164509" tIns="82260" rIns="164509" bIns="8226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914055"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2E4EC-0F13-4DF7-9EAA-77F34588DFF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0995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783" y="10080150"/>
            <a:ext cx="15360015" cy="1190019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17783" y="1286686"/>
            <a:ext cx="15360015" cy="8640128"/>
          </a:xfrm>
        </p:spPr>
        <p:txBody>
          <a:bodyPr rtlCol="0">
            <a:normAutofit/>
          </a:bodyPr>
          <a:lstStyle>
            <a:lvl1pPr marL="0" indent="0">
              <a:buNone/>
              <a:defRPr sz="5800"/>
            </a:lvl1pPr>
            <a:lvl2pPr marL="822566" indent="0">
              <a:buNone/>
              <a:defRPr sz="5000"/>
            </a:lvl2pPr>
            <a:lvl3pPr marL="1645125" indent="0">
              <a:buNone/>
              <a:defRPr sz="4300"/>
            </a:lvl3pPr>
            <a:lvl4pPr marL="2467686" indent="0">
              <a:buNone/>
              <a:defRPr sz="3600"/>
            </a:lvl4pPr>
            <a:lvl5pPr marL="3290243" indent="0">
              <a:buNone/>
              <a:defRPr sz="3600"/>
            </a:lvl5pPr>
            <a:lvl6pPr marL="4112809" indent="0">
              <a:buNone/>
              <a:defRPr sz="3600"/>
            </a:lvl6pPr>
            <a:lvl7pPr marL="4935374" indent="0">
              <a:buNone/>
              <a:defRPr sz="3600"/>
            </a:lvl7pPr>
            <a:lvl8pPr marL="5757920" indent="0">
              <a:buNone/>
              <a:defRPr sz="3600"/>
            </a:lvl8pPr>
            <a:lvl9pPr marL="6580486" indent="0">
              <a:buNone/>
              <a:defRPr sz="36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783" y="11270168"/>
            <a:ext cx="15360015" cy="1690024"/>
          </a:xfrm>
        </p:spPr>
        <p:txBody>
          <a:bodyPr/>
          <a:lstStyle>
            <a:lvl1pPr marL="0" indent="0">
              <a:buNone/>
              <a:defRPr sz="2500"/>
            </a:lvl1pPr>
            <a:lvl2pPr marL="822566" indent="0">
              <a:buNone/>
              <a:defRPr sz="2200"/>
            </a:lvl2pPr>
            <a:lvl3pPr marL="1645125" indent="0">
              <a:buNone/>
              <a:defRPr sz="1800"/>
            </a:lvl3pPr>
            <a:lvl4pPr marL="2467686" indent="0">
              <a:buNone/>
              <a:defRPr sz="1600"/>
            </a:lvl4pPr>
            <a:lvl5pPr marL="3290243" indent="0">
              <a:buNone/>
              <a:defRPr sz="1600"/>
            </a:lvl5pPr>
            <a:lvl6pPr marL="4112809" indent="0">
              <a:buNone/>
              <a:defRPr sz="1600"/>
            </a:lvl6pPr>
            <a:lvl7pPr marL="4935374" indent="0">
              <a:buNone/>
              <a:defRPr sz="1600"/>
            </a:lvl7pPr>
            <a:lvl8pPr marL="5757920" indent="0">
              <a:buNone/>
              <a:defRPr sz="1600"/>
            </a:lvl8pPr>
            <a:lvl9pPr marL="6580486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80002" y="13346865"/>
            <a:ext cx="5973340" cy="766678"/>
          </a:xfrm>
          <a:prstGeom prst="rect">
            <a:avLst/>
          </a:prstGeom>
        </p:spPr>
        <p:txBody>
          <a:bodyPr lIns="164509" tIns="82260" rIns="164509" bIns="8226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914055"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746676" y="13346865"/>
            <a:ext cx="8106674" cy="766678"/>
          </a:xfrm>
          <a:prstGeom prst="rect">
            <a:avLst/>
          </a:prstGeom>
        </p:spPr>
        <p:txBody>
          <a:bodyPr lIns="164509" tIns="82260" rIns="164509" bIns="8226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914055"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A2711-E099-43D1-9894-73AEE8CD76F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835285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80002" y="13346865"/>
            <a:ext cx="5973340" cy="766678"/>
          </a:xfrm>
          <a:prstGeom prst="rect">
            <a:avLst/>
          </a:prstGeom>
        </p:spPr>
        <p:txBody>
          <a:bodyPr lIns="164509" tIns="82260" rIns="164509" bIns="8226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914055"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746676" y="13346865"/>
            <a:ext cx="8106674" cy="766678"/>
          </a:xfrm>
          <a:prstGeom prst="rect">
            <a:avLst/>
          </a:prstGeom>
        </p:spPr>
        <p:txBody>
          <a:bodyPr lIns="164509" tIns="82260" rIns="164509" bIns="8226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914055"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3CF1B-0085-4AD7-AC43-2424B31498E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449223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560017" y="576677"/>
            <a:ext cx="5760006" cy="1228684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80002" y="576677"/>
            <a:ext cx="16853349" cy="1228684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80002" y="13346865"/>
            <a:ext cx="5973340" cy="766678"/>
          </a:xfrm>
          <a:prstGeom prst="rect">
            <a:avLst/>
          </a:prstGeom>
        </p:spPr>
        <p:txBody>
          <a:bodyPr lIns="164509" tIns="82260" rIns="164509" bIns="8226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914055"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746676" y="13346865"/>
            <a:ext cx="8106674" cy="766678"/>
          </a:xfrm>
          <a:prstGeom prst="rect">
            <a:avLst/>
          </a:prstGeom>
        </p:spPr>
        <p:txBody>
          <a:bodyPr lIns="164509" tIns="82260" rIns="164509" bIns="8226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914055"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D95656-5F25-4BE4-8674-5B9C445BF20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04487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003" y="2356703"/>
            <a:ext cx="19200019" cy="5013407"/>
          </a:xfrm>
        </p:spPr>
        <p:txBody>
          <a:bodyPr anchor="b"/>
          <a:lstStyle>
            <a:lvl1pPr algn="ctr">
              <a:defRPr sz="125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003" y="7563446"/>
            <a:ext cx="19200019" cy="3476717"/>
          </a:xfrm>
        </p:spPr>
        <p:txBody>
          <a:bodyPr/>
          <a:lstStyle>
            <a:lvl1pPr marL="0" indent="0" algn="ctr">
              <a:buNone/>
              <a:defRPr sz="5039"/>
            </a:lvl1pPr>
            <a:lvl2pPr marL="959983" indent="0" algn="ctr">
              <a:buNone/>
              <a:defRPr sz="4199"/>
            </a:lvl2pPr>
            <a:lvl3pPr marL="1919966" indent="0" algn="ctr">
              <a:buNone/>
              <a:defRPr sz="3779"/>
            </a:lvl3pPr>
            <a:lvl4pPr marL="2879949" indent="0" algn="ctr">
              <a:buNone/>
              <a:defRPr sz="3360"/>
            </a:lvl4pPr>
            <a:lvl5pPr marL="3839931" indent="0" algn="ctr">
              <a:buNone/>
              <a:defRPr sz="3360"/>
            </a:lvl5pPr>
            <a:lvl6pPr marL="4799914" indent="0" algn="ctr">
              <a:buNone/>
              <a:defRPr sz="3360"/>
            </a:lvl6pPr>
            <a:lvl7pPr marL="5759897" indent="0" algn="ctr">
              <a:buNone/>
              <a:defRPr sz="3360"/>
            </a:lvl7pPr>
            <a:lvl8pPr marL="6719880" indent="0" algn="ctr">
              <a:buNone/>
              <a:defRPr sz="3360"/>
            </a:lvl8pPr>
            <a:lvl9pPr marL="7679863" indent="0" algn="ctr">
              <a:buNone/>
              <a:defRPr sz="3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4472F-B7BC-4B1F-A62B-D24536B0D638}" type="datetimeFigureOut">
              <a:rPr lang="en-GB" smtClean="0"/>
              <a:t>22/03/2026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AB042-A7E6-4D26-BB14-7750A01BE9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8458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4472F-B7BC-4B1F-A62B-D24536B0D638}" type="datetimeFigureOut">
              <a:rPr lang="en-GB" smtClean="0"/>
              <a:t>22/03/2026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AB042-A7E6-4D26-BB14-7750A01BE9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83206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6668" y="3590055"/>
            <a:ext cx="22080022" cy="5990088"/>
          </a:xfrm>
        </p:spPr>
        <p:txBody>
          <a:bodyPr anchor="b"/>
          <a:lstStyle>
            <a:lvl1pPr>
              <a:defRPr sz="125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46668" y="9636811"/>
            <a:ext cx="22080022" cy="3150046"/>
          </a:xfrm>
        </p:spPr>
        <p:txBody>
          <a:bodyPr/>
          <a:lstStyle>
            <a:lvl1pPr marL="0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1pPr>
            <a:lvl2pPr marL="959983" indent="0">
              <a:buNone/>
              <a:defRPr sz="4199">
                <a:solidFill>
                  <a:schemeClr val="tx1">
                    <a:tint val="75000"/>
                  </a:schemeClr>
                </a:solidFill>
              </a:defRPr>
            </a:lvl2pPr>
            <a:lvl3pPr marL="1919966" indent="0">
              <a:buNone/>
              <a:defRPr sz="3779">
                <a:solidFill>
                  <a:schemeClr val="tx1">
                    <a:tint val="75000"/>
                  </a:schemeClr>
                </a:solidFill>
              </a:defRPr>
            </a:lvl3pPr>
            <a:lvl4pPr marL="2879949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4pPr>
            <a:lvl5pPr marL="3839931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5pPr>
            <a:lvl6pPr marL="4799914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6pPr>
            <a:lvl7pPr marL="5759897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7pPr>
            <a:lvl8pPr marL="6719880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8pPr>
            <a:lvl9pPr marL="7679863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4472F-B7BC-4B1F-A62B-D24536B0D638}" type="datetimeFigureOut">
              <a:rPr lang="en-GB" smtClean="0"/>
              <a:t>22/03/2026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AB042-A7E6-4D26-BB14-7750A01BE9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55472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60002" y="3833390"/>
            <a:ext cx="10880011" cy="91368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60012" y="3833390"/>
            <a:ext cx="10880011" cy="91368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4472F-B7BC-4B1F-A62B-D24536B0D638}" type="datetimeFigureOut">
              <a:rPr lang="en-GB" smtClean="0"/>
              <a:t>22/03/2026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AB042-A7E6-4D26-BB14-7750A01BE9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50670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336" y="766679"/>
            <a:ext cx="22080022" cy="27833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3337" y="3530053"/>
            <a:ext cx="10830010" cy="1730025"/>
          </a:xfrm>
        </p:spPr>
        <p:txBody>
          <a:bodyPr anchor="b"/>
          <a:lstStyle>
            <a:lvl1pPr marL="0" indent="0">
              <a:buNone/>
              <a:defRPr sz="5039" b="1"/>
            </a:lvl1pPr>
            <a:lvl2pPr marL="959983" indent="0">
              <a:buNone/>
              <a:defRPr sz="4199" b="1"/>
            </a:lvl2pPr>
            <a:lvl3pPr marL="1919966" indent="0">
              <a:buNone/>
              <a:defRPr sz="3779" b="1"/>
            </a:lvl3pPr>
            <a:lvl4pPr marL="2879949" indent="0">
              <a:buNone/>
              <a:defRPr sz="3360" b="1"/>
            </a:lvl4pPr>
            <a:lvl5pPr marL="3839931" indent="0">
              <a:buNone/>
              <a:defRPr sz="3360" b="1"/>
            </a:lvl5pPr>
            <a:lvl6pPr marL="4799914" indent="0">
              <a:buNone/>
              <a:defRPr sz="3360" b="1"/>
            </a:lvl6pPr>
            <a:lvl7pPr marL="5759897" indent="0">
              <a:buNone/>
              <a:defRPr sz="3360" b="1"/>
            </a:lvl7pPr>
            <a:lvl8pPr marL="6719880" indent="0">
              <a:buNone/>
              <a:defRPr sz="3360" b="1"/>
            </a:lvl8pPr>
            <a:lvl9pPr marL="7679863" indent="0">
              <a:buNone/>
              <a:defRPr sz="3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63337" y="5260078"/>
            <a:ext cx="10830010" cy="77367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960013" y="3530053"/>
            <a:ext cx="10883345" cy="1730025"/>
          </a:xfrm>
        </p:spPr>
        <p:txBody>
          <a:bodyPr anchor="b"/>
          <a:lstStyle>
            <a:lvl1pPr marL="0" indent="0">
              <a:buNone/>
              <a:defRPr sz="5039" b="1"/>
            </a:lvl1pPr>
            <a:lvl2pPr marL="959983" indent="0">
              <a:buNone/>
              <a:defRPr sz="4199" b="1"/>
            </a:lvl2pPr>
            <a:lvl3pPr marL="1919966" indent="0">
              <a:buNone/>
              <a:defRPr sz="3779" b="1"/>
            </a:lvl3pPr>
            <a:lvl4pPr marL="2879949" indent="0">
              <a:buNone/>
              <a:defRPr sz="3360" b="1"/>
            </a:lvl4pPr>
            <a:lvl5pPr marL="3839931" indent="0">
              <a:buNone/>
              <a:defRPr sz="3360" b="1"/>
            </a:lvl5pPr>
            <a:lvl6pPr marL="4799914" indent="0">
              <a:buNone/>
              <a:defRPr sz="3360" b="1"/>
            </a:lvl6pPr>
            <a:lvl7pPr marL="5759897" indent="0">
              <a:buNone/>
              <a:defRPr sz="3360" b="1"/>
            </a:lvl7pPr>
            <a:lvl8pPr marL="6719880" indent="0">
              <a:buNone/>
              <a:defRPr sz="3360" b="1"/>
            </a:lvl8pPr>
            <a:lvl9pPr marL="7679863" indent="0">
              <a:buNone/>
              <a:defRPr sz="3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960013" y="5260078"/>
            <a:ext cx="10883345" cy="77367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4472F-B7BC-4B1F-A62B-D24536B0D638}" type="datetimeFigureOut">
              <a:rPr lang="en-GB" smtClean="0"/>
              <a:t>22/03/2026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AB042-A7E6-4D26-BB14-7750A01BE9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085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968"/>
          <a:stretch>
            <a:fillRect/>
          </a:stretch>
        </p:blipFill>
        <p:spPr bwMode="auto">
          <a:xfrm>
            <a:off x="1" y="8863473"/>
            <a:ext cx="25600025" cy="5056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4201" y="2815303"/>
            <a:ext cx="24193634" cy="11037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169" y="530036"/>
            <a:ext cx="13838068" cy="1680493"/>
          </a:xfrm>
        </p:spPr>
        <p:txBody>
          <a:bodyPr>
            <a:noAutofit/>
          </a:bodyPr>
          <a:lstStyle>
            <a:lvl1pPr algn="l">
              <a:defRPr sz="5800">
                <a:solidFill>
                  <a:srgbClr val="0070C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DAB1D-40C5-4D49-8DC5-CB4E2C46DA0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068763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4472F-B7BC-4B1F-A62B-D24536B0D638}" type="datetimeFigureOut">
              <a:rPr lang="en-GB" smtClean="0"/>
              <a:t>22/03/2026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AB042-A7E6-4D26-BB14-7750A01BE9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3015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4472F-B7BC-4B1F-A62B-D24536B0D638}" type="datetimeFigureOut">
              <a:rPr lang="en-GB" smtClean="0"/>
              <a:t>22/03/2026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AB042-A7E6-4D26-BB14-7750A01BE9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41165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337" y="960014"/>
            <a:ext cx="8256674" cy="3360050"/>
          </a:xfrm>
        </p:spPr>
        <p:txBody>
          <a:bodyPr anchor="b"/>
          <a:lstStyle>
            <a:lvl1pPr>
              <a:defRPr sz="67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83345" y="2073365"/>
            <a:ext cx="12960013" cy="10233485"/>
          </a:xfrm>
        </p:spPr>
        <p:txBody>
          <a:bodyPr/>
          <a:lstStyle>
            <a:lvl1pPr>
              <a:defRPr sz="6719"/>
            </a:lvl1pPr>
            <a:lvl2pPr>
              <a:defRPr sz="5879"/>
            </a:lvl2pPr>
            <a:lvl3pPr>
              <a:defRPr sz="5039"/>
            </a:lvl3pPr>
            <a:lvl4pPr>
              <a:defRPr sz="4199"/>
            </a:lvl4pPr>
            <a:lvl5pPr>
              <a:defRPr sz="4199"/>
            </a:lvl5pPr>
            <a:lvl6pPr>
              <a:defRPr sz="4199"/>
            </a:lvl6pPr>
            <a:lvl7pPr>
              <a:defRPr sz="4199"/>
            </a:lvl7pPr>
            <a:lvl8pPr>
              <a:defRPr sz="4199"/>
            </a:lvl8pPr>
            <a:lvl9pPr>
              <a:defRPr sz="41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63337" y="4320064"/>
            <a:ext cx="8256674" cy="8003453"/>
          </a:xfrm>
        </p:spPr>
        <p:txBody>
          <a:bodyPr/>
          <a:lstStyle>
            <a:lvl1pPr marL="0" indent="0">
              <a:buNone/>
              <a:defRPr sz="3360"/>
            </a:lvl1pPr>
            <a:lvl2pPr marL="959983" indent="0">
              <a:buNone/>
              <a:defRPr sz="2940"/>
            </a:lvl2pPr>
            <a:lvl3pPr marL="1919966" indent="0">
              <a:buNone/>
              <a:defRPr sz="2520"/>
            </a:lvl3pPr>
            <a:lvl4pPr marL="2879949" indent="0">
              <a:buNone/>
              <a:defRPr sz="2100"/>
            </a:lvl4pPr>
            <a:lvl5pPr marL="3839931" indent="0">
              <a:buNone/>
              <a:defRPr sz="2100"/>
            </a:lvl5pPr>
            <a:lvl6pPr marL="4799914" indent="0">
              <a:buNone/>
              <a:defRPr sz="2100"/>
            </a:lvl6pPr>
            <a:lvl7pPr marL="5759897" indent="0">
              <a:buNone/>
              <a:defRPr sz="2100"/>
            </a:lvl7pPr>
            <a:lvl8pPr marL="6719880" indent="0">
              <a:buNone/>
              <a:defRPr sz="2100"/>
            </a:lvl8pPr>
            <a:lvl9pPr marL="7679863" indent="0">
              <a:buNone/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4472F-B7BC-4B1F-A62B-D24536B0D638}" type="datetimeFigureOut">
              <a:rPr lang="en-GB" smtClean="0"/>
              <a:t>22/03/2026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AB042-A7E6-4D26-BB14-7750A01BE9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3690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337" y="960014"/>
            <a:ext cx="8256674" cy="3360050"/>
          </a:xfrm>
        </p:spPr>
        <p:txBody>
          <a:bodyPr anchor="b"/>
          <a:lstStyle>
            <a:lvl1pPr>
              <a:defRPr sz="67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883345" y="2073365"/>
            <a:ext cx="12960013" cy="10233485"/>
          </a:xfrm>
        </p:spPr>
        <p:txBody>
          <a:bodyPr anchor="t"/>
          <a:lstStyle>
            <a:lvl1pPr marL="0" indent="0">
              <a:buNone/>
              <a:defRPr sz="6719"/>
            </a:lvl1pPr>
            <a:lvl2pPr marL="959983" indent="0">
              <a:buNone/>
              <a:defRPr sz="5879"/>
            </a:lvl2pPr>
            <a:lvl3pPr marL="1919966" indent="0">
              <a:buNone/>
              <a:defRPr sz="5039"/>
            </a:lvl3pPr>
            <a:lvl4pPr marL="2879949" indent="0">
              <a:buNone/>
              <a:defRPr sz="4199"/>
            </a:lvl4pPr>
            <a:lvl5pPr marL="3839931" indent="0">
              <a:buNone/>
              <a:defRPr sz="4199"/>
            </a:lvl5pPr>
            <a:lvl6pPr marL="4799914" indent="0">
              <a:buNone/>
              <a:defRPr sz="4199"/>
            </a:lvl6pPr>
            <a:lvl7pPr marL="5759897" indent="0">
              <a:buNone/>
              <a:defRPr sz="4199"/>
            </a:lvl7pPr>
            <a:lvl8pPr marL="6719880" indent="0">
              <a:buNone/>
              <a:defRPr sz="4199"/>
            </a:lvl8pPr>
            <a:lvl9pPr marL="7679863" indent="0">
              <a:buNone/>
              <a:defRPr sz="41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63337" y="4320064"/>
            <a:ext cx="8256674" cy="8003453"/>
          </a:xfrm>
        </p:spPr>
        <p:txBody>
          <a:bodyPr/>
          <a:lstStyle>
            <a:lvl1pPr marL="0" indent="0">
              <a:buNone/>
              <a:defRPr sz="3360"/>
            </a:lvl1pPr>
            <a:lvl2pPr marL="959983" indent="0">
              <a:buNone/>
              <a:defRPr sz="2940"/>
            </a:lvl2pPr>
            <a:lvl3pPr marL="1919966" indent="0">
              <a:buNone/>
              <a:defRPr sz="2520"/>
            </a:lvl3pPr>
            <a:lvl4pPr marL="2879949" indent="0">
              <a:buNone/>
              <a:defRPr sz="2100"/>
            </a:lvl4pPr>
            <a:lvl5pPr marL="3839931" indent="0">
              <a:buNone/>
              <a:defRPr sz="2100"/>
            </a:lvl5pPr>
            <a:lvl6pPr marL="4799914" indent="0">
              <a:buNone/>
              <a:defRPr sz="2100"/>
            </a:lvl6pPr>
            <a:lvl7pPr marL="5759897" indent="0">
              <a:buNone/>
              <a:defRPr sz="2100"/>
            </a:lvl7pPr>
            <a:lvl8pPr marL="6719880" indent="0">
              <a:buNone/>
              <a:defRPr sz="2100"/>
            </a:lvl8pPr>
            <a:lvl9pPr marL="7679863" indent="0">
              <a:buNone/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4472F-B7BC-4B1F-A62B-D24536B0D638}" type="datetimeFigureOut">
              <a:rPr lang="en-GB" smtClean="0"/>
              <a:t>22/03/2026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AB042-A7E6-4D26-BB14-7750A01BE9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40291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4472F-B7BC-4B1F-A62B-D24536B0D638}" type="datetimeFigureOut">
              <a:rPr lang="en-GB" smtClean="0"/>
              <a:t>22/03/2026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AB042-A7E6-4D26-BB14-7750A01BE9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23919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320018" y="766678"/>
            <a:ext cx="5520005" cy="1220351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60002" y="766678"/>
            <a:ext cx="16240016" cy="1220351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4472F-B7BC-4B1F-A62B-D24536B0D638}" type="datetimeFigureOut">
              <a:rPr lang="en-GB" smtClean="0"/>
              <a:t>22/03/2026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AB042-A7E6-4D26-BB14-7750A01BE9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63251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bg>
      <p:bgPr>
        <a:blipFill rotWithShape="1">
          <a:blip r:embed="rId2">
            <a:alphaModFix amt="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280002" y="2059303"/>
            <a:ext cx="23040023" cy="1360801"/>
          </a:xfrm>
          <a:prstGeom prst="rect">
            <a:avLst/>
          </a:prstGeom>
        </p:spPr>
        <p:txBody>
          <a:bodyPr/>
          <a:lstStyle>
            <a:lvl1pPr algn="l">
              <a:defRPr sz="5669" b="1">
                <a:solidFill>
                  <a:srgbClr val="00395A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280002" y="3722506"/>
            <a:ext cx="23040023" cy="9072008"/>
          </a:xfrm>
          <a:prstGeom prst="rect">
            <a:avLst/>
          </a:prstGeom>
        </p:spPr>
        <p:txBody>
          <a:bodyPr/>
          <a:lstStyle>
            <a:lvl1pPr>
              <a:defRPr sz="3780" b="1">
                <a:solidFill>
                  <a:schemeClr val="tx2"/>
                </a:solidFill>
                <a:latin typeface="Arial"/>
                <a:cs typeface="Arial"/>
              </a:defRPr>
            </a:lvl1pPr>
            <a:lvl2pPr>
              <a:defRPr sz="3150" b="1">
                <a:solidFill>
                  <a:srgbClr val="007C92"/>
                </a:solidFill>
                <a:latin typeface="Arial"/>
                <a:cs typeface="Arial"/>
              </a:defRPr>
            </a:lvl2pPr>
            <a:lvl3pPr>
              <a:defRPr sz="3150" b="1">
                <a:solidFill>
                  <a:srgbClr val="007C92"/>
                </a:solidFill>
                <a:latin typeface="Arial"/>
                <a:cs typeface="Arial"/>
              </a:defRPr>
            </a:lvl3pPr>
            <a:lvl4pPr>
              <a:defRPr sz="2835" b="1">
                <a:solidFill>
                  <a:srgbClr val="007C92"/>
                </a:solidFill>
                <a:latin typeface="Arial"/>
                <a:cs typeface="Arial"/>
              </a:defRPr>
            </a:lvl4pPr>
            <a:lvl5pPr>
              <a:defRPr sz="2835" b="1">
                <a:solidFill>
                  <a:srgbClr val="007C92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79828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968"/>
          <a:stretch>
            <a:fillRect/>
          </a:stretch>
        </p:blipFill>
        <p:spPr bwMode="auto">
          <a:xfrm>
            <a:off x="1" y="8863473"/>
            <a:ext cx="25600025" cy="5056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170" y="530036"/>
            <a:ext cx="24393284" cy="1680493"/>
          </a:xfrm>
        </p:spPr>
        <p:txBody>
          <a:bodyPr>
            <a:noAutofit/>
          </a:bodyPr>
          <a:lstStyle>
            <a:lvl1pPr algn="l">
              <a:defRPr sz="6500">
                <a:solidFill>
                  <a:srgbClr val="0070C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4201" y="2815303"/>
            <a:ext cx="24193634" cy="11037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B77B17-C805-496E-B4A9-D03D16CA02E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66429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170" y="530036"/>
            <a:ext cx="24393284" cy="1680493"/>
          </a:xfrm>
        </p:spPr>
        <p:txBody>
          <a:bodyPr>
            <a:noAutofit/>
          </a:bodyPr>
          <a:lstStyle>
            <a:lvl1pPr algn="l">
              <a:defRPr sz="6500">
                <a:solidFill>
                  <a:srgbClr val="0070C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4201" y="2815303"/>
            <a:ext cx="24193634" cy="11037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56D72-90DB-4ECD-BEAC-5D1E4B57112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03639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0003" y="4473407"/>
            <a:ext cx="21760021" cy="308671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40005" y="8160121"/>
            <a:ext cx="17920017" cy="368005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22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451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67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90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1128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9353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57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804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2E13B-36E3-4D14-A4BF-B5E613EB910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55527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2229" y="9253471"/>
            <a:ext cx="21760021" cy="2860042"/>
          </a:xfrm>
        </p:spPr>
        <p:txBody>
          <a:bodyPr anchor="t"/>
          <a:lstStyle>
            <a:lvl1pPr algn="l">
              <a:defRPr sz="72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229" y="6103425"/>
            <a:ext cx="21760021" cy="3150046"/>
          </a:xfrm>
        </p:spPr>
        <p:txBody>
          <a:bodyPr anchor="b"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822566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45125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3pPr>
            <a:lvl4pPr marL="246768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290243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112809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493537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75792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58048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94353-055D-4145-BD59-0E5D807495A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31110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0002" y="3360077"/>
            <a:ext cx="11306678" cy="9503475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013345" y="3360077"/>
            <a:ext cx="11306678" cy="9503475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80002" y="13346865"/>
            <a:ext cx="5973340" cy="766678"/>
          </a:xfrm>
          <a:prstGeom prst="rect">
            <a:avLst/>
          </a:prstGeom>
        </p:spPr>
        <p:txBody>
          <a:bodyPr lIns="164509" tIns="82260" rIns="164509" bIns="8226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914055"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746676" y="13346865"/>
            <a:ext cx="8106674" cy="766678"/>
          </a:xfrm>
          <a:prstGeom prst="rect">
            <a:avLst/>
          </a:prstGeom>
        </p:spPr>
        <p:txBody>
          <a:bodyPr lIns="164509" tIns="82260" rIns="164509" bIns="8226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914055"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97D2F-BE94-4217-9B95-3AE3E99E2E9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72603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004" y="3223382"/>
            <a:ext cx="11311124" cy="1343352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22566" indent="0">
              <a:buNone/>
              <a:defRPr sz="3600" b="1"/>
            </a:lvl2pPr>
            <a:lvl3pPr marL="1645125" indent="0">
              <a:buNone/>
              <a:defRPr sz="3200" b="1"/>
            </a:lvl3pPr>
            <a:lvl4pPr marL="2467686" indent="0">
              <a:buNone/>
              <a:defRPr sz="2900" b="1"/>
            </a:lvl4pPr>
            <a:lvl5pPr marL="3290243" indent="0">
              <a:buNone/>
              <a:defRPr sz="2900" b="1"/>
            </a:lvl5pPr>
            <a:lvl6pPr marL="4112809" indent="0">
              <a:buNone/>
              <a:defRPr sz="2900" b="1"/>
            </a:lvl6pPr>
            <a:lvl7pPr marL="4935374" indent="0">
              <a:buNone/>
              <a:defRPr sz="2900" b="1"/>
            </a:lvl7pPr>
            <a:lvl8pPr marL="5757920" indent="0">
              <a:buNone/>
              <a:defRPr sz="2900" b="1"/>
            </a:lvl8pPr>
            <a:lvl9pPr marL="6580486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0004" y="4566734"/>
            <a:ext cx="11311124" cy="8296790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004459" y="3223382"/>
            <a:ext cx="11315566" cy="1343352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22566" indent="0">
              <a:buNone/>
              <a:defRPr sz="3600" b="1"/>
            </a:lvl2pPr>
            <a:lvl3pPr marL="1645125" indent="0">
              <a:buNone/>
              <a:defRPr sz="3200" b="1"/>
            </a:lvl3pPr>
            <a:lvl4pPr marL="2467686" indent="0">
              <a:buNone/>
              <a:defRPr sz="2900" b="1"/>
            </a:lvl4pPr>
            <a:lvl5pPr marL="3290243" indent="0">
              <a:buNone/>
              <a:defRPr sz="2900" b="1"/>
            </a:lvl5pPr>
            <a:lvl6pPr marL="4112809" indent="0">
              <a:buNone/>
              <a:defRPr sz="2900" b="1"/>
            </a:lvl6pPr>
            <a:lvl7pPr marL="4935374" indent="0">
              <a:buNone/>
              <a:defRPr sz="2900" b="1"/>
            </a:lvl7pPr>
            <a:lvl8pPr marL="5757920" indent="0">
              <a:buNone/>
              <a:defRPr sz="2900" b="1"/>
            </a:lvl8pPr>
            <a:lvl9pPr marL="6580486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004459" y="4566734"/>
            <a:ext cx="11315566" cy="8296790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280002" y="13346865"/>
            <a:ext cx="5973340" cy="766678"/>
          </a:xfrm>
          <a:prstGeom prst="rect">
            <a:avLst/>
          </a:prstGeom>
        </p:spPr>
        <p:txBody>
          <a:bodyPr lIns="164509" tIns="82260" rIns="164509" bIns="8226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914055"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746676" y="13346865"/>
            <a:ext cx="8106674" cy="766678"/>
          </a:xfrm>
          <a:prstGeom prst="rect">
            <a:avLst/>
          </a:prstGeom>
        </p:spPr>
        <p:txBody>
          <a:bodyPr lIns="164509" tIns="82260" rIns="164509" bIns="8226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914055"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E4529-8C06-4F0C-A1AD-EC26E6C4AD6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36291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280002" y="13346865"/>
            <a:ext cx="5973340" cy="766678"/>
          </a:xfrm>
          <a:prstGeom prst="rect">
            <a:avLst/>
          </a:prstGeom>
        </p:spPr>
        <p:txBody>
          <a:bodyPr lIns="164509" tIns="82260" rIns="164509" bIns="8226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914055"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746676" y="13346865"/>
            <a:ext cx="8106674" cy="766678"/>
          </a:xfrm>
          <a:prstGeom prst="rect">
            <a:avLst/>
          </a:prstGeom>
        </p:spPr>
        <p:txBody>
          <a:bodyPr lIns="164509" tIns="82260" rIns="164509" bIns="8226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914055"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CB9B9-5513-43AF-8FBC-BBCD2B92A6F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58123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280002" y="576676"/>
            <a:ext cx="23040023" cy="2400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64509" tIns="82260" rIns="164509" bIns="8226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280002" y="3360077"/>
            <a:ext cx="23040023" cy="950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64509" tIns="82260" rIns="164509" bIns="822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048906" y="13400199"/>
            <a:ext cx="5973340" cy="766678"/>
          </a:xfrm>
          <a:prstGeom prst="rect">
            <a:avLst/>
          </a:prstGeom>
        </p:spPr>
        <p:txBody>
          <a:bodyPr vert="horz" wrap="square" lIns="164509" tIns="82260" rIns="164509" bIns="8226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2200">
                <a:solidFill>
                  <a:srgbClr val="0070C0"/>
                </a:solidFill>
              </a:defRPr>
            </a:lvl1pPr>
          </a:lstStyle>
          <a:p>
            <a:pPr defTabSz="914055"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17236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7900" kern="1200">
          <a:solidFill>
            <a:srgbClr val="0070C0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7900">
          <a:solidFill>
            <a:srgbClr val="0070C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7900">
          <a:solidFill>
            <a:srgbClr val="0070C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7900">
          <a:solidFill>
            <a:srgbClr val="0070C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7900">
          <a:solidFill>
            <a:srgbClr val="0070C0"/>
          </a:solidFill>
          <a:latin typeface="Arial" charset="0"/>
          <a:cs typeface="Arial" charset="0"/>
        </a:defRPr>
      </a:lvl5pPr>
      <a:lvl6pPr marL="822566" algn="l" rtl="0" fontAlgn="base">
        <a:spcBef>
          <a:spcPct val="0"/>
        </a:spcBef>
        <a:spcAft>
          <a:spcPct val="0"/>
        </a:spcAft>
        <a:defRPr sz="7900">
          <a:solidFill>
            <a:srgbClr val="0070C0"/>
          </a:solidFill>
          <a:latin typeface="Arial" charset="0"/>
          <a:cs typeface="Arial" charset="0"/>
        </a:defRPr>
      </a:lvl6pPr>
      <a:lvl7pPr marL="1645125" algn="l" rtl="0" fontAlgn="base">
        <a:spcBef>
          <a:spcPct val="0"/>
        </a:spcBef>
        <a:spcAft>
          <a:spcPct val="0"/>
        </a:spcAft>
        <a:defRPr sz="7900">
          <a:solidFill>
            <a:srgbClr val="0070C0"/>
          </a:solidFill>
          <a:latin typeface="Arial" charset="0"/>
          <a:cs typeface="Arial" charset="0"/>
        </a:defRPr>
      </a:lvl7pPr>
      <a:lvl8pPr marL="2467686" algn="l" rtl="0" fontAlgn="base">
        <a:spcBef>
          <a:spcPct val="0"/>
        </a:spcBef>
        <a:spcAft>
          <a:spcPct val="0"/>
        </a:spcAft>
        <a:defRPr sz="7900">
          <a:solidFill>
            <a:srgbClr val="0070C0"/>
          </a:solidFill>
          <a:latin typeface="Arial" charset="0"/>
          <a:cs typeface="Arial" charset="0"/>
        </a:defRPr>
      </a:lvl8pPr>
      <a:lvl9pPr marL="3290243" algn="l" rtl="0" fontAlgn="base">
        <a:spcBef>
          <a:spcPct val="0"/>
        </a:spcBef>
        <a:spcAft>
          <a:spcPct val="0"/>
        </a:spcAft>
        <a:defRPr sz="7900">
          <a:solidFill>
            <a:srgbClr val="0070C0"/>
          </a:solidFill>
          <a:latin typeface="Arial" charset="0"/>
          <a:cs typeface="Arial" charset="0"/>
        </a:defRPr>
      </a:lvl9pPr>
    </p:titleStyle>
    <p:bodyStyle>
      <a:lvl1pPr marL="616934" indent="-616934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5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336665" indent="-514098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5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2056414" indent="-41128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43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2878960" indent="-41128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3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3701526" indent="-41128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3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4524092" indent="-411283" algn="l" defTabSz="1645125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346648" indent="-411283" algn="l" defTabSz="1645125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169209" indent="-411283" algn="l" defTabSz="1645125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91769" indent="-411283" algn="l" defTabSz="1645125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4512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22566" algn="l" defTabSz="164512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45125" algn="l" defTabSz="164512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67686" algn="l" defTabSz="164512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90243" algn="l" defTabSz="164512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112809" algn="l" defTabSz="164512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935374" algn="l" defTabSz="164512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757920" algn="l" defTabSz="164512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80486" algn="l" defTabSz="164512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60002" y="766679"/>
            <a:ext cx="22080022" cy="27833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0002" y="3833390"/>
            <a:ext cx="22080022" cy="9136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60002" y="13346865"/>
            <a:ext cx="5760006" cy="766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4472F-B7BC-4B1F-A62B-D24536B0D638}" type="datetimeFigureOut">
              <a:rPr lang="en-GB" smtClean="0"/>
              <a:t>22/03/2026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480009" y="13346865"/>
            <a:ext cx="8640008" cy="766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8080017" y="13346865"/>
            <a:ext cx="5760006" cy="766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AB042-A7E6-4D26-BB14-7750A01BE9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8996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</p:sldLayoutIdLst>
  <p:txStyles>
    <p:titleStyle>
      <a:lvl1pPr algn="l" defTabSz="1919966" rtl="0" eaLnBrk="1" latinLnBrk="0" hangingPunct="1">
        <a:lnSpc>
          <a:spcPct val="90000"/>
        </a:lnSpc>
        <a:spcBef>
          <a:spcPct val="0"/>
        </a:spcBef>
        <a:buNone/>
        <a:defRPr sz="923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79991" indent="-479991" algn="l" defTabSz="1919966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5879" kern="1200">
          <a:solidFill>
            <a:schemeClr val="tx1"/>
          </a:solidFill>
          <a:latin typeface="+mn-lt"/>
          <a:ea typeface="+mn-ea"/>
          <a:cs typeface="+mn-cs"/>
        </a:defRPr>
      </a:lvl1pPr>
      <a:lvl2pPr marL="1439974" indent="-479991" algn="l" defTabSz="1919966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5039" kern="1200">
          <a:solidFill>
            <a:schemeClr val="tx1"/>
          </a:solidFill>
          <a:latin typeface="+mn-lt"/>
          <a:ea typeface="+mn-ea"/>
          <a:cs typeface="+mn-cs"/>
        </a:defRPr>
      </a:lvl2pPr>
      <a:lvl3pPr marL="2399957" indent="-479991" algn="l" defTabSz="1919966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4199" kern="1200">
          <a:solidFill>
            <a:schemeClr val="tx1"/>
          </a:solidFill>
          <a:latin typeface="+mn-lt"/>
          <a:ea typeface="+mn-ea"/>
          <a:cs typeface="+mn-cs"/>
        </a:defRPr>
      </a:lvl3pPr>
      <a:lvl4pPr marL="3359940" indent="-479991" algn="l" defTabSz="1919966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3779" kern="1200">
          <a:solidFill>
            <a:schemeClr val="tx1"/>
          </a:solidFill>
          <a:latin typeface="+mn-lt"/>
          <a:ea typeface="+mn-ea"/>
          <a:cs typeface="+mn-cs"/>
        </a:defRPr>
      </a:lvl4pPr>
      <a:lvl5pPr marL="4319923" indent="-479991" algn="l" defTabSz="1919966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3779" kern="1200">
          <a:solidFill>
            <a:schemeClr val="tx1"/>
          </a:solidFill>
          <a:latin typeface="+mn-lt"/>
          <a:ea typeface="+mn-ea"/>
          <a:cs typeface="+mn-cs"/>
        </a:defRPr>
      </a:lvl5pPr>
      <a:lvl6pPr marL="5279906" indent="-479991" algn="l" defTabSz="1919966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3779" kern="1200">
          <a:solidFill>
            <a:schemeClr val="tx1"/>
          </a:solidFill>
          <a:latin typeface="+mn-lt"/>
          <a:ea typeface="+mn-ea"/>
          <a:cs typeface="+mn-cs"/>
        </a:defRPr>
      </a:lvl6pPr>
      <a:lvl7pPr marL="6239888" indent="-479991" algn="l" defTabSz="1919966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3779" kern="1200">
          <a:solidFill>
            <a:schemeClr val="tx1"/>
          </a:solidFill>
          <a:latin typeface="+mn-lt"/>
          <a:ea typeface="+mn-ea"/>
          <a:cs typeface="+mn-cs"/>
        </a:defRPr>
      </a:lvl7pPr>
      <a:lvl8pPr marL="7199871" indent="-479991" algn="l" defTabSz="1919966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3779" kern="1200">
          <a:solidFill>
            <a:schemeClr val="tx1"/>
          </a:solidFill>
          <a:latin typeface="+mn-lt"/>
          <a:ea typeface="+mn-ea"/>
          <a:cs typeface="+mn-cs"/>
        </a:defRPr>
      </a:lvl8pPr>
      <a:lvl9pPr marL="8159854" indent="-479991" algn="l" defTabSz="1919966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37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19966" rtl="0" eaLnBrk="1" latinLnBrk="0" hangingPunct="1">
        <a:defRPr sz="3779" kern="1200">
          <a:solidFill>
            <a:schemeClr val="tx1"/>
          </a:solidFill>
          <a:latin typeface="+mn-lt"/>
          <a:ea typeface="+mn-ea"/>
          <a:cs typeface="+mn-cs"/>
        </a:defRPr>
      </a:lvl1pPr>
      <a:lvl2pPr marL="959983" algn="l" defTabSz="1919966" rtl="0" eaLnBrk="1" latinLnBrk="0" hangingPunct="1">
        <a:defRPr sz="3779" kern="1200">
          <a:solidFill>
            <a:schemeClr val="tx1"/>
          </a:solidFill>
          <a:latin typeface="+mn-lt"/>
          <a:ea typeface="+mn-ea"/>
          <a:cs typeface="+mn-cs"/>
        </a:defRPr>
      </a:lvl2pPr>
      <a:lvl3pPr marL="1919966" algn="l" defTabSz="1919966" rtl="0" eaLnBrk="1" latinLnBrk="0" hangingPunct="1">
        <a:defRPr sz="3779" kern="1200">
          <a:solidFill>
            <a:schemeClr val="tx1"/>
          </a:solidFill>
          <a:latin typeface="+mn-lt"/>
          <a:ea typeface="+mn-ea"/>
          <a:cs typeface="+mn-cs"/>
        </a:defRPr>
      </a:lvl3pPr>
      <a:lvl4pPr marL="2879949" algn="l" defTabSz="1919966" rtl="0" eaLnBrk="1" latinLnBrk="0" hangingPunct="1">
        <a:defRPr sz="3779" kern="1200">
          <a:solidFill>
            <a:schemeClr val="tx1"/>
          </a:solidFill>
          <a:latin typeface="+mn-lt"/>
          <a:ea typeface="+mn-ea"/>
          <a:cs typeface="+mn-cs"/>
        </a:defRPr>
      </a:lvl4pPr>
      <a:lvl5pPr marL="3839931" algn="l" defTabSz="1919966" rtl="0" eaLnBrk="1" latinLnBrk="0" hangingPunct="1">
        <a:defRPr sz="3779" kern="1200">
          <a:solidFill>
            <a:schemeClr val="tx1"/>
          </a:solidFill>
          <a:latin typeface="+mn-lt"/>
          <a:ea typeface="+mn-ea"/>
          <a:cs typeface="+mn-cs"/>
        </a:defRPr>
      </a:lvl5pPr>
      <a:lvl6pPr marL="4799914" algn="l" defTabSz="1919966" rtl="0" eaLnBrk="1" latinLnBrk="0" hangingPunct="1">
        <a:defRPr sz="3779" kern="1200">
          <a:solidFill>
            <a:schemeClr val="tx1"/>
          </a:solidFill>
          <a:latin typeface="+mn-lt"/>
          <a:ea typeface="+mn-ea"/>
          <a:cs typeface="+mn-cs"/>
        </a:defRPr>
      </a:lvl6pPr>
      <a:lvl7pPr marL="5759897" algn="l" defTabSz="1919966" rtl="0" eaLnBrk="1" latinLnBrk="0" hangingPunct="1">
        <a:defRPr sz="3779" kern="1200">
          <a:solidFill>
            <a:schemeClr val="tx1"/>
          </a:solidFill>
          <a:latin typeface="+mn-lt"/>
          <a:ea typeface="+mn-ea"/>
          <a:cs typeface="+mn-cs"/>
        </a:defRPr>
      </a:lvl7pPr>
      <a:lvl8pPr marL="6719880" algn="l" defTabSz="1919966" rtl="0" eaLnBrk="1" latinLnBrk="0" hangingPunct="1">
        <a:defRPr sz="3779" kern="1200">
          <a:solidFill>
            <a:schemeClr val="tx1"/>
          </a:solidFill>
          <a:latin typeface="+mn-lt"/>
          <a:ea typeface="+mn-ea"/>
          <a:cs typeface="+mn-cs"/>
        </a:defRPr>
      </a:lvl8pPr>
      <a:lvl9pPr marL="7679863" algn="l" defTabSz="1919966" rtl="0" eaLnBrk="1" latinLnBrk="0" hangingPunct="1">
        <a:defRPr sz="37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uk-air.defra.gov.uk/aqma/details?aqma_ref=34" TargetMode="Externa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Relationship Id="rId4" Type="http://schemas.openxmlformats.org/officeDocument/2006/relationships/image" Target="../media/image10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Richard.mckinlay@nhs.net" TargetMode="External"/><Relationship Id="rId2" Type="http://schemas.openxmlformats.org/officeDocument/2006/relationships/hyperlink" Target="mailto:jodavis4@nhs.net" TargetMode="External"/><Relationship Id="rId1" Type="http://schemas.openxmlformats.org/officeDocument/2006/relationships/slideLayout" Target="../slideLayouts/slideLayout16.xml"/><Relationship Id="rId4" Type="http://schemas.openxmlformats.org/officeDocument/2006/relationships/hyperlink" Target="mailto:gina.casserly@nhs.n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 txBox="1">
            <a:spLocks/>
          </p:cNvSpPr>
          <p:nvPr/>
        </p:nvSpPr>
        <p:spPr bwMode="auto">
          <a:xfrm>
            <a:off x="9684866" y="10792306"/>
            <a:ext cx="3458818" cy="157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64504" tIns="82258" rIns="164504" bIns="82258" anchor="ctr"/>
          <a:lstStyle>
            <a:lvl1pPr marL="0" marR="0" indent="0" algn="l" defTabSz="914400" rtl="0" eaLnBrk="0" fontAlgn="base" latinLnBrk="0" hangingPunct="0">
              <a:lnSpc>
                <a:spcPts val="57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400" kern="1200">
                <a:solidFill>
                  <a:srgbClr val="0070C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20000"/>
              </a:spcBef>
              <a:defRPr/>
            </a:pPr>
            <a:br>
              <a:rPr lang="en-GB" sz="3200" dirty="0"/>
            </a:br>
            <a:r>
              <a:rPr lang="en-GB" sz="5400" dirty="0">
                <a:latin typeface="Arial"/>
                <a:cs typeface="Arial"/>
              </a:rPr>
              <a:t>March 2026</a:t>
            </a:r>
            <a:endParaRPr lang="en-GB" altLang="en-US" sz="5000" dirty="0">
              <a:latin typeface="Calibri"/>
              <a:cs typeface="Arial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82D855D-65D2-2BF2-95CE-2E18BEDDEE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>
                <a:latin typeface="Arial"/>
                <a:cs typeface="Arial"/>
              </a:rPr>
              <a:t>NHS Community Health Services in Westminster </a:t>
            </a:r>
            <a:endParaRPr lang="en-GB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ACDFE5B1-DA00-9E09-FEE4-ECF8F94DA76D}"/>
              </a:ext>
            </a:extLst>
          </p:cNvPr>
          <p:cNvSpPr txBox="1">
            <a:spLocks/>
          </p:cNvSpPr>
          <p:nvPr/>
        </p:nvSpPr>
        <p:spPr bwMode="auto">
          <a:xfrm>
            <a:off x="8539437" y="7819704"/>
            <a:ext cx="6243388" cy="157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64504" tIns="82258" rIns="164504" bIns="82258" anchor="ctr"/>
          <a:lstStyle>
            <a:lvl1pPr marL="0" marR="0" indent="0" algn="l" defTabSz="914400" rtl="0" eaLnBrk="0" fontAlgn="base" latinLnBrk="0" hangingPunct="0">
              <a:lnSpc>
                <a:spcPts val="57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400" kern="1200">
                <a:solidFill>
                  <a:srgbClr val="0070C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20000"/>
              </a:spcBef>
              <a:defRPr/>
            </a:pPr>
            <a:br>
              <a:rPr lang="en-GB" sz="3200" dirty="0"/>
            </a:br>
            <a:r>
              <a:rPr lang="en-GB" sz="540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Richard McKinlay</a:t>
            </a:r>
          </a:p>
          <a:p>
            <a:pPr algn="ctr">
              <a:lnSpc>
                <a:spcPct val="100000"/>
              </a:lnSpc>
              <a:spcBef>
                <a:spcPct val="20000"/>
              </a:spcBef>
              <a:defRPr/>
            </a:pPr>
            <a:endParaRPr lang="en-GB" sz="5400" dirty="0">
              <a:latin typeface="Arial"/>
              <a:cs typeface="Arial" charset="0"/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05AC3569-B7F9-8165-9D89-8A72E08D199E}"/>
              </a:ext>
            </a:extLst>
          </p:cNvPr>
          <p:cNvSpPr txBox="1">
            <a:spLocks/>
          </p:cNvSpPr>
          <p:nvPr/>
        </p:nvSpPr>
        <p:spPr bwMode="auto">
          <a:xfrm>
            <a:off x="9824434" y="8388556"/>
            <a:ext cx="3309305" cy="1834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64504" tIns="82258" rIns="164504" bIns="82258" anchor="ctr"/>
          <a:lstStyle>
            <a:lvl1pPr marL="0" marR="0" indent="0" algn="l" defTabSz="914400" rtl="0" eaLnBrk="0" fontAlgn="base" latinLnBrk="0" hangingPunct="0">
              <a:lnSpc>
                <a:spcPts val="57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400" kern="1200">
                <a:solidFill>
                  <a:srgbClr val="0070C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20000"/>
              </a:spcBef>
              <a:defRPr/>
            </a:pPr>
            <a:endParaRPr lang="en-GB" sz="32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ct val="20000"/>
              </a:spcBef>
              <a:defRPr/>
            </a:pPr>
            <a:r>
              <a:rPr lang="en-GB" sz="540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Jo Davis</a:t>
            </a:r>
          </a:p>
          <a:p>
            <a:pPr algn="ctr">
              <a:lnSpc>
                <a:spcPct val="100000"/>
              </a:lnSpc>
              <a:spcBef>
                <a:spcPct val="20000"/>
              </a:spcBef>
              <a:defRPr/>
            </a:pPr>
            <a:endParaRPr lang="en-GB" sz="5400" dirty="0">
              <a:latin typeface="Arial"/>
              <a:cs typeface="Arial" charset="0"/>
            </a:endParaRPr>
          </a:p>
        </p:txBody>
      </p:sp>
      <p:sp>
        <p:nvSpPr>
          <p:cNvPr id="2" name="Title 3">
            <a:extLst>
              <a:ext uri="{FF2B5EF4-FFF2-40B4-BE49-F238E27FC236}">
                <a16:creationId xmlns:a16="http://schemas.microsoft.com/office/drawing/2014/main" id="{E503EB4E-FAA4-9ECF-47F3-00AA4E7AD1BE}"/>
              </a:ext>
            </a:extLst>
          </p:cNvPr>
          <p:cNvSpPr txBox="1">
            <a:spLocks/>
          </p:cNvSpPr>
          <p:nvPr/>
        </p:nvSpPr>
        <p:spPr bwMode="auto">
          <a:xfrm>
            <a:off x="8907886" y="9240671"/>
            <a:ext cx="5506490" cy="157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64504" tIns="82258" rIns="164504" bIns="82258" anchor="ctr"/>
          <a:lstStyle>
            <a:lvl1pPr marL="0" marR="0" indent="0" algn="l" defTabSz="914400" rtl="0" eaLnBrk="0" fontAlgn="base" latinLnBrk="0" hangingPunct="0">
              <a:lnSpc>
                <a:spcPts val="57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400" kern="1200">
                <a:solidFill>
                  <a:srgbClr val="0070C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20000"/>
              </a:spcBef>
              <a:defRPr/>
            </a:pPr>
            <a:r>
              <a:rPr lang="en-GB" sz="540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Gina Casserly</a:t>
            </a:r>
          </a:p>
        </p:txBody>
      </p:sp>
    </p:spTree>
    <p:extLst>
      <p:ext uri="{BB962C8B-B14F-4D97-AF65-F5344CB8AC3E}">
        <p14:creationId xmlns:p14="http://schemas.microsoft.com/office/powerpoint/2010/main" val="1255947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5" name="Picture 9" descr="Image result for borough of westminster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3078" y="4652411"/>
            <a:ext cx="11316148" cy="709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44E6A9D8-ECA2-4E0B-98C6-F09D050892F0}"/>
              </a:ext>
            </a:extLst>
          </p:cNvPr>
          <p:cNvGrpSpPr/>
          <p:nvPr/>
        </p:nvGrpSpPr>
        <p:grpSpPr>
          <a:xfrm>
            <a:off x="9966789" y="6270545"/>
            <a:ext cx="4248490" cy="2950240"/>
            <a:chOff x="4727527" y="2039157"/>
            <a:chExt cx="2700000" cy="2700000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CF6FC46C-129A-4368-855C-DB1F7435FC92}"/>
                </a:ext>
              </a:extLst>
            </p:cNvPr>
            <p:cNvSpPr/>
            <p:nvPr/>
          </p:nvSpPr>
          <p:spPr>
            <a:xfrm>
              <a:off x="4727527" y="2039157"/>
              <a:ext cx="2700000" cy="2700000"/>
            </a:xfrm>
            <a:prstGeom prst="ellipse">
              <a:avLst/>
            </a:prstGeom>
            <a:solidFill>
              <a:srgbClr val="0071CF"/>
            </a:solidFill>
            <a:ln w="38100">
              <a:solidFill>
                <a:srgbClr val="0071C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en-GB" sz="2400" dirty="0"/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0AFE78C6-59DE-4D25-8618-C11279FBEE62}"/>
                </a:ext>
              </a:extLst>
            </p:cNvPr>
            <p:cNvSpPr/>
            <p:nvPr/>
          </p:nvSpPr>
          <p:spPr>
            <a:xfrm>
              <a:off x="4898520" y="2162504"/>
              <a:ext cx="2358386" cy="2431962"/>
            </a:xfrm>
            <a:prstGeom prst="ellipse">
              <a:avLst/>
            </a:prstGeom>
            <a:solidFill>
              <a:srgbClr val="00B050"/>
            </a:solidFill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/>
              <a:r>
                <a:rPr lang="en-GB" sz="3600" b="1"/>
                <a:t>CLCH Services in Westminster</a:t>
              </a:r>
              <a:r>
                <a:rPr lang="en-GB" sz="2800" b="1" dirty="0"/>
                <a:t> </a:t>
              </a:r>
              <a:endParaRPr lang="en-GB" sz="2800" b="1" dirty="0">
                <a:ea typeface="Calibri"/>
                <a:cs typeface="Calibri"/>
              </a:endParaRPr>
            </a:p>
          </p:txBody>
        </p:sp>
      </p:grpSp>
      <p:pic>
        <p:nvPicPr>
          <p:cNvPr id="1026" name="Picture 2" descr="Image result for clch">
            <a:extLst>
              <a:ext uri="{FF2B5EF4-FFF2-40B4-BE49-F238E27FC236}">
                <a16:creationId xmlns:a16="http://schemas.microsoft.com/office/drawing/2014/main" id="{87D23A70-0F0E-436C-9479-BB34B96173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57796" y="455177"/>
            <a:ext cx="4568575" cy="1735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B4DCCDF-C6E0-4F57-BC66-2586F825858C}"/>
              </a:ext>
            </a:extLst>
          </p:cNvPr>
          <p:cNvSpPr/>
          <p:nvPr/>
        </p:nvSpPr>
        <p:spPr>
          <a:xfrm>
            <a:off x="1581954" y="3895556"/>
            <a:ext cx="3941785" cy="1386524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7" tIns="45695" rIns="91397" bIns="45695" rtlCol="0" anchor="ctr"/>
          <a:lstStyle/>
          <a:p>
            <a:pPr algn="ctr"/>
            <a:endParaRPr lang="en-GB" b="1" dirty="0"/>
          </a:p>
          <a:p>
            <a:pPr algn="ctr"/>
            <a:r>
              <a:rPr lang="en-GB" sz="3200" b="1"/>
              <a:t>Night Nursing</a:t>
            </a:r>
            <a:endParaRPr lang="en-GB" sz="3200"/>
          </a:p>
          <a:p>
            <a:pPr algn="ctr"/>
            <a:endParaRPr lang="en-GB" b="1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A970995-880B-4761-8CFC-DB9AC251C728}"/>
              </a:ext>
            </a:extLst>
          </p:cNvPr>
          <p:cNvCxnSpPr>
            <a:cxnSpLocks/>
          </p:cNvCxnSpPr>
          <p:nvPr/>
        </p:nvCxnSpPr>
        <p:spPr>
          <a:xfrm flipV="1">
            <a:off x="13145755" y="13411721"/>
            <a:ext cx="311266" cy="76732"/>
          </a:xfrm>
          <a:prstGeom prst="line">
            <a:avLst/>
          </a:prstGeom>
          <a:ln w="57150">
            <a:solidFill>
              <a:srgbClr val="0071C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913E36E9-54CB-4B9A-8B43-81ABB1B63220}"/>
              </a:ext>
            </a:extLst>
          </p:cNvPr>
          <p:cNvSpPr/>
          <p:nvPr/>
        </p:nvSpPr>
        <p:spPr>
          <a:xfrm>
            <a:off x="9056060" y="6790267"/>
            <a:ext cx="3265092" cy="1757059"/>
          </a:xfrm>
          <a:prstGeom prst="rect">
            <a:avLst/>
          </a:prstGeom>
          <a:noFill/>
        </p:spPr>
        <p:txBody>
          <a:bodyPr spcFirstLastPara="1" wrap="none" lIns="91397" tIns="45695" rIns="91397" bIns="45695" numCol="1">
            <a:prstTxWarp prst="textArchUp">
              <a:avLst>
                <a:gd name="adj" fmla="val 10460172"/>
              </a:avLst>
            </a:prstTxWarp>
            <a:spAutoFit/>
          </a:bodyPr>
          <a:lstStyle/>
          <a:p>
            <a:pPr algn="ctr"/>
            <a:r>
              <a:rPr lang="en-US" sz="3600" b="1" dirty="0">
                <a:ln w="0"/>
                <a:solidFill>
                  <a:schemeClr val="bg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3E2D79F-3C53-4F36-8E25-4BE42FE7D1A3}"/>
              </a:ext>
            </a:extLst>
          </p:cNvPr>
          <p:cNvSpPr/>
          <p:nvPr/>
        </p:nvSpPr>
        <p:spPr>
          <a:xfrm>
            <a:off x="8915276" y="6506023"/>
            <a:ext cx="3609397" cy="2456746"/>
          </a:xfrm>
          <a:prstGeom prst="rect">
            <a:avLst/>
          </a:prstGeom>
          <a:noFill/>
        </p:spPr>
        <p:txBody>
          <a:bodyPr spcFirstLastPara="1" wrap="none" lIns="91397" tIns="45695" rIns="91397" bIns="45695" numCol="1">
            <a:prstTxWarp prst="textArchDown">
              <a:avLst>
                <a:gd name="adj" fmla="val 556939"/>
              </a:avLst>
            </a:prstTxWarp>
            <a:spAutoFit/>
          </a:bodyPr>
          <a:lstStyle/>
          <a:p>
            <a:pPr algn="ctr"/>
            <a:r>
              <a:rPr lang="en-US" sz="3200" b="1" dirty="0">
                <a:ln w="0"/>
                <a:solidFill>
                  <a:schemeClr val="bg1">
                    <a:lumMod val="65000"/>
                  </a:schemeClr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    </a:t>
            </a:r>
            <a:endParaRPr lang="en-US" sz="2800" b="1" dirty="0">
              <a:ln w="0"/>
              <a:solidFill>
                <a:schemeClr val="bg1">
                  <a:lumMod val="65000"/>
                </a:schemeClr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824D7F5-C7B7-0CD9-A0C6-06EC2F413EA6}"/>
              </a:ext>
            </a:extLst>
          </p:cNvPr>
          <p:cNvSpPr/>
          <p:nvPr/>
        </p:nvSpPr>
        <p:spPr>
          <a:xfrm>
            <a:off x="19285946" y="3959149"/>
            <a:ext cx="3941785" cy="1386524"/>
          </a:xfrm>
          <a:prstGeom prst="roundRect">
            <a:avLst/>
          </a:prstGeom>
          <a:solidFill>
            <a:srgbClr val="0071C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7" tIns="45695" rIns="91397" bIns="45695" rtlCol="0" anchor="ctr"/>
          <a:lstStyle/>
          <a:p>
            <a:pPr algn="ctr"/>
            <a:endParaRPr lang="en-GB" b="1" dirty="0"/>
          </a:p>
          <a:p>
            <a:pPr algn="ctr"/>
            <a:r>
              <a:rPr lang="en-GB" sz="3200" b="1"/>
              <a:t>Post Covid Service</a:t>
            </a:r>
            <a:endParaRPr lang="en-GB" sz="3200"/>
          </a:p>
          <a:p>
            <a:pPr algn="ctr"/>
            <a:endParaRPr lang="en-GB" b="1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662CF43-34B1-3B19-6A1C-44B2C14F1B70}"/>
              </a:ext>
            </a:extLst>
          </p:cNvPr>
          <p:cNvSpPr/>
          <p:nvPr/>
        </p:nvSpPr>
        <p:spPr>
          <a:xfrm>
            <a:off x="1604689" y="10671077"/>
            <a:ext cx="3977397" cy="1409274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7" tIns="45695" rIns="91397" bIns="45695" rtlCol="0" anchor="ctr"/>
          <a:lstStyle/>
          <a:p>
            <a:pPr algn="ctr"/>
            <a:endParaRPr lang="en-GB" b="1" dirty="0"/>
          </a:p>
          <a:p>
            <a:pPr algn="ctr"/>
            <a:r>
              <a:rPr lang="en-GB" sz="3200" b="1"/>
              <a:t>Community Matrons</a:t>
            </a:r>
            <a:endParaRPr lang="en-GB" sz="3200"/>
          </a:p>
          <a:p>
            <a:pPr algn="ctr"/>
            <a:endParaRPr lang="en-GB" b="1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1F4CA56-E33B-B21D-1EB3-07F0A9A2B84A}"/>
              </a:ext>
            </a:extLst>
          </p:cNvPr>
          <p:cNvSpPr/>
          <p:nvPr/>
        </p:nvSpPr>
        <p:spPr>
          <a:xfrm>
            <a:off x="19285946" y="9029415"/>
            <a:ext cx="3941785" cy="138652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7" tIns="45695" rIns="91397" bIns="45695" rtlCol="0" anchor="ctr"/>
          <a:lstStyle/>
          <a:p>
            <a:pPr algn="ctr"/>
            <a:endParaRPr lang="en-GB" b="1" dirty="0"/>
          </a:p>
          <a:p>
            <a:pPr algn="ctr"/>
            <a:r>
              <a:rPr lang="en-GB" sz="3200" b="1"/>
              <a:t>Diabetes</a:t>
            </a:r>
            <a:endParaRPr lang="en-GB" sz="3200"/>
          </a:p>
          <a:p>
            <a:pPr algn="ctr"/>
            <a:endParaRPr lang="en-GB" b="1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319A506-6891-091A-DC2D-502C0FF23CBA}"/>
              </a:ext>
            </a:extLst>
          </p:cNvPr>
          <p:cNvSpPr/>
          <p:nvPr/>
        </p:nvSpPr>
        <p:spPr>
          <a:xfrm>
            <a:off x="1604692" y="5578065"/>
            <a:ext cx="3941785" cy="1386524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7" tIns="45695" rIns="91397" bIns="45695" rtlCol="0" anchor="ctr"/>
          <a:lstStyle/>
          <a:p>
            <a:pPr algn="ctr"/>
            <a:endParaRPr lang="en-GB" b="1" dirty="0"/>
          </a:p>
          <a:p>
            <a:pPr algn="ctr"/>
            <a:r>
              <a:rPr lang="en-GB" sz="3200" b="1"/>
              <a:t>Specialist Palliative Care</a:t>
            </a:r>
            <a:endParaRPr lang="en-GB" sz="3200"/>
          </a:p>
          <a:p>
            <a:pPr algn="ctr"/>
            <a:endParaRPr lang="en-GB" b="1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BEA8494-2CB4-8E4B-9E64-4A2FF8027D18}"/>
              </a:ext>
            </a:extLst>
          </p:cNvPr>
          <p:cNvSpPr/>
          <p:nvPr/>
        </p:nvSpPr>
        <p:spPr>
          <a:xfrm>
            <a:off x="19285946" y="2259957"/>
            <a:ext cx="3941785" cy="1386524"/>
          </a:xfrm>
          <a:prstGeom prst="roundRect">
            <a:avLst/>
          </a:prstGeom>
          <a:solidFill>
            <a:srgbClr val="0071C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7" tIns="45695" rIns="91397" bIns="45695" rtlCol="0" anchor="ctr"/>
          <a:lstStyle/>
          <a:p>
            <a:pPr algn="ctr"/>
            <a:endParaRPr lang="en-GB" b="1" dirty="0"/>
          </a:p>
          <a:p>
            <a:pPr algn="ctr"/>
            <a:r>
              <a:rPr lang="en-GB" sz="3200" b="1"/>
              <a:t>Bedded Rehabilitation</a:t>
            </a:r>
            <a:endParaRPr lang="en-GB" sz="3200"/>
          </a:p>
          <a:p>
            <a:pPr algn="ctr"/>
            <a:endParaRPr lang="en-GB" b="1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B5CF7F9-8464-80E9-C642-CE6697ED9AF6}"/>
              </a:ext>
            </a:extLst>
          </p:cNvPr>
          <p:cNvSpPr/>
          <p:nvPr/>
        </p:nvSpPr>
        <p:spPr>
          <a:xfrm>
            <a:off x="1604690" y="7237836"/>
            <a:ext cx="3941785" cy="1386524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7" tIns="45695" rIns="91397" bIns="45695" rtlCol="0" anchor="ctr"/>
          <a:lstStyle/>
          <a:p>
            <a:pPr algn="ctr"/>
            <a:endParaRPr lang="en-GB" b="1" dirty="0"/>
          </a:p>
          <a:p>
            <a:pPr algn="ctr"/>
            <a:r>
              <a:rPr lang="en-GB" sz="3200" b="1"/>
              <a:t>Continence</a:t>
            </a:r>
            <a:r>
              <a:rPr lang="en-GB" b="1" dirty="0"/>
              <a:t> </a:t>
            </a:r>
            <a:endParaRPr lang="en-GB" sz="2400" dirty="0"/>
          </a:p>
          <a:p>
            <a:pPr algn="ctr"/>
            <a:endParaRPr lang="en-GB" b="1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47B5B1B-D23D-AAD2-858C-2B7642D7F2AC}"/>
              </a:ext>
            </a:extLst>
          </p:cNvPr>
          <p:cNvSpPr/>
          <p:nvPr/>
        </p:nvSpPr>
        <p:spPr>
          <a:xfrm>
            <a:off x="1604690" y="8965818"/>
            <a:ext cx="3941785" cy="1386524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7" tIns="45695" rIns="91397" bIns="45695" rtlCol="0" anchor="ctr"/>
          <a:lstStyle/>
          <a:p>
            <a:pPr algn="ctr"/>
            <a:endParaRPr lang="en-GB" sz="3200" b="1" dirty="0">
              <a:ea typeface="Calibri"/>
              <a:cs typeface="Calibri"/>
            </a:endParaRPr>
          </a:p>
          <a:p>
            <a:pPr algn="ctr"/>
            <a:r>
              <a:rPr lang="en-GB" sz="3200" b="1"/>
              <a:t>Tissue Viability</a:t>
            </a:r>
            <a:endParaRPr lang="en-GB" sz="3200"/>
          </a:p>
          <a:p>
            <a:pPr algn="ctr"/>
            <a:endParaRPr lang="en-GB" b="1" dirty="0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AF232176-9188-DA91-304C-72BF94093DDB}"/>
              </a:ext>
            </a:extLst>
          </p:cNvPr>
          <p:cNvSpPr/>
          <p:nvPr/>
        </p:nvSpPr>
        <p:spPr>
          <a:xfrm>
            <a:off x="14909668" y="12485379"/>
            <a:ext cx="3941785" cy="138652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7" tIns="45695" rIns="91397" bIns="45695" rtlCol="0" anchor="ctr"/>
          <a:lstStyle/>
          <a:p>
            <a:pPr algn="ctr"/>
            <a:endParaRPr lang="en-GB" b="1" dirty="0"/>
          </a:p>
          <a:p>
            <a:pPr algn="ctr"/>
            <a:r>
              <a:rPr lang="en-GB" sz="3200" b="1">
                <a:solidFill>
                  <a:schemeClr val="bg1"/>
                </a:solidFill>
              </a:rPr>
              <a:t>Walk In Centre Soho</a:t>
            </a:r>
            <a:endParaRPr lang="en-GB" sz="3200">
              <a:solidFill>
                <a:schemeClr val="bg1"/>
              </a:solidFill>
            </a:endParaRPr>
          </a:p>
          <a:p>
            <a:pPr algn="ctr"/>
            <a:endParaRPr lang="en-GB" b="1" dirty="0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8D15CBDE-4FC3-2389-645C-C053EA6E17E3}"/>
              </a:ext>
            </a:extLst>
          </p:cNvPr>
          <p:cNvSpPr/>
          <p:nvPr/>
        </p:nvSpPr>
        <p:spPr>
          <a:xfrm>
            <a:off x="1604690" y="2190307"/>
            <a:ext cx="3941785" cy="1386524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7" tIns="45695" rIns="91397" bIns="45695" rtlCol="0" anchor="ctr"/>
          <a:lstStyle/>
          <a:p>
            <a:pPr algn="ctr"/>
            <a:endParaRPr lang="en-GB" b="1" dirty="0"/>
          </a:p>
          <a:p>
            <a:pPr algn="ctr"/>
            <a:r>
              <a:rPr lang="en-GB" sz="3200" b="1" dirty="0"/>
              <a:t>District Nursing</a:t>
            </a:r>
            <a:endParaRPr lang="en-GB" sz="3200" b="1" dirty="0">
              <a:ea typeface="Calibri"/>
              <a:cs typeface="Calibri"/>
            </a:endParaRPr>
          </a:p>
          <a:p>
            <a:pPr algn="ctr"/>
            <a:endParaRPr lang="en-GB" b="1" dirty="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CC75185A-8AC7-3B5F-AB91-3A5321C0C24D}"/>
              </a:ext>
            </a:extLst>
          </p:cNvPr>
          <p:cNvSpPr/>
          <p:nvPr/>
        </p:nvSpPr>
        <p:spPr>
          <a:xfrm>
            <a:off x="10445318" y="2294781"/>
            <a:ext cx="3941785" cy="1386524"/>
          </a:xfrm>
          <a:prstGeom prst="roundRect">
            <a:avLst/>
          </a:prstGeom>
          <a:solidFill>
            <a:srgbClr val="0071C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7" tIns="45695" rIns="91397" bIns="45695" rtlCol="0" anchor="ctr"/>
          <a:lstStyle/>
          <a:p>
            <a:pPr algn="ctr"/>
            <a:endParaRPr lang="en-GB" b="1" dirty="0"/>
          </a:p>
          <a:p>
            <a:pPr algn="ctr"/>
            <a:r>
              <a:rPr lang="en-GB" sz="3200" b="1" dirty="0">
                <a:solidFill>
                  <a:schemeClr val="bg1"/>
                </a:solidFill>
                <a:ea typeface="Calibri"/>
                <a:cs typeface="Calibri"/>
              </a:rPr>
              <a:t>Stroke </a:t>
            </a:r>
            <a:r>
              <a:rPr lang="en-GB" sz="3200" b="1">
                <a:solidFill>
                  <a:schemeClr val="bg1"/>
                </a:solidFill>
                <a:ea typeface="Calibri"/>
                <a:cs typeface="Calibri"/>
              </a:rPr>
              <a:t>Services</a:t>
            </a:r>
            <a:endParaRPr lang="en-GB" sz="3200">
              <a:solidFill>
                <a:schemeClr val="bg1"/>
              </a:solidFill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A82820BB-AEF8-9CD0-A108-9C377C8D55DF}"/>
              </a:ext>
            </a:extLst>
          </p:cNvPr>
          <p:cNvSpPr/>
          <p:nvPr/>
        </p:nvSpPr>
        <p:spPr>
          <a:xfrm>
            <a:off x="10349851" y="12436480"/>
            <a:ext cx="4155455" cy="138652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7" tIns="45695" rIns="91397" bIns="45695" rtlCol="0" anchor="ctr"/>
          <a:lstStyle/>
          <a:p>
            <a:pPr algn="ctr"/>
            <a:endParaRPr lang="en-GB" b="1" dirty="0"/>
          </a:p>
          <a:p>
            <a:pPr algn="ctr"/>
            <a:r>
              <a:rPr lang="en-GB" sz="3200" b="1"/>
              <a:t>Health Visiting</a:t>
            </a:r>
            <a:endParaRPr lang="en-GB" sz="3200"/>
          </a:p>
          <a:p>
            <a:pPr algn="ctr"/>
            <a:endParaRPr lang="en-GB" b="1" dirty="0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CFE591FD-ED52-16F1-00D1-56FB287FF59D}"/>
              </a:ext>
            </a:extLst>
          </p:cNvPr>
          <p:cNvSpPr/>
          <p:nvPr/>
        </p:nvSpPr>
        <p:spPr>
          <a:xfrm>
            <a:off x="19285945" y="12485379"/>
            <a:ext cx="3941785" cy="138652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7" tIns="45695" rIns="91397" bIns="45695" rtlCol="0" anchor="ctr"/>
          <a:lstStyle/>
          <a:p>
            <a:pPr algn="ctr"/>
            <a:endParaRPr lang="en-GB" b="1" dirty="0"/>
          </a:p>
          <a:p>
            <a:pPr algn="ctr"/>
            <a:r>
              <a:rPr lang="en-GB" sz="3200" b="1"/>
              <a:t>Dental</a:t>
            </a:r>
            <a:endParaRPr lang="en-GB" sz="3200"/>
          </a:p>
          <a:p>
            <a:pPr algn="ctr"/>
            <a:endParaRPr lang="en-GB" b="1" dirty="0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2C858458-091F-6A3B-4FA4-B5AC309760BD}"/>
              </a:ext>
            </a:extLst>
          </p:cNvPr>
          <p:cNvSpPr/>
          <p:nvPr/>
        </p:nvSpPr>
        <p:spPr>
          <a:xfrm>
            <a:off x="19285946" y="7301431"/>
            <a:ext cx="3941785" cy="13865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7" tIns="45695" rIns="91397" bIns="45695" rtlCol="0" anchor="ctr"/>
          <a:lstStyle/>
          <a:p>
            <a:pPr algn="ctr"/>
            <a:endParaRPr lang="en-GB" b="1" dirty="0"/>
          </a:p>
          <a:p>
            <a:pPr algn="ctr"/>
            <a:r>
              <a:rPr lang="en-GB" sz="3200" b="1"/>
              <a:t>Podiatry</a:t>
            </a:r>
            <a:endParaRPr lang="en-GB" sz="3200"/>
          </a:p>
          <a:p>
            <a:pPr algn="ctr"/>
            <a:endParaRPr lang="en-GB" b="1" dirty="0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66705CD8-C867-182A-9A46-1B6012067CE1}"/>
              </a:ext>
            </a:extLst>
          </p:cNvPr>
          <p:cNvSpPr/>
          <p:nvPr/>
        </p:nvSpPr>
        <p:spPr>
          <a:xfrm>
            <a:off x="19285946" y="10848342"/>
            <a:ext cx="3941785" cy="138652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7" tIns="45695" rIns="91397" bIns="45695" rtlCol="0" anchor="ctr"/>
          <a:lstStyle/>
          <a:p>
            <a:pPr algn="ctr"/>
            <a:endParaRPr lang="en-GB" b="1" dirty="0"/>
          </a:p>
          <a:p>
            <a:pPr algn="ctr"/>
            <a:r>
              <a:rPr lang="en-GB" sz="3200" b="1"/>
              <a:t>Learning Disabilities &amp; Autism</a:t>
            </a:r>
            <a:endParaRPr lang="en-GB" sz="3200"/>
          </a:p>
          <a:p>
            <a:pPr algn="ctr"/>
            <a:endParaRPr lang="en-GB" b="1" dirty="0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3EFB8A23-9F33-9091-4BF9-63B5446AB8A0}"/>
              </a:ext>
            </a:extLst>
          </p:cNvPr>
          <p:cNvSpPr/>
          <p:nvPr/>
        </p:nvSpPr>
        <p:spPr>
          <a:xfrm>
            <a:off x="6025004" y="2225132"/>
            <a:ext cx="3941785" cy="13865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7" tIns="45695" rIns="91397" bIns="45695" rtlCol="0" anchor="ctr"/>
          <a:lstStyle>
            <a:defPPr>
              <a:defRPr lang="en-US"/>
            </a:defPPr>
            <a:lvl1pPr marL="0" algn="l" defTabSz="456998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6998" algn="l" defTabSz="456998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3998" algn="l" defTabSz="456998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0998" algn="l" defTabSz="456998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003" algn="l" defTabSz="456998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4995" algn="l" defTabSz="456998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004" algn="l" defTabSz="456998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013" algn="l" defTabSz="456998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013" algn="l" defTabSz="456998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b="1" dirty="0"/>
          </a:p>
          <a:p>
            <a:pPr algn="ctr"/>
            <a:endParaRPr lang="en-GB" dirty="0"/>
          </a:p>
          <a:p>
            <a:pPr algn="ctr"/>
            <a:r>
              <a:rPr lang="en-GB" sz="3200" b="1">
                <a:solidFill>
                  <a:schemeClr val="bg1"/>
                </a:solidFill>
              </a:rPr>
              <a:t>Neuro-rehabilitation </a:t>
            </a:r>
            <a:endParaRPr lang="en-US" sz="3200">
              <a:solidFill>
                <a:schemeClr val="bg1"/>
              </a:solidFill>
              <a:ea typeface="Calibri"/>
              <a:cs typeface="Calibri"/>
            </a:endParaRPr>
          </a:p>
          <a:p>
            <a:pPr algn="ctr"/>
            <a:r>
              <a:rPr lang="en-GB" sz="3200" b="1">
                <a:solidFill>
                  <a:schemeClr val="bg1"/>
                </a:solidFill>
              </a:rPr>
              <a:t>Service</a:t>
            </a:r>
            <a:endParaRPr lang="en-GB" sz="3200">
              <a:solidFill>
                <a:schemeClr val="bg1"/>
              </a:solidFill>
            </a:endParaRPr>
          </a:p>
          <a:p>
            <a:pPr algn="ctr"/>
            <a:endParaRPr lang="en-GB" b="1" dirty="0"/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08428EF0-F5E5-74BF-3549-D6B280915BC9}"/>
              </a:ext>
            </a:extLst>
          </p:cNvPr>
          <p:cNvSpPr/>
          <p:nvPr/>
        </p:nvSpPr>
        <p:spPr>
          <a:xfrm>
            <a:off x="1627427" y="12421782"/>
            <a:ext cx="3941785" cy="138652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7" tIns="45695" rIns="91397" bIns="45695" rtlCol="0" anchor="ctr"/>
          <a:lstStyle>
            <a:defPPr>
              <a:defRPr lang="en-US"/>
            </a:defPPr>
            <a:lvl1pPr marL="0" algn="l" defTabSz="456998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6998" algn="l" defTabSz="456998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3998" algn="l" defTabSz="456998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0998" algn="l" defTabSz="456998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003" algn="l" defTabSz="456998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4995" algn="l" defTabSz="456998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004" algn="l" defTabSz="456998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013" algn="l" defTabSz="456998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013" algn="l" defTabSz="456998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b="1" dirty="0"/>
          </a:p>
          <a:p>
            <a:pPr algn="ctr"/>
            <a:r>
              <a:rPr lang="en-GB" sz="3200" b="1" dirty="0" err="1"/>
              <a:t>Childrens</a:t>
            </a:r>
            <a:r>
              <a:rPr lang="en-GB" sz="3200" b="1" dirty="0"/>
              <a:t> Speech and language </a:t>
            </a:r>
            <a:r>
              <a:rPr lang="en-GB" sz="3200" b="1" dirty="0" err="1"/>
              <a:t>Therap</a:t>
            </a:r>
            <a:r>
              <a:rPr lang="en-GB" sz="3200" b="1" dirty="0"/>
              <a:t>y </a:t>
            </a:r>
            <a:endParaRPr lang="en-GB" sz="3200" b="1" dirty="0">
              <a:ea typeface="Calibri"/>
              <a:cs typeface="Calibri"/>
            </a:endParaRPr>
          </a:p>
          <a:p>
            <a:pPr algn="ctr"/>
            <a:endParaRPr lang="en-GB" b="1" dirty="0"/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687312E3-F1DD-30EA-2C97-E6801F8A5676}"/>
              </a:ext>
            </a:extLst>
          </p:cNvPr>
          <p:cNvSpPr/>
          <p:nvPr/>
        </p:nvSpPr>
        <p:spPr>
          <a:xfrm>
            <a:off x="6003704" y="12421782"/>
            <a:ext cx="3941785" cy="138652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7" tIns="45695" rIns="91397" bIns="45695" rtlCol="0" anchor="ctr"/>
          <a:lstStyle>
            <a:defPPr>
              <a:defRPr lang="en-US"/>
            </a:defPPr>
            <a:lvl1pPr marL="0" algn="l" defTabSz="456998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6998" algn="l" defTabSz="456998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3998" algn="l" defTabSz="456998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0998" algn="l" defTabSz="456998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003" algn="l" defTabSz="456998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4995" algn="l" defTabSz="456998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004" algn="l" defTabSz="456998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013" algn="l" defTabSz="456998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013" algn="l" defTabSz="456998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b="1" dirty="0"/>
          </a:p>
          <a:p>
            <a:pPr algn="ctr"/>
            <a:r>
              <a:rPr lang="en-GB" sz="3200" b="1">
                <a:solidFill>
                  <a:schemeClr val="bg1"/>
                </a:solidFill>
              </a:rPr>
              <a:t>Complex Children’s Service</a:t>
            </a:r>
            <a:endParaRPr lang="en-GB" sz="3200">
              <a:solidFill>
                <a:schemeClr val="bg1"/>
              </a:solidFill>
            </a:endParaRPr>
          </a:p>
          <a:p>
            <a:pPr algn="ctr"/>
            <a:endParaRPr lang="en-GB" b="1" dirty="0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66C4EB04-AE2A-0703-6200-DC36EF9650C8}"/>
              </a:ext>
            </a:extLst>
          </p:cNvPr>
          <p:cNvSpPr/>
          <p:nvPr/>
        </p:nvSpPr>
        <p:spPr>
          <a:xfrm>
            <a:off x="19285946" y="5641659"/>
            <a:ext cx="3941785" cy="13865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7" tIns="45695" rIns="91397" bIns="45695" rtlCol="0" anchor="ctr"/>
          <a:lstStyle/>
          <a:p>
            <a:pPr algn="ctr"/>
            <a:r>
              <a:rPr lang="en-GB" sz="3200" b="1">
                <a:ea typeface="Calibri"/>
                <a:cs typeface="Calibri"/>
              </a:rPr>
              <a:t>Nutrition &amp; </a:t>
            </a:r>
            <a:r>
              <a:rPr lang="en-GB" sz="3200" b="1"/>
              <a:t>Dietetics</a:t>
            </a:r>
            <a:r>
              <a:rPr lang="en-GB" sz="2400" b="1" dirty="0"/>
              <a:t> </a:t>
            </a:r>
            <a:endParaRPr lang="en-US" sz="2400" dirty="0"/>
          </a:p>
          <a:p>
            <a:pPr algn="ctr"/>
            <a:endParaRPr lang="en-GB" b="1" dirty="0"/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2F0E2522-148A-4D40-55EA-46F3D5E8938A}"/>
              </a:ext>
            </a:extLst>
          </p:cNvPr>
          <p:cNvSpPr/>
          <p:nvPr/>
        </p:nvSpPr>
        <p:spPr>
          <a:xfrm>
            <a:off x="14865632" y="2329605"/>
            <a:ext cx="3941785" cy="1386524"/>
          </a:xfrm>
          <a:prstGeom prst="roundRect">
            <a:avLst/>
          </a:prstGeom>
          <a:solidFill>
            <a:srgbClr val="0071C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7" tIns="45695" rIns="91397" bIns="45695" rtlCol="0" anchor="ctr"/>
          <a:lstStyle/>
          <a:p>
            <a:pPr algn="ctr"/>
            <a:r>
              <a:rPr lang="en-GB" sz="3200" b="1" dirty="0">
                <a:solidFill>
                  <a:schemeClr val="bg1"/>
                </a:solidFill>
                <a:ea typeface="Calibri"/>
                <a:cs typeface="Calibri"/>
              </a:rPr>
              <a:t>Falls Prevention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445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26D79-0DA9-147B-81C9-B5FB7D494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0316" y="1431043"/>
            <a:ext cx="12758186" cy="646917"/>
          </a:xfrm>
        </p:spPr>
        <p:txBody>
          <a:bodyPr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822869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164573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246860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32914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4114343" algn="l" defTabSz="1645737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4937211" algn="l" defTabSz="1645737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5760080" algn="l" defTabSz="1645737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6582948" algn="l" defTabSz="1645737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r>
              <a:rPr lang="en-GB" sz="4800" dirty="0">
                <a:latin typeface="Calibri"/>
                <a:ea typeface="Calibri"/>
                <a:cs typeface="Arial"/>
              </a:rPr>
              <a:t>CNWL Community Independence Service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0DD0D78-36BA-D42E-0034-8529441EB4F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319918" y="4592569"/>
          <a:ext cx="12960191" cy="680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CDEB8A90-B8AD-6512-F5F3-8E31F6954B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37618528"/>
              </p:ext>
            </p:extLst>
          </p:nvPr>
        </p:nvGraphicFramePr>
        <p:xfrm>
          <a:off x="3193106" y="2832113"/>
          <a:ext cx="21292493" cy="111710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77F34882-64CB-A27C-5813-FA0E20C265F6}"/>
              </a:ext>
            </a:extLst>
          </p:cNvPr>
          <p:cNvSpPr txBox="1"/>
          <p:nvPr/>
        </p:nvSpPr>
        <p:spPr>
          <a:xfrm>
            <a:off x="3876774" y="4415506"/>
            <a:ext cx="1945742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822869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164573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246860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32914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4114343" algn="l" defTabSz="1645737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4937211" algn="l" defTabSz="1645737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5760080" algn="l" defTabSz="1645737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6582948" algn="l" defTabSz="1645737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r>
              <a:rPr lang="en-GB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Urgent Community Response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908CBC-05B2-E0B4-4751-6A9BF65948B8}"/>
              </a:ext>
            </a:extLst>
          </p:cNvPr>
          <p:cNvSpPr txBox="1"/>
          <p:nvPr/>
        </p:nvSpPr>
        <p:spPr>
          <a:xfrm>
            <a:off x="4440316" y="7953381"/>
            <a:ext cx="23260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822869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164573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246860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32914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4114343" algn="l" defTabSz="1645737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4937211" algn="l" defTabSz="1645737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5760080" algn="l" defTabSz="1645737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6582948" algn="l" defTabSz="1645737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r>
              <a:rPr lang="en-GB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Rehabilitation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718D99-B2E6-4DAC-927B-E28C206895DC}"/>
              </a:ext>
            </a:extLst>
          </p:cNvPr>
          <p:cNvSpPr txBox="1"/>
          <p:nvPr/>
        </p:nvSpPr>
        <p:spPr>
          <a:xfrm>
            <a:off x="3763429" y="11568100"/>
            <a:ext cx="1945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822869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164573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246860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32914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4114343" algn="l" defTabSz="1645737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4937211" algn="l" defTabSz="1645737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5760080" algn="l" defTabSz="1645737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6582948" algn="l" defTabSz="1645737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r>
              <a:rPr lang="en-GB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 First</a:t>
            </a:r>
          </a:p>
        </p:txBody>
      </p:sp>
    </p:spTree>
    <p:extLst>
      <p:ext uri="{BB962C8B-B14F-4D97-AF65-F5344CB8AC3E}">
        <p14:creationId xmlns:p14="http://schemas.microsoft.com/office/powerpoint/2010/main" val="3926047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A30F0A-177E-E239-0C49-DF7F02273C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5E89D95-384C-4D15-60D9-72F3DE2D2763}"/>
              </a:ext>
            </a:extLst>
          </p:cNvPr>
          <p:cNvSpPr/>
          <p:nvPr/>
        </p:nvSpPr>
        <p:spPr>
          <a:xfrm>
            <a:off x="1421976" y="4050103"/>
            <a:ext cx="6019592" cy="315000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937" dirty="0"/>
              <a:t>Providing health services in London Boroughs, Milton Keynes and Surrey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B9DA54B-D7AE-B1CD-832F-F74B9A4D8B66}"/>
              </a:ext>
            </a:extLst>
          </p:cNvPr>
          <p:cNvSpPr/>
          <p:nvPr/>
        </p:nvSpPr>
        <p:spPr>
          <a:xfrm>
            <a:off x="8750008" y="4227499"/>
            <a:ext cx="6019592" cy="315000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937" dirty="0"/>
              <a:t>Child and adolescent, adult, older adult Mental Health Services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27DF7396-4D16-768D-D848-C4404C9A31F7}"/>
              </a:ext>
            </a:extLst>
          </p:cNvPr>
          <p:cNvSpPr/>
          <p:nvPr/>
        </p:nvSpPr>
        <p:spPr>
          <a:xfrm>
            <a:off x="1421976" y="8734688"/>
            <a:ext cx="6019592" cy="315000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937" dirty="0"/>
              <a:t>Other services: addictions, sexual health, community services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D4DDDEF7-C19D-CCD3-97DD-B87A3250E70A}"/>
              </a:ext>
            </a:extLst>
          </p:cNvPr>
          <p:cNvSpPr/>
          <p:nvPr/>
        </p:nvSpPr>
        <p:spPr>
          <a:xfrm>
            <a:off x="8730422" y="8734688"/>
            <a:ext cx="6019592" cy="315000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937" dirty="0"/>
              <a:t>Work closely with third sector partners and other services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A0E5EA8-CA33-879B-3069-C39D33143AF0}"/>
              </a:ext>
            </a:extLst>
          </p:cNvPr>
          <p:cNvSpPr/>
          <p:nvPr/>
        </p:nvSpPr>
        <p:spPr>
          <a:xfrm>
            <a:off x="16053041" y="4227499"/>
            <a:ext cx="6019592" cy="315000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937" dirty="0"/>
              <a:t>Commitment to involving patients and carers in service development, PCREF, Open Dialogue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D5AEF9EA-D473-660A-231A-6E1D9B026E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34214" y="8100107"/>
            <a:ext cx="5169592" cy="4419166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EA551FE-CBE5-B33A-7774-8A041C52761C}"/>
              </a:ext>
            </a:extLst>
          </p:cNvPr>
          <p:cNvCxnSpPr/>
          <p:nvPr/>
        </p:nvCxnSpPr>
        <p:spPr>
          <a:xfrm flipV="1">
            <a:off x="2150001" y="3199524"/>
            <a:ext cx="18000018" cy="1875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AE69EB37-D6C5-2CEE-C8AB-F5F39A4FB722}"/>
              </a:ext>
            </a:extLst>
          </p:cNvPr>
          <p:cNvSpPr/>
          <p:nvPr/>
        </p:nvSpPr>
        <p:spPr>
          <a:xfrm>
            <a:off x="1421977" y="12519274"/>
            <a:ext cx="14528038" cy="131896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937" dirty="0"/>
              <a:t>Gina </a:t>
            </a:r>
            <a:r>
              <a:rPr lang="en-GB" sz="3937" dirty="0" err="1"/>
              <a:t>Casserly,</a:t>
            </a:r>
            <a:r>
              <a:rPr lang="en-GB" sz="3937" dirty="0"/>
              <a:t> Westminster Neighbourhood &amp; Innovation Lead CNWL</a:t>
            </a:r>
          </a:p>
          <a:p>
            <a:pPr algn="ctr"/>
            <a:r>
              <a:rPr lang="en-GB" sz="3937" dirty="0"/>
              <a:t>gina.casserly@nhs.net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C2F3B1-BBE1-604A-E2DA-6EFC267483F5}"/>
              </a:ext>
            </a:extLst>
          </p:cNvPr>
          <p:cNvSpPr txBox="1"/>
          <p:nvPr/>
        </p:nvSpPr>
        <p:spPr>
          <a:xfrm>
            <a:off x="2316877" y="2124645"/>
            <a:ext cx="127175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solidFill>
                  <a:srgbClr val="00B0B9"/>
                </a:solidFill>
                <a:latin typeface="Arial Rounded MT Bold" panose="020F0704030504030204" pitchFamily="34" charset="0"/>
              </a:rPr>
              <a:t>CNWL Mental Health Services </a:t>
            </a:r>
          </a:p>
        </p:txBody>
      </p:sp>
      <p:pic>
        <p:nvPicPr>
          <p:cNvPr id="6" name="Picture 5" descr="A close-up of a logo&#10;&#10;AI-generated content may be incorrect.">
            <a:extLst>
              <a:ext uri="{FF2B5EF4-FFF2-40B4-BE49-F238E27FC236}">
                <a16:creationId xmlns:a16="http://schemas.microsoft.com/office/drawing/2014/main" id="{D965FDA4-2FF1-D563-5194-A8DC76C82E7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61200" y="397108"/>
            <a:ext cx="5411492" cy="2429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316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04D64191-6408-6B40-2447-52C9A072EFCB}"/>
              </a:ext>
            </a:extLst>
          </p:cNvPr>
          <p:cNvCxnSpPr>
            <a:cxnSpLocks/>
          </p:cNvCxnSpPr>
          <p:nvPr/>
        </p:nvCxnSpPr>
        <p:spPr>
          <a:xfrm flipH="1">
            <a:off x="17026378" y="7454145"/>
            <a:ext cx="1776329" cy="22388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8" name="Connector: Elbow 177">
            <a:extLst>
              <a:ext uri="{FF2B5EF4-FFF2-40B4-BE49-F238E27FC236}">
                <a16:creationId xmlns:a16="http://schemas.microsoft.com/office/drawing/2014/main" id="{56E55A13-65B7-7735-87FB-D803FC19DF14}"/>
              </a:ext>
            </a:extLst>
          </p:cNvPr>
          <p:cNvCxnSpPr/>
          <p:nvPr/>
        </p:nvCxnSpPr>
        <p:spPr>
          <a:xfrm rot="5400000" flipH="1" flipV="1">
            <a:off x="13826000" y="6576124"/>
            <a:ext cx="4141549" cy="100434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2" name="Connector: Elbow 161">
            <a:extLst>
              <a:ext uri="{FF2B5EF4-FFF2-40B4-BE49-F238E27FC236}">
                <a16:creationId xmlns:a16="http://schemas.microsoft.com/office/drawing/2014/main" id="{4CB9BF27-F163-359F-EC1D-3EB44544BA4A}"/>
              </a:ext>
            </a:extLst>
          </p:cNvPr>
          <p:cNvCxnSpPr>
            <a:cxnSpLocks/>
            <a:endCxn id="88" idx="0"/>
          </p:cNvCxnSpPr>
          <p:nvPr/>
        </p:nvCxnSpPr>
        <p:spPr>
          <a:xfrm>
            <a:off x="2900002" y="11381555"/>
            <a:ext cx="3714580" cy="81356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1" name="AutoShape 131"/>
          <p:cNvSpPr/>
          <p:nvPr/>
        </p:nvSpPr>
        <p:spPr>
          <a:xfrm>
            <a:off x="23084065" y="4623058"/>
            <a:ext cx="0" cy="1401143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 sz="3543"/>
          </a:p>
        </p:txBody>
      </p:sp>
      <p:cxnSp>
        <p:nvCxnSpPr>
          <p:cNvPr id="146" name="Connector: Elbow 145">
            <a:extLst>
              <a:ext uri="{FF2B5EF4-FFF2-40B4-BE49-F238E27FC236}">
                <a16:creationId xmlns:a16="http://schemas.microsoft.com/office/drawing/2014/main" id="{17E561B3-F4B1-27A0-C23F-877A207CC6E4}"/>
              </a:ext>
            </a:extLst>
          </p:cNvPr>
          <p:cNvCxnSpPr>
            <a:cxnSpLocks/>
          </p:cNvCxnSpPr>
          <p:nvPr/>
        </p:nvCxnSpPr>
        <p:spPr>
          <a:xfrm>
            <a:off x="13023683" y="7800108"/>
            <a:ext cx="7899996" cy="4903794"/>
          </a:xfrm>
          <a:prstGeom prst="bentConnector3">
            <a:avLst>
              <a:gd name="adj1" fmla="val 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" name="Group 2"/>
          <p:cNvGrpSpPr/>
          <p:nvPr/>
        </p:nvGrpSpPr>
        <p:grpSpPr>
          <a:xfrm>
            <a:off x="7741822" y="3883149"/>
            <a:ext cx="2811278" cy="1125440"/>
            <a:chOff x="0" y="0"/>
            <a:chExt cx="353037" cy="17651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53037" cy="176519"/>
            </a:xfrm>
            <a:custGeom>
              <a:avLst/>
              <a:gdLst/>
              <a:ahLst/>
              <a:cxnLst/>
              <a:rect l="l" t="t" r="r" b="b"/>
              <a:pathLst>
                <a:path w="353037" h="176519">
                  <a:moveTo>
                    <a:pt x="67707" y="0"/>
                  </a:moveTo>
                  <a:lnTo>
                    <a:pt x="285330" y="0"/>
                  </a:lnTo>
                  <a:cubicBezTo>
                    <a:pt x="322724" y="0"/>
                    <a:pt x="353037" y="30313"/>
                    <a:pt x="353037" y="67707"/>
                  </a:cubicBezTo>
                  <a:lnTo>
                    <a:pt x="353037" y="108812"/>
                  </a:lnTo>
                  <a:cubicBezTo>
                    <a:pt x="353037" y="146205"/>
                    <a:pt x="322724" y="176519"/>
                    <a:pt x="285330" y="176519"/>
                  </a:cubicBezTo>
                  <a:lnTo>
                    <a:pt x="67707" y="176519"/>
                  </a:lnTo>
                  <a:cubicBezTo>
                    <a:pt x="30313" y="176519"/>
                    <a:pt x="0" y="146205"/>
                    <a:pt x="0" y="108812"/>
                  </a:cubicBezTo>
                  <a:lnTo>
                    <a:pt x="0" y="67707"/>
                  </a:lnTo>
                  <a:cubicBezTo>
                    <a:pt x="0" y="30313"/>
                    <a:pt x="30313" y="0"/>
                    <a:pt x="67707" y="0"/>
                  </a:cubicBezTo>
                  <a:close/>
                </a:path>
              </a:pathLst>
            </a:custGeom>
            <a:solidFill>
              <a:srgbClr val="FF5757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 sz="3543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53037" cy="205094"/>
            </a:xfrm>
            <a:prstGeom prst="rect">
              <a:avLst/>
            </a:prstGeom>
          </p:spPr>
          <p:txBody>
            <a:bodyPr lIns="120047" tIns="120047" rIns="120047" bIns="120047" rtlCol="0" anchor="ctr"/>
            <a:lstStyle/>
            <a:p>
              <a:pPr algn="ctr">
                <a:lnSpc>
                  <a:spcPts val="2756"/>
                </a:lnSpc>
              </a:pPr>
              <a:endParaRPr sz="3543"/>
            </a:p>
          </p:txBody>
        </p:sp>
      </p:grpSp>
      <p:sp>
        <p:nvSpPr>
          <p:cNvPr id="5" name="AutoShape 5"/>
          <p:cNvSpPr/>
          <p:nvPr/>
        </p:nvSpPr>
        <p:spPr>
          <a:xfrm>
            <a:off x="6029227" y="4454034"/>
            <a:ext cx="1220779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triangle" w="lg" len="med"/>
          </a:ln>
        </p:spPr>
        <p:txBody>
          <a:bodyPr/>
          <a:lstStyle/>
          <a:p>
            <a:endParaRPr lang="en-GB" sz="3543"/>
          </a:p>
        </p:txBody>
      </p:sp>
      <p:grpSp>
        <p:nvGrpSpPr>
          <p:cNvPr id="6" name="Group 6"/>
          <p:cNvGrpSpPr/>
          <p:nvPr/>
        </p:nvGrpSpPr>
        <p:grpSpPr>
          <a:xfrm>
            <a:off x="1915657" y="3169838"/>
            <a:ext cx="3806012" cy="2506058"/>
            <a:chOff x="0" y="0"/>
            <a:chExt cx="906866" cy="904946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906866" cy="904946"/>
            </a:xfrm>
            <a:custGeom>
              <a:avLst/>
              <a:gdLst/>
              <a:ahLst/>
              <a:cxnLst/>
              <a:rect l="l" t="t" r="r" b="b"/>
              <a:pathLst>
                <a:path w="906866" h="904946">
                  <a:moveTo>
                    <a:pt x="453433" y="0"/>
                  </a:moveTo>
                  <a:cubicBezTo>
                    <a:pt x="203009" y="0"/>
                    <a:pt x="0" y="202579"/>
                    <a:pt x="0" y="452473"/>
                  </a:cubicBezTo>
                  <a:cubicBezTo>
                    <a:pt x="0" y="702367"/>
                    <a:pt x="203009" y="904946"/>
                    <a:pt x="453433" y="904946"/>
                  </a:cubicBezTo>
                  <a:cubicBezTo>
                    <a:pt x="703857" y="904946"/>
                    <a:pt x="906866" y="702367"/>
                    <a:pt x="906866" y="452473"/>
                  </a:cubicBezTo>
                  <a:cubicBezTo>
                    <a:pt x="906866" y="202579"/>
                    <a:pt x="703857" y="0"/>
                    <a:pt x="453433" y="0"/>
                  </a:cubicBezTo>
                  <a:close/>
                </a:path>
              </a:pathLst>
            </a:custGeom>
            <a:solidFill>
              <a:srgbClr val="F0DBAA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 sz="3150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85019" y="56264"/>
              <a:ext cx="736829" cy="763843"/>
            </a:xfrm>
            <a:prstGeom prst="rect">
              <a:avLst/>
            </a:prstGeom>
          </p:spPr>
          <p:txBody>
            <a:bodyPr lIns="120047" tIns="120047" rIns="120047" bIns="120047" rtlCol="0" anchor="ctr"/>
            <a:lstStyle/>
            <a:p>
              <a:pPr algn="ctr">
                <a:lnSpc>
                  <a:spcPts val="3305"/>
                </a:lnSpc>
              </a:pPr>
              <a:r>
                <a:rPr lang="en-US" sz="315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I have not been feeling myself</a:t>
              </a:r>
            </a:p>
          </p:txBody>
        </p:sp>
      </p:grpSp>
      <p:sp>
        <p:nvSpPr>
          <p:cNvPr id="9" name="AutoShape 9"/>
          <p:cNvSpPr/>
          <p:nvPr/>
        </p:nvSpPr>
        <p:spPr>
          <a:xfrm>
            <a:off x="13023685" y="5588360"/>
            <a:ext cx="9368" cy="858517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triangle" w="lg" len="med"/>
          </a:ln>
        </p:spPr>
        <p:txBody>
          <a:bodyPr/>
          <a:lstStyle/>
          <a:p>
            <a:endParaRPr lang="en-GB" sz="3543"/>
          </a:p>
        </p:txBody>
      </p:sp>
      <p:grpSp>
        <p:nvGrpSpPr>
          <p:cNvPr id="10" name="Group 10"/>
          <p:cNvGrpSpPr/>
          <p:nvPr/>
        </p:nvGrpSpPr>
        <p:grpSpPr>
          <a:xfrm>
            <a:off x="11907610" y="3192838"/>
            <a:ext cx="2250880" cy="2250880"/>
            <a:chOff x="0" y="0"/>
            <a:chExt cx="812800" cy="8128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0DBAA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 sz="3543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120047" tIns="120047" rIns="120047" bIns="120047" rtlCol="0" anchor="ctr"/>
            <a:lstStyle/>
            <a:p>
              <a:pPr algn="ctr">
                <a:lnSpc>
                  <a:spcPts val="3305"/>
                </a:lnSpc>
              </a:pPr>
              <a:endParaRPr sz="3543"/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12043456" y="6527242"/>
            <a:ext cx="2250880" cy="1125440"/>
            <a:chOff x="0" y="0"/>
            <a:chExt cx="353037" cy="176519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353037" cy="176519"/>
            </a:xfrm>
            <a:custGeom>
              <a:avLst/>
              <a:gdLst/>
              <a:ahLst/>
              <a:cxnLst/>
              <a:rect l="l" t="t" r="r" b="b"/>
              <a:pathLst>
                <a:path w="353037" h="176519">
                  <a:moveTo>
                    <a:pt x="67707" y="0"/>
                  </a:moveTo>
                  <a:lnTo>
                    <a:pt x="285330" y="0"/>
                  </a:lnTo>
                  <a:cubicBezTo>
                    <a:pt x="322724" y="0"/>
                    <a:pt x="353037" y="30313"/>
                    <a:pt x="353037" y="67707"/>
                  </a:cubicBezTo>
                  <a:lnTo>
                    <a:pt x="353037" y="108812"/>
                  </a:lnTo>
                  <a:cubicBezTo>
                    <a:pt x="353037" y="146205"/>
                    <a:pt x="322724" y="176519"/>
                    <a:pt x="285330" y="176519"/>
                  </a:cubicBezTo>
                  <a:lnTo>
                    <a:pt x="67707" y="176519"/>
                  </a:lnTo>
                  <a:cubicBezTo>
                    <a:pt x="30313" y="176519"/>
                    <a:pt x="0" y="146205"/>
                    <a:pt x="0" y="108812"/>
                  </a:cubicBezTo>
                  <a:lnTo>
                    <a:pt x="0" y="67707"/>
                  </a:lnTo>
                  <a:cubicBezTo>
                    <a:pt x="0" y="30313"/>
                    <a:pt x="30313" y="0"/>
                    <a:pt x="67707" y="0"/>
                  </a:cubicBezTo>
                  <a:close/>
                </a:path>
              </a:pathLst>
            </a:custGeom>
            <a:solidFill>
              <a:srgbClr val="B6CED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 sz="3543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28575"/>
              <a:ext cx="353037" cy="205094"/>
            </a:xfrm>
            <a:prstGeom prst="rect">
              <a:avLst/>
            </a:prstGeom>
          </p:spPr>
          <p:txBody>
            <a:bodyPr lIns="120047" tIns="120047" rIns="120047" bIns="120047" rtlCol="0" anchor="ctr"/>
            <a:lstStyle/>
            <a:p>
              <a:pPr algn="ctr">
                <a:lnSpc>
                  <a:spcPts val="2756"/>
                </a:lnSpc>
              </a:pPr>
              <a:endParaRPr sz="3543"/>
            </a:p>
          </p:txBody>
        </p:sp>
      </p:grpSp>
      <p:sp>
        <p:nvSpPr>
          <p:cNvPr id="16" name="AutoShape 16"/>
          <p:cNvSpPr/>
          <p:nvPr/>
        </p:nvSpPr>
        <p:spPr>
          <a:xfrm>
            <a:off x="10642820" y="4463410"/>
            <a:ext cx="1146275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triangle" w="lg" len="med"/>
          </a:ln>
        </p:spPr>
        <p:txBody>
          <a:bodyPr/>
          <a:lstStyle/>
          <a:p>
            <a:endParaRPr lang="en-GB" sz="3543"/>
          </a:p>
        </p:txBody>
      </p:sp>
      <p:grpSp>
        <p:nvGrpSpPr>
          <p:cNvPr id="18" name="Group 18"/>
          <p:cNvGrpSpPr/>
          <p:nvPr/>
        </p:nvGrpSpPr>
        <p:grpSpPr>
          <a:xfrm>
            <a:off x="20999726" y="3445062"/>
            <a:ext cx="3208871" cy="1125440"/>
            <a:chOff x="0" y="0"/>
            <a:chExt cx="353037" cy="176519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353037" cy="176519"/>
            </a:xfrm>
            <a:custGeom>
              <a:avLst/>
              <a:gdLst/>
              <a:ahLst/>
              <a:cxnLst/>
              <a:rect l="l" t="t" r="r" b="b"/>
              <a:pathLst>
                <a:path w="353037" h="176519">
                  <a:moveTo>
                    <a:pt x="0" y="0"/>
                  </a:moveTo>
                  <a:lnTo>
                    <a:pt x="353037" y="0"/>
                  </a:lnTo>
                  <a:lnTo>
                    <a:pt x="353037" y="176519"/>
                  </a:lnTo>
                  <a:lnTo>
                    <a:pt x="0" y="176519"/>
                  </a:lnTo>
                  <a:close/>
                </a:path>
              </a:pathLst>
            </a:custGeom>
            <a:solidFill>
              <a:srgbClr val="B6CED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 sz="3543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0" y="-28575"/>
              <a:ext cx="353037" cy="205094"/>
            </a:xfrm>
            <a:prstGeom prst="rect">
              <a:avLst/>
            </a:prstGeom>
          </p:spPr>
          <p:txBody>
            <a:bodyPr lIns="120047" tIns="120047" rIns="120047" bIns="120047" rtlCol="0" anchor="ctr"/>
            <a:lstStyle/>
            <a:p>
              <a:pPr algn="ctr">
                <a:lnSpc>
                  <a:spcPts val="2756"/>
                </a:lnSpc>
              </a:pPr>
              <a:r>
                <a:rPr lang="en-US" sz="3150" dirty="0">
                  <a:solidFill>
                    <a:srgbClr val="303030"/>
                  </a:solidFill>
                  <a:latin typeface="Poppins"/>
                  <a:ea typeface="Poppins"/>
                  <a:cs typeface="Poppins"/>
                  <a:sym typeface="Poppins"/>
                </a:rPr>
                <a:t>Assessment</a:t>
              </a:r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14240591" y="9155953"/>
            <a:ext cx="2997879" cy="2829769"/>
            <a:chOff x="0" y="0"/>
            <a:chExt cx="812800" cy="812800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C4DFB6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 sz="3543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120047" tIns="120047" rIns="120047" bIns="120047" rtlCol="0" anchor="ctr"/>
            <a:lstStyle/>
            <a:p>
              <a:pPr algn="ctr">
                <a:lnSpc>
                  <a:spcPts val="3305"/>
                </a:lnSpc>
              </a:pPr>
              <a:r>
                <a:rPr lang="en-US" sz="2362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Discharge</a:t>
              </a:r>
            </a:p>
          </p:txBody>
        </p:sp>
      </p:grpSp>
      <p:sp>
        <p:nvSpPr>
          <p:cNvPr id="24" name="AutoShape 24"/>
          <p:cNvSpPr/>
          <p:nvPr/>
        </p:nvSpPr>
        <p:spPr>
          <a:xfrm flipV="1">
            <a:off x="18309551" y="4003497"/>
            <a:ext cx="2280427" cy="22408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triangle" w="lg" len="med"/>
          </a:ln>
        </p:spPr>
        <p:txBody>
          <a:bodyPr/>
          <a:lstStyle/>
          <a:p>
            <a:endParaRPr lang="en-GB" sz="3543"/>
          </a:p>
        </p:txBody>
      </p:sp>
      <p:sp>
        <p:nvSpPr>
          <p:cNvPr id="25" name="AutoShape 25"/>
          <p:cNvSpPr/>
          <p:nvPr/>
        </p:nvSpPr>
        <p:spPr>
          <a:xfrm>
            <a:off x="14240591" y="4454034"/>
            <a:ext cx="1341275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triangle" w="lg" len="med"/>
          </a:ln>
        </p:spPr>
        <p:txBody>
          <a:bodyPr/>
          <a:lstStyle/>
          <a:p>
            <a:endParaRPr lang="en-GB" sz="3543"/>
          </a:p>
        </p:txBody>
      </p:sp>
      <p:grpSp>
        <p:nvGrpSpPr>
          <p:cNvPr id="26" name="Group 26"/>
          <p:cNvGrpSpPr/>
          <p:nvPr/>
        </p:nvGrpSpPr>
        <p:grpSpPr>
          <a:xfrm>
            <a:off x="14440515" y="4228608"/>
            <a:ext cx="653308" cy="392581"/>
            <a:chOff x="0" y="0"/>
            <a:chExt cx="442507" cy="265909"/>
          </a:xfrm>
        </p:grpSpPr>
        <p:grpSp>
          <p:nvGrpSpPr>
            <p:cNvPr id="27" name="Group 27"/>
            <p:cNvGrpSpPr/>
            <p:nvPr/>
          </p:nvGrpSpPr>
          <p:grpSpPr>
            <a:xfrm>
              <a:off x="0" y="0"/>
              <a:ext cx="442507" cy="265909"/>
              <a:chOff x="0" y="0"/>
              <a:chExt cx="102392" cy="61529"/>
            </a:xfrm>
          </p:grpSpPr>
          <p:sp>
            <p:nvSpPr>
              <p:cNvPr id="28" name="Freeform 28"/>
              <p:cNvSpPr/>
              <p:nvPr/>
            </p:nvSpPr>
            <p:spPr>
              <a:xfrm>
                <a:off x="0" y="0"/>
                <a:ext cx="102392" cy="61529"/>
              </a:xfrm>
              <a:custGeom>
                <a:avLst/>
                <a:gdLst/>
                <a:ahLst/>
                <a:cxnLst/>
                <a:rect l="l" t="t" r="r" b="b"/>
                <a:pathLst>
                  <a:path w="102392" h="61529">
                    <a:moveTo>
                      <a:pt x="30764" y="0"/>
                    </a:moveTo>
                    <a:lnTo>
                      <a:pt x="71628" y="0"/>
                    </a:lnTo>
                    <a:cubicBezTo>
                      <a:pt x="88619" y="0"/>
                      <a:pt x="102392" y="13774"/>
                      <a:pt x="102392" y="30764"/>
                    </a:cubicBezTo>
                    <a:lnTo>
                      <a:pt x="102392" y="30764"/>
                    </a:lnTo>
                    <a:cubicBezTo>
                      <a:pt x="102392" y="38924"/>
                      <a:pt x="99151" y="46749"/>
                      <a:pt x="93382" y="52518"/>
                    </a:cubicBezTo>
                    <a:cubicBezTo>
                      <a:pt x="87612" y="58288"/>
                      <a:pt x="79787" y="61529"/>
                      <a:pt x="71628" y="61529"/>
                    </a:cubicBezTo>
                    <a:lnTo>
                      <a:pt x="30764" y="61529"/>
                    </a:lnTo>
                    <a:cubicBezTo>
                      <a:pt x="13774" y="61529"/>
                      <a:pt x="0" y="47755"/>
                      <a:pt x="0" y="30764"/>
                    </a:cubicBezTo>
                    <a:lnTo>
                      <a:pt x="0" y="30764"/>
                    </a:lnTo>
                    <a:cubicBezTo>
                      <a:pt x="0" y="13774"/>
                      <a:pt x="13774" y="0"/>
                      <a:pt x="30764" y="0"/>
                    </a:cubicBezTo>
                    <a:close/>
                  </a:path>
                </a:pathLst>
              </a:custGeom>
              <a:solidFill>
                <a:srgbClr val="C4DFB6"/>
              </a:solidFill>
            </p:spPr>
            <p:txBody>
              <a:bodyPr/>
              <a:lstStyle/>
              <a:p>
                <a:endParaRPr lang="en-GB" sz="3543"/>
              </a:p>
            </p:txBody>
          </p:sp>
          <p:sp>
            <p:nvSpPr>
              <p:cNvPr id="29" name="TextBox 29"/>
              <p:cNvSpPr txBox="1"/>
              <p:nvPr/>
            </p:nvSpPr>
            <p:spPr>
              <a:xfrm>
                <a:off x="0" y="-19050"/>
                <a:ext cx="102392" cy="80579"/>
              </a:xfrm>
              <a:prstGeom prst="rect">
                <a:avLst/>
              </a:prstGeom>
            </p:spPr>
            <p:txBody>
              <a:bodyPr lIns="120047" tIns="120047" rIns="120047" bIns="120047" rtlCol="0" anchor="ctr"/>
              <a:lstStyle/>
              <a:p>
                <a:pPr algn="ctr">
                  <a:lnSpc>
                    <a:spcPts val="2754"/>
                  </a:lnSpc>
                </a:pPr>
                <a:endParaRPr sz="3543"/>
              </a:p>
            </p:txBody>
          </p:sp>
        </p:grpSp>
        <p:sp>
          <p:nvSpPr>
            <p:cNvPr id="30" name="TextBox 30"/>
            <p:cNvSpPr txBox="1"/>
            <p:nvPr/>
          </p:nvSpPr>
          <p:spPr>
            <a:xfrm>
              <a:off x="0" y="7020"/>
              <a:ext cx="442507" cy="23027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756"/>
                </a:lnSpc>
              </a:pPr>
              <a:r>
                <a:rPr lang="en-US" sz="1968">
                  <a:solidFill>
                    <a:srgbClr val="303030"/>
                  </a:solidFill>
                  <a:latin typeface="Poppins"/>
                  <a:ea typeface="Poppins"/>
                  <a:cs typeface="Poppins"/>
                  <a:sym typeface="Poppins"/>
                </a:rPr>
                <a:t>Yes</a:t>
              </a:r>
            </a:p>
          </p:txBody>
        </p:sp>
      </p:grpSp>
      <p:grpSp>
        <p:nvGrpSpPr>
          <p:cNvPr id="31" name="Group 31"/>
          <p:cNvGrpSpPr/>
          <p:nvPr/>
        </p:nvGrpSpPr>
        <p:grpSpPr>
          <a:xfrm>
            <a:off x="12582874" y="5667719"/>
            <a:ext cx="900351" cy="450176"/>
            <a:chOff x="0" y="0"/>
            <a:chExt cx="609838" cy="304919"/>
          </a:xfrm>
        </p:grpSpPr>
        <p:grpSp>
          <p:nvGrpSpPr>
            <p:cNvPr id="32" name="Group 32"/>
            <p:cNvGrpSpPr/>
            <p:nvPr/>
          </p:nvGrpSpPr>
          <p:grpSpPr>
            <a:xfrm>
              <a:off x="0" y="0"/>
              <a:ext cx="609838" cy="304919"/>
              <a:chOff x="0" y="0"/>
              <a:chExt cx="141111" cy="70556"/>
            </a:xfrm>
          </p:grpSpPr>
          <p:sp>
            <p:nvSpPr>
              <p:cNvPr id="33" name="Freeform 33"/>
              <p:cNvSpPr/>
              <p:nvPr/>
            </p:nvSpPr>
            <p:spPr>
              <a:xfrm>
                <a:off x="0" y="0"/>
                <a:ext cx="141111" cy="70556"/>
              </a:xfrm>
              <a:custGeom>
                <a:avLst/>
                <a:gdLst/>
                <a:ahLst/>
                <a:cxnLst/>
                <a:rect l="l" t="t" r="r" b="b"/>
                <a:pathLst>
                  <a:path w="141111" h="70556">
                    <a:moveTo>
                      <a:pt x="35278" y="0"/>
                    </a:moveTo>
                    <a:lnTo>
                      <a:pt x="105833" y="0"/>
                    </a:lnTo>
                    <a:cubicBezTo>
                      <a:pt x="115190" y="0"/>
                      <a:pt x="124163" y="3717"/>
                      <a:pt x="130778" y="10333"/>
                    </a:cubicBezTo>
                    <a:cubicBezTo>
                      <a:pt x="137394" y="16948"/>
                      <a:pt x="141111" y="25922"/>
                      <a:pt x="141111" y="35278"/>
                    </a:cubicBezTo>
                    <a:lnTo>
                      <a:pt x="141111" y="35278"/>
                    </a:lnTo>
                    <a:cubicBezTo>
                      <a:pt x="141111" y="54761"/>
                      <a:pt x="125317" y="70556"/>
                      <a:pt x="105833" y="70556"/>
                    </a:cubicBezTo>
                    <a:lnTo>
                      <a:pt x="35278" y="70556"/>
                    </a:lnTo>
                    <a:cubicBezTo>
                      <a:pt x="25922" y="70556"/>
                      <a:pt x="16948" y="66839"/>
                      <a:pt x="10333" y="60223"/>
                    </a:cubicBezTo>
                    <a:cubicBezTo>
                      <a:pt x="3717" y="53607"/>
                      <a:pt x="0" y="44634"/>
                      <a:pt x="0" y="35278"/>
                    </a:cubicBezTo>
                    <a:lnTo>
                      <a:pt x="0" y="35278"/>
                    </a:lnTo>
                    <a:cubicBezTo>
                      <a:pt x="0" y="25922"/>
                      <a:pt x="3717" y="16948"/>
                      <a:pt x="10333" y="10333"/>
                    </a:cubicBezTo>
                    <a:cubicBezTo>
                      <a:pt x="16948" y="3717"/>
                      <a:pt x="25922" y="0"/>
                      <a:pt x="35278" y="0"/>
                    </a:cubicBezTo>
                    <a:close/>
                  </a:path>
                </a:pathLst>
              </a:custGeom>
              <a:solidFill>
                <a:srgbClr val="F0BBAA"/>
              </a:solidFill>
            </p:spPr>
            <p:txBody>
              <a:bodyPr/>
              <a:lstStyle/>
              <a:p>
                <a:endParaRPr lang="en-GB" sz="3543"/>
              </a:p>
            </p:txBody>
          </p:sp>
          <p:sp>
            <p:nvSpPr>
              <p:cNvPr id="34" name="TextBox 34"/>
              <p:cNvSpPr txBox="1"/>
              <p:nvPr/>
            </p:nvSpPr>
            <p:spPr>
              <a:xfrm>
                <a:off x="0" y="-19050"/>
                <a:ext cx="141111" cy="89606"/>
              </a:xfrm>
              <a:prstGeom prst="rect">
                <a:avLst/>
              </a:prstGeom>
            </p:spPr>
            <p:txBody>
              <a:bodyPr lIns="120047" tIns="120047" rIns="120047" bIns="120047" rtlCol="0" anchor="ctr"/>
              <a:lstStyle/>
              <a:p>
                <a:pPr algn="ctr">
                  <a:lnSpc>
                    <a:spcPts val="2754"/>
                  </a:lnSpc>
                </a:pPr>
                <a:endParaRPr sz="3543"/>
              </a:p>
            </p:txBody>
          </p:sp>
        </p:grpSp>
        <p:sp>
          <p:nvSpPr>
            <p:cNvPr id="35" name="TextBox 35"/>
            <p:cNvSpPr txBox="1"/>
            <p:nvPr/>
          </p:nvSpPr>
          <p:spPr>
            <a:xfrm>
              <a:off x="0" y="46337"/>
              <a:ext cx="609838" cy="18162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205"/>
                </a:lnSpc>
              </a:pPr>
              <a:r>
                <a:rPr lang="en-US" sz="1575">
                  <a:solidFill>
                    <a:srgbClr val="303030"/>
                  </a:solidFill>
                  <a:latin typeface="Poppins"/>
                  <a:ea typeface="Poppins"/>
                  <a:cs typeface="Poppins"/>
                  <a:sym typeface="Poppins"/>
                </a:rPr>
                <a:t>Not sure</a:t>
              </a:r>
            </a:p>
          </p:txBody>
        </p:sp>
      </p:grpSp>
      <p:sp>
        <p:nvSpPr>
          <p:cNvPr id="36" name="TextBox 36"/>
          <p:cNvSpPr txBox="1"/>
          <p:nvPr/>
        </p:nvSpPr>
        <p:spPr>
          <a:xfrm>
            <a:off x="8052860" y="4030745"/>
            <a:ext cx="2250880" cy="8463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07"/>
              </a:lnSpc>
            </a:pPr>
            <a:r>
              <a:rPr lang="en-US" sz="2756" dirty="0">
                <a:solidFill>
                  <a:srgbClr val="303030"/>
                </a:solidFill>
                <a:latin typeface="Poppins"/>
                <a:ea typeface="Poppins"/>
                <a:cs typeface="Poppins"/>
                <a:sym typeface="Poppins"/>
              </a:rPr>
              <a:t>Are you in crisis?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11907610" y="3886882"/>
            <a:ext cx="2250880" cy="8253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07"/>
              </a:lnSpc>
            </a:pPr>
            <a:r>
              <a:rPr lang="en-US" sz="2362">
                <a:solidFill>
                  <a:srgbClr val="303030"/>
                </a:solidFill>
                <a:latin typeface="Poppins"/>
                <a:ea typeface="Poppins"/>
                <a:cs typeface="Poppins"/>
                <a:sym typeface="Poppins"/>
              </a:rPr>
              <a:t>Is it anxiety or depression?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2136681" y="6713172"/>
            <a:ext cx="2021809" cy="6990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56"/>
              </a:lnSpc>
            </a:pPr>
            <a:r>
              <a:rPr lang="en-US" sz="1968">
                <a:solidFill>
                  <a:srgbClr val="303030"/>
                </a:solidFill>
                <a:latin typeface="Poppins"/>
                <a:ea typeface="Poppins"/>
                <a:cs typeface="Poppins"/>
                <a:sym typeface="Poppins"/>
              </a:rPr>
              <a:t>Speak to your GP</a:t>
            </a:r>
          </a:p>
        </p:txBody>
      </p:sp>
      <p:grpSp>
        <p:nvGrpSpPr>
          <p:cNvPr id="39" name="Group 39"/>
          <p:cNvGrpSpPr/>
          <p:nvPr/>
        </p:nvGrpSpPr>
        <p:grpSpPr>
          <a:xfrm>
            <a:off x="15656863" y="3840739"/>
            <a:ext cx="2616841" cy="1125440"/>
            <a:chOff x="0" y="0"/>
            <a:chExt cx="1524595" cy="762297"/>
          </a:xfrm>
        </p:grpSpPr>
        <p:grpSp>
          <p:nvGrpSpPr>
            <p:cNvPr id="40" name="Group 40"/>
            <p:cNvGrpSpPr/>
            <p:nvPr/>
          </p:nvGrpSpPr>
          <p:grpSpPr>
            <a:xfrm>
              <a:off x="0" y="0"/>
              <a:ext cx="1524595" cy="762297"/>
              <a:chOff x="0" y="0"/>
              <a:chExt cx="353037" cy="176519"/>
            </a:xfrm>
          </p:grpSpPr>
          <p:sp>
            <p:nvSpPr>
              <p:cNvPr id="41" name="Freeform 41"/>
              <p:cNvSpPr/>
              <p:nvPr/>
            </p:nvSpPr>
            <p:spPr>
              <a:xfrm>
                <a:off x="0" y="0"/>
                <a:ext cx="353037" cy="176519"/>
              </a:xfrm>
              <a:custGeom>
                <a:avLst/>
                <a:gdLst/>
                <a:ahLst/>
                <a:cxnLst/>
                <a:rect l="l" t="t" r="r" b="b"/>
                <a:pathLst>
                  <a:path w="353037" h="176519">
                    <a:moveTo>
                      <a:pt x="67707" y="0"/>
                    </a:moveTo>
                    <a:lnTo>
                      <a:pt x="285330" y="0"/>
                    </a:lnTo>
                    <a:cubicBezTo>
                      <a:pt x="322724" y="0"/>
                      <a:pt x="353037" y="30313"/>
                      <a:pt x="353037" y="67707"/>
                    </a:cubicBezTo>
                    <a:lnTo>
                      <a:pt x="353037" y="108812"/>
                    </a:lnTo>
                    <a:cubicBezTo>
                      <a:pt x="353037" y="146205"/>
                      <a:pt x="322724" y="176519"/>
                      <a:pt x="285330" y="176519"/>
                    </a:cubicBezTo>
                    <a:lnTo>
                      <a:pt x="67707" y="176519"/>
                    </a:lnTo>
                    <a:cubicBezTo>
                      <a:pt x="30313" y="176519"/>
                      <a:pt x="0" y="146205"/>
                      <a:pt x="0" y="108812"/>
                    </a:cubicBezTo>
                    <a:lnTo>
                      <a:pt x="0" y="67707"/>
                    </a:lnTo>
                    <a:cubicBezTo>
                      <a:pt x="0" y="30313"/>
                      <a:pt x="30313" y="0"/>
                      <a:pt x="67707" y="0"/>
                    </a:cubicBezTo>
                    <a:close/>
                  </a:path>
                </a:pathLst>
              </a:custGeom>
              <a:solidFill>
                <a:srgbClr val="B6CED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GB" sz="3543"/>
              </a:p>
            </p:txBody>
          </p:sp>
          <p:sp>
            <p:nvSpPr>
              <p:cNvPr id="42" name="TextBox 42"/>
              <p:cNvSpPr txBox="1"/>
              <p:nvPr/>
            </p:nvSpPr>
            <p:spPr>
              <a:xfrm>
                <a:off x="0" y="-28575"/>
                <a:ext cx="353037" cy="205094"/>
              </a:xfrm>
              <a:prstGeom prst="rect">
                <a:avLst/>
              </a:prstGeom>
            </p:spPr>
            <p:txBody>
              <a:bodyPr lIns="120047" tIns="120047" rIns="120047" bIns="120047" rtlCol="0" anchor="ctr"/>
              <a:lstStyle/>
              <a:p>
                <a:pPr algn="ctr">
                  <a:lnSpc>
                    <a:spcPts val="2756"/>
                  </a:lnSpc>
                </a:pPr>
                <a:endParaRPr sz="3543"/>
              </a:p>
            </p:txBody>
          </p:sp>
        </p:grpSp>
        <p:sp>
          <p:nvSpPr>
            <p:cNvPr id="43" name="TextBox 43"/>
            <p:cNvSpPr txBox="1"/>
            <p:nvPr/>
          </p:nvSpPr>
          <p:spPr>
            <a:xfrm>
              <a:off x="115339" y="26615"/>
              <a:ext cx="1293916" cy="71912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756"/>
                </a:lnSpc>
              </a:pPr>
              <a:r>
                <a:rPr lang="en-US" sz="2067" dirty="0">
                  <a:solidFill>
                    <a:srgbClr val="303030"/>
                  </a:solidFill>
                  <a:latin typeface="Poppins"/>
                  <a:ea typeface="Poppins"/>
                  <a:cs typeface="Poppins"/>
                  <a:sym typeface="Poppins"/>
                </a:rPr>
                <a:t>Self-refer to Talking Therapies</a:t>
              </a:r>
            </a:p>
          </p:txBody>
        </p:sp>
      </p:grpSp>
      <p:grpSp>
        <p:nvGrpSpPr>
          <p:cNvPr id="44" name="Group 44"/>
          <p:cNvGrpSpPr/>
          <p:nvPr/>
        </p:nvGrpSpPr>
        <p:grpSpPr>
          <a:xfrm>
            <a:off x="10913725" y="4168222"/>
            <a:ext cx="554591" cy="581333"/>
            <a:chOff x="0" y="0"/>
            <a:chExt cx="86920" cy="91112"/>
          </a:xfrm>
        </p:grpSpPr>
        <p:sp>
          <p:nvSpPr>
            <p:cNvPr id="45" name="Freeform 45"/>
            <p:cNvSpPr/>
            <p:nvPr/>
          </p:nvSpPr>
          <p:spPr>
            <a:xfrm>
              <a:off x="0" y="0"/>
              <a:ext cx="86920" cy="91112"/>
            </a:xfrm>
            <a:custGeom>
              <a:avLst/>
              <a:gdLst/>
              <a:ahLst/>
              <a:cxnLst/>
              <a:rect l="l" t="t" r="r" b="b"/>
              <a:pathLst>
                <a:path w="86920" h="91112">
                  <a:moveTo>
                    <a:pt x="43460" y="0"/>
                  </a:moveTo>
                  <a:lnTo>
                    <a:pt x="43460" y="0"/>
                  </a:lnTo>
                  <a:cubicBezTo>
                    <a:pt x="67463" y="0"/>
                    <a:pt x="86920" y="19458"/>
                    <a:pt x="86920" y="43460"/>
                  </a:cubicBezTo>
                  <a:lnTo>
                    <a:pt x="86920" y="47651"/>
                  </a:lnTo>
                  <a:cubicBezTo>
                    <a:pt x="86920" y="71654"/>
                    <a:pt x="67463" y="91112"/>
                    <a:pt x="43460" y="91112"/>
                  </a:cubicBezTo>
                  <a:lnTo>
                    <a:pt x="43460" y="91112"/>
                  </a:lnTo>
                  <a:cubicBezTo>
                    <a:pt x="19458" y="91112"/>
                    <a:pt x="0" y="71654"/>
                    <a:pt x="0" y="47651"/>
                  </a:cubicBezTo>
                  <a:lnTo>
                    <a:pt x="0" y="43460"/>
                  </a:lnTo>
                  <a:cubicBezTo>
                    <a:pt x="0" y="19458"/>
                    <a:pt x="19458" y="0"/>
                    <a:pt x="43460" y="0"/>
                  </a:cubicBezTo>
                  <a:close/>
                </a:path>
              </a:pathLst>
            </a:custGeom>
            <a:solidFill>
              <a:srgbClr val="F0BBAA"/>
            </a:solidFill>
          </p:spPr>
          <p:txBody>
            <a:bodyPr/>
            <a:lstStyle/>
            <a:p>
              <a:endParaRPr lang="en-GB" sz="3543"/>
            </a:p>
          </p:txBody>
        </p:sp>
        <p:sp>
          <p:nvSpPr>
            <p:cNvPr id="46" name="TextBox 46"/>
            <p:cNvSpPr txBox="1"/>
            <p:nvPr/>
          </p:nvSpPr>
          <p:spPr>
            <a:xfrm>
              <a:off x="0" y="-28575"/>
              <a:ext cx="86920" cy="119687"/>
            </a:xfrm>
            <a:prstGeom prst="rect">
              <a:avLst/>
            </a:prstGeom>
          </p:spPr>
          <p:txBody>
            <a:bodyPr lIns="120047" tIns="120047" rIns="120047" bIns="120047" rtlCol="0" anchor="ctr"/>
            <a:lstStyle/>
            <a:p>
              <a:pPr algn="ctr">
                <a:lnSpc>
                  <a:spcPts val="2203"/>
                </a:lnSpc>
              </a:pPr>
              <a:endParaRPr sz="3543"/>
            </a:p>
          </p:txBody>
        </p:sp>
      </p:grpSp>
      <p:sp>
        <p:nvSpPr>
          <p:cNvPr id="47" name="TextBox 47"/>
          <p:cNvSpPr txBox="1"/>
          <p:nvPr/>
        </p:nvSpPr>
        <p:spPr>
          <a:xfrm>
            <a:off x="10952561" y="4263424"/>
            <a:ext cx="515758" cy="3399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56"/>
              </a:lnSpc>
            </a:pPr>
            <a:r>
              <a:rPr lang="en-US" sz="1968">
                <a:solidFill>
                  <a:srgbClr val="303030"/>
                </a:solidFill>
                <a:latin typeface="Poppins"/>
                <a:ea typeface="Poppins"/>
                <a:cs typeface="Poppins"/>
                <a:sym typeface="Poppins"/>
              </a:rPr>
              <a:t>No</a:t>
            </a:r>
          </a:p>
        </p:txBody>
      </p:sp>
      <p:sp>
        <p:nvSpPr>
          <p:cNvPr id="48" name="AutoShape 48"/>
          <p:cNvSpPr/>
          <p:nvPr/>
        </p:nvSpPr>
        <p:spPr>
          <a:xfrm flipH="1">
            <a:off x="7669230" y="5233678"/>
            <a:ext cx="909208" cy="1137641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triangle" w="lg" len="med"/>
          </a:ln>
        </p:spPr>
        <p:txBody>
          <a:bodyPr/>
          <a:lstStyle/>
          <a:p>
            <a:endParaRPr lang="en-GB" sz="3543"/>
          </a:p>
        </p:txBody>
      </p:sp>
      <p:grpSp>
        <p:nvGrpSpPr>
          <p:cNvPr id="49" name="Group 49"/>
          <p:cNvGrpSpPr/>
          <p:nvPr/>
        </p:nvGrpSpPr>
        <p:grpSpPr>
          <a:xfrm>
            <a:off x="7858891" y="5376907"/>
            <a:ext cx="900351" cy="450176"/>
            <a:chOff x="0" y="0"/>
            <a:chExt cx="609838" cy="304919"/>
          </a:xfrm>
        </p:grpSpPr>
        <p:grpSp>
          <p:nvGrpSpPr>
            <p:cNvPr id="50" name="Group 50"/>
            <p:cNvGrpSpPr/>
            <p:nvPr/>
          </p:nvGrpSpPr>
          <p:grpSpPr>
            <a:xfrm>
              <a:off x="0" y="0"/>
              <a:ext cx="609838" cy="304919"/>
              <a:chOff x="0" y="0"/>
              <a:chExt cx="141111" cy="70556"/>
            </a:xfrm>
          </p:grpSpPr>
          <p:sp>
            <p:nvSpPr>
              <p:cNvPr id="51" name="Freeform 51"/>
              <p:cNvSpPr/>
              <p:nvPr/>
            </p:nvSpPr>
            <p:spPr>
              <a:xfrm>
                <a:off x="0" y="0"/>
                <a:ext cx="141111" cy="70556"/>
              </a:xfrm>
              <a:custGeom>
                <a:avLst/>
                <a:gdLst/>
                <a:ahLst/>
                <a:cxnLst/>
                <a:rect l="l" t="t" r="r" b="b"/>
                <a:pathLst>
                  <a:path w="141111" h="70556">
                    <a:moveTo>
                      <a:pt x="35278" y="0"/>
                    </a:moveTo>
                    <a:lnTo>
                      <a:pt x="105833" y="0"/>
                    </a:lnTo>
                    <a:cubicBezTo>
                      <a:pt x="115190" y="0"/>
                      <a:pt x="124163" y="3717"/>
                      <a:pt x="130778" y="10333"/>
                    </a:cubicBezTo>
                    <a:cubicBezTo>
                      <a:pt x="137394" y="16948"/>
                      <a:pt x="141111" y="25922"/>
                      <a:pt x="141111" y="35278"/>
                    </a:cubicBezTo>
                    <a:lnTo>
                      <a:pt x="141111" y="35278"/>
                    </a:lnTo>
                    <a:cubicBezTo>
                      <a:pt x="141111" y="54761"/>
                      <a:pt x="125317" y="70556"/>
                      <a:pt x="105833" y="70556"/>
                    </a:cubicBezTo>
                    <a:lnTo>
                      <a:pt x="35278" y="70556"/>
                    </a:lnTo>
                    <a:cubicBezTo>
                      <a:pt x="25922" y="70556"/>
                      <a:pt x="16948" y="66839"/>
                      <a:pt x="10333" y="60223"/>
                    </a:cubicBezTo>
                    <a:cubicBezTo>
                      <a:pt x="3717" y="53607"/>
                      <a:pt x="0" y="44634"/>
                      <a:pt x="0" y="35278"/>
                    </a:cubicBezTo>
                    <a:lnTo>
                      <a:pt x="0" y="35278"/>
                    </a:lnTo>
                    <a:cubicBezTo>
                      <a:pt x="0" y="25922"/>
                      <a:pt x="3717" y="16948"/>
                      <a:pt x="10333" y="10333"/>
                    </a:cubicBezTo>
                    <a:cubicBezTo>
                      <a:pt x="16948" y="3717"/>
                      <a:pt x="25922" y="0"/>
                      <a:pt x="35278" y="0"/>
                    </a:cubicBezTo>
                    <a:close/>
                  </a:path>
                </a:pathLst>
              </a:custGeom>
              <a:solidFill>
                <a:srgbClr val="C4DFB6"/>
              </a:solidFill>
            </p:spPr>
            <p:txBody>
              <a:bodyPr/>
              <a:lstStyle/>
              <a:p>
                <a:endParaRPr lang="en-GB" sz="3543"/>
              </a:p>
            </p:txBody>
          </p:sp>
          <p:sp>
            <p:nvSpPr>
              <p:cNvPr id="52" name="TextBox 52"/>
              <p:cNvSpPr txBox="1"/>
              <p:nvPr/>
            </p:nvSpPr>
            <p:spPr>
              <a:xfrm>
                <a:off x="0" y="-19050"/>
                <a:ext cx="141111" cy="89606"/>
              </a:xfrm>
              <a:prstGeom prst="rect">
                <a:avLst/>
              </a:prstGeom>
            </p:spPr>
            <p:txBody>
              <a:bodyPr lIns="120047" tIns="120047" rIns="120047" bIns="120047" rtlCol="0" anchor="ctr"/>
              <a:lstStyle/>
              <a:p>
                <a:pPr algn="ctr">
                  <a:lnSpc>
                    <a:spcPts val="2754"/>
                  </a:lnSpc>
                </a:pPr>
                <a:endParaRPr sz="3543"/>
              </a:p>
            </p:txBody>
          </p:sp>
        </p:grpSp>
        <p:sp>
          <p:nvSpPr>
            <p:cNvPr id="53" name="TextBox 53"/>
            <p:cNvSpPr txBox="1"/>
            <p:nvPr/>
          </p:nvSpPr>
          <p:spPr>
            <a:xfrm>
              <a:off x="0" y="7020"/>
              <a:ext cx="609838" cy="2723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307"/>
                </a:lnSpc>
              </a:pPr>
              <a:r>
                <a:rPr lang="en-US" sz="2362">
                  <a:solidFill>
                    <a:srgbClr val="303030"/>
                  </a:solidFill>
                  <a:latin typeface="Poppins"/>
                  <a:ea typeface="Poppins"/>
                  <a:cs typeface="Poppins"/>
                  <a:sym typeface="Poppins"/>
                </a:rPr>
                <a:t>Yes</a:t>
              </a:r>
            </a:p>
          </p:txBody>
        </p:sp>
      </p:grpSp>
      <p:grpSp>
        <p:nvGrpSpPr>
          <p:cNvPr id="54" name="Group 54"/>
          <p:cNvGrpSpPr/>
          <p:nvPr/>
        </p:nvGrpSpPr>
        <p:grpSpPr>
          <a:xfrm>
            <a:off x="4640004" y="6446877"/>
            <a:ext cx="3029223" cy="753229"/>
            <a:chOff x="0" y="0"/>
            <a:chExt cx="475116" cy="118139"/>
          </a:xfrm>
        </p:grpSpPr>
        <p:sp>
          <p:nvSpPr>
            <p:cNvPr id="55" name="Freeform 55"/>
            <p:cNvSpPr/>
            <p:nvPr/>
          </p:nvSpPr>
          <p:spPr>
            <a:xfrm>
              <a:off x="0" y="0"/>
              <a:ext cx="475116" cy="118139"/>
            </a:xfrm>
            <a:custGeom>
              <a:avLst/>
              <a:gdLst/>
              <a:ahLst/>
              <a:cxnLst/>
              <a:rect l="l" t="t" r="r" b="b"/>
              <a:pathLst>
                <a:path w="475116" h="118139">
                  <a:moveTo>
                    <a:pt x="50310" y="0"/>
                  </a:moveTo>
                  <a:lnTo>
                    <a:pt x="424806" y="0"/>
                  </a:lnTo>
                  <a:cubicBezTo>
                    <a:pt x="438149" y="0"/>
                    <a:pt x="450946" y="5300"/>
                    <a:pt x="460381" y="14735"/>
                  </a:cubicBezTo>
                  <a:cubicBezTo>
                    <a:pt x="469816" y="24170"/>
                    <a:pt x="475116" y="36967"/>
                    <a:pt x="475116" y="50310"/>
                  </a:cubicBezTo>
                  <a:lnTo>
                    <a:pt x="475116" y="67829"/>
                  </a:lnTo>
                  <a:cubicBezTo>
                    <a:pt x="475116" y="95615"/>
                    <a:pt x="452592" y="118139"/>
                    <a:pt x="424806" y="118139"/>
                  </a:cubicBezTo>
                  <a:lnTo>
                    <a:pt x="50310" y="118139"/>
                  </a:lnTo>
                  <a:cubicBezTo>
                    <a:pt x="22525" y="118139"/>
                    <a:pt x="0" y="95615"/>
                    <a:pt x="0" y="67829"/>
                  </a:cubicBezTo>
                  <a:lnTo>
                    <a:pt x="0" y="50310"/>
                  </a:lnTo>
                  <a:cubicBezTo>
                    <a:pt x="0" y="22525"/>
                    <a:pt x="22525" y="0"/>
                    <a:pt x="50310" y="0"/>
                  </a:cubicBezTo>
                  <a:close/>
                </a:path>
              </a:pathLst>
            </a:custGeom>
            <a:solidFill>
              <a:srgbClr val="FF5757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 sz="3543"/>
            </a:p>
          </p:txBody>
        </p:sp>
        <p:sp>
          <p:nvSpPr>
            <p:cNvPr id="56" name="TextBox 56"/>
            <p:cNvSpPr txBox="1"/>
            <p:nvPr/>
          </p:nvSpPr>
          <p:spPr>
            <a:xfrm>
              <a:off x="0" y="-28575"/>
              <a:ext cx="475116" cy="146714"/>
            </a:xfrm>
            <a:prstGeom prst="rect">
              <a:avLst/>
            </a:prstGeom>
          </p:spPr>
          <p:txBody>
            <a:bodyPr lIns="120047" tIns="120047" rIns="120047" bIns="120047" rtlCol="0" anchor="ctr"/>
            <a:lstStyle/>
            <a:p>
              <a:pPr algn="ctr">
                <a:lnSpc>
                  <a:spcPts val="2756"/>
                </a:lnSpc>
              </a:pPr>
              <a:endParaRPr sz="3543"/>
            </a:p>
          </p:txBody>
        </p:sp>
      </p:grpSp>
      <p:grpSp>
        <p:nvGrpSpPr>
          <p:cNvPr id="59" name="Group 59"/>
          <p:cNvGrpSpPr/>
          <p:nvPr/>
        </p:nvGrpSpPr>
        <p:grpSpPr>
          <a:xfrm>
            <a:off x="21155003" y="11207249"/>
            <a:ext cx="3453844" cy="1980986"/>
            <a:chOff x="0" y="0"/>
            <a:chExt cx="1640985" cy="1341786"/>
          </a:xfrm>
        </p:grpSpPr>
        <p:grpSp>
          <p:nvGrpSpPr>
            <p:cNvPr id="60" name="Group 60"/>
            <p:cNvGrpSpPr/>
            <p:nvPr/>
          </p:nvGrpSpPr>
          <p:grpSpPr>
            <a:xfrm>
              <a:off x="0" y="0"/>
              <a:ext cx="1640985" cy="1341786"/>
              <a:chOff x="0" y="0"/>
              <a:chExt cx="473426" cy="387107"/>
            </a:xfrm>
          </p:grpSpPr>
          <p:sp>
            <p:nvSpPr>
              <p:cNvPr id="61" name="Freeform 61"/>
              <p:cNvSpPr/>
              <p:nvPr/>
            </p:nvSpPr>
            <p:spPr>
              <a:xfrm>
                <a:off x="0" y="0"/>
                <a:ext cx="473426" cy="387107"/>
              </a:xfrm>
              <a:custGeom>
                <a:avLst/>
                <a:gdLst/>
                <a:ahLst/>
                <a:cxnLst/>
                <a:rect l="l" t="t" r="r" b="b"/>
                <a:pathLst>
                  <a:path w="473426" h="387107">
                    <a:moveTo>
                      <a:pt x="50490" y="0"/>
                    </a:moveTo>
                    <a:lnTo>
                      <a:pt x="422936" y="0"/>
                    </a:lnTo>
                    <a:cubicBezTo>
                      <a:pt x="450821" y="0"/>
                      <a:pt x="473426" y="22605"/>
                      <a:pt x="473426" y="50490"/>
                    </a:cubicBezTo>
                    <a:lnTo>
                      <a:pt x="473426" y="336617"/>
                    </a:lnTo>
                    <a:cubicBezTo>
                      <a:pt x="473426" y="350008"/>
                      <a:pt x="468106" y="362850"/>
                      <a:pt x="458638" y="372319"/>
                    </a:cubicBezTo>
                    <a:cubicBezTo>
                      <a:pt x="449169" y="381787"/>
                      <a:pt x="436327" y="387107"/>
                      <a:pt x="422936" y="387107"/>
                    </a:cubicBezTo>
                    <a:lnTo>
                      <a:pt x="50490" y="387107"/>
                    </a:lnTo>
                    <a:cubicBezTo>
                      <a:pt x="22605" y="387107"/>
                      <a:pt x="0" y="364502"/>
                      <a:pt x="0" y="336617"/>
                    </a:cubicBezTo>
                    <a:lnTo>
                      <a:pt x="0" y="50490"/>
                    </a:lnTo>
                    <a:cubicBezTo>
                      <a:pt x="0" y="22605"/>
                      <a:pt x="22605" y="0"/>
                      <a:pt x="50490" y="0"/>
                    </a:cubicBezTo>
                    <a:close/>
                  </a:path>
                </a:pathLst>
              </a:custGeom>
              <a:solidFill>
                <a:srgbClr val="B6CED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GB" sz="3543"/>
              </a:p>
            </p:txBody>
          </p:sp>
          <p:sp>
            <p:nvSpPr>
              <p:cNvPr id="62" name="TextBox 62"/>
              <p:cNvSpPr txBox="1"/>
              <p:nvPr/>
            </p:nvSpPr>
            <p:spPr>
              <a:xfrm>
                <a:off x="0" y="-28575"/>
                <a:ext cx="473426" cy="415682"/>
              </a:xfrm>
              <a:prstGeom prst="rect">
                <a:avLst/>
              </a:prstGeom>
            </p:spPr>
            <p:txBody>
              <a:bodyPr lIns="120047" tIns="120047" rIns="120047" bIns="120047" rtlCol="0" anchor="ctr"/>
              <a:lstStyle/>
              <a:p>
                <a:pPr algn="ctr">
                  <a:lnSpc>
                    <a:spcPts val="2756"/>
                  </a:lnSpc>
                </a:pPr>
                <a:endParaRPr sz="3543"/>
              </a:p>
            </p:txBody>
          </p:sp>
        </p:grpSp>
        <p:sp>
          <p:nvSpPr>
            <p:cNvPr id="63" name="TextBox 63"/>
            <p:cNvSpPr txBox="1"/>
            <p:nvPr/>
          </p:nvSpPr>
          <p:spPr>
            <a:xfrm>
              <a:off x="124144" y="93091"/>
              <a:ext cx="1392696" cy="12079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764"/>
                </a:lnSpc>
              </a:pPr>
              <a:r>
                <a:rPr lang="en-US" sz="2165" dirty="0">
                  <a:solidFill>
                    <a:srgbClr val="303030"/>
                  </a:solidFill>
                  <a:latin typeface="Poppins"/>
                  <a:ea typeface="Poppins"/>
                  <a:cs typeface="Poppins"/>
                  <a:sym typeface="Poppins"/>
                </a:rPr>
                <a:t> Specialist teams, e.g.,</a:t>
              </a:r>
            </a:p>
            <a:p>
              <a:pPr algn="ctr">
                <a:lnSpc>
                  <a:spcPts val="2764"/>
                </a:lnSpc>
              </a:pPr>
              <a:r>
                <a:rPr lang="en-US" sz="2165" dirty="0">
                  <a:solidFill>
                    <a:srgbClr val="303030"/>
                  </a:solidFill>
                  <a:latin typeface="Poppins"/>
                  <a:ea typeface="Poppins"/>
                  <a:cs typeface="Poppins"/>
                  <a:sym typeface="Poppins"/>
                </a:rPr>
                <a:t>CMHH </a:t>
              </a:r>
            </a:p>
            <a:p>
              <a:pPr algn="ctr">
                <a:lnSpc>
                  <a:spcPts val="2764"/>
                </a:lnSpc>
              </a:pPr>
              <a:r>
                <a:rPr lang="en-US" sz="2165" dirty="0">
                  <a:solidFill>
                    <a:srgbClr val="303030"/>
                  </a:solidFill>
                  <a:latin typeface="Poppins"/>
                  <a:ea typeface="Poppins"/>
                  <a:cs typeface="Poppins"/>
                  <a:sym typeface="Poppins"/>
                </a:rPr>
                <a:t>Eating Disorders</a:t>
              </a:r>
            </a:p>
            <a:p>
              <a:pPr algn="ctr">
                <a:lnSpc>
                  <a:spcPts val="2764"/>
                </a:lnSpc>
              </a:pPr>
              <a:r>
                <a:rPr lang="en-US" sz="2165" dirty="0">
                  <a:solidFill>
                    <a:srgbClr val="303030"/>
                  </a:solidFill>
                  <a:latin typeface="Poppins"/>
                  <a:ea typeface="Poppins"/>
                  <a:cs typeface="Poppins"/>
                  <a:sym typeface="Poppins"/>
                </a:rPr>
                <a:t>Trauma service</a:t>
              </a:r>
            </a:p>
          </p:txBody>
        </p:sp>
      </p:grpSp>
      <p:grpSp>
        <p:nvGrpSpPr>
          <p:cNvPr id="65" name="Group 65"/>
          <p:cNvGrpSpPr/>
          <p:nvPr/>
        </p:nvGrpSpPr>
        <p:grpSpPr>
          <a:xfrm>
            <a:off x="18802710" y="3795138"/>
            <a:ext cx="1197310" cy="587806"/>
            <a:chOff x="0" y="0"/>
            <a:chExt cx="646146" cy="258416"/>
          </a:xfrm>
        </p:grpSpPr>
        <p:grpSp>
          <p:nvGrpSpPr>
            <p:cNvPr id="66" name="Group 66"/>
            <p:cNvGrpSpPr/>
            <p:nvPr/>
          </p:nvGrpSpPr>
          <p:grpSpPr>
            <a:xfrm>
              <a:off x="0" y="0"/>
              <a:ext cx="646146" cy="258416"/>
              <a:chOff x="0" y="0"/>
              <a:chExt cx="141111" cy="56435"/>
            </a:xfrm>
          </p:grpSpPr>
          <p:sp>
            <p:nvSpPr>
              <p:cNvPr id="67" name="Freeform 67"/>
              <p:cNvSpPr/>
              <p:nvPr/>
            </p:nvSpPr>
            <p:spPr>
              <a:xfrm>
                <a:off x="0" y="0"/>
                <a:ext cx="141111" cy="56435"/>
              </a:xfrm>
              <a:custGeom>
                <a:avLst/>
                <a:gdLst/>
                <a:ahLst/>
                <a:cxnLst/>
                <a:rect l="l" t="t" r="r" b="b"/>
                <a:pathLst>
                  <a:path w="141111" h="56435">
                    <a:moveTo>
                      <a:pt x="28218" y="0"/>
                    </a:moveTo>
                    <a:lnTo>
                      <a:pt x="112894" y="0"/>
                    </a:lnTo>
                    <a:cubicBezTo>
                      <a:pt x="120377" y="0"/>
                      <a:pt x="127555" y="2973"/>
                      <a:pt x="132846" y="8265"/>
                    </a:cubicBezTo>
                    <a:cubicBezTo>
                      <a:pt x="138138" y="13557"/>
                      <a:pt x="141111" y="20734"/>
                      <a:pt x="141111" y="28218"/>
                    </a:cubicBezTo>
                    <a:lnTo>
                      <a:pt x="141111" y="28218"/>
                    </a:lnTo>
                    <a:cubicBezTo>
                      <a:pt x="141111" y="43802"/>
                      <a:pt x="128478" y="56435"/>
                      <a:pt x="112894" y="56435"/>
                    </a:cubicBezTo>
                    <a:lnTo>
                      <a:pt x="28218" y="56435"/>
                    </a:lnTo>
                    <a:cubicBezTo>
                      <a:pt x="20734" y="56435"/>
                      <a:pt x="13557" y="53462"/>
                      <a:pt x="8265" y="48170"/>
                    </a:cubicBezTo>
                    <a:cubicBezTo>
                      <a:pt x="2973" y="42879"/>
                      <a:pt x="0" y="35701"/>
                      <a:pt x="0" y="28218"/>
                    </a:cubicBezTo>
                    <a:lnTo>
                      <a:pt x="0" y="28218"/>
                    </a:lnTo>
                    <a:cubicBezTo>
                      <a:pt x="0" y="20734"/>
                      <a:pt x="2973" y="13557"/>
                      <a:pt x="8265" y="8265"/>
                    </a:cubicBezTo>
                    <a:cubicBezTo>
                      <a:pt x="13557" y="2973"/>
                      <a:pt x="20734" y="0"/>
                      <a:pt x="28218" y="0"/>
                    </a:cubicBezTo>
                    <a:close/>
                  </a:path>
                </a:pathLst>
              </a:custGeom>
              <a:solidFill>
                <a:srgbClr val="F0DBAA"/>
              </a:solidFill>
            </p:spPr>
            <p:txBody>
              <a:bodyPr/>
              <a:lstStyle/>
              <a:p>
                <a:endParaRPr lang="en-GB" sz="3543"/>
              </a:p>
            </p:txBody>
          </p:sp>
          <p:sp>
            <p:nvSpPr>
              <p:cNvPr id="68" name="TextBox 68"/>
              <p:cNvSpPr txBox="1"/>
              <p:nvPr/>
            </p:nvSpPr>
            <p:spPr>
              <a:xfrm>
                <a:off x="0" y="-19050"/>
                <a:ext cx="141111" cy="75485"/>
              </a:xfrm>
              <a:prstGeom prst="rect">
                <a:avLst/>
              </a:prstGeom>
            </p:spPr>
            <p:txBody>
              <a:bodyPr lIns="127195" tIns="127195" rIns="127195" bIns="127195" rtlCol="0" anchor="ctr"/>
              <a:lstStyle/>
              <a:p>
                <a:pPr algn="ctr">
                  <a:lnSpc>
                    <a:spcPts val="2754"/>
                  </a:lnSpc>
                </a:pPr>
                <a:endParaRPr sz="3543"/>
              </a:p>
            </p:txBody>
          </p:sp>
        </p:grpSp>
        <p:sp>
          <p:nvSpPr>
            <p:cNvPr id="69" name="TextBox 69"/>
            <p:cNvSpPr txBox="1"/>
            <p:nvPr/>
          </p:nvSpPr>
          <p:spPr>
            <a:xfrm>
              <a:off x="0" y="23799"/>
              <a:ext cx="646146" cy="13677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2480"/>
                </a:lnSpc>
              </a:pPr>
              <a:r>
                <a:rPr lang="en-US" sz="1968" dirty="0">
                  <a:solidFill>
                    <a:srgbClr val="303030"/>
                  </a:solidFill>
                  <a:latin typeface="Poppins"/>
                  <a:ea typeface="Poppins"/>
                  <a:cs typeface="Poppins"/>
                  <a:sym typeface="Poppins"/>
                </a:rPr>
                <a:t>2 weeks</a:t>
              </a:r>
            </a:p>
          </p:txBody>
        </p:sp>
      </p:grpSp>
      <p:grpSp>
        <p:nvGrpSpPr>
          <p:cNvPr id="70" name="Group 70"/>
          <p:cNvGrpSpPr/>
          <p:nvPr/>
        </p:nvGrpSpPr>
        <p:grpSpPr>
          <a:xfrm>
            <a:off x="14285494" y="12401469"/>
            <a:ext cx="4214524" cy="634253"/>
            <a:chOff x="0" y="0"/>
            <a:chExt cx="455778" cy="80662"/>
          </a:xfrm>
        </p:grpSpPr>
        <p:sp>
          <p:nvSpPr>
            <p:cNvPr id="71" name="Freeform 71"/>
            <p:cNvSpPr/>
            <p:nvPr/>
          </p:nvSpPr>
          <p:spPr>
            <a:xfrm>
              <a:off x="0" y="0"/>
              <a:ext cx="455778" cy="80662"/>
            </a:xfrm>
            <a:custGeom>
              <a:avLst/>
              <a:gdLst/>
              <a:ahLst/>
              <a:cxnLst/>
              <a:rect l="l" t="t" r="r" b="b"/>
              <a:pathLst>
                <a:path w="455778" h="80662">
                  <a:moveTo>
                    <a:pt x="26203" y="0"/>
                  </a:moveTo>
                  <a:lnTo>
                    <a:pt x="429575" y="0"/>
                  </a:lnTo>
                  <a:cubicBezTo>
                    <a:pt x="444047" y="0"/>
                    <a:pt x="455778" y="11731"/>
                    <a:pt x="455778" y="26203"/>
                  </a:cubicBezTo>
                  <a:lnTo>
                    <a:pt x="455778" y="54460"/>
                  </a:lnTo>
                  <a:cubicBezTo>
                    <a:pt x="455778" y="68931"/>
                    <a:pt x="444047" y="80662"/>
                    <a:pt x="429575" y="80662"/>
                  </a:cubicBezTo>
                  <a:lnTo>
                    <a:pt x="26203" y="80662"/>
                  </a:lnTo>
                  <a:cubicBezTo>
                    <a:pt x="11731" y="80662"/>
                    <a:pt x="0" y="68931"/>
                    <a:pt x="0" y="54460"/>
                  </a:cubicBezTo>
                  <a:lnTo>
                    <a:pt x="0" y="26203"/>
                  </a:lnTo>
                  <a:cubicBezTo>
                    <a:pt x="0" y="11731"/>
                    <a:pt x="11731" y="0"/>
                    <a:pt x="26203" y="0"/>
                  </a:cubicBezTo>
                  <a:close/>
                </a:path>
              </a:pathLst>
            </a:custGeom>
            <a:solidFill>
              <a:srgbClr val="C4DFB6"/>
            </a:solidFill>
          </p:spPr>
          <p:txBody>
            <a:bodyPr/>
            <a:lstStyle/>
            <a:p>
              <a:endParaRPr lang="en-GB" sz="3543"/>
            </a:p>
          </p:txBody>
        </p:sp>
        <p:sp>
          <p:nvSpPr>
            <p:cNvPr id="72" name="TextBox 72"/>
            <p:cNvSpPr txBox="1"/>
            <p:nvPr/>
          </p:nvSpPr>
          <p:spPr>
            <a:xfrm>
              <a:off x="0" y="-19050"/>
              <a:ext cx="455778" cy="99712"/>
            </a:xfrm>
            <a:prstGeom prst="rect">
              <a:avLst/>
            </a:prstGeom>
          </p:spPr>
          <p:txBody>
            <a:bodyPr lIns="120047" tIns="120047" rIns="120047" bIns="120047" rtlCol="0" anchor="ctr"/>
            <a:lstStyle/>
            <a:p>
              <a:pPr algn="ctr">
                <a:lnSpc>
                  <a:spcPts val="2754"/>
                </a:lnSpc>
              </a:pPr>
              <a:endParaRPr sz="3543"/>
            </a:p>
          </p:txBody>
        </p:sp>
      </p:grpSp>
      <p:sp>
        <p:nvSpPr>
          <p:cNvPr id="73" name="TextBox 73"/>
          <p:cNvSpPr txBox="1"/>
          <p:nvPr/>
        </p:nvSpPr>
        <p:spPr>
          <a:xfrm>
            <a:off x="14430157" y="12571496"/>
            <a:ext cx="3879394" cy="2893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205"/>
              </a:lnSpc>
              <a:spcBef>
                <a:spcPct val="0"/>
              </a:spcBef>
            </a:pPr>
            <a:r>
              <a:rPr lang="en-US" sz="2165" dirty="0">
                <a:solidFill>
                  <a:srgbClr val="303030"/>
                </a:solidFill>
                <a:latin typeface="Poppins"/>
                <a:ea typeface="Poppins"/>
                <a:cs typeface="Poppins"/>
                <a:sym typeface="Poppins"/>
              </a:rPr>
              <a:t>Consultation and referral</a:t>
            </a:r>
          </a:p>
        </p:txBody>
      </p:sp>
      <p:sp>
        <p:nvSpPr>
          <p:cNvPr id="74" name="TextBox 74"/>
          <p:cNvSpPr txBox="1"/>
          <p:nvPr/>
        </p:nvSpPr>
        <p:spPr>
          <a:xfrm>
            <a:off x="4757292" y="6671462"/>
            <a:ext cx="2787163" cy="30405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480"/>
              </a:lnSpc>
              <a:spcBef>
                <a:spcPct val="0"/>
              </a:spcBef>
            </a:pPr>
            <a:r>
              <a:rPr lang="en-US" sz="1772" b="1" u="sng" dirty="0">
                <a:solidFill>
                  <a:srgbClr val="303030"/>
                </a:solidFill>
                <a:latin typeface="Poppins Bold"/>
                <a:ea typeface="Poppins Bold"/>
                <a:cs typeface="Poppins Bold"/>
                <a:sym typeface="Poppins Bold"/>
              </a:rPr>
              <a:t>Contact crisis services</a:t>
            </a:r>
          </a:p>
        </p:txBody>
      </p:sp>
      <p:sp>
        <p:nvSpPr>
          <p:cNvPr id="75" name="AutoShape 75"/>
          <p:cNvSpPr/>
          <p:nvPr/>
        </p:nvSpPr>
        <p:spPr>
          <a:xfrm flipH="1">
            <a:off x="3800008" y="7326429"/>
            <a:ext cx="999271" cy="717599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triangle" w="lg" len="med"/>
          </a:ln>
        </p:spPr>
        <p:txBody>
          <a:bodyPr/>
          <a:lstStyle/>
          <a:p>
            <a:endParaRPr lang="en-GB" sz="3543"/>
          </a:p>
        </p:txBody>
      </p:sp>
      <p:grpSp>
        <p:nvGrpSpPr>
          <p:cNvPr id="76" name="Group 76"/>
          <p:cNvGrpSpPr/>
          <p:nvPr/>
        </p:nvGrpSpPr>
        <p:grpSpPr>
          <a:xfrm>
            <a:off x="1550002" y="8268611"/>
            <a:ext cx="2818095" cy="2453648"/>
            <a:chOff x="0" y="0"/>
            <a:chExt cx="353037" cy="384840"/>
          </a:xfrm>
        </p:grpSpPr>
        <p:sp>
          <p:nvSpPr>
            <p:cNvPr id="77" name="Freeform 77"/>
            <p:cNvSpPr/>
            <p:nvPr/>
          </p:nvSpPr>
          <p:spPr>
            <a:xfrm>
              <a:off x="0" y="0"/>
              <a:ext cx="353037" cy="384840"/>
            </a:xfrm>
            <a:custGeom>
              <a:avLst/>
              <a:gdLst/>
              <a:ahLst/>
              <a:cxnLst/>
              <a:rect l="l" t="t" r="r" b="b"/>
              <a:pathLst>
                <a:path w="353037" h="384840">
                  <a:moveTo>
                    <a:pt x="67707" y="0"/>
                  </a:moveTo>
                  <a:lnTo>
                    <a:pt x="285330" y="0"/>
                  </a:lnTo>
                  <a:cubicBezTo>
                    <a:pt x="322724" y="0"/>
                    <a:pt x="353037" y="30313"/>
                    <a:pt x="353037" y="67707"/>
                  </a:cubicBezTo>
                  <a:lnTo>
                    <a:pt x="353037" y="317133"/>
                  </a:lnTo>
                  <a:cubicBezTo>
                    <a:pt x="353037" y="335090"/>
                    <a:pt x="345904" y="352312"/>
                    <a:pt x="333207" y="365009"/>
                  </a:cubicBezTo>
                  <a:cubicBezTo>
                    <a:pt x="320509" y="377707"/>
                    <a:pt x="303287" y="384840"/>
                    <a:pt x="285330" y="384840"/>
                  </a:cubicBezTo>
                  <a:lnTo>
                    <a:pt x="67707" y="384840"/>
                  </a:lnTo>
                  <a:cubicBezTo>
                    <a:pt x="30313" y="384840"/>
                    <a:pt x="0" y="354527"/>
                    <a:pt x="0" y="317133"/>
                  </a:cubicBezTo>
                  <a:lnTo>
                    <a:pt x="0" y="67707"/>
                  </a:lnTo>
                  <a:cubicBezTo>
                    <a:pt x="0" y="30313"/>
                    <a:pt x="30313" y="0"/>
                    <a:pt x="67707" y="0"/>
                  </a:cubicBezTo>
                  <a:close/>
                </a:path>
              </a:pathLst>
            </a:custGeom>
            <a:solidFill>
              <a:srgbClr val="B6CED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 sz="3543"/>
            </a:p>
          </p:txBody>
        </p:sp>
        <p:sp>
          <p:nvSpPr>
            <p:cNvPr id="78" name="TextBox 78"/>
            <p:cNvSpPr txBox="1"/>
            <p:nvPr/>
          </p:nvSpPr>
          <p:spPr>
            <a:xfrm>
              <a:off x="0" y="-28575"/>
              <a:ext cx="353037" cy="413415"/>
            </a:xfrm>
            <a:prstGeom prst="rect">
              <a:avLst/>
            </a:prstGeom>
          </p:spPr>
          <p:txBody>
            <a:bodyPr lIns="120047" tIns="120047" rIns="120047" bIns="120047" rtlCol="0" anchor="ctr"/>
            <a:lstStyle/>
            <a:p>
              <a:pPr algn="ctr">
                <a:lnSpc>
                  <a:spcPts val="2756"/>
                </a:lnSpc>
              </a:pPr>
              <a:endParaRPr sz="3543"/>
            </a:p>
          </p:txBody>
        </p:sp>
      </p:grpSp>
      <p:sp>
        <p:nvSpPr>
          <p:cNvPr id="79" name="TextBox 79"/>
          <p:cNvSpPr txBox="1"/>
          <p:nvPr/>
        </p:nvSpPr>
        <p:spPr>
          <a:xfrm>
            <a:off x="1690895" y="8382645"/>
            <a:ext cx="2619506" cy="22442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480"/>
              </a:lnSpc>
              <a:spcBef>
                <a:spcPct val="0"/>
              </a:spcBef>
            </a:pPr>
            <a:r>
              <a:rPr lang="en-US" sz="2165" dirty="0">
                <a:solidFill>
                  <a:srgbClr val="303030"/>
                </a:solidFill>
                <a:latin typeface="Poppins"/>
                <a:ea typeface="Poppins"/>
                <a:cs typeface="Poppins"/>
                <a:sym typeface="Poppins"/>
              </a:rPr>
              <a:t>Contact local </a:t>
            </a:r>
            <a:r>
              <a:rPr lang="en-US" sz="2165" b="1" dirty="0">
                <a:solidFill>
                  <a:srgbClr val="303030"/>
                </a:solidFill>
                <a:latin typeface="Poppins Bold"/>
                <a:ea typeface="Poppins Bold"/>
                <a:cs typeface="Poppins Bold"/>
                <a:sym typeface="Poppins Bold"/>
              </a:rPr>
              <a:t>SPA or 111 (select option 2) </a:t>
            </a:r>
            <a:r>
              <a:rPr lang="en-US" sz="2165" dirty="0">
                <a:solidFill>
                  <a:srgbClr val="303030"/>
                </a:solidFill>
                <a:latin typeface="Poppins"/>
                <a:ea typeface="Poppins"/>
                <a:cs typeface="Poppins"/>
                <a:sym typeface="Poppins"/>
              </a:rPr>
              <a:t>for advice and support over the phone with professionals.</a:t>
            </a:r>
          </a:p>
        </p:txBody>
      </p:sp>
      <p:grpSp>
        <p:nvGrpSpPr>
          <p:cNvPr id="80" name="Group 80"/>
          <p:cNvGrpSpPr/>
          <p:nvPr/>
        </p:nvGrpSpPr>
        <p:grpSpPr>
          <a:xfrm>
            <a:off x="5041738" y="8295906"/>
            <a:ext cx="2983741" cy="2453648"/>
            <a:chOff x="0" y="0"/>
            <a:chExt cx="353037" cy="384840"/>
          </a:xfrm>
        </p:grpSpPr>
        <p:sp>
          <p:nvSpPr>
            <p:cNvPr id="81" name="Freeform 81"/>
            <p:cNvSpPr/>
            <p:nvPr/>
          </p:nvSpPr>
          <p:spPr>
            <a:xfrm>
              <a:off x="0" y="0"/>
              <a:ext cx="353037" cy="384840"/>
            </a:xfrm>
            <a:custGeom>
              <a:avLst/>
              <a:gdLst/>
              <a:ahLst/>
              <a:cxnLst/>
              <a:rect l="l" t="t" r="r" b="b"/>
              <a:pathLst>
                <a:path w="353037" h="384840">
                  <a:moveTo>
                    <a:pt x="67707" y="0"/>
                  </a:moveTo>
                  <a:lnTo>
                    <a:pt x="285330" y="0"/>
                  </a:lnTo>
                  <a:cubicBezTo>
                    <a:pt x="322724" y="0"/>
                    <a:pt x="353037" y="30313"/>
                    <a:pt x="353037" y="67707"/>
                  </a:cubicBezTo>
                  <a:lnTo>
                    <a:pt x="353037" y="317133"/>
                  </a:lnTo>
                  <a:cubicBezTo>
                    <a:pt x="353037" y="335090"/>
                    <a:pt x="345904" y="352312"/>
                    <a:pt x="333207" y="365009"/>
                  </a:cubicBezTo>
                  <a:cubicBezTo>
                    <a:pt x="320509" y="377707"/>
                    <a:pt x="303287" y="384840"/>
                    <a:pt x="285330" y="384840"/>
                  </a:cubicBezTo>
                  <a:lnTo>
                    <a:pt x="67707" y="384840"/>
                  </a:lnTo>
                  <a:cubicBezTo>
                    <a:pt x="30313" y="384840"/>
                    <a:pt x="0" y="354527"/>
                    <a:pt x="0" y="317133"/>
                  </a:cubicBezTo>
                  <a:lnTo>
                    <a:pt x="0" y="67707"/>
                  </a:lnTo>
                  <a:cubicBezTo>
                    <a:pt x="0" y="30313"/>
                    <a:pt x="30313" y="0"/>
                    <a:pt x="67707" y="0"/>
                  </a:cubicBezTo>
                  <a:close/>
                </a:path>
              </a:pathLst>
            </a:custGeom>
            <a:solidFill>
              <a:srgbClr val="B6CED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 sz="3543"/>
            </a:p>
          </p:txBody>
        </p:sp>
        <p:sp>
          <p:nvSpPr>
            <p:cNvPr id="82" name="TextBox 82"/>
            <p:cNvSpPr txBox="1"/>
            <p:nvPr/>
          </p:nvSpPr>
          <p:spPr>
            <a:xfrm>
              <a:off x="0" y="-28575"/>
              <a:ext cx="353037" cy="413415"/>
            </a:xfrm>
            <a:prstGeom prst="rect">
              <a:avLst/>
            </a:prstGeom>
          </p:spPr>
          <p:txBody>
            <a:bodyPr lIns="120047" tIns="120047" rIns="120047" bIns="120047" rtlCol="0" anchor="ctr"/>
            <a:lstStyle/>
            <a:p>
              <a:pPr algn="ctr">
                <a:lnSpc>
                  <a:spcPts val="2756"/>
                </a:lnSpc>
              </a:pPr>
              <a:endParaRPr sz="3543"/>
            </a:p>
          </p:txBody>
        </p:sp>
      </p:grpSp>
      <p:sp>
        <p:nvSpPr>
          <p:cNvPr id="83" name="TextBox 83"/>
          <p:cNvSpPr txBox="1"/>
          <p:nvPr/>
        </p:nvSpPr>
        <p:spPr>
          <a:xfrm>
            <a:off x="5168171" y="8478982"/>
            <a:ext cx="2781678" cy="17833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56"/>
              </a:lnSpc>
              <a:spcBef>
                <a:spcPct val="0"/>
              </a:spcBef>
            </a:pPr>
            <a:r>
              <a:rPr lang="en-US" sz="2165" dirty="0">
                <a:solidFill>
                  <a:srgbClr val="303030"/>
                </a:solidFill>
                <a:latin typeface="Poppins"/>
                <a:ea typeface="Poppins"/>
                <a:cs typeface="Poppins"/>
                <a:sym typeface="Poppins"/>
              </a:rPr>
              <a:t>Contact </a:t>
            </a:r>
            <a:r>
              <a:rPr lang="en-US" sz="2165" b="1" dirty="0">
                <a:solidFill>
                  <a:srgbClr val="303030"/>
                </a:solidFill>
                <a:latin typeface="Poppins Bold"/>
                <a:ea typeface="Poppins Bold"/>
                <a:cs typeface="Poppins Bold"/>
                <a:sym typeface="Poppins Bold"/>
              </a:rPr>
              <a:t>Samaritans </a:t>
            </a:r>
            <a:r>
              <a:rPr lang="en-US" sz="2165" dirty="0">
                <a:solidFill>
                  <a:srgbClr val="303030"/>
                </a:solidFill>
                <a:latin typeface="Poppins"/>
                <a:ea typeface="Poppins"/>
                <a:cs typeface="Poppins"/>
                <a:sym typeface="Poppins"/>
              </a:rPr>
              <a:t>for listening support. Nationwide number: </a:t>
            </a:r>
            <a:r>
              <a:rPr lang="en-US" sz="2165" b="1" dirty="0">
                <a:solidFill>
                  <a:srgbClr val="303030"/>
                </a:solidFill>
                <a:latin typeface="Poppins Bold"/>
                <a:ea typeface="Poppins Bold"/>
                <a:cs typeface="Poppins Bold"/>
                <a:sym typeface="Poppins Bold"/>
              </a:rPr>
              <a:t>116 123</a:t>
            </a:r>
          </a:p>
        </p:txBody>
      </p:sp>
      <p:sp>
        <p:nvSpPr>
          <p:cNvPr id="84" name="AutoShape 84"/>
          <p:cNvSpPr/>
          <p:nvPr/>
        </p:nvSpPr>
        <p:spPr>
          <a:xfrm>
            <a:off x="6479403" y="7322641"/>
            <a:ext cx="0" cy="742282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triangle" w="lg" len="med"/>
          </a:ln>
        </p:spPr>
        <p:txBody>
          <a:bodyPr/>
          <a:lstStyle/>
          <a:p>
            <a:endParaRPr lang="en-GB" sz="3543"/>
          </a:p>
        </p:txBody>
      </p:sp>
      <p:grpSp>
        <p:nvGrpSpPr>
          <p:cNvPr id="86" name="Group 86"/>
          <p:cNvGrpSpPr/>
          <p:nvPr/>
        </p:nvGrpSpPr>
        <p:grpSpPr>
          <a:xfrm>
            <a:off x="5148855" y="12377306"/>
            <a:ext cx="2931452" cy="1575895"/>
            <a:chOff x="0" y="0"/>
            <a:chExt cx="459781" cy="247170"/>
          </a:xfrm>
        </p:grpSpPr>
        <p:sp>
          <p:nvSpPr>
            <p:cNvPr id="87" name="Freeform 87"/>
            <p:cNvSpPr/>
            <p:nvPr/>
          </p:nvSpPr>
          <p:spPr>
            <a:xfrm>
              <a:off x="0" y="0"/>
              <a:ext cx="459781" cy="247170"/>
            </a:xfrm>
            <a:custGeom>
              <a:avLst/>
              <a:gdLst/>
              <a:ahLst/>
              <a:cxnLst/>
              <a:rect l="l" t="t" r="r" b="b"/>
              <a:pathLst>
                <a:path w="459781" h="247170">
                  <a:moveTo>
                    <a:pt x="51988" y="0"/>
                  </a:moveTo>
                  <a:lnTo>
                    <a:pt x="407793" y="0"/>
                  </a:lnTo>
                  <a:cubicBezTo>
                    <a:pt x="436505" y="0"/>
                    <a:pt x="459781" y="23276"/>
                    <a:pt x="459781" y="51988"/>
                  </a:cubicBezTo>
                  <a:lnTo>
                    <a:pt x="459781" y="195182"/>
                  </a:lnTo>
                  <a:cubicBezTo>
                    <a:pt x="459781" y="208970"/>
                    <a:pt x="454304" y="222194"/>
                    <a:pt x="444554" y="231943"/>
                  </a:cubicBezTo>
                  <a:cubicBezTo>
                    <a:pt x="434805" y="241693"/>
                    <a:pt x="421581" y="247170"/>
                    <a:pt x="407793" y="247170"/>
                  </a:cubicBezTo>
                  <a:lnTo>
                    <a:pt x="51988" y="247170"/>
                  </a:lnTo>
                  <a:cubicBezTo>
                    <a:pt x="38200" y="247170"/>
                    <a:pt x="24977" y="241693"/>
                    <a:pt x="15227" y="231943"/>
                  </a:cubicBezTo>
                  <a:cubicBezTo>
                    <a:pt x="5477" y="222194"/>
                    <a:pt x="0" y="208970"/>
                    <a:pt x="0" y="195182"/>
                  </a:cubicBezTo>
                  <a:lnTo>
                    <a:pt x="0" y="51988"/>
                  </a:lnTo>
                  <a:cubicBezTo>
                    <a:pt x="0" y="38200"/>
                    <a:pt x="5477" y="24977"/>
                    <a:pt x="15227" y="15227"/>
                  </a:cubicBezTo>
                  <a:cubicBezTo>
                    <a:pt x="24977" y="5477"/>
                    <a:pt x="38200" y="0"/>
                    <a:pt x="51988" y="0"/>
                  </a:cubicBezTo>
                  <a:close/>
                </a:path>
              </a:pathLst>
            </a:custGeom>
            <a:solidFill>
              <a:srgbClr val="B6CED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 sz="3543"/>
            </a:p>
          </p:txBody>
        </p:sp>
        <p:sp>
          <p:nvSpPr>
            <p:cNvPr id="88" name="TextBox 88"/>
            <p:cNvSpPr txBox="1"/>
            <p:nvPr/>
          </p:nvSpPr>
          <p:spPr>
            <a:xfrm>
              <a:off x="0" y="-28575"/>
              <a:ext cx="459781" cy="275745"/>
            </a:xfrm>
            <a:prstGeom prst="rect">
              <a:avLst/>
            </a:prstGeom>
          </p:spPr>
          <p:txBody>
            <a:bodyPr lIns="120047" tIns="120047" rIns="120047" bIns="120047" rtlCol="0" anchor="ctr"/>
            <a:lstStyle/>
            <a:p>
              <a:pPr algn="ctr">
                <a:lnSpc>
                  <a:spcPts val="2756"/>
                </a:lnSpc>
              </a:pPr>
              <a:endParaRPr sz="3543"/>
            </a:p>
          </p:txBody>
        </p:sp>
      </p:grpSp>
      <p:sp>
        <p:nvSpPr>
          <p:cNvPr id="89" name="TextBox 89"/>
          <p:cNvSpPr txBox="1"/>
          <p:nvPr/>
        </p:nvSpPr>
        <p:spPr>
          <a:xfrm>
            <a:off x="5271302" y="12459003"/>
            <a:ext cx="2686558" cy="14171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56"/>
              </a:lnSpc>
            </a:pPr>
            <a:r>
              <a:rPr lang="en-US" sz="1968">
                <a:solidFill>
                  <a:srgbClr val="303030"/>
                </a:solidFill>
                <a:latin typeface="Poppins"/>
                <a:ea typeface="Poppins"/>
                <a:cs typeface="Poppins"/>
                <a:sym typeface="Poppins"/>
              </a:rPr>
              <a:t>Present at your nearest MHCAS at K&amp;C W10 6DZ</a:t>
            </a:r>
          </a:p>
          <a:p>
            <a:pPr algn="ctr">
              <a:lnSpc>
                <a:spcPts val="2756"/>
              </a:lnSpc>
              <a:spcBef>
                <a:spcPct val="0"/>
              </a:spcBef>
            </a:pPr>
            <a:r>
              <a:rPr lang="en-US" sz="1968">
                <a:solidFill>
                  <a:srgbClr val="303030"/>
                </a:solidFill>
                <a:latin typeface="Poppins"/>
                <a:ea typeface="Poppins"/>
                <a:cs typeface="Poppins"/>
                <a:sym typeface="Poppins"/>
              </a:rPr>
              <a:t> or Highgate N19 5JG</a:t>
            </a:r>
          </a:p>
        </p:txBody>
      </p:sp>
      <p:grpSp>
        <p:nvGrpSpPr>
          <p:cNvPr id="91" name="Group 91"/>
          <p:cNvGrpSpPr/>
          <p:nvPr/>
        </p:nvGrpSpPr>
        <p:grpSpPr>
          <a:xfrm>
            <a:off x="3949828" y="11116714"/>
            <a:ext cx="1628293" cy="584420"/>
            <a:chOff x="0" y="0"/>
            <a:chExt cx="609838" cy="304919"/>
          </a:xfrm>
        </p:grpSpPr>
        <p:grpSp>
          <p:nvGrpSpPr>
            <p:cNvPr id="92" name="Group 92"/>
            <p:cNvGrpSpPr/>
            <p:nvPr/>
          </p:nvGrpSpPr>
          <p:grpSpPr>
            <a:xfrm>
              <a:off x="0" y="0"/>
              <a:ext cx="609838" cy="304919"/>
              <a:chOff x="0" y="0"/>
              <a:chExt cx="141111" cy="70556"/>
            </a:xfrm>
          </p:grpSpPr>
          <p:sp>
            <p:nvSpPr>
              <p:cNvPr id="93" name="Freeform 93"/>
              <p:cNvSpPr/>
              <p:nvPr/>
            </p:nvSpPr>
            <p:spPr>
              <a:xfrm>
                <a:off x="0" y="0"/>
                <a:ext cx="141111" cy="70556"/>
              </a:xfrm>
              <a:custGeom>
                <a:avLst/>
                <a:gdLst/>
                <a:ahLst/>
                <a:cxnLst/>
                <a:rect l="l" t="t" r="r" b="b"/>
                <a:pathLst>
                  <a:path w="141111" h="70556">
                    <a:moveTo>
                      <a:pt x="35278" y="0"/>
                    </a:moveTo>
                    <a:lnTo>
                      <a:pt x="105833" y="0"/>
                    </a:lnTo>
                    <a:cubicBezTo>
                      <a:pt x="115190" y="0"/>
                      <a:pt x="124163" y="3717"/>
                      <a:pt x="130778" y="10333"/>
                    </a:cubicBezTo>
                    <a:cubicBezTo>
                      <a:pt x="137394" y="16948"/>
                      <a:pt x="141111" y="25922"/>
                      <a:pt x="141111" y="35278"/>
                    </a:cubicBezTo>
                    <a:lnTo>
                      <a:pt x="141111" y="35278"/>
                    </a:lnTo>
                    <a:cubicBezTo>
                      <a:pt x="141111" y="54761"/>
                      <a:pt x="125317" y="70556"/>
                      <a:pt x="105833" y="70556"/>
                    </a:cubicBezTo>
                    <a:lnTo>
                      <a:pt x="35278" y="70556"/>
                    </a:lnTo>
                    <a:cubicBezTo>
                      <a:pt x="25922" y="70556"/>
                      <a:pt x="16948" y="66839"/>
                      <a:pt x="10333" y="60223"/>
                    </a:cubicBezTo>
                    <a:cubicBezTo>
                      <a:pt x="3717" y="53607"/>
                      <a:pt x="0" y="44634"/>
                      <a:pt x="0" y="35278"/>
                    </a:cubicBezTo>
                    <a:lnTo>
                      <a:pt x="0" y="35278"/>
                    </a:lnTo>
                    <a:cubicBezTo>
                      <a:pt x="0" y="25922"/>
                      <a:pt x="3717" y="16948"/>
                      <a:pt x="10333" y="10333"/>
                    </a:cubicBezTo>
                    <a:cubicBezTo>
                      <a:pt x="16948" y="3717"/>
                      <a:pt x="25922" y="0"/>
                      <a:pt x="35278" y="0"/>
                    </a:cubicBezTo>
                    <a:close/>
                  </a:path>
                </a:pathLst>
              </a:custGeom>
              <a:solidFill>
                <a:srgbClr val="F0DBAA"/>
              </a:solidFill>
            </p:spPr>
            <p:txBody>
              <a:bodyPr/>
              <a:lstStyle/>
              <a:p>
                <a:endParaRPr lang="en-GB" sz="2362"/>
              </a:p>
            </p:txBody>
          </p:sp>
          <p:sp>
            <p:nvSpPr>
              <p:cNvPr id="94" name="TextBox 94"/>
              <p:cNvSpPr txBox="1"/>
              <p:nvPr/>
            </p:nvSpPr>
            <p:spPr>
              <a:xfrm>
                <a:off x="0" y="-19050"/>
                <a:ext cx="141111" cy="89606"/>
              </a:xfrm>
              <a:prstGeom prst="rect">
                <a:avLst/>
              </a:prstGeom>
            </p:spPr>
            <p:txBody>
              <a:bodyPr lIns="120047" tIns="120047" rIns="120047" bIns="120047" rtlCol="0" anchor="ctr"/>
              <a:lstStyle/>
              <a:p>
                <a:pPr algn="ctr">
                  <a:lnSpc>
                    <a:spcPts val="2754"/>
                  </a:lnSpc>
                </a:pPr>
                <a:endParaRPr sz="2362"/>
              </a:p>
            </p:txBody>
          </p:sp>
        </p:grpSp>
        <p:sp>
          <p:nvSpPr>
            <p:cNvPr id="95" name="TextBox 95"/>
            <p:cNvSpPr txBox="1"/>
            <p:nvPr/>
          </p:nvSpPr>
          <p:spPr>
            <a:xfrm>
              <a:off x="0" y="46338"/>
              <a:ext cx="609838" cy="15462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205"/>
                </a:lnSpc>
              </a:pPr>
              <a:r>
                <a:rPr lang="en-US" sz="2362">
                  <a:solidFill>
                    <a:srgbClr val="303030"/>
                  </a:solidFill>
                  <a:latin typeface="Poppins"/>
                  <a:ea typeface="Poppins"/>
                  <a:cs typeface="Poppins"/>
                  <a:sym typeface="Poppins"/>
                </a:rPr>
                <a:t>Referral</a:t>
              </a:r>
            </a:p>
          </p:txBody>
        </p:sp>
      </p:grpSp>
      <p:grpSp>
        <p:nvGrpSpPr>
          <p:cNvPr id="96" name="Group 96"/>
          <p:cNvGrpSpPr/>
          <p:nvPr/>
        </p:nvGrpSpPr>
        <p:grpSpPr>
          <a:xfrm>
            <a:off x="21686139" y="5795668"/>
            <a:ext cx="2044018" cy="703599"/>
            <a:chOff x="5848" y="0"/>
            <a:chExt cx="668898" cy="476570"/>
          </a:xfrm>
        </p:grpSpPr>
        <p:grpSp>
          <p:nvGrpSpPr>
            <p:cNvPr id="97" name="Group 97"/>
            <p:cNvGrpSpPr/>
            <p:nvPr/>
          </p:nvGrpSpPr>
          <p:grpSpPr>
            <a:xfrm>
              <a:off x="5848" y="0"/>
              <a:ext cx="668898" cy="476570"/>
              <a:chOff x="0" y="0"/>
              <a:chExt cx="141111" cy="100538"/>
            </a:xfrm>
          </p:grpSpPr>
          <p:sp>
            <p:nvSpPr>
              <p:cNvPr id="98" name="Freeform 98"/>
              <p:cNvSpPr/>
              <p:nvPr/>
            </p:nvSpPr>
            <p:spPr>
              <a:xfrm>
                <a:off x="0" y="0"/>
                <a:ext cx="141111" cy="100538"/>
              </a:xfrm>
              <a:custGeom>
                <a:avLst/>
                <a:gdLst/>
                <a:ahLst/>
                <a:cxnLst/>
                <a:rect l="l" t="t" r="r" b="b"/>
                <a:pathLst>
                  <a:path w="141111" h="100538">
                    <a:moveTo>
                      <a:pt x="50269" y="0"/>
                    </a:moveTo>
                    <a:lnTo>
                      <a:pt x="90842" y="0"/>
                    </a:lnTo>
                    <a:cubicBezTo>
                      <a:pt x="118605" y="0"/>
                      <a:pt x="141111" y="22506"/>
                      <a:pt x="141111" y="50269"/>
                    </a:cubicBezTo>
                    <a:lnTo>
                      <a:pt x="141111" y="50269"/>
                    </a:lnTo>
                    <a:cubicBezTo>
                      <a:pt x="141111" y="63601"/>
                      <a:pt x="135815" y="76387"/>
                      <a:pt x="126388" y="85814"/>
                    </a:cubicBezTo>
                    <a:cubicBezTo>
                      <a:pt x="116960" y="95241"/>
                      <a:pt x="104174" y="100538"/>
                      <a:pt x="90842" y="100538"/>
                    </a:cubicBezTo>
                    <a:lnTo>
                      <a:pt x="50269" y="100538"/>
                    </a:lnTo>
                    <a:cubicBezTo>
                      <a:pt x="22506" y="100538"/>
                      <a:pt x="0" y="78031"/>
                      <a:pt x="0" y="50269"/>
                    </a:cubicBezTo>
                    <a:lnTo>
                      <a:pt x="0" y="50269"/>
                    </a:lnTo>
                    <a:cubicBezTo>
                      <a:pt x="0" y="22506"/>
                      <a:pt x="22506" y="0"/>
                      <a:pt x="50269" y="0"/>
                    </a:cubicBezTo>
                    <a:close/>
                  </a:path>
                </a:pathLst>
              </a:custGeom>
              <a:solidFill>
                <a:srgbClr val="F0BBAA"/>
              </a:solidFill>
            </p:spPr>
            <p:txBody>
              <a:bodyPr/>
              <a:lstStyle/>
              <a:p>
                <a:endParaRPr lang="en-GB" sz="3543" dirty="0"/>
              </a:p>
            </p:txBody>
          </p:sp>
          <p:sp>
            <p:nvSpPr>
              <p:cNvPr id="99" name="TextBox 99"/>
              <p:cNvSpPr txBox="1"/>
              <p:nvPr/>
            </p:nvSpPr>
            <p:spPr>
              <a:xfrm>
                <a:off x="0" y="-19050"/>
                <a:ext cx="141111" cy="119588"/>
              </a:xfrm>
              <a:prstGeom prst="rect">
                <a:avLst/>
              </a:prstGeom>
            </p:spPr>
            <p:txBody>
              <a:bodyPr lIns="120047" tIns="120047" rIns="120047" bIns="120047" rtlCol="0" anchor="ctr"/>
              <a:lstStyle/>
              <a:p>
                <a:pPr algn="ctr">
                  <a:lnSpc>
                    <a:spcPts val="2754"/>
                  </a:lnSpc>
                </a:pPr>
                <a:endParaRPr sz="3543"/>
              </a:p>
            </p:txBody>
          </p:sp>
        </p:grpSp>
        <p:sp>
          <p:nvSpPr>
            <p:cNvPr id="100" name="TextBox 100"/>
            <p:cNvSpPr txBox="1"/>
            <p:nvPr/>
          </p:nvSpPr>
          <p:spPr>
            <a:xfrm>
              <a:off x="6790" y="141866"/>
              <a:ext cx="598953" cy="209032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2419"/>
                </a:lnSpc>
              </a:pPr>
              <a:r>
                <a:rPr lang="en-US" sz="2165" dirty="0">
                  <a:solidFill>
                    <a:srgbClr val="303030"/>
                  </a:solidFill>
                  <a:latin typeface="Poppins"/>
                  <a:ea typeface="Poppins"/>
                  <a:cs typeface="Poppins"/>
                  <a:sym typeface="Poppins"/>
                </a:rPr>
                <a:t>Not suitable</a:t>
              </a:r>
            </a:p>
          </p:txBody>
        </p:sp>
      </p:grpSp>
      <p:sp>
        <p:nvSpPr>
          <p:cNvPr id="101" name="AutoShape 101"/>
          <p:cNvSpPr/>
          <p:nvPr/>
        </p:nvSpPr>
        <p:spPr>
          <a:xfrm flipV="1">
            <a:off x="19093405" y="4231695"/>
            <a:ext cx="1830275" cy="2789359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arrow" w="med" len="sm"/>
            <a:tailEnd type="none" w="sm" len="sm"/>
          </a:ln>
        </p:spPr>
        <p:txBody>
          <a:bodyPr/>
          <a:lstStyle/>
          <a:p>
            <a:endParaRPr lang="en-GB" sz="3543"/>
          </a:p>
        </p:txBody>
      </p:sp>
      <p:grpSp>
        <p:nvGrpSpPr>
          <p:cNvPr id="102" name="Group 102"/>
          <p:cNvGrpSpPr/>
          <p:nvPr/>
        </p:nvGrpSpPr>
        <p:grpSpPr>
          <a:xfrm>
            <a:off x="17249456" y="8403518"/>
            <a:ext cx="1553252" cy="572569"/>
            <a:chOff x="0" y="0"/>
            <a:chExt cx="1052068" cy="387820"/>
          </a:xfrm>
        </p:grpSpPr>
        <p:grpSp>
          <p:nvGrpSpPr>
            <p:cNvPr id="103" name="Group 103"/>
            <p:cNvGrpSpPr/>
            <p:nvPr/>
          </p:nvGrpSpPr>
          <p:grpSpPr>
            <a:xfrm>
              <a:off x="0" y="0"/>
              <a:ext cx="1052068" cy="387820"/>
              <a:chOff x="0" y="0"/>
              <a:chExt cx="141111" cy="52017"/>
            </a:xfrm>
          </p:grpSpPr>
          <p:sp>
            <p:nvSpPr>
              <p:cNvPr id="104" name="Freeform 104"/>
              <p:cNvSpPr/>
              <p:nvPr/>
            </p:nvSpPr>
            <p:spPr>
              <a:xfrm>
                <a:off x="0" y="0"/>
                <a:ext cx="141111" cy="52017"/>
              </a:xfrm>
              <a:custGeom>
                <a:avLst/>
                <a:gdLst/>
                <a:ahLst/>
                <a:cxnLst/>
                <a:rect l="l" t="t" r="r" b="b"/>
                <a:pathLst>
                  <a:path w="141111" h="52017">
                    <a:moveTo>
                      <a:pt x="26009" y="0"/>
                    </a:moveTo>
                    <a:lnTo>
                      <a:pt x="115102" y="0"/>
                    </a:lnTo>
                    <a:cubicBezTo>
                      <a:pt x="129467" y="0"/>
                      <a:pt x="141111" y="11644"/>
                      <a:pt x="141111" y="26009"/>
                    </a:cubicBezTo>
                    <a:lnTo>
                      <a:pt x="141111" y="26009"/>
                    </a:lnTo>
                    <a:cubicBezTo>
                      <a:pt x="141111" y="40373"/>
                      <a:pt x="129467" y="52017"/>
                      <a:pt x="115102" y="52017"/>
                    </a:cubicBezTo>
                    <a:lnTo>
                      <a:pt x="26009" y="52017"/>
                    </a:lnTo>
                    <a:cubicBezTo>
                      <a:pt x="11644" y="52017"/>
                      <a:pt x="0" y="40373"/>
                      <a:pt x="0" y="26009"/>
                    </a:cubicBezTo>
                    <a:lnTo>
                      <a:pt x="0" y="26009"/>
                    </a:lnTo>
                    <a:cubicBezTo>
                      <a:pt x="0" y="11644"/>
                      <a:pt x="11644" y="0"/>
                      <a:pt x="26009" y="0"/>
                    </a:cubicBezTo>
                    <a:close/>
                  </a:path>
                </a:pathLst>
              </a:custGeom>
              <a:solidFill>
                <a:srgbClr val="F0BBAA"/>
              </a:solidFill>
            </p:spPr>
            <p:txBody>
              <a:bodyPr/>
              <a:lstStyle/>
              <a:p>
                <a:endParaRPr lang="en-GB" sz="3543"/>
              </a:p>
            </p:txBody>
          </p:sp>
          <p:sp>
            <p:nvSpPr>
              <p:cNvPr id="105" name="TextBox 105"/>
              <p:cNvSpPr txBox="1"/>
              <p:nvPr/>
            </p:nvSpPr>
            <p:spPr>
              <a:xfrm>
                <a:off x="0" y="-19050"/>
                <a:ext cx="141111" cy="71067"/>
              </a:xfrm>
              <a:prstGeom prst="rect">
                <a:avLst/>
              </a:prstGeom>
            </p:spPr>
            <p:txBody>
              <a:bodyPr lIns="120047" tIns="120047" rIns="120047" bIns="120047" rtlCol="0" anchor="ctr"/>
              <a:lstStyle/>
              <a:p>
                <a:pPr algn="ctr">
                  <a:lnSpc>
                    <a:spcPts val="2754"/>
                  </a:lnSpc>
                </a:pPr>
                <a:endParaRPr sz="3543"/>
              </a:p>
            </p:txBody>
          </p:sp>
        </p:grpSp>
        <p:sp>
          <p:nvSpPr>
            <p:cNvPr id="106" name="TextBox 106"/>
            <p:cNvSpPr txBox="1"/>
            <p:nvPr/>
          </p:nvSpPr>
          <p:spPr>
            <a:xfrm>
              <a:off x="0" y="2812"/>
              <a:ext cx="1052068" cy="37272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205"/>
                </a:lnSpc>
              </a:pPr>
              <a:r>
                <a:rPr lang="en-US" sz="1575">
                  <a:solidFill>
                    <a:srgbClr val="303030"/>
                  </a:solidFill>
                  <a:latin typeface="Poppins"/>
                  <a:ea typeface="Poppins"/>
                  <a:cs typeface="Poppins"/>
                  <a:sym typeface="Poppins"/>
                </a:rPr>
                <a:t>Completed treatment</a:t>
              </a:r>
            </a:p>
          </p:txBody>
        </p:sp>
      </p:grpSp>
      <p:grpSp>
        <p:nvGrpSpPr>
          <p:cNvPr id="107" name="Group 107"/>
          <p:cNvGrpSpPr/>
          <p:nvPr/>
        </p:nvGrpSpPr>
        <p:grpSpPr>
          <a:xfrm>
            <a:off x="19768810" y="5001730"/>
            <a:ext cx="996182" cy="422349"/>
            <a:chOff x="0" y="0"/>
            <a:chExt cx="674746" cy="286070"/>
          </a:xfrm>
        </p:grpSpPr>
        <p:grpSp>
          <p:nvGrpSpPr>
            <p:cNvPr id="108" name="Group 108"/>
            <p:cNvGrpSpPr/>
            <p:nvPr/>
          </p:nvGrpSpPr>
          <p:grpSpPr>
            <a:xfrm>
              <a:off x="5848" y="0"/>
              <a:ext cx="668898" cy="286070"/>
              <a:chOff x="0" y="0"/>
              <a:chExt cx="141111" cy="60350"/>
            </a:xfrm>
          </p:grpSpPr>
          <p:sp>
            <p:nvSpPr>
              <p:cNvPr id="109" name="Freeform 109"/>
              <p:cNvSpPr/>
              <p:nvPr/>
            </p:nvSpPr>
            <p:spPr>
              <a:xfrm>
                <a:off x="0" y="0"/>
                <a:ext cx="141111" cy="60350"/>
              </a:xfrm>
              <a:custGeom>
                <a:avLst/>
                <a:gdLst/>
                <a:ahLst/>
                <a:cxnLst/>
                <a:rect l="l" t="t" r="r" b="b"/>
                <a:pathLst>
                  <a:path w="141111" h="60350">
                    <a:moveTo>
                      <a:pt x="30175" y="0"/>
                    </a:moveTo>
                    <a:lnTo>
                      <a:pt x="110936" y="0"/>
                    </a:lnTo>
                    <a:cubicBezTo>
                      <a:pt x="118939" y="0"/>
                      <a:pt x="126614" y="3179"/>
                      <a:pt x="132273" y="8838"/>
                    </a:cubicBezTo>
                    <a:cubicBezTo>
                      <a:pt x="137932" y="14497"/>
                      <a:pt x="141111" y="22172"/>
                      <a:pt x="141111" y="30175"/>
                    </a:cubicBezTo>
                    <a:lnTo>
                      <a:pt x="141111" y="30175"/>
                    </a:lnTo>
                    <a:cubicBezTo>
                      <a:pt x="141111" y="38178"/>
                      <a:pt x="137932" y="45853"/>
                      <a:pt x="132273" y="51512"/>
                    </a:cubicBezTo>
                    <a:cubicBezTo>
                      <a:pt x="126614" y="57170"/>
                      <a:pt x="118939" y="60350"/>
                      <a:pt x="110936" y="60350"/>
                    </a:cubicBezTo>
                    <a:lnTo>
                      <a:pt x="30175" y="60350"/>
                    </a:lnTo>
                    <a:cubicBezTo>
                      <a:pt x="22172" y="60350"/>
                      <a:pt x="14497" y="57170"/>
                      <a:pt x="8838" y="51512"/>
                    </a:cubicBezTo>
                    <a:cubicBezTo>
                      <a:pt x="3179" y="45853"/>
                      <a:pt x="0" y="38178"/>
                      <a:pt x="0" y="30175"/>
                    </a:cubicBezTo>
                    <a:lnTo>
                      <a:pt x="0" y="30175"/>
                    </a:lnTo>
                    <a:cubicBezTo>
                      <a:pt x="0" y="22172"/>
                      <a:pt x="3179" y="14497"/>
                      <a:pt x="8838" y="8838"/>
                    </a:cubicBezTo>
                    <a:cubicBezTo>
                      <a:pt x="14497" y="3179"/>
                      <a:pt x="22172" y="0"/>
                      <a:pt x="30175" y="0"/>
                    </a:cubicBezTo>
                    <a:close/>
                  </a:path>
                </a:pathLst>
              </a:custGeom>
              <a:solidFill>
                <a:srgbClr val="C4DFB6"/>
              </a:solidFill>
            </p:spPr>
            <p:txBody>
              <a:bodyPr/>
              <a:lstStyle/>
              <a:p>
                <a:endParaRPr lang="en-GB" sz="3543"/>
              </a:p>
            </p:txBody>
          </p:sp>
          <p:sp>
            <p:nvSpPr>
              <p:cNvPr id="110" name="TextBox 110"/>
              <p:cNvSpPr txBox="1"/>
              <p:nvPr/>
            </p:nvSpPr>
            <p:spPr>
              <a:xfrm>
                <a:off x="0" y="-19050"/>
                <a:ext cx="141111" cy="79400"/>
              </a:xfrm>
              <a:prstGeom prst="rect">
                <a:avLst/>
              </a:prstGeom>
            </p:spPr>
            <p:txBody>
              <a:bodyPr lIns="131673" tIns="131673" rIns="131673" bIns="131673" rtlCol="0" anchor="ctr"/>
              <a:lstStyle/>
              <a:p>
                <a:pPr algn="ctr">
                  <a:lnSpc>
                    <a:spcPts val="2754"/>
                  </a:lnSpc>
                </a:pPr>
                <a:endParaRPr sz="3543"/>
              </a:p>
            </p:txBody>
          </p:sp>
        </p:grpSp>
        <p:sp>
          <p:nvSpPr>
            <p:cNvPr id="111" name="TextBox 111"/>
            <p:cNvSpPr txBox="1"/>
            <p:nvPr/>
          </p:nvSpPr>
          <p:spPr>
            <a:xfrm>
              <a:off x="0" y="35872"/>
              <a:ext cx="668898" cy="19830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419"/>
                </a:lnSpc>
              </a:pPr>
              <a:r>
                <a:rPr lang="en-US" sz="1726">
                  <a:solidFill>
                    <a:srgbClr val="303030"/>
                  </a:solidFill>
                  <a:latin typeface="Poppins"/>
                  <a:ea typeface="Poppins"/>
                  <a:cs typeface="Poppins"/>
                  <a:sym typeface="Poppins"/>
                </a:rPr>
                <a:t> Suitable</a:t>
              </a:r>
            </a:p>
          </p:txBody>
        </p:sp>
      </p:grpSp>
      <p:grpSp>
        <p:nvGrpSpPr>
          <p:cNvPr id="112" name="Group 112"/>
          <p:cNvGrpSpPr/>
          <p:nvPr/>
        </p:nvGrpSpPr>
        <p:grpSpPr>
          <a:xfrm>
            <a:off x="14947647" y="7326432"/>
            <a:ext cx="1206405" cy="813546"/>
            <a:chOff x="0" y="0"/>
            <a:chExt cx="609838" cy="447095"/>
          </a:xfrm>
        </p:grpSpPr>
        <p:grpSp>
          <p:nvGrpSpPr>
            <p:cNvPr id="113" name="Group 113"/>
            <p:cNvGrpSpPr/>
            <p:nvPr/>
          </p:nvGrpSpPr>
          <p:grpSpPr>
            <a:xfrm>
              <a:off x="0" y="0"/>
              <a:ext cx="609838" cy="447095"/>
              <a:chOff x="0" y="0"/>
              <a:chExt cx="141111" cy="103454"/>
            </a:xfrm>
          </p:grpSpPr>
          <p:sp>
            <p:nvSpPr>
              <p:cNvPr id="114" name="Freeform 114"/>
              <p:cNvSpPr/>
              <p:nvPr/>
            </p:nvSpPr>
            <p:spPr>
              <a:xfrm>
                <a:off x="0" y="0"/>
                <a:ext cx="141111" cy="103454"/>
              </a:xfrm>
              <a:custGeom>
                <a:avLst/>
                <a:gdLst/>
                <a:ahLst/>
                <a:cxnLst/>
                <a:rect l="l" t="t" r="r" b="b"/>
                <a:pathLst>
                  <a:path w="141111" h="103454">
                    <a:moveTo>
                      <a:pt x="51727" y="0"/>
                    </a:moveTo>
                    <a:lnTo>
                      <a:pt x="89384" y="0"/>
                    </a:lnTo>
                    <a:cubicBezTo>
                      <a:pt x="103103" y="0"/>
                      <a:pt x="116260" y="5450"/>
                      <a:pt x="125961" y="15150"/>
                    </a:cubicBezTo>
                    <a:cubicBezTo>
                      <a:pt x="135661" y="24851"/>
                      <a:pt x="141111" y="38008"/>
                      <a:pt x="141111" y="51727"/>
                    </a:cubicBezTo>
                    <a:lnTo>
                      <a:pt x="141111" y="51727"/>
                    </a:lnTo>
                    <a:cubicBezTo>
                      <a:pt x="141111" y="65446"/>
                      <a:pt x="135661" y="78603"/>
                      <a:pt x="125961" y="88303"/>
                    </a:cubicBezTo>
                    <a:cubicBezTo>
                      <a:pt x="116260" y="98004"/>
                      <a:pt x="103103" y="103454"/>
                      <a:pt x="89384" y="103454"/>
                    </a:cubicBezTo>
                    <a:lnTo>
                      <a:pt x="51727" y="103454"/>
                    </a:lnTo>
                    <a:cubicBezTo>
                      <a:pt x="38008" y="103454"/>
                      <a:pt x="24851" y="98004"/>
                      <a:pt x="15150" y="88303"/>
                    </a:cubicBezTo>
                    <a:cubicBezTo>
                      <a:pt x="5450" y="78603"/>
                      <a:pt x="0" y="65446"/>
                      <a:pt x="0" y="51727"/>
                    </a:cubicBezTo>
                    <a:lnTo>
                      <a:pt x="0" y="51727"/>
                    </a:lnTo>
                    <a:cubicBezTo>
                      <a:pt x="0" y="38008"/>
                      <a:pt x="5450" y="24851"/>
                      <a:pt x="15150" y="15150"/>
                    </a:cubicBezTo>
                    <a:cubicBezTo>
                      <a:pt x="24851" y="5450"/>
                      <a:pt x="38008" y="0"/>
                      <a:pt x="51727" y="0"/>
                    </a:cubicBezTo>
                    <a:close/>
                  </a:path>
                </a:pathLst>
              </a:custGeom>
              <a:solidFill>
                <a:srgbClr val="F0DBAA"/>
              </a:solidFill>
            </p:spPr>
            <p:txBody>
              <a:bodyPr/>
              <a:lstStyle/>
              <a:p>
                <a:endParaRPr lang="en-GB" sz="3543"/>
              </a:p>
            </p:txBody>
          </p:sp>
          <p:sp>
            <p:nvSpPr>
              <p:cNvPr id="115" name="TextBox 115"/>
              <p:cNvSpPr txBox="1"/>
              <p:nvPr/>
            </p:nvSpPr>
            <p:spPr>
              <a:xfrm>
                <a:off x="0" y="-19050"/>
                <a:ext cx="141111" cy="122504"/>
              </a:xfrm>
              <a:prstGeom prst="rect">
                <a:avLst/>
              </a:prstGeom>
            </p:spPr>
            <p:txBody>
              <a:bodyPr lIns="120047" tIns="120047" rIns="120047" bIns="120047" rtlCol="0" anchor="ctr"/>
              <a:lstStyle/>
              <a:p>
                <a:pPr algn="ctr">
                  <a:lnSpc>
                    <a:spcPts val="2754"/>
                  </a:lnSpc>
                </a:pPr>
                <a:endParaRPr sz="3543"/>
              </a:p>
            </p:txBody>
          </p:sp>
        </p:grpSp>
        <p:sp>
          <p:nvSpPr>
            <p:cNvPr id="116" name="TextBox 116"/>
            <p:cNvSpPr txBox="1"/>
            <p:nvPr/>
          </p:nvSpPr>
          <p:spPr>
            <a:xfrm>
              <a:off x="0" y="16545"/>
              <a:ext cx="609838" cy="34328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480"/>
                </a:lnSpc>
              </a:pPr>
              <a:r>
                <a:rPr lang="en-US" sz="1772" dirty="0">
                  <a:solidFill>
                    <a:srgbClr val="303030"/>
                  </a:solidFill>
                  <a:latin typeface="Poppins"/>
                  <a:ea typeface="Poppins"/>
                  <a:cs typeface="Poppins"/>
                  <a:sym typeface="Poppins"/>
                </a:rPr>
                <a:t>After 3 months</a:t>
              </a:r>
            </a:p>
          </p:txBody>
        </p:sp>
      </p:grpSp>
      <p:grpSp>
        <p:nvGrpSpPr>
          <p:cNvPr id="117" name="Group 117"/>
          <p:cNvGrpSpPr/>
          <p:nvPr/>
        </p:nvGrpSpPr>
        <p:grpSpPr>
          <a:xfrm>
            <a:off x="18119561" y="5746069"/>
            <a:ext cx="2250880" cy="1708073"/>
            <a:chOff x="0" y="0"/>
            <a:chExt cx="353037" cy="267901"/>
          </a:xfrm>
        </p:grpSpPr>
        <p:sp>
          <p:nvSpPr>
            <p:cNvPr id="118" name="Freeform 118"/>
            <p:cNvSpPr/>
            <p:nvPr/>
          </p:nvSpPr>
          <p:spPr>
            <a:xfrm>
              <a:off x="0" y="0"/>
              <a:ext cx="353037" cy="267901"/>
            </a:xfrm>
            <a:custGeom>
              <a:avLst/>
              <a:gdLst/>
              <a:ahLst/>
              <a:cxnLst/>
              <a:rect l="l" t="t" r="r" b="b"/>
              <a:pathLst>
                <a:path w="353037" h="267901">
                  <a:moveTo>
                    <a:pt x="0" y="0"/>
                  </a:moveTo>
                  <a:lnTo>
                    <a:pt x="353037" y="0"/>
                  </a:lnTo>
                  <a:lnTo>
                    <a:pt x="353037" y="267901"/>
                  </a:lnTo>
                  <a:lnTo>
                    <a:pt x="0" y="267901"/>
                  </a:lnTo>
                  <a:close/>
                </a:path>
              </a:pathLst>
            </a:custGeom>
            <a:solidFill>
              <a:srgbClr val="B6CED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 sz="3543"/>
            </a:p>
          </p:txBody>
        </p:sp>
        <p:sp>
          <p:nvSpPr>
            <p:cNvPr id="119" name="TextBox 119"/>
            <p:cNvSpPr txBox="1"/>
            <p:nvPr/>
          </p:nvSpPr>
          <p:spPr>
            <a:xfrm>
              <a:off x="0" y="-28575"/>
              <a:ext cx="353037" cy="296476"/>
            </a:xfrm>
            <a:prstGeom prst="rect">
              <a:avLst/>
            </a:prstGeom>
          </p:spPr>
          <p:txBody>
            <a:bodyPr lIns="120047" tIns="120047" rIns="120047" bIns="120047" rtlCol="0" anchor="ctr"/>
            <a:lstStyle/>
            <a:p>
              <a:pPr algn="ctr">
                <a:lnSpc>
                  <a:spcPts val="2756"/>
                </a:lnSpc>
              </a:pPr>
              <a:r>
                <a:rPr lang="en-US" sz="1968" dirty="0">
                  <a:solidFill>
                    <a:srgbClr val="303030"/>
                  </a:solidFill>
                  <a:latin typeface="Poppins"/>
                  <a:ea typeface="Poppins"/>
                  <a:cs typeface="Poppins"/>
                  <a:sym typeface="Poppins"/>
                </a:rPr>
                <a:t>Treatment</a:t>
              </a:r>
            </a:p>
            <a:p>
              <a:pPr algn="ctr">
                <a:lnSpc>
                  <a:spcPts val="2756"/>
                </a:lnSpc>
              </a:pPr>
              <a:r>
                <a:rPr lang="en-US" sz="1968" dirty="0">
                  <a:solidFill>
                    <a:srgbClr val="303030"/>
                  </a:solidFill>
                  <a:latin typeface="Poppins"/>
                  <a:ea typeface="Poppins"/>
                  <a:cs typeface="Poppins"/>
                  <a:sym typeface="Poppins"/>
                </a:rPr>
                <a:t>(6 - 12 weeks CBT or Counselling)</a:t>
              </a:r>
            </a:p>
          </p:txBody>
        </p:sp>
      </p:grpSp>
      <p:sp>
        <p:nvSpPr>
          <p:cNvPr id="125" name="AutoShape 125"/>
          <p:cNvSpPr/>
          <p:nvPr/>
        </p:nvSpPr>
        <p:spPr>
          <a:xfrm flipH="1" flipV="1">
            <a:off x="23277688" y="6435964"/>
            <a:ext cx="33185" cy="4611138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triangle" w="lg" len="med"/>
            <a:tailEnd type="none" w="sm" len="sm"/>
          </a:ln>
        </p:spPr>
        <p:txBody>
          <a:bodyPr/>
          <a:lstStyle/>
          <a:p>
            <a:endParaRPr lang="en-GB" sz="3543"/>
          </a:p>
        </p:txBody>
      </p:sp>
      <p:grpSp>
        <p:nvGrpSpPr>
          <p:cNvPr id="126" name="Group 126"/>
          <p:cNvGrpSpPr/>
          <p:nvPr/>
        </p:nvGrpSpPr>
        <p:grpSpPr>
          <a:xfrm>
            <a:off x="21957363" y="8776190"/>
            <a:ext cx="2076685" cy="781629"/>
            <a:chOff x="-7008" y="-82328"/>
            <a:chExt cx="986672" cy="529423"/>
          </a:xfrm>
        </p:grpSpPr>
        <p:grpSp>
          <p:nvGrpSpPr>
            <p:cNvPr id="127" name="Group 127"/>
            <p:cNvGrpSpPr/>
            <p:nvPr/>
          </p:nvGrpSpPr>
          <p:grpSpPr>
            <a:xfrm>
              <a:off x="0" y="-82328"/>
              <a:ext cx="979664" cy="529423"/>
              <a:chOff x="0" y="-19050"/>
              <a:chExt cx="226686" cy="122504"/>
            </a:xfrm>
          </p:grpSpPr>
          <p:sp>
            <p:nvSpPr>
              <p:cNvPr id="128" name="Freeform 128"/>
              <p:cNvSpPr/>
              <p:nvPr/>
            </p:nvSpPr>
            <p:spPr>
              <a:xfrm>
                <a:off x="0" y="0"/>
                <a:ext cx="226686" cy="103454"/>
              </a:xfrm>
              <a:custGeom>
                <a:avLst/>
                <a:gdLst/>
                <a:ahLst/>
                <a:cxnLst/>
                <a:rect l="l" t="t" r="r" b="b"/>
                <a:pathLst>
                  <a:path w="226686" h="103454">
                    <a:moveTo>
                      <a:pt x="51727" y="0"/>
                    </a:moveTo>
                    <a:lnTo>
                      <a:pt x="174959" y="0"/>
                    </a:lnTo>
                    <a:cubicBezTo>
                      <a:pt x="188678" y="0"/>
                      <a:pt x="201835" y="5450"/>
                      <a:pt x="211535" y="15150"/>
                    </a:cubicBezTo>
                    <a:cubicBezTo>
                      <a:pt x="221236" y="24851"/>
                      <a:pt x="226686" y="38008"/>
                      <a:pt x="226686" y="51727"/>
                    </a:cubicBezTo>
                    <a:lnTo>
                      <a:pt x="226686" y="51727"/>
                    </a:lnTo>
                    <a:cubicBezTo>
                      <a:pt x="226686" y="65446"/>
                      <a:pt x="221236" y="78603"/>
                      <a:pt x="211535" y="88303"/>
                    </a:cubicBezTo>
                    <a:cubicBezTo>
                      <a:pt x="201835" y="98004"/>
                      <a:pt x="188678" y="103454"/>
                      <a:pt x="174959" y="103454"/>
                    </a:cubicBezTo>
                    <a:lnTo>
                      <a:pt x="51727" y="103454"/>
                    </a:lnTo>
                    <a:cubicBezTo>
                      <a:pt x="38008" y="103454"/>
                      <a:pt x="24851" y="98004"/>
                      <a:pt x="15150" y="88303"/>
                    </a:cubicBezTo>
                    <a:cubicBezTo>
                      <a:pt x="5450" y="78603"/>
                      <a:pt x="0" y="65446"/>
                      <a:pt x="0" y="51727"/>
                    </a:cubicBezTo>
                    <a:lnTo>
                      <a:pt x="0" y="51727"/>
                    </a:lnTo>
                    <a:cubicBezTo>
                      <a:pt x="0" y="38008"/>
                      <a:pt x="5450" y="24851"/>
                      <a:pt x="15150" y="15150"/>
                    </a:cubicBezTo>
                    <a:cubicBezTo>
                      <a:pt x="24851" y="5450"/>
                      <a:pt x="38008" y="0"/>
                      <a:pt x="51727" y="0"/>
                    </a:cubicBezTo>
                    <a:close/>
                  </a:path>
                </a:pathLst>
              </a:custGeom>
              <a:solidFill>
                <a:srgbClr val="F0DBAA"/>
              </a:solidFill>
            </p:spPr>
            <p:txBody>
              <a:bodyPr/>
              <a:lstStyle/>
              <a:p>
                <a:endParaRPr lang="en-GB" sz="3543"/>
              </a:p>
            </p:txBody>
          </p:sp>
          <p:sp>
            <p:nvSpPr>
              <p:cNvPr id="129" name="TextBox 129"/>
              <p:cNvSpPr txBox="1"/>
              <p:nvPr/>
            </p:nvSpPr>
            <p:spPr>
              <a:xfrm>
                <a:off x="0" y="-19050"/>
                <a:ext cx="226686" cy="122504"/>
              </a:xfrm>
              <a:prstGeom prst="rect">
                <a:avLst/>
              </a:prstGeom>
            </p:spPr>
            <p:txBody>
              <a:bodyPr lIns="120047" tIns="120047" rIns="120047" bIns="120047" rtlCol="0" anchor="ctr"/>
              <a:lstStyle/>
              <a:p>
                <a:pPr algn="ctr">
                  <a:lnSpc>
                    <a:spcPts val="2754"/>
                  </a:lnSpc>
                </a:pPr>
                <a:endParaRPr sz="3543"/>
              </a:p>
            </p:txBody>
          </p:sp>
        </p:grpSp>
        <p:sp>
          <p:nvSpPr>
            <p:cNvPr id="130" name="TextBox 130"/>
            <p:cNvSpPr txBox="1"/>
            <p:nvPr/>
          </p:nvSpPr>
          <p:spPr>
            <a:xfrm>
              <a:off x="-7008" y="106539"/>
              <a:ext cx="979664" cy="20594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480"/>
                </a:lnSpc>
              </a:pPr>
              <a:r>
                <a:rPr lang="en-US" sz="1772" dirty="0">
                  <a:solidFill>
                    <a:srgbClr val="303030"/>
                  </a:solidFill>
                  <a:latin typeface="Poppins"/>
                  <a:ea typeface="Poppins"/>
                  <a:cs typeface="Poppins"/>
                  <a:sym typeface="Poppins"/>
                </a:rPr>
                <a:t>Onward Referral</a:t>
              </a:r>
            </a:p>
          </p:txBody>
        </p:sp>
      </p:grpSp>
      <p:cxnSp>
        <p:nvCxnSpPr>
          <p:cNvPr id="137" name="Connector: Elbow 136">
            <a:extLst>
              <a:ext uri="{FF2B5EF4-FFF2-40B4-BE49-F238E27FC236}">
                <a16:creationId xmlns:a16="http://schemas.microsoft.com/office/drawing/2014/main" id="{996E177F-B0CA-4D10-18CA-5F727BAF27A0}"/>
              </a:ext>
            </a:extLst>
          </p:cNvPr>
          <p:cNvCxnSpPr>
            <a:cxnSpLocks/>
            <a:endCxn id="88" idx="3"/>
          </p:cNvCxnSpPr>
          <p:nvPr/>
        </p:nvCxnSpPr>
        <p:spPr>
          <a:xfrm rot="16200000" flipH="1">
            <a:off x="4880975" y="9874829"/>
            <a:ext cx="6177242" cy="221421"/>
          </a:xfrm>
          <a:prstGeom prst="bentConnector4">
            <a:avLst>
              <a:gd name="adj1" fmla="val -284"/>
              <a:gd name="adj2" fmla="val 472594"/>
            </a:avLst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58" name="AutoShape 131">
            <a:extLst>
              <a:ext uri="{FF2B5EF4-FFF2-40B4-BE49-F238E27FC236}">
                <a16:creationId xmlns:a16="http://schemas.microsoft.com/office/drawing/2014/main" id="{5F451AC1-C33D-8E52-B7B1-3560A034126B}"/>
              </a:ext>
            </a:extLst>
          </p:cNvPr>
          <p:cNvSpPr/>
          <p:nvPr/>
        </p:nvSpPr>
        <p:spPr>
          <a:xfrm>
            <a:off x="22834947" y="6511525"/>
            <a:ext cx="0" cy="1401143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 sz="3543"/>
          </a:p>
        </p:txBody>
      </p:sp>
      <p:cxnSp>
        <p:nvCxnSpPr>
          <p:cNvPr id="160" name="Connector: Elbow 159">
            <a:extLst>
              <a:ext uri="{FF2B5EF4-FFF2-40B4-BE49-F238E27FC236}">
                <a16:creationId xmlns:a16="http://schemas.microsoft.com/office/drawing/2014/main" id="{54EFE2B3-C5D8-6816-5AAA-7E9E2746087A}"/>
              </a:ext>
            </a:extLst>
          </p:cNvPr>
          <p:cNvCxnSpPr>
            <a:cxnSpLocks/>
          </p:cNvCxnSpPr>
          <p:nvPr/>
        </p:nvCxnSpPr>
        <p:spPr>
          <a:xfrm rot="10800000" flipV="1">
            <a:off x="17254321" y="7927455"/>
            <a:ext cx="5580629" cy="2924019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20" name="Group 120"/>
          <p:cNvGrpSpPr/>
          <p:nvPr/>
        </p:nvGrpSpPr>
        <p:grpSpPr>
          <a:xfrm>
            <a:off x="20421696" y="7699502"/>
            <a:ext cx="2182461" cy="660992"/>
            <a:chOff x="0" y="0"/>
            <a:chExt cx="985735" cy="243895"/>
          </a:xfrm>
        </p:grpSpPr>
        <p:grpSp>
          <p:nvGrpSpPr>
            <p:cNvPr id="121" name="Group 121"/>
            <p:cNvGrpSpPr/>
            <p:nvPr/>
          </p:nvGrpSpPr>
          <p:grpSpPr>
            <a:xfrm>
              <a:off x="0" y="0"/>
              <a:ext cx="979664" cy="243895"/>
              <a:chOff x="0" y="0"/>
              <a:chExt cx="226686" cy="56435"/>
            </a:xfrm>
          </p:grpSpPr>
          <p:sp>
            <p:nvSpPr>
              <p:cNvPr id="122" name="Freeform 122"/>
              <p:cNvSpPr/>
              <p:nvPr/>
            </p:nvSpPr>
            <p:spPr>
              <a:xfrm>
                <a:off x="0" y="0"/>
                <a:ext cx="226686" cy="56435"/>
              </a:xfrm>
              <a:custGeom>
                <a:avLst/>
                <a:gdLst/>
                <a:ahLst/>
                <a:cxnLst/>
                <a:rect l="l" t="t" r="r" b="b"/>
                <a:pathLst>
                  <a:path w="226686" h="56435">
                    <a:moveTo>
                      <a:pt x="28218" y="0"/>
                    </a:moveTo>
                    <a:lnTo>
                      <a:pt x="198468" y="0"/>
                    </a:lnTo>
                    <a:cubicBezTo>
                      <a:pt x="205952" y="0"/>
                      <a:pt x="213129" y="2973"/>
                      <a:pt x="218421" y="8265"/>
                    </a:cubicBezTo>
                    <a:cubicBezTo>
                      <a:pt x="223713" y="13557"/>
                      <a:pt x="226686" y="20734"/>
                      <a:pt x="226686" y="28218"/>
                    </a:cubicBezTo>
                    <a:lnTo>
                      <a:pt x="226686" y="28218"/>
                    </a:lnTo>
                    <a:cubicBezTo>
                      <a:pt x="226686" y="43802"/>
                      <a:pt x="214052" y="56435"/>
                      <a:pt x="198468" y="56435"/>
                    </a:cubicBezTo>
                    <a:lnTo>
                      <a:pt x="28218" y="56435"/>
                    </a:lnTo>
                    <a:cubicBezTo>
                      <a:pt x="20734" y="56435"/>
                      <a:pt x="13557" y="53462"/>
                      <a:pt x="8265" y="48170"/>
                    </a:cubicBezTo>
                    <a:cubicBezTo>
                      <a:pt x="2973" y="42879"/>
                      <a:pt x="0" y="35701"/>
                      <a:pt x="0" y="28218"/>
                    </a:cubicBezTo>
                    <a:lnTo>
                      <a:pt x="0" y="28218"/>
                    </a:lnTo>
                    <a:cubicBezTo>
                      <a:pt x="0" y="20734"/>
                      <a:pt x="2973" y="13557"/>
                      <a:pt x="8265" y="8265"/>
                    </a:cubicBezTo>
                    <a:cubicBezTo>
                      <a:pt x="13557" y="2973"/>
                      <a:pt x="20734" y="0"/>
                      <a:pt x="28218" y="0"/>
                    </a:cubicBezTo>
                    <a:close/>
                  </a:path>
                </a:pathLst>
              </a:custGeom>
              <a:solidFill>
                <a:srgbClr val="F0DBAA"/>
              </a:solidFill>
            </p:spPr>
            <p:txBody>
              <a:bodyPr/>
              <a:lstStyle/>
              <a:p>
                <a:endParaRPr lang="en-GB" sz="3543"/>
              </a:p>
            </p:txBody>
          </p:sp>
          <p:sp>
            <p:nvSpPr>
              <p:cNvPr id="123" name="TextBox 123"/>
              <p:cNvSpPr txBox="1"/>
              <p:nvPr/>
            </p:nvSpPr>
            <p:spPr>
              <a:xfrm>
                <a:off x="0" y="-19050"/>
                <a:ext cx="226686" cy="75485"/>
              </a:xfrm>
              <a:prstGeom prst="rect">
                <a:avLst/>
              </a:prstGeom>
            </p:spPr>
            <p:txBody>
              <a:bodyPr lIns="120047" tIns="120047" rIns="120047" bIns="120047" rtlCol="0" anchor="ctr"/>
              <a:lstStyle/>
              <a:p>
                <a:pPr algn="ctr">
                  <a:lnSpc>
                    <a:spcPts val="2754"/>
                  </a:lnSpc>
                </a:pPr>
                <a:endParaRPr sz="3543"/>
              </a:p>
            </p:txBody>
          </p:sp>
        </p:grpSp>
        <p:sp>
          <p:nvSpPr>
            <p:cNvPr id="124" name="TextBox 124"/>
            <p:cNvSpPr txBox="1"/>
            <p:nvPr/>
          </p:nvSpPr>
          <p:spPr>
            <a:xfrm>
              <a:off x="6071" y="57243"/>
              <a:ext cx="979664" cy="1200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480"/>
                </a:lnSpc>
              </a:pPr>
              <a:r>
                <a:rPr lang="en-US" sz="2362" dirty="0">
                  <a:solidFill>
                    <a:srgbClr val="303030"/>
                  </a:solidFill>
                  <a:latin typeface="Poppins"/>
                  <a:ea typeface="Poppins"/>
                  <a:cs typeface="Poppins"/>
                  <a:sym typeface="Poppins"/>
                </a:rPr>
                <a:t>Signposting</a:t>
              </a:r>
            </a:p>
          </p:txBody>
        </p:sp>
      </p:grp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2CA0A617-0492-59F4-454D-44044143E520}"/>
              </a:ext>
            </a:extLst>
          </p:cNvPr>
          <p:cNvCxnSpPr>
            <a:cxnSpLocks/>
          </p:cNvCxnSpPr>
          <p:nvPr/>
        </p:nvCxnSpPr>
        <p:spPr>
          <a:xfrm>
            <a:off x="2900002" y="10851475"/>
            <a:ext cx="0" cy="53048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3" name="Connector: Elbow 172">
            <a:extLst>
              <a:ext uri="{FF2B5EF4-FFF2-40B4-BE49-F238E27FC236}">
                <a16:creationId xmlns:a16="http://schemas.microsoft.com/office/drawing/2014/main" id="{EA350F34-6450-60DD-C31E-A35FFBE508ED}"/>
              </a:ext>
            </a:extLst>
          </p:cNvPr>
          <p:cNvCxnSpPr>
            <a:cxnSpLocks/>
            <a:endCxn id="29" idx="2"/>
          </p:cNvCxnSpPr>
          <p:nvPr/>
        </p:nvCxnSpPr>
        <p:spPr>
          <a:xfrm rot="5400000" flipH="1" flipV="1">
            <a:off x="13533966" y="5062268"/>
            <a:ext cx="1674281" cy="79212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F1AF136E-FA6F-8439-D112-40A3CC5358F1}"/>
              </a:ext>
            </a:extLst>
          </p:cNvPr>
          <p:cNvSpPr txBox="1"/>
          <p:nvPr/>
        </p:nvSpPr>
        <p:spPr>
          <a:xfrm>
            <a:off x="2009135" y="1563046"/>
            <a:ext cx="11744598" cy="940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512" dirty="0">
                <a:solidFill>
                  <a:srgbClr val="00B0B9"/>
                </a:solidFill>
                <a:latin typeface="Arial Rounded MT Bold" panose="020F0704030504030204" pitchFamily="34" charset="0"/>
              </a:rPr>
              <a:t>I would like to… access support</a:t>
            </a:r>
          </a:p>
        </p:txBody>
      </p: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A0D8A18E-150F-CEF7-9FB4-8FE3056102A1}"/>
              </a:ext>
            </a:extLst>
          </p:cNvPr>
          <p:cNvCxnSpPr/>
          <p:nvPr/>
        </p:nvCxnSpPr>
        <p:spPr>
          <a:xfrm flipV="1">
            <a:off x="2009135" y="2752252"/>
            <a:ext cx="18000018" cy="1875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8" name="Picture 57" descr="A close-up of a logo&#10;&#10;AI-generated content may be incorrect.">
            <a:extLst>
              <a:ext uri="{FF2B5EF4-FFF2-40B4-BE49-F238E27FC236}">
                <a16:creationId xmlns:a16="http://schemas.microsoft.com/office/drawing/2014/main" id="{BD29557D-0515-D64B-48B8-EFC8A42AA6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61200" y="397108"/>
            <a:ext cx="5411492" cy="24296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" grpId="0" animBg="1"/>
      <p:bldP spid="5" grpId="0" animBg="1"/>
      <p:bldP spid="9" grpId="0" animBg="1"/>
      <p:bldP spid="16" grpId="0" animBg="1"/>
      <p:bldP spid="24" grpId="0" animBg="1"/>
      <p:bldP spid="25" grpId="0" animBg="1"/>
      <p:bldP spid="36" grpId="0"/>
      <p:bldP spid="37" grpId="0"/>
      <p:bldP spid="38" grpId="0"/>
      <p:bldP spid="47" grpId="0"/>
      <p:bldP spid="48" grpId="0" animBg="1"/>
      <p:bldP spid="73" grpId="0"/>
      <p:bldP spid="74" grpId="0"/>
      <p:bldP spid="75" grpId="0" animBg="1"/>
      <p:bldP spid="79" grpId="0"/>
      <p:bldP spid="83" grpId="0"/>
      <p:bldP spid="84" grpId="0" animBg="1"/>
      <p:bldP spid="89" grpId="0"/>
      <p:bldP spid="101" grpId="0" animBg="1"/>
      <p:bldP spid="125" grpId="0" animBg="1"/>
      <p:bldP spid="15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76D5FAA7-B489-5E5C-92FB-487F01EEEB2A}"/>
              </a:ext>
            </a:extLst>
          </p:cNvPr>
          <p:cNvSpPr/>
          <p:nvPr/>
        </p:nvSpPr>
        <p:spPr>
          <a:xfrm>
            <a:off x="9983149" y="4045435"/>
            <a:ext cx="6961849" cy="883637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543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B01AA113-F625-C2BE-691C-60FF95716A5F}"/>
              </a:ext>
            </a:extLst>
          </p:cNvPr>
          <p:cNvSpPr/>
          <p:nvPr/>
        </p:nvSpPr>
        <p:spPr>
          <a:xfrm>
            <a:off x="2212210" y="4055899"/>
            <a:ext cx="6961849" cy="883637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543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558543D-5330-F9FE-CC59-B2E7312DA2A9}"/>
              </a:ext>
            </a:extLst>
          </p:cNvPr>
          <p:cNvSpPr/>
          <p:nvPr/>
        </p:nvSpPr>
        <p:spPr>
          <a:xfrm>
            <a:off x="2212210" y="3961709"/>
            <a:ext cx="6961849" cy="180000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543" dirty="0"/>
              <a:t>Recovery &amp; Wellbeing College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24C061-34ED-E34C-611D-D5AE2C54CE6E}"/>
              </a:ext>
            </a:extLst>
          </p:cNvPr>
          <p:cNvSpPr txBox="1"/>
          <p:nvPr/>
        </p:nvSpPr>
        <p:spPr>
          <a:xfrm>
            <a:off x="2362211" y="5761711"/>
            <a:ext cx="6961849" cy="6151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62499" indent="-562499">
              <a:buFont typeface="Arial" panose="020B0604020202020204" pitchFamily="34" charset="0"/>
              <a:buChar char="•"/>
            </a:pPr>
            <a:r>
              <a:rPr lang="en-GB" sz="3937" dirty="0">
                <a:solidFill>
                  <a:schemeClr val="bg1"/>
                </a:solidFill>
              </a:rPr>
              <a:t>Learn more about mental health and wellbeing</a:t>
            </a:r>
          </a:p>
          <a:p>
            <a:pPr marL="562499" indent="-562499">
              <a:buFont typeface="Arial" panose="020B0604020202020204" pitchFamily="34" charset="0"/>
              <a:buChar char="•"/>
            </a:pPr>
            <a:r>
              <a:rPr lang="en-GB" sz="3937" dirty="0">
                <a:solidFill>
                  <a:schemeClr val="bg1"/>
                </a:solidFill>
              </a:rPr>
              <a:t>Courses delivered by a professional and Expert by Experience</a:t>
            </a:r>
          </a:p>
          <a:p>
            <a:pPr marL="562499" indent="-562499">
              <a:buFont typeface="Arial" panose="020B0604020202020204" pitchFamily="34" charset="0"/>
              <a:buChar char="•"/>
            </a:pPr>
            <a:r>
              <a:rPr lang="en-GB" sz="3937" dirty="0">
                <a:solidFill>
                  <a:schemeClr val="bg1"/>
                </a:solidFill>
              </a:rPr>
              <a:t>Courses include: Understanding Anxiety, Diabetes &amp; Wellbeing, Talking about Pain</a:t>
            </a:r>
          </a:p>
          <a:p>
            <a:pPr marL="562499" indent="-562499">
              <a:buFont typeface="Arial" panose="020B0604020202020204" pitchFamily="34" charset="0"/>
              <a:buChar char="•"/>
            </a:pPr>
            <a:r>
              <a:rPr lang="en-GB" sz="3937" dirty="0">
                <a:solidFill>
                  <a:schemeClr val="bg1"/>
                </a:solidFill>
              </a:rPr>
              <a:t>Online &amp; face-to-face courses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F32D32B-ED44-81FE-43F6-4ACA804AFE37}"/>
              </a:ext>
            </a:extLst>
          </p:cNvPr>
          <p:cNvSpPr/>
          <p:nvPr/>
        </p:nvSpPr>
        <p:spPr>
          <a:xfrm>
            <a:off x="9983149" y="3968685"/>
            <a:ext cx="6961849" cy="180000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543" dirty="0"/>
              <a:t>Discovery College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502B10B-A1F2-4E5D-EE2A-78EF1DA0BA44}"/>
              </a:ext>
            </a:extLst>
          </p:cNvPr>
          <p:cNvSpPr txBox="1"/>
          <p:nvPr/>
        </p:nvSpPr>
        <p:spPr>
          <a:xfrm>
            <a:off x="9916869" y="5807060"/>
            <a:ext cx="7028130" cy="6151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62499" indent="-562499">
              <a:buFont typeface="Arial" panose="020B0604020202020204" pitchFamily="34" charset="0"/>
              <a:buChar char="•"/>
            </a:pPr>
            <a:r>
              <a:rPr lang="en-GB" sz="3937" dirty="0">
                <a:solidFill>
                  <a:schemeClr val="bg1"/>
                </a:solidFill>
              </a:rPr>
              <a:t>Workshops for young adults (16 – 25)</a:t>
            </a:r>
          </a:p>
          <a:p>
            <a:pPr marL="562499" indent="-562499">
              <a:buFont typeface="Arial" panose="020B0604020202020204" pitchFamily="34" charset="0"/>
              <a:buChar char="•"/>
            </a:pPr>
            <a:r>
              <a:rPr lang="en-GB" sz="3937" dirty="0">
                <a:solidFill>
                  <a:schemeClr val="bg1"/>
                </a:solidFill>
              </a:rPr>
              <a:t>Co-created with professionals and young adults with lived experience</a:t>
            </a:r>
          </a:p>
          <a:p>
            <a:pPr marL="562499" indent="-562499">
              <a:buFont typeface="Arial" panose="020B0604020202020204" pitchFamily="34" charset="0"/>
              <a:buChar char="•"/>
            </a:pPr>
            <a:r>
              <a:rPr lang="en-GB" sz="3937" dirty="0">
                <a:solidFill>
                  <a:schemeClr val="bg1"/>
                </a:solidFill>
              </a:rPr>
              <a:t>Courses include: Exploring Identity, Moving on from CAMHS, Understanding Self-harm</a:t>
            </a:r>
          </a:p>
          <a:p>
            <a:pPr marL="562499" indent="-562499">
              <a:buFont typeface="Arial" panose="020B0604020202020204" pitchFamily="34" charset="0"/>
              <a:buChar char="•"/>
            </a:pPr>
            <a:r>
              <a:rPr lang="en-GB" sz="3937" dirty="0">
                <a:solidFill>
                  <a:schemeClr val="bg1"/>
                </a:solidFill>
              </a:rPr>
              <a:t>Online &amp; face-to-face courses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004099-8EDF-C916-E7B5-D06A7FAC5076}"/>
              </a:ext>
            </a:extLst>
          </p:cNvPr>
          <p:cNvSpPr txBox="1"/>
          <p:nvPr/>
        </p:nvSpPr>
        <p:spPr>
          <a:xfrm>
            <a:off x="2158139" y="1185414"/>
            <a:ext cx="17091879" cy="1546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724" dirty="0">
                <a:solidFill>
                  <a:srgbClr val="00B0B9"/>
                </a:solidFill>
                <a:latin typeface="Arial Rounded MT Bold" panose="020F0704030504030204" pitchFamily="34" charset="0"/>
              </a:rPr>
              <a:t>I would like to… learn and understand more about health and wellbeing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A2405E2-8CC0-B461-CB8F-B317F205C575}"/>
              </a:ext>
            </a:extLst>
          </p:cNvPr>
          <p:cNvSpPr/>
          <p:nvPr/>
        </p:nvSpPr>
        <p:spPr>
          <a:xfrm>
            <a:off x="19478507" y="4740803"/>
            <a:ext cx="4500004" cy="633754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543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8ADF8C-52A0-69EE-0337-60E7CB08E592}"/>
              </a:ext>
            </a:extLst>
          </p:cNvPr>
          <p:cNvSpPr txBox="1"/>
          <p:nvPr/>
        </p:nvSpPr>
        <p:spPr>
          <a:xfrm>
            <a:off x="19706345" y="4873061"/>
            <a:ext cx="4087195" cy="3908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543" dirty="0">
                <a:solidFill>
                  <a:schemeClr val="bg1"/>
                </a:solidFill>
              </a:rPr>
              <a:t>You do not need to be currently accessing CNWL support to attend Recovery or Discovery College courses.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CD69E4C-7B28-AC55-2050-AF2EFC606A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01193" y="9003991"/>
            <a:ext cx="3687693" cy="3762697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E0B699F-B3A3-D31F-CF24-A5A9FAF29AD9}"/>
              </a:ext>
            </a:extLst>
          </p:cNvPr>
          <p:cNvCxnSpPr/>
          <p:nvPr/>
        </p:nvCxnSpPr>
        <p:spPr>
          <a:xfrm flipV="1">
            <a:off x="2150001" y="3199524"/>
            <a:ext cx="18000018" cy="1875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close-up of a logo&#10;&#10;AI-generated content may be incorrect.">
            <a:extLst>
              <a:ext uri="{FF2B5EF4-FFF2-40B4-BE49-F238E27FC236}">
                <a16:creationId xmlns:a16="http://schemas.microsoft.com/office/drawing/2014/main" id="{85CCCAC9-3C70-F358-1DA6-377D2B3C0A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61200" y="397108"/>
            <a:ext cx="5411492" cy="2429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179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1FC98-05C5-6B59-C3F1-9AE9818D9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0516" y="383140"/>
            <a:ext cx="22026484" cy="1222560"/>
          </a:xfrm>
        </p:spPr>
        <p:txBody>
          <a:bodyPr>
            <a:normAutofit/>
          </a:bodyPr>
          <a:lstStyle/>
          <a:p>
            <a:pPr algn="ctr"/>
            <a:r>
              <a:rPr lang="en-GB" sz="6000" dirty="0"/>
              <a:t>CLCH Community Neuro Rehab Service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0C5B4CA-E533-DB84-E788-F46FB442B7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0196573"/>
              </p:ext>
            </p:extLst>
          </p:nvPr>
        </p:nvGraphicFramePr>
        <p:xfrm>
          <a:off x="2001916" y="2084573"/>
          <a:ext cx="22026484" cy="11932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07346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2C0C9-335F-E6E9-5373-1B1C069D6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ea typeface="Calibri Light"/>
                <a:cs typeface="Calibri Light"/>
              </a:rPr>
              <a:t>Our Contacts for </a:t>
            </a:r>
            <a:r>
              <a:rPr lang="en-GB">
                <a:ea typeface="Calibri Light"/>
                <a:cs typeface="Calibri Light"/>
              </a:rPr>
              <a:t>non-patient </a:t>
            </a:r>
            <a:r>
              <a:rPr lang="en-GB" dirty="0">
                <a:ea typeface="Calibri Light"/>
                <a:cs typeface="Calibri Light"/>
              </a:rPr>
              <a:t>specific queries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13FCE-C8A7-E940-8D2A-5ACC0EF4BC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397" tIns="45695" rIns="91397" bIns="45695" rtlCol="0" anchor="t">
            <a:normAutofit/>
          </a:bodyPr>
          <a:lstStyle/>
          <a:p>
            <a:pPr marL="0" indent="0">
              <a:buNone/>
            </a:pPr>
            <a:r>
              <a:rPr lang="en-GB" dirty="0">
                <a:ea typeface="Calibri"/>
                <a:cs typeface="Calibri"/>
              </a:rPr>
              <a:t>Jo Davis  </a:t>
            </a:r>
            <a:r>
              <a:rPr lang="en-GB" dirty="0">
                <a:ea typeface="Calibri"/>
                <a:cs typeface="Calibri"/>
                <a:hlinkClick r:id="rId2"/>
              </a:rPr>
              <a:t>jodavis4@nhs.net</a:t>
            </a:r>
            <a:r>
              <a:rPr lang="en-GB" dirty="0">
                <a:ea typeface="Calibri"/>
                <a:cs typeface="Calibri"/>
              </a:rPr>
              <a:t> </a:t>
            </a:r>
          </a:p>
          <a:p>
            <a:pPr marL="0" indent="0">
              <a:buNone/>
            </a:pPr>
            <a:r>
              <a:rPr lang="en-GB" dirty="0">
                <a:ea typeface="Calibri"/>
                <a:cs typeface="Calibri"/>
              </a:rPr>
              <a:t>Richard </a:t>
            </a:r>
            <a:r>
              <a:rPr lang="en-GB" dirty="0" err="1">
                <a:ea typeface="Calibri"/>
                <a:cs typeface="Calibri"/>
              </a:rPr>
              <a:t>Mckinlay</a:t>
            </a:r>
            <a:r>
              <a:rPr lang="en-GB" dirty="0">
                <a:ea typeface="Calibri"/>
                <a:cs typeface="Calibri"/>
              </a:rPr>
              <a:t> </a:t>
            </a:r>
            <a:r>
              <a:rPr lang="en-GB" dirty="0">
                <a:ea typeface="Calibri"/>
                <a:cs typeface="Calibri"/>
                <a:hlinkClick r:id="rId3"/>
              </a:rPr>
              <a:t>Richard.mckinlay@nhs.net</a:t>
            </a:r>
            <a:endParaRPr lang="en-GB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dirty="0">
                <a:ea typeface="Calibri"/>
                <a:cs typeface="Calibri"/>
              </a:rPr>
              <a:t>Gina Casserly </a:t>
            </a:r>
            <a:r>
              <a:rPr lang="en-GB" dirty="0">
                <a:ea typeface="Calibri"/>
                <a:cs typeface="Calibri"/>
                <a:hlinkClick r:id="rId4"/>
              </a:rPr>
              <a:t>gina.casserly@nhs.net</a:t>
            </a:r>
            <a:r>
              <a:rPr lang="en-GB" dirty="0">
                <a:ea typeface="Calibri"/>
                <a:cs typeface="Calibri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335563032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66326E1111D89438A3085FDE9A5FD0F" ma:contentTypeVersion="20" ma:contentTypeDescription="Create a new document." ma:contentTypeScope="" ma:versionID="a7e6b390b20a43d91f8f77cafbeacef9">
  <xsd:schema xmlns:xsd="http://www.w3.org/2001/XMLSchema" xmlns:xs="http://www.w3.org/2001/XMLSchema" xmlns:p="http://schemas.microsoft.com/office/2006/metadata/properties" xmlns:ns1="http://schemas.microsoft.com/sharepoint/v3" xmlns:ns2="24d292ad-1d7b-47bb-988d-0421f47b48dd" xmlns:ns3="66dc577f-7463-49c1-b6b4-ba31d4c27bbb" targetNamespace="http://schemas.microsoft.com/office/2006/metadata/properties" ma:root="true" ma:fieldsID="ee59c01db72c045062c77e99d0b74260" ns1:_="" ns2:_="" ns3:_="">
    <xsd:import namespace="http://schemas.microsoft.com/sharepoint/v3"/>
    <xsd:import namespace="24d292ad-1d7b-47bb-988d-0421f47b48dd"/>
    <xsd:import namespace="66dc577f-7463-49c1-b6b4-ba31d4c27b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d292ad-1d7b-47bb-988d-0421f47b48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7ed7110-f592-4c9a-8fba-958c55cbc3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dc577f-7463-49c1-b6b4-ba31d4c27bbb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e6362ba2-87ba-4762-9774-42b2a5749c05}" ma:internalName="TaxCatchAll" ma:showField="CatchAllData" ma:web="66dc577f-7463-49c1-b6b4-ba31d4c27b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24d292ad-1d7b-47bb-988d-0421f47b48dd">
      <Terms xmlns="http://schemas.microsoft.com/office/infopath/2007/PartnerControls"/>
    </lcf76f155ced4ddcb4097134ff3c332f>
    <TaxCatchAll xmlns="66dc577f-7463-49c1-b6b4-ba31d4c27bbb" xsi:nil="true"/>
  </documentManagement>
</p:properties>
</file>

<file path=customXml/itemProps1.xml><?xml version="1.0" encoding="utf-8"?>
<ds:datastoreItem xmlns:ds="http://schemas.openxmlformats.org/officeDocument/2006/customXml" ds:itemID="{28DC4FAD-7054-4344-A71B-A3106BA5357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FF358BE-1D8C-4540-BA1F-9A3A7F9B5075}"/>
</file>

<file path=customXml/itemProps3.xml><?xml version="1.0" encoding="utf-8"?>
<ds:datastoreItem xmlns:ds="http://schemas.openxmlformats.org/officeDocument/2006/customXml" ds:itemID="{707C51E4-1809-4BBA-B06D-81141B302CB0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06f175c4-5c74-4fd2-9df7-f70a3acedafd"/>
    <ds:schemaRef ds:uri="edf92552-a076-457a-aea4-6016553b24c9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698</Words>
  <Application>Microsoft Office PowerPoint</Application>
  <PresentationFormat>Custom</PresentationFormat>
  <Paragraphs>145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Arial Rounded MT Bold</vt:lpstr>
      <vt:lpstr>Calibri</vt:lpstr>
      <vt:lpstr>Calibri Light</vt:lpstr>
      <vt:lpstr>Poppins</vt:lpstr>
      <vt:lpstr>Poppins Bold</vt:lpstr>
      <vt:lpstr>2_Office Theme</vt:lpstr>
      <vt:lpstr>Office 2013 - 2022 Theme</vt:lpstr>
      <vt:lpstr>NHS Community Health Services in Westminster </vt:lpstr>
      <vt:lpstr>PowerPoint Presentation</vt:lpstr>
      <vt:lpstr>CNWL Community Independence Service</vt:lpstr>
      <vt:lpstr>PowerPoint Presentation</vt:lpstr>
      <vt:lpstr>PowerPoint Presentation</vt:lpstr>
      <vt:lpstr>PowerPoint Presentation</vt:lpstr>
      <vt:lpstr>CLCH Community Neuro Rehab Service</vt:lpstr>
      <vt:lpstr>Our Contacts for non-patient specific queries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Darren O'Meara</dc:creator>
  <cp:lastModifiedBy>Phayza Fudlalla</cp:lastModifiedBy>
  <cp:revision>511</cp:revision>
  <dcterms:created xsi:type="dcterms:W3CDTF">2018-07-04T13:22:56Z</dcterms:created>
  <dcterms:modified xsi:type="dcterms:W3CDTF">2026-03-22T20:18:13Z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0x010100A66326E1111D89438A3085FDE9A5FD0F</vt:lpwstr>
  </property>
  <property fmtid="{D5CDD505-2E9C-101B-9397-08002B2CF9AE}" pid="3" name="Order">
    <vt:r8>1577900</vt:r8>
  </property>
</Properties>
</file>