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League Spartan" panose="020B0604020202020204" charset="0"/>
      <p:regular r:id="rId13"/>
    </p:embeddedFont>
    <p:embeddedFont>
      <p:font typeface="Poppins" panose="00000500000000000000" pitchFamily="2" charset="0"/>
      <p:regular r:id="rId14"/>
    </p:embeddedFont>
    <p:embeddedFont>
      <p:font typeface="Poppins Bold" panose="00000800000000000000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82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[Smile as you begin to create a welcoming tone]</a:t>
            </a:r>
          </a:p>
          <a:p>
            <a:endParaRPr lang="en-US"/>
          </a:p>
          <a:p>
            <a:r>
              <a:rPr lang="en-US"/>
              <a:t>Good morning, everyone! Thank you for joining us today. I'm Michelle Martin, and alongside me is Sarah Hobbs. Together, we're thrilled to present on behalf of Silent Sounds Communications Ltd.</a:t>
            </a:r>
          </a:p>
          <a:p>
            <a:endParaRPr lang="en-US"/>
          </a:p>
          <a:p>
            <a:r>
              <a:rPr lang="en-US"/>
              <a:t>[Pause briefly, make eye contact with the audience]</a:t>
            </a:r>
          </a:p>
          <a:p>
            <a:endParaRPr lang="en-US"/>
          </a:p>
          <a:p>
            <a:r>
              <a:rPr lang="en-US"/>
              <a:t>We’ll take you through our services, highlighting what makes us unique and we'll have the opportunity to learn some basic BSL signing with Sarah, our Deaf Services Manager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began offering British Sign Language interpreting. As we evolved, we expanded our reach, offering interpreting and translations services in over 250 languages, 1000's of dialects.  face-to-face, video, telephone, written translations, we offer comprehensive services to meet diverse communication needs.</a:t>
            </a:r>
          </a:p>
          <a:p>
            <a:endParaRPr lang="en-US"/>
          </a:p>
          <a:p>
            <a:r>
              <a:rPr lang="en-US"/>
              <a:t>Our attentive approach and personable demeanour have established us as the UK's trusted provider for interpreting and translation services in the UK.</a:t>
            </a:r>
          </a:p>
          <a:p>
            <a:endParaRPr lang="en-US"/>
          </a:p>
          <a:p>
            <a:r>
              <a:rPr lang="en-US"/>
              <a:t>Our Vision</a:t>
            </a:r>
          </a:p>
          <a:p>
            <a:endParaRPr lang="en-US"/>
          </a:p>
          <a:p>
            <a:r>
              <a:rPr lang="en-US"/>
              <a:t>"To create a world without language barriers by delivering quality interpreting and translation services through effective, streamlined processes with a personal touch, and responsiveness that’s always just a phone call away. We empower individuals and organisations to communicate, collaborate, and succeed in a diverse, global society."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Language shouldn’t block access to healthcare or public services which is why we are on call 24/7 365 days a year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Regular use of interpreting saves lives and improves trust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2966700" y="-130175"/>
            <a:ext cx="5943600" cy="10547350"/>
            <a:chOff x="0" y="0"/>
            <a:chExt cx="1565393" cy="2777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5393" cy="2777903"/>
            </a:xfrm>
            <a:custGeom>
              <a:avLst/>
              <a:gdLst/>
              <a:ahLst/>
              <a:cxnLst/>
              <a:rect l="l" t="t" r="r" b="b"/>
              <a:pathLst>
                <a:path w="1565393" h="2777903">
                  <a:moveTo>
                    <a:pt x="66431" y="0"/>
                  </a:moveTo>
                  <a:lnTo>
                    <a:pt x="1498962" y="0"/>
                  </a:lnTo>
                  <a:cubicBezTo>
                    <a:pt x="1535651" y="0"/>
                    <a:pt x="1565393" y="29742"/>
                    <a:pt x="1565393" y="66431"/>
                  </a:cubicBezTo>
                  <a:lnTo>
                    <a:pt x="1565393" y="2711472"/>
                  </a:lnTo>
                  <a:cubicBezTo>
                    <a:pt x="1565393" y="2729091"/>
                    <a:pt x="1558394" y="2745988"/>
                    <a:pt x="1545935" y="2758446"/>
                  </a:cubicBezTo>
                  <a:cubicBezTo>
                    <a:pt x="1533477" y="2770904"/>
                    <a:pt x="1516580" y="2777903"/>
                    <a:pt x="1498962" y="2777903"/>
                  </a:cubicBezTo>
                  <a:lnTo>
                    <a:pt x="66431" y="2777903"/>
                  </a:lnTo>
                  <a:cubicBezTo>
                    <a:pt x="29742" y="2777903"/>
                    <a:pt x="0" y="2748161"/>
                    <a:pt x="0" y="2711472"/>
                  </a:cubicBezTo>
                  <a:lnTo>
                    <a:pt x="0" y="66431"/>
                  </a:lnTo>
                  <a:cubicBezTo>
                    <a:pt x="0" y="48812"/>
                    <a:pt x="6999" y="31915"/>
                    <a:pt x="19457" y="19457"/>
                  </a:cubicBezTo>
                  <a:cubicBezTo>
                    <a:pt x="31915" y="6999"/>
                    <a:pt x="48812" y="0"/>
                    <a:pt x="664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565393" cy="282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822214" y="1937529"/>
            <a:ext cx="6437086" cy="6411941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558275" y="0"/>
            <a:ext cx="3251978" cy="3251978"/>
          </a:xfrm>
          <a:custGeom>
            <a:avLst/>
            <a:gdLst/>
            <a:ahLst/>
            <a:cxnLst/>
            <a:rect l="l" t="t" r="r" b="b"/>
            <a:pathLst>
              <a:path w="3251978" h="3251978">
                <a:moveTo>
                  <a:pt x="0" y="0"/>
                </a:moveTo>
                <a:lnTo>
                  <a:pt x="3251979" y="0"/>
                </a:lnTo>
                <a:lnTo>
                  <a:pt x="3251979" y="3251978"/>
                </a:lnTo>
                <a:lnTo>
                  <a:pt x="0" y="3251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292596" y="8913894"/>
            <a:ext cx="12191183" cy="1105294"/>
            <a:chOff x="0" y="0"/>
            <a:chExt cx="16254911" cy="1473725"/>
          </a:xfrm>
        </p:grpSpPr>
        <p:sp>
          <p:nvSpPr>
            <p:cNvPr id="11" name="Freeform 11"/>
            <p:cNvSpPr/>
            <p:nvPr/>
          </p:nvSpPr>
          <p:spPr>
            <a:xfrm>
              <a:off x="8769251" y="0"/>
              <a:ext cx="1511889" cy="1446332"/>
            </a:xfrm>
            <a:custGeom>
              <a:avLst/>
              <a:gdLst/>
              <a:ahLst/>
              <a:cxnLst/>
              <a:rect l="l" t="t" r="r" b="b"/>
              <a:pathLst>
                <a:path w="1511889" h="1446332">
                  <a:moveTo>
                    <a:pt x="0" y="0"/>
                  </a:moveTo>
                  <a:lnTo>
                    <a:pt x="1511890" y="0"/>
                  </a:lnTo>
                  <a:lnTo>
                    <a:pt x="1511890" y="1446332"/>
                  </a:lnTo>
                  <a:lnTo>
                    <a:pt x="0" y="144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74" r="-1512" b="-477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2670" y="52396"/>
              <a:ext cx="1451764" cy="1421329"/>
              <a:chOff x="0" y="0"/>
              <a:chExt cx="394248" cy="38598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94248" cy="385982"/>
              </a:xfrm>
              <a:custGeom>
                <a:avLst/>
                <a:gdLst/>
                <a:ahLst/>
                <a:cxnLst/>
                <a:rect l="l" t="t" r="r" b="b"/>
                <a:pathLst>
                  <a:path w="394248" h="385982">
                    <a:moveTo>
                      <a:pt x="0" y="0"/>
                    </a:moveTo>
                    <a:lnTo>
                      <a:pt x="394248" y="0"/>
                    </a:lnTo>
                    <a:lnTo>
                      <a:pt x="394248" y="385982"/>
                    </a:lnTo>
                    <a:lnTo>
                      <a:pt x="0" y="3859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394248" cy="433607"/>
              </a:xfrm>
              <a:prstGeom prst="rect">
                <a:avLst/>
              </a:prstGeom>
            </p:spPr>
            <p:txBody>
              <a:bodyPr lIns="40175" tIns="40175" rIns="40175" bIns="40175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1484435" cy="1473725"/>
            </a:xfrm>
            <a:custGeom>
              <a:avLst/>
              <a:gdLst/>
              <a:ahLst/>
              <a:cxnLst/>
              <a:rect l="l" t="t" r="r" b="b"/>
              <a:pathLst>
                <a:path w="1484435" h="1473725">
                  <a:moveTo>
                    <a:pt x="0" y="0"/>
                  </a:moveTo>
                  <a:lnTo>
                    <a:pt x="1484435" y="0"/>
                  </a:lnTo>
                  <a:lnTo>
                    <a:pt x="1484435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843" r="-240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31485" y="0"/>
              <a:ext cx="1470690" cy="1473725"/>
            </a:xfrm>
            <a:custGeom>
              <a:avLst/>
              <a:gdLst/>
              <a:ahLst/>
              <a:cxnLst/>
              <a:rect l="l" t="t" r="r" b="b"/>
              <a:pathLst>
                <a:path w="1470690" h="1473725">
                  <a:moveTo>
                    <a:pt x="0" y="0"/>
                  </a:moveTo>
                  <a:lnTo>
                    <a:pt x="1470690" y="0"/>
                  </a:lnTo>
                  <a:lnTo>
                    <a:pt x="1470690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069" r="-2523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002175" y="0"/>
              <a:ext cx="1474489" cy="1473725"/>
            </a:xfrm>
            <a:custGeom>
              <a:avLst/>
              <a:gdLst/>
              <a:ahLst/>
              <a:cxnLst/>
              <a:rect l="l" t="t" r="r" b="b"/>
              <a:pathLst>
                <a:path w="1474489" h="1473725">
                  <a:moveTo>
                    <a:pt x="0" y="0"/>
                  </a:moveTo>
                  <a:lnTo>
                    <a:pt x="1474489" y="0"/>
                  </a:lnTo>
                  <a:lnTo>
                    <a:pt x="1474489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381" r="-24928" b="-25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522853" y="0"/>
              <a:ext cx="1489016" cy="1473725"/>
            </a:xfrm>
            <a:custGeom>
              <a:avLst/>
              <a:gdLst/>
              <a:ahLst/>
              <a:cxnLst/>
              <a:rect l="l" t="t" r="r" b="b"/>
              <a:pathLst>
                <a:path w="1489016" h="1473725">
                  <a:moveTo>
                    <a:pt x="0" y="0"/>
                  </a:moveTo>
                  <a:lnTo>
                    <a:pt x="1489016" y="0"/>
                  </a:lnTo>
                  <a:lnTo>
                    <a:pt x="1489016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4761" r="-2369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058058" y="0"/>
              <a:ext cx="2665005" cy="1473725"/>
            </a:xfrm>
            <a:custGeom>
              <a:avLst/>
              <a:gdLst/>
              <a:ahLst/>
              <a:cxnLst/>
              <a:rect l="l" t="t" r="r" b="b"/>
              <a:pathLst>
                <a:path w="2665005" h="1473725">
                  <a:moveTo>
                    <a:pt x="0" y="0"/>
                  </a:moveTo>
                  <a:lnTo>
                    <a:pt x="2665005" y="0"/>
                  </a:lnTo>
                  <a:lnTo>
                    <a:pt x="2665005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06" t="-11215" b="-971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848074" y="0"/>
              <a:ext cx="4406837" cy="1473725"/>
            </a:xfrm>
            <a:custGeom>
              <a:avLst/>
              <a:gdLst/>
              <a:ahLst/>
              <a:cxnLst/>
              <a:rect l="l" t="t" r="r" b="b"/>
              <a:pathLst>
                <a:path w="4406837" h="1473725">
                  <a:moveTo>
                    <a:pt x="0" y="0"/>
                  </a:moveTo>
                  <a:lnTo>
                    <a:pt x="4406837" y="0"/>
                  </a:lnTo>
                  <a:lnTo>
                    <a:pt x="4406837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1612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0303128" y="0"/>
              <a:ext cx="1494521" cy="1473725"/>
            </a:xfrm>
            <a:custGeom>
              <a:avLst/>
              <a:gdLst/>
              <a:ahLst/>
              <a:cxnLst/>
              <a:rect l="l" t="t" r="r" b="b"/>
              <a:pathLst>
                <a:path w="1494521" h="1473725">
                  <a:moveTo>
                    <a:pt x="0" y="0"/>
                  </a:moveTo>
                  <a:lnTo>
                    <a:pt x="1494521" y="0"/>
                  </a:lnTo>
                  <a:lnTo>
                    <a:pt x="1494521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4399" r="-2351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41219" y="3156728"/>
            <a:ext cx="1033467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INCLUSIVE INTERPRETING SERVICES FOR ALL COMMUNITIES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10254" y="5248849"/>
            <a:ext cx="3796605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 spc="159" dirty="0">
                <a:solidFill>
                  <a:srgbClr val="ED9002"/>
                </a:solidFill>
                <a:latin typeface="Poppins"/>
                <a:ea typeface="Poppins"/>
                <a:cs typeface="Poppins"/>
                <a:sym typeface="Poppins"/>
              </a:rPr>
              <a:t>PRESENTATION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93647" y="6274704"/>
            <a:ext cx="3429819" cy="583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27th June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6424" y="7236094"/>
            <a:ext cx="8564264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Presented by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Michelle Martin &amp; Sarah Hobbs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1454">
                <a:alpha val="100000"/>
              </a:srgbClr>
            </a:gs>
            <a:gs pos="100000">
              <a:srgbClr val="ED9029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060680"/>
          </a:xfrm>
          <a:custGeom>
            <a:avLst/>
            <a:gdLst/>
            <a:ahLst/>
            <a:cxnLst/>
            <a:rect l="l" t="t" r="r" b="b"/>
            <a:pathLst>
              <a:path w="18288000" h="13060680">
                <a:moveTo>
                  <a:pt x="0" y="0"/>
                </a:moveTo>
                <a:lnTo>
                  <a:pt x="18288000" y="0"/>
                </a:lnTo>
                <a:lnTo>
                  <a:pt x="18288000" y="13060680"/>
                </a:lnTo>
                <a:lnTo>
                  <a:pt x="0" y="13060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552776"/>
            <a:chOff x="0" y="0"/>
            <a:chExt cx="4816593" cy="2779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79332"/>
            </a:xfrm>
            <a:custGeom>
              <a:avLst/>
              <a:gdLst/>
              <a:ahLst/>
              <a:cxnLst/>
              <a:rect l="l" t="t" r="r" b="b"/>
              <a:pathLst>
                <a:path w="4816592" h="2779332">
                  <a:moveTo>
                    <a:pt x="0" y="0"/>
                  </a:moveTo>
                  <a:lnTo>
                    <a:pt x="4816592" y="0"/>
                  </a:lnTo>
                  <a:lnTo>
                    <a:pt x="4816592" y="2779332"/>
                  </a:lnTo>
                  <a:lnTo>
                    <a:pt x="0" y="2779332"/>
                  </a:ln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90000"/>
                  </a:srgbClr>
                </a:gs>
                <a:gs pos="100000">
                  <a:srgbClr val="ED9029">
                    <a:alpha val="9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826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334811"/>
            <a:ext cx="18288000" cy="3617379"/>
            <a:chOff x="0" y="0"/>
            <a:chExt cx="4816593" cy="952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952725"/>
            </a:xfrm>
            <a:custGeom>
              <a:avLst/>
              <a:gdLst/>
              <a:ahLst/>
              <a:cxnLst/>
              <a:rect l="l" t="t" r="r" b="b"/>
              <a:pathLst>
                <a:path w="4816592" h="952725">
                  <a:moveTo>
                    <a:pt x="0" y="0"/>
                  </a:moveTo>
                  <a:lnTo>
                    <a:pt x="4816592" y="0"/>
                  </a:lnTo>
                  <a:lnTo>
                    <a:pt x="4816592" y="952725"/>
                  </a:lnTo>
                  <a:lnTo>
                    <a:pt x="0" y="952725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816593" cy="1000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862422" y="3517511"/>
            <a:ext cx="3251978" cy="3251978"/>
          </a:xfrm>
          <a:custGeom>
            <a:avLst/>
            <a:gdLst/>
            <a:ahLst/>
            <a:cxnLst/>
            <a:rect l="l" t="t" r="r" b="b"/>
            <a:pathLst>
              <a:path w="3251978" h="3251978">
                <a:moveTo>
                  <a:pt x="0" y="0"/>
                </a:moveTo>
                <a:lnTo>
                  <a:pt x="3251978" y="0"/>
                </a:lnTo>
                <a:lnTo>
                  <a:pt x="3251978" y="3251978"/>
                </a:lnTo>
                <a:lnTo>
                  <a:pt x="0" y="3251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4727417" y="4253072"/>
            <a:ext cx="8833167" cy="170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2"/>
              </a:lnSpc>
              <a:spcBef>
                <a:spcPct val="0"/>
              </a:spcBef>
            </a:pPr>
            <a:r>
              <a:rPr lang="en-US" sz="4887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 FOR YOUR ATTENTION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17550" y="-130175"/>
            <a:ext cx="13627100" cy="10547350"/>
            <a:chOff x="0" y="0"/>
            <a:chExt cx="3589030" cy="2777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9031" cy="2777903"/>
            </a:xfrm>
            <a:custGeom>
              <a:avLst/>
              <a:gdLst/>
              <a:ahLst/>
              <a:cxnLst/>
              <a:rect l="l" t="t" r="r" b="b"/>
              <a:pathLst>
                <a:path w="3589031" h="2777903">
                  <a:moveTo>
                    <a:pt x="28974" y="0"/>
                  </a:moveTo>
                  <a:lnTo>
                    <a:pt x="3560056" y="0"/>
                  </a:lnTo>
                  <a:cubicBezTo>
                    <a:pt x="3576058" y="0"/>
                    <a:pt x="3589031" y="12972"/>
                    <a:pt x="3589031" y="28974"/>
                  </a:cubicBezTo>
                  <a:lnTo>
                    <a:pt x="3589031" y="2748929"/>
                  </a:lnTo>
                  <a:cubicBezTo>
                    <a:pt x="3589031" y="2764931"/>
                    <a:pt x="3576058" y="2777903"/>
                    <a:pt x="3560056" y="2777903"/>
                  </a:cubicBezTo>
                  <a:lnTo>
                    <a:pt x="28974" y="2777903"/>
                  </a:lnTo>
                  <a:cubicBezTo>
                    <a:pt x="12972" y="2777903"/>
                    <a:pt x="0" y="2764931"/>
                    <a:pt x="0" y="2748929"/>
                  </a:cubicBezTo>
                  <a:lnTo>
                    <a:pt x="0" y="28974"/>
                  </a:lnTo>
                  <a:cubicBezTo>
                    <a:pt x="0" y="12972"/>
                    <a:pt x="12972" y="0"/>
                    <a:pt x="289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89030" cy="282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42975"/>
            <a:ext cx="1115018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INCLUSIVE INTERPRETING FOR ALL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1036" y="2409825"/>
            <a:ext cx="10334985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 20+ years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British Sign Language (BSL) interpreting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250+ languages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Face-to-face, video, telephone interpreting, document translations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Breaking language barriers and embracing effective communication with a personable and caring approach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086021" y="1912419"/>
            <a:ext cx="6487503" cy="6462161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7236" r="223" b="-1723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788379" y="-205740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57574" y="2438239"/>
            <a:ext cx="15305399" cy="5410523"/>
            <a:chOff x="0" y="0"/>
            <a:chExt cx="20407199" cy="721403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0407199" cy="7214031"/>
              <a:chOff x="0" y="0"/>
              <a:chExt cx="4414814" cy="15606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414815" cy="1560656"/>
              </a:xfrm>
              <a:custGeom>
                <a:avLst/>
                <a:gdLst/>
                <a:ahLst/>
                <a:cxnLst/>
                <a:rect l="l" t="t" r="r" b="b"/>
                <a:pathLst>
                  <a:path w="4414815" h="1560656">
                    <a:moveTo>
                      <a:pt x="50583" y="0"/>
                    </a:moveTo>
                    <a:lnTo>
                      <a:pt x="4364232" y="0"/>
                    </a:lnTo>
                    <a:cubicBezTo>
                      <a:pt x="4377647" y="0"/>
                      <a:pt x="4390513" y="5329"/>
                      <a:pt x="4399999" y="14815"/>
                    </a:cubicBezTo>
                    <a:cubicBezTo>
                      <a:pt x="4409486" y="24302"/>
                      <a:pt x="4414815" y="37168"/>
                      <a:pt x="4414815" y="50583"/>
                    </a:cubicBezTo>
                    <a:lnTo>
                      <a:pt x="4414815" y="1510073"/>
                    </a:lnTo>
                    <a:cubicBezTo>
                      <a:pt x="4414815" y="1523488"/>
                      <a:pt x="4409486" y="1536354"/>
                      <a:pt x="4399999" y="1545840"/>
                    </a:cubicBezTo>
                    <a:cubicBezTo>
                      <a:pt x="4390513" y="1555326"/>
                      <a:pt x="4377647" y="1560656"/>
                      <a:pt x="4364232" y="1560656"/>
                    </a:cubicBezTo>
                    <a:lnTo>
                      <a:pt x="50583" y="1560656"/>
                    </a:lnTo>
                    <a:cubicBezTo>
                      <a:pt x="37168" y="1560656"/>
                      <a:pt x="24302" y="1555326"/>
                      <a:pt x="14815" y="1545840"/>
                    </a:cubicBezTo>
                    <a:cubicBezTo>
                      <a:pt x="5329" y="1536354"/>
                      <a:pt x="0" y="1523488"/>
                      <a:pt x="0" y="1510073"/>
                    </a:cubicBezTo>
                    <a:lnTo>
                      <a:pt x="0" y="50583"/>
                    </a:lnTo>
                    <a:cubicBezTo>
                      <a:pt x="0" y="37168"/>
                      <a:pt x="5329" y="24302"/>
                      <a:pt x="14815" y="14815"/>
                    </a:cubicBezTo>
                    <a:cubicBezTo>
                      <a:pt x="24302" y="5329"/>
                      <a:pt x="37168" y="0"/>
                      <a:pt x="5058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1454">
                      <a:alpha val="100000"/>
                    </a:srgbClr>
                  </a:gs>
                  <a:gs pos="100000">
                    <a:srgbClr val="ED9029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414814" cy="1608280"/>
              </a:xfrm>
              <a:prstGeom prst="rect">
                <a:avLst/>
              </a:prstGeom>
            </p:spPr>
            <p:txBody>
              <a:bodyPr lIns="41905" tIns="41905" rIns="41905" bIns="4190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192331" y="940745"/>
              <a:ext cx="17121371" cy="5202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5154" lvl="1" indent="-367577" algn="l">
                <a:lnSpc>
                  <a:spcPts val="5107"/>
                </a:lnSpc>
                <a:buFont typeface="Arial"/>
                <a:buChar char="•"/>
              </a:pPr>
              <a:r>
                <a:rPr lang="en-US" sz="340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All interpreters are qualified, DBS-checked, and assessed</a:t>
              </a:r>
            </a:p>
            <a:p>
              <a:pPr marL="755651" lvl="1" indent="-377825" algn="l">
                <a:lnSpc>
                  <a:spcPts val="5250"/>
                </a:lnSpc>
                <a:buFont typeface="Arial"/>
                <a:buChar char="•"/>
              </a:pPr>
              <a:r>
                <a:rPr lang="en-US" sz="3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Random audits and client feedback ensure consistent standards</a:t>
              </a:r>
            </a:p>
            <a:p>
              <a:pPr marL="735154" lvl="1" indent="-367577" algn="l">
                <a:lnSpc>
                  <a:spcPts val="5107"/>
                </a:lnSpc>
                <a:buFont typeface="Arial"/>
                <a:buChar char="•"/>
              </a:pPr>
              <a:r>
                <a:rPr lang="en-US" sz="340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Continuous improvement through monthly reporting</a:t>
              </a:r>
            </a:p>
            <a:p>
              <a:pPr marL="735154" lvl="1" indent="-367577" algn="l">
                <a:lnSpc>
                  <a:spcPts val="5107"/>
                </a:lnSpc>
                <a:buFont typeface="Arial"/>
                <a:buChar char="•"/>
              </a:pPr>
              <a:r>
                <a:rPr lang="en-US" sz="340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Transparency with communities and partners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990717" y="4546791"/>
            <a:ext cx="4729985" cy="4711509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95977" t="-35558" r="-112008" b="-706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534" y="8705653"/>
            <a:ext cx="12191183" cy="1105294"/>
            <a:chOff x="0" y="0"/>
            <a:chExt cx="16254911" cy="1473725"/>
          </a:xfrm>
        </p:grpSpPr>
        <p:sp>
          <p:nvSpPr>
            <p:cNvPr id="15" name="Freeform 15"/>
            <p:cNvSpPr/>
            <p:nvPr/>
          </p:nvSpPr>
          <p:spPr>
            <a:xfrm>
              <a:off x="8769251" y="0"/>
              <a:ext cx="1511889" cy="1446332"/>
            </a:xfrm>
            <a:custGeom>
              <a:avLst/>
              <a:gdLst/>
              <a:ahLst/>
              <a:cxnLst/>
              <a:rect l="l" t="t" r="r" b="b"/>
              <a:pathLst>
                <a:path w="1511889" h="1446332">
                  <a:moveTo>
                    <a:pt x="0" y="0"/>
                  </a:moveTo>
                  <a:lnTo>
                    <a:pt x="1511890" y="0"/>
                  </a:lnTo>
                  <a:lnTo>
                    <a:pt x="1511890" y="1446332"/>
                  </a:lnTo>
                  <a:lnTo>
                    <a:pt x="0" y="144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74" r="-1512" b="-477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32670" y="52396"/>
              <a:ext cx="1451764" cy="1421329"/>
              <a:chOff x="0" y="0"/>
              <a:chExt cx="394248" cy="38598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94248" cy="385982"/>
              </a:xfrm>
              <a:custGeom>
                <a:avLst/>
                <a:gdLst/>
                <a:ahLst/>
                <a:cxnLst/>
                <a:rect l="l" t="t" r="r" b="b"/>
                <a:pathLst>
                  <a:path w="394248" h="385982">
                    <a:moveTo>
                      <a:pt x="0" y="0"/>
                    </a:moveTo>
                    <a:lnTo>
                      <a:pt x="394248" y="0"/>
                    </a:lnTo>
                    <a:lnTo>
                      <a:pt x="394248" y="385982"/>
                    </a:lnTo>
                    <a:lnTo>
                      <a:pt x="0" y="3859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394248" cy="433607"/>
              </a:xfrm>
              <a:prstGeom prst="rect">
                <a:avLst/>
              </a:prstGeom>
            </p:spPr>
            <p:txBody>
              <a:bodyPr lIns="40175" tIns="40175" rIns="40175" bIns="40175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1484435" cy="1473725"/>
            </a:xfrm>
            <a:custGeom>
              <a:avLst/>
              <a:gdLst/>
              <a:ahLst/>
              <a:cxnLst/>
              <a:rect l="l" t="t" r="r" b="b"/>
              <a:pathLst>
                <a:path w="1484435" h="1473725">
                  <a:moveTo>
                    <a:pt x="0" y="0"/>
                  </a:moveTo>
                  <a:lnTo>
                    <a:pt x="1484435" y="0"/>
                  </a:lnTo>
                  <a:lnTo>
                    <a:pt x="1484435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843" r="-240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31485" y="0"/>
              <a:ext cx="1470690" cy="1473725"/>
            </a:xfrm>
            <a:custGeom>
              <a:avLst/>
              <a:gdLst/>
              <a:ahLst/>
              <a:cxnLst/>
              <a:rect l="l" t="t" r="r" b="b"/>
              <a:pathLst>
                <a:path w="1470690" h="1473725">
                  <a:moveTo>
                    <a:pt x="0" y="0"/>
                  </a:moveTo>
                  <a:lnTo>
                    <a:pt x="1470690" y="0"/>
                  </a:lnTo>
                  <a:lnTo>
                    <a:pt x="1470690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069" r="-2523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002175" y="0"/>
              <a:ext cx="1474489" cy="1473725"/>
            </a:xfrm>
            <a:custGeom>
              <a:avLst/>
              <a:gdLst/>
              <a:ahLst/>
              <a:cxnLst/>
              <a:rect l="l" t="t" r="r" b="b"/>
              <a:pathLst>
                <a:path w="1474489" h="1473725">
                  <a:moveTo>
                    <a:pt x="0" y="0"/>
                  </a:moveTo>
                  <a:lnTo>
                    <a:pt x="1474489" y="0"/>
                  </a:lnTo>
                  <a:lnTo>
                    <a:pt x="1474489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381" r="-24928" b="-25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522853" y="0"/>
              <a:ext cx="1489016" cy="1473725"/>
            </a:xfrm>
            <a:custGeom>
              <a:avLst/>
              <a:gdLst/>
              <a:ahLst/>
              <a:cxnLst/>
              <a:rect l="l" t="t" r="r" b="b"/>
              <a:pathLst>
                <a:path w="1489016" h="1473725">
                  <a:moveTo>
                    <a:pt x="0" y="0"/>
                  </a:moveTo>
                  <a:lnTo>
                    <a:pt x="1489016" y="0"/>
                  </a:lnTo>
                  <a:lnTo>
                    <a:pt x="1489016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761" r="-2369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058058" y="0"/>
              <a:ext cx="2665005" cy="1473725"/>
            </a:xfrm>
            <a:custGeom>
              <a:avLst/>
              <a:gdLst/>
              <a:ahLst/>
              <a:cxnLst/>
              <a:rect l="l" t="t" r="r" b="b"/>
              <a:pathLst>
                <a:path w="2665005" h="1473725">
                  <a:moveTo>
                    <a:pt x="0" y="0"/>
                  </a:moveTo>
                  <a:lnTo>
                    <a:pt x="2665005" y="0"/>
                  </a:lnTo>
                  <a:lnTo>
                    <a:pt x="2665005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06" t="-11215" b="-971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1848074" y="0"/>
              <a:ext cx="4406837" cy="1473725"/>
            </a:xfrm>
            <a:custGeom>
              <a:avLst/>
              <a:gdLst/>
              <a:ahLst/>
              <a:cxnLst/>
              <a:rect l="l" t="t" r="r" b="b"/>
              <a:pathLst>
                <a:path w="4406837" h="1473725">
                  <a:moveTo>
                    <a:pt x="0" y="0"/>
                  </a:moveTo>
                  <a:lnTo>
                    <a:pt x="4406837" y="0"/>
                  </a:lnTo>
                  <a:lnTo>
                    <a:pt x="4406837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612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303128" y="0"/>
              <a:ext cx="1494521" cy="1473725"/>
            </a:xfrm>
            <a:custGeom>
              <a:avLst/>
              <a:gdLst/>
              <a:ahLst/>
              <a:cxnLst/>
              <a:rect l="l" t="t" r="r" b="b"/>
              <a:pathLst>
                <a:path w="1494521" h="1473725">
                  <a:moveTo>
                    <a:pt x="0" y="0"/>
                  </a:moveTo>
                  <a:lnTo>
                    <a:pt x="1494521" y="0"/>
                  </a:lnTo>
                  <a:lnTo>
                    <a:pt x="1494521" y="1473725"/>
                  </a:lnTo>
                  <a:lnTo>
                    <a:pt x="0" y="147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399" r="-2351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411078" y="8705653"/>
            <a:ext cx="1113935" cy="1092917"/>
          </a:xfrm>
          <a:custGeom>
            <a:avLst/>
            <a:gdLst/>
            <a:ahLst/>
            <a:cxnLst/>
            <a:rect l="l" t="t" r="r" b="b"/>
            <a:pathLst>
              <a:path w="1113935" h="1092917">
                <a:moveTo>
                  <a:pt x="0" y="0"/>
                </a:moveTo>
                <a:lnTo>
                  <a:pt x="1113935" y="0"/>
                </a:lnTo>
                <a:lnTo>
                  <a:pt x="1113935" y="1092918"/>
                </a:lnTo>
                <a:lnTo>
                  <a:pt x="0" y="1092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7411078" y="8808177"/>
            <a:ext cx="1066310" cy="900245"/>
          </a:xfrm>
          <a:custGeom>
            <a:avLst/>
            <a:gdLst/>
            <a:ahLst/>
            <a:cxnLst/>
            <a:rect l="l" t="t" r="r" b="b"/>
            <a:pathLst>
              <a:path w="1066310" h="900245">
                <a:moveTo>
                  <a:pt x="0" y="0"/>
                </a:moveTo>
                <a:lnTo>
                  <a:pt x="1066310" y="0"/>
                </a:lnTo>
                <a:lnTo>
                  <a:pt x="1066310" y="900246"/>
                </a:lnTo>
                <a:lnTo>
                  <a:pt x="0" y="9002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886674" y="983139"/>
            <a:ext cx="1144480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D90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ENSURING QUALITY &amp; </a:t>
            </a:r>
            <a:r>
              <a:rPr lang="en-US" sz="4500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TRUST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91944" y="4588508"/>
            <a:ext cx="3418811" cy="4054790"/>
            <a:chOff x="0" y="0"/>
            <a:chExt cx="1172608" cy="1390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608" cy="1390740"/>
            </a:xfrm>
            <a:custGeom>
              <a:avLst/>
              <a:gdLst/>
              <a:ahLst/>
              <a:cxnLst/>
              <a:rect l="l" t="t" r="r" b="b"/>
              <a:pathLst>
                <a:path w="1172608" h="1390740">
                  <a:moveTo>
                    <a:pt x="115490" y="0"/>
                  </a:moveTo>
                  <a:lnTo>
                    <a:pt x="1057118" y="0"/>
                  </a:lnTo>
                  <a:cubicBezTo>
                    <a:pt x="1087748" y="0"/>
                    <a:pt x="1117123" y="12168"/>
                    <a:pt x="1138781" y="33826"/>
                  </a:cubicBezTo>
                  <a:cubicBezTo>
                    <a:pt x="1160440" y="55485"/>
                    <a:pt x="1172608" y="84860"/>
                    <a:pt x="1172608" y="115490"/>
                  </a:cubicBezTo>
                  <a:lnTo>
                    <a:pt x="1172608" y="1275251"/>
                  </a:lnTo>
                  <a:cubicBezTo>
                    <a:pt x="1172608" y="1305880"/>
                    <a:pt x="1160440" y="1335256"/>
                    <a:pt x="1138781" y="1356914"/>
                  </a:cubicBezTo>
                  <a:cubicBezTo>
                    <a:pt x="1117123" y="1378573"/>
                    <a:pt x="1087748" y="1390740"/>
                    <a:pt x="1057118" y="1390740"/>
                  </a:cubicBezTo>
                  <a:lnTo>
                    <a:pt x="115490" y="1390740"/>
                  </a:lnTo>
                  <a:cubicBezTo>
                    <a:pt x="84860" y="1390740"/>
                    <a:pt x="55485" y="1378573"/>
                    <a:pt x="33826" y="1356914"/>
                  </a:cubicBezTo>
                  <a:cubicBezTo>
                    <a:pt x="12168" y="1335256"/>
                    <a:pt x="0" y="1305880"/>
                    <a:pt x="0" y="1275251"/>
                  </a:cubicBezTo>
                  <a:lnTo>
                    <a:pt x="0" y="115490"/>
                  </a:lnTo>
                  <a:cubicBezTo>
                    <a:pt x="0" y="84860"/>
                    <a:pt x="12168" y="55485"/>
                    <a:pt x="33826" y="33826"/>
                  </a:cubicBezTo>
                  <a:cubicBezTo>
                    <a:pt x="55485" y="12168"/>
                    <a:pt x="84860" y="0"/>
                    <a:pt x="11549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172608" cy="143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55456" y="4588508"/>
            <a:ext cx="3418811" cy="4054790"/>
            <a:chOff x="0" y="0"/>
            <a:chExt cx="1172608" cy="1390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2608" cy="1390740"/>
            </a:xfrm>
            <a:custGeom>
              <a:avLst/>
              <a:gdLst/>
              <a:ahLst/>
              <a:cxnLst/>
              <a:rect l="l" t="t" r="r" b="b"/>
              <a:pathLst>
                <a:path w="1172608" h="1390740">
                  <a:moveTo>
                    <a:pt x="115490" y="0"/>
                  </a:moveTo>
                  <a:lnTo>
                    <a:pt x="1057118" y="0"/>
                  </a:lnTo>
                  <a:cubicBezTo>
                    <a:pt x="1087748" y="0"/>
                    <a:pt x="1117123" y="12168"/>
                    <a:pt x="1138781" y="33826"/>
                  </a:cubicBezTo>
                  <a:cubicBezTo>
                    <a:pt x="1160440" y="55485"/>
                    <a:pt x="1172608" y="84860"/>
                    <a:pt x="1172608" y="115490"/>
                  </a:cubicBezTo>
                  <a:lnTo>
                    <a:pt x="1172608" y="1275251"/>
                  </a:lnTo>
                  <a:cubicBezTo>
                    <a:pt x="1172608" y="1305880"/>
                    <a:pt x="1160440" y="1335256"/>
                    <a:pt x="1138781" y="1356914"/>
                  </a:cubicBezTo>
                  <a:cubicBezTo>
                    <a:pt x="1117123" y="1378573"/>
                    <a:pt x="1087748" y="1390740"/>
                    <a:pt x="1057118" y="1390740"/>
                  </a:cubicBezTo>
                  <a:lnTo>
                    <a:pt x="115490" y="1390740"/>
                  </a:lnTo>
                  <a:cubicBezTo>
                    <a:pt x="84860" y="1390740"/>
                    <a:pt x="55485" y="1378573"/>
                    <a:pt x="33826" y="1356914"/>
                  </a:cubicBezTo>
                  <a:cubicBezTo>
                    <a:pt x="12168" y="1335256"/>
                    <a:pt x="0" y="1305880"/>
                    <a:pt x="0" y="1275251"/>
                  </a:cubicBezTo>
                  <a:lnTo>
                    <a:pt x="0" y="115490"/>
                  </a:lnTo>
                  <a:cubicBezTo>
                    <a:pt x="0" y="84860"/>
                    <a:pt x="12168" y="55485"/>
                    <a:pt x="33826" y="33826"/>
                  </a:cubicBezTo>
                  <a:cubicBezTo>
                    <a:pt x="55485" y="12168"/>
                    <a:pt x="84860" y="0"/>
                    <a:pt x="11549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72608" cy="143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15510" y="4588508"/>
            <a:ext cx="3418811" cy="4054790"/>
            <a:chOff x="0" y="0"/>
            <a:chExt cx="1172608" cy="13907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2608" cy="1390740"/>
            </a:xfrm>
            <a:custGeom>
              <a:avLst/>
              <a:gdLst/>
              <a:ahLst/>
              <a:cxnLst/>
              <a:rect l="l" t="t" r="r" b="b"/>
              <a:pathLst>
                <a:path w="1172608" h="1390740">
                  <a:moveTo>
                    <a:pt x="115490" y="0"/>
                  </a:moveTo>
                  <a:lnTo>
                    <a:pt x="1057118" y="0"/>
                  </a:lnTo>
                  <a:cubicBezTo>
                    <a:pt x="1087748" y="0"/>
                    <a:pt x="1117123" y="12168"/>
                    <a:pt x="1138781" y="33826"/>
                  </a:cubicBezTo>
                  <a:cubicBezTo>
                    <a:pt x="1160440" y="55485"/>
                    <a:pt x="1172608" y="84860"/>
                    <a:pt x="1172608" y="115490"/>
                  </a:cubicBezTo>
                  <a:lnTo>
                    <a:pt x="1172608" y="1275251"/>
                  </a:lnTo>
                  <a:cubicBezTo>
                    <a:pt x="1172608" y="1305880"/>
                    <a:pt x="1160440" y="1335256"/>
                    <a:pt x="1138781" y="1356914"/>
                  </a:cubicBezTo>
                  <a:cubicBezTo>
                    <a:pt x="1117123" y="1378573"/>
                    <a:pt x="1087748" y="1390740"/>
                    <a:pt x="1057118" y="1390740"/>
                  </a:cubicBezTo>
                  <a:lnTo>
                    <a:pt x="115490" y="1390740"/>
                  </a:lnTo>
                  <a:cubicBezTo>
                    <a:pt x="84860" y="1390740"/>
                    <a:pt x="55485" y="1378573"/>
                    <a:pt x="33826" y="1356914"/>
                  </a:cubicBezTo>
                  <a:cubicBezTo>
                    <a:pt x="12168" y="1335256"/>
                    <a:pt x="0" y="1305880"/>
                    <a:pt x="0" y="1275251"/>
                  </a:cubicBezTo>
                  <a:lnTo>
                    <a:pt x="0" y="115490"/>
                  </a:lnTo>
                  <a:cubicBezTo>
                    <a:pt x="0" y="84860"/>
                    <a:pt x="12168" y="55485"/>
                    <a:pt x="33826" y="33826"/>
                  </a:cubicBezTo>
                  <a:cubicBezTo>
                    <a:pt x="55485" y="12168"/>
                    <a:pt x="84860" y="0"/>
                    <a:pt x="11549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172608" cy="143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77246" y="4553100"/>
            <a:ext cx="3418811" cy="4090198"/>
            <a:chOff x="0" y="0"/>
            <a:chExt cx="1172608" cy="14028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2608" cy="1402885"/>
            </a:xfrm>
            <a:custGeom>
              <a:avLst/>
              <a:gdLst/>
              <a:ahLst/>
              <a:cxnLst/>
              <a:rect l="l" t="t" r="r" b="b"/>
              <a:pathLst>
                <a:path w="1172608" h="1402885">
                  <a:moveTo>
                    <a:pt x="115490" y="0"/>
                  </a:moveTo>
                  <a:lnTo>
                    <a:pt x="1057118" y="0"/>
                  </a:lnTo>
                  <a:cubicBezTo>
                    <a:pt x="1087748" y="0"/>
                    <a:pt x="1117123" y="12168"/>
                    <a:pt x="1138781" y="33826"/>
                  </a:cubicBezTo>
                  <a:cubicBezTo>
                    <a:pt x="1160440" y="55485"/>
                    <a:pt x="1172608" y="84860"/>
                    <a:pt x="1172608" y="115490"/>
                  </a:cubicBezTo>
                  <a:lnTo>
                    <a:pt x="1172608" y="1287395"/>
                  </a:lnTo>
                  <a:cubicBezTo>
                    <a:pt x="1172608" y="1318025"/>
                    <a:pt x="1160440" y="1347400"/>
                    <a:pt x="1138781" y="1369059"/>
                  </a:cubicBezTo>
                  <a:cubicBezTo>
                    <a:pt x="1117123" y="1390717"/>
                    <a:pt x="1087748" y="1402885"/>
                    <a:pt x="1057118" y="1402885"/>
                  </a:cubicBezTo>
                  <a:lnTo>
                    <a:pt x="115490" y="1402885"/>
                  </a:lnTo>
                  <a:cubicBezTo>
                    <a:pt x="84860" y="1402885"/>
                    <a:pt x="55485" y="1390717"/>
                    <a:pt x="33826" y="1369059"/>
                  </a:cubicBezTo>
                  <a:cubicBezTo>
                    <a:pt x="12168" y="1347400"/>
                    <a:pt x="0" y="1318025"/>
                    <a:pt x="0" y="1287395"/>
                  </a:cubicBezTo>
                  <a:lnTo>
                    <a:pt x="0" y="115490"/>
                  </a:lnTo>
                  <a:cubicBezTo>
                    <a:pt x="0" y="84860"/>
                    <a:pt x="12168" y="55485"/>
                    <a:pt x="33826" y="33826"/>
                  </a:cubicBezTo>
                  <a:cubicBezTo>
                    <a:pt x="55485" y="12168"/>
                    <a:pt x="84860" y="0"/>
                    <a:pt x="115490" y="0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72608" cy="1450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726296" y="2781963"/>
            <a:ext cx="2950107" cy="2938583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49825" r="22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689807" y="2781963"/>
            <a:ext cx="2950107" cy="2938583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597" r="-2459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653319" y="2781963"/>
            <a:ext cx="2950107" cy="2938583"/>
            <a:chOff x="0" y="0"/>
            <a:chExt cx="6502400" cy="6477000"/>
          </a:xfrm>
        </p:grpSpPr>
        <p:sp>
          <p:nvSpPr>
            <p:cNvPr id="22" name="Freeform 2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665" r="-246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616831" y="2781963"/>
            <a:ext cx="2950107" cy="2938583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46803" r="-12444" b="-657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-2518645"/>
            <a:ext cx="18288000" cy="4767208"/>
            <a:chOff x="0" y="0"/>
            <a:chExt cx="4816593" cy="12555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16592" cy="1255561"/>
            </a:xfrm>
            <a:custGeom>
              <a:avLst/>
              <a:gdLst/>
              <a:ahLst/>
              <a:cxnLst/>
              <a:rect l="l" t="t" r="r" b="b"/>
              <a:pathLst>
                <a:path w="4816592" h="1255561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1233971"/>
                  </a:lnTo>
                  <a:cubicBezTo>
                    <a:pt x="4816592" y="1245895"/>
                    <a:pt x="4806926" y="1255561"/>
                    <a:pt x="4795002" y="1255561"/>
                  </a:cubicBezTo>
                  <a:lnTo>
                    <a:pt x="21590" y="1255561"/>
                  </a:lnTo>
                  <a:cubicBezTo>
                    <a:pt x="9666" y="1255561"/>
                    <a:pt x="0" y="1245895"/>
                    <a:pt x="0" y="1233971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4816593" cy="130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897522" y="756087"/>
            <a:ext cx="1249295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WHO FACES LANGUAGE BARRIERS?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9548" y="6121963"/>
            <a:ext cx="2950107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Deaf and Deafblind individuals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24187" y="5788588"/>
            <a:ext cx="3012259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25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Ethnic minorities with limited English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557141" y="6121963"/>
            <a:ext cx="3066460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25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Refugees and newly arrived communities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520121" y="5788588"/>
            <a:ext cx="3088285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25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People with literacy or cognitive challenges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872228" y="-2293069"/>
            <a:ext cx="4053826" cy="3086100"/>
            <a:chOff x="0" y="0"/>
            <a:chExt cx="1067674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7674" cy="812800"/>
            </a:xfrm>
            <a:custGeom>
              <a:avLst/>
              <a:gdLst/>
              <a:ahLst/>
              <a:cxnLst/>
              <a:rect l="l" t="t" r="r" b="b"/>
              <a:pathLst>
                <a:path w="1067674" h="812800">
                  <a:moveTo>
                    <a:pt x="533837" y="0"/>
                  </a:moveTo>
                  <a:cubicBezTo>
                    <a:pt x="239007" y="0"/>
                    <a:pt x="0" y="181951"/>
                    <a:pt x="0" y="406400"/>
                  </a:cubicBezTo>
                  <a:cubicBezTo>
                    <a:pt x="0" y="630849"/>
                    <a:pt x="239007" y="812800"/>
                    <a:pt x="533837" y="812800"/>
                  </a:cubicBezTo>
                  <a:cubicBezTo>
                    <a:pt x="828667" y="812800"/>
                    <a:pt x="1067674" y="630849"/>
                    <a:pt x="1067674" y="406400"/>
                  </a:cubicBezTo>
                  <a:cubicBezTo>
                    <a:pt x="1067674" y="181951"/>
                    <a:pt x="828667" y="0"/>
                    <a:pt x="5338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0094" y="28575"/>
              <a:ext cx="867485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59376" y="7392759"/>
            <a:ext cx="2206299" cy="2197681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801" r="-2480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040505" y="7392669"/>
            <a:ext cx="2206479" cy="2197860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750016" y="7392834"/>
            <a:ext cx="2206149" cy="2197531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85514" r="-26700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622145" y="7392669"/>
            <a:ext cx="2206479" cy="2197860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331325" y="7392669"/>
            <a:ext cx="2206479" cy="2197860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90" r="223" b="-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01030" y="942975"/>
            <a:ext cx="1528594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COMMUNICATION EQUITY MATTERS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27897" y="6444184"/>
            <a:ext cx="1669256" cy="7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Face to Face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400 per day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25741" y="6444184"/>
            <a:ext cx="2836008" cy="7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Video interpreting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50 per day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243354" y="6444184"/>
            <a:ext cx="2825446" cy="72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Translation service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of docs 20 per day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61108" y="6444184"/>
            <a:ext cx="3183965" cy="7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Telephone Interpreting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1200 per day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98144" y="6444184"/>
            <a:ext cx="3472842" cy="72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BSL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35 bookings daily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41095" y="2794870"/>
            <a:ext cx="1520581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Professional interpreting is requested </a:t>
            </a:r>
            <a:r>
              <a:rPr lang="en-US" sz="3499" b="1">
                <a:solidFill>
                  <a:srgbClr val="331454"/>
                </a:solidFill>
                <a:latin typeface="Poppins Bold"/>
                <a:ea typeface="Poppins Bold"/>
                <a:cs typeface="Poppins Bold"/>
                <a:sym typeface="Poppins Bold"/>
              </a:rPr>
              <a:t>tens of thousands </a:t>
            </a:r>
            <a:r>
              <a:rPr lang="en-US" sz="3499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of times monthly across the NHS and charity sectors. Demand is growing as awareness and accessibility increase.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5228952" y="-1016060"/>
            <a:ext cx="1378419" cy="12079887"/>
            <a:chOff x="0" y="0"/>
            <a:chExt cx="363040" cy="31815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040" cy="3181534"/>
            </a:xfrm>
            <a:custGeom>
              <a:avLst/>
              <a:gdLst/>
              <a:ahLst/>
              <a:cxnLst/>
              <a:rect l="l" t="t" r="r" b="b"/>
              <a:pathLst>
                <a:path w="363040" h="3181534">
                  <a:moveTo>
                    <a:pt x="181520" y="0"/>
                  </a:moveTo>
                  <a:lnTo>
                    <a:pt x="181520" y="0"/>
                  </a:lnTo>
                  <a:cubicBezTo>
                    <a:pt x="281771" y="0"/>
                    <a:pt x="363040" y="81269"/>
                    <a:pt x="363040" y="181520"/>
                  </a:cubicBezTo>
                  <a:lnTo>
                    <a:pt x="363040" y="3000014"/>
                  </a:lnTo>
                  <a:cubicBezTo>
                    <a:pt x="363040" y="3100265"/>
                    <a:pt x="281771" y="3181534"/>
                    <a:pt x="181520" y="3181534"/>
                  </a:cubicBezTo>
                  <a:lnTo>
                    <a:pt x="181520" y="3181534"/>
                  </a:lnTo>
                  <a:cubicBezTo>
                    <a:pt x="81269" y="3181534"/>
                    <a:pt x="0" y="3100265"/>
                    <a:pt x="0" y="3000014"/>
                  </a:cubicBezTo>
                  <a:lnTo>
                    <a:pt x="0" y="181520"/>
                  </a:lnTo>
                  <a:cubicBezTo>
                    <a:pt x="0" y="81269"/>
                    <a:pt x="81269" y="0"/>
                    <a:pt x="1815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63040" cy="322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05147" y="925830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628007" y="209320"/>
            <a:ext cx="2487322" cy="2477606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801" r="-2480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5363709" y="2475313"/>
            <a:ext cx="2487322" cy="2477606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44130" r="-501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628007" y="4846014"/>
            <a:ext cx="2487322" cy="2477606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6288" r="-162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3145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5363709" y="7323621"/>
            <a:ext cx="2487322" cy="2477606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801" r="-2480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942975"/>
            <a:ext cx="1203946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D90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SUPPORTING OUR INTERPRETERS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1772" y="2656371"/>
            <a:ext cx="12926235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We recruit from the communities we serve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We invest in ongoing training and professional development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Competitive rates, respect, and flexible booking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Providing free CPD hours and trauma-informed support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Encouraging diverse and multilingual applicants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724017" y="9258300"/>
            <a:ext cx="4053826" cy="3086100"/>
            <a:chOff x="0" y="0"/>
            <a:chExt cx="1067674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7674" cy="812800"/>
            </a:xfrm>
            <a:custGeom>
              <a:avLst/>
              <a:gdLst/>
              <a:ahLst/>
              <a:cxnLst/>
              <a:rect l="l" t="t" r="r" b="b"/>
              <a:pathLst>
                <a:path w="1067674" h="812800">
                  <a:moveTo>
                    <a:pt x="533837" y="0"/>
                  </a:moveTo>
                  <a:cubicBezTo>
                    <a:pt x="239007" y="0"/>
                    <a:pt x="0" y="181951"/>
                    <a:pt x="0" y="406400"/>
                  </a:cubicBezTo>
                  <a:cubicBezTo>
                    <a:pt x="0" y="630849"/>
                    <a:pt x="239007" y="812800"/>
                    <a:pt x="533837" y="812800"/>
                  </a:cubicBezTo>
                  <a:cubicBezTo>
                    <a:pt x="828667" y="812800"/>
                    <a:pt x="1067674" y="630849"/>
                    <a:pt x="1067674" y="406400"/>
                  </a:cubicBezTo>
                  <a:cubicBezTo>
                    <a:pt x="1067674" y="181951"/>
                    <a:pt x="828667" y="0"/>
                    <a:pt x="5338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0094" y="28575"/>
              <a:ext cx="867485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4851" y="3330359"/>
            <a:ext cx="11169683" cy="591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Deaf Culture Workshops 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Free community events on Deaf identity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Deaf Awareness Training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Basic BSL for NHS and charity frontline staff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Emergency BSL Interpreting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15-minute video response service</a:t>
            </a:r>
          </a:p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Sustainability Focus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331454"/>
                </a:solidFill>
                <a:latin typeface="Poppins"/>
                <a:ea typeface="Poppins"/>
                <a:cs typeface="Poppins"/>
                <a:sym typeface="Poppins"/>
              </a:rPr>
              <a:t>Remote interpreting = lower carbon footprint</a:t>
            </a:r>
          </a:p>
          <a:p>
            <a:pPr algn="l">
              <a:lnSpc>
                <a:spcPts val="4500"/>
              </a:lnSpc>
            </a:pPr>
            <a:endParaRPr lang="en-US" sz="3500">
              <a:solidFill>
                <a:srgbClr val="3314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872228" y="-2293069"/>
            <a:ext cx="4053826" cy="3086100"/>
            <a:chOff x="0" y="0"/>
            <a:chExt cx="106767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7674" cy="812800"/>
            </a:xfrm>
            <a:custGeom>
              <a:avLst/>
              <a:gdLst/>
              <a:ahLst/>
              <a:cxnLst/>
              <a:rect l="l" t="t" r="r" b="b"/>
              <a:pathLst>
                <a:path w="1067674" h="812800">
                  <a:moveTo>
                    <a:pt x="533837" y="0"/>
                  </a:moveTo>
                  <a:cubicBezTo>
                    <a:pt x="239007" y="0"/>
                    <a:pt x="0" y="181951"/>
                    <a:pt x="0" y="406400"/>
                  </a:cubicBezTo>
                  <a:cubicBezTo>
                    <a:pt x="0" y="630849"/>
                    <a:pt x="239007" y="812800"/>
                    <a:pt x="533837" y="812800"/>
                  </a:cubicBezTo>
                  <a:cubicBezTo>
                    <a:pt x="828667" y="812800"/>
                    <a:pt x="1067674" y="630849"/>
                    <a:pt x="1067674" y="406400"/>
                  </a:cubicBezTo>
                  <a:cubicBezTo>
                    <a:pt x="1067674" y="181951"/>
                    <a:pt x="828667" y="0"/>
                    <a:pt x="5338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0094" y="28575"/>
              <a:ext cx="867485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54851" y="1248249"/>
            <a:ext cx="97026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ED90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COMMUNITY ENGAGEMENT PROGRAMMES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703324" y="1330684"/>
            <a:ext cx="3715850" cy="3701335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5872" r="-587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300532" y="2988149"/>
            <a:ext cx="3197218" cy="3184729"/>
            <a:chOff x="0" y="0"/>
            <a:chExt cx="6502400" cy="6477000"/>
          </a:xfrm>
        </p:grpSpPr>
        <p:sp>
          <p:nvSpPr>
            <p:cNvPr id="15" name="Freeform 1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-4964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5125269" y="7077497"/>
            <a:ext cx="2638098" cy="2627793"/>
            <a:chOff x="0" y="0"/>
            <a:chExt cx="6502400" cy="6477000"/>
          </a:xfrm>
        </p:grpSpPr>
        <p:sp>
          <p:nvSpPr>
            <p:cNvPr id="18" name="Freeform 1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21588" r="223" b="-2868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869081" y="5455762"/>
            <a:ext cx="3256188" cy="3243468"/>
            <a:chOff x="0" y="0"/>
            <a:chExt cx="6502400" cy="6477000"/>
          </a:xfrm>
        </p:grpSpPr>
        <p:sp>
          <p:nvSpPr>
            <p:cNvPr id="21" name="Freeform 2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D9002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1778327" y="-659939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75194" y="-896443"/>
            <a:ext cx="1378419" cy="12079887"/>
            <a:chOff x="0" y="0"/>
            <a:chExt cx="363040" cy="31815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3040" cy="3181534"/>
            </a:xfrm>
            <a:custGeom>
              <a:avLst/>
              <a:gdLst/>
              <a:ahLst/>
              <a:cxnLst/>
              <a:rect l="l" t="t" r="r" b="b"/>
              <a:pathLst>
                <a:path w="363040" h="3181534">
                  <a:moveTo>
                    <a:pt x="181520" y="0"/>
                  </a:moveTo>
                  <a:lnTo>
                    <a:pt x="181520" y="0"/>
                  </a:lnTo>
                  <a:cubicBezTo>
                    <a:pt x="281771" y="0"/>
                    <a:pt x="363040" y="81269"/>
                    <a:pt x="363040" y="181520"/>
                  </a:cubicBezTo>
                  <a:lnTo>
                    <a:pt x="363040" y="3000014"/>
                  </a:lnTo>
                  <a:cubicBezTo>
                    <a:pt x="363040" y="3100265"/>
                    <a:pt x="281771" y="3181534"/>
                    <a:pt x="181520" y="3181534"/>
                  </a:cubicBezTo>
                  <a:lnTo>
                    <a:pt x="181520" y="3181534"/>
                  </a:lnTo>
                  <a:cubicBezTo>
                    <a:pt x="81269" y="3181534"/>
                    <a:pt x="0" y="3100265"/>
                    <a:pt x="0" y="3000014"/>
                  </a:cubicBezTo>
                  <a:lnTo>
                    <a:pt x="0" y="181520"/>
                  </a:lnTo>
                  <a:cubicBezTo>
                    <a:pt x="0" y="81269"/>
                    <a:pt x="81269" y="0"/>
                    <a:pt x="1815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63040" cy="3229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2023" y="4328891"/>
            <a:ext cx="12416236" cy="81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5"/>
              </a:lnSpc>
              <a:spcBef>
                <a:spcPct val="0"/>
              </a:spcBef>
            </a:pPr>
            <a:r>
              <a:rPr lang="en-US" sz="4782">
                <a:solidFill>
                  <a:srgbClr val="ED90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BSL</a:t>
            </a:r>
            <a:r>
              <a:rPr lang="en-US" sz="4782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SIGNS TO TAKE AWAY WITH YOU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1778327" y="-659939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1454">
                    <a:alpha val="100000"/>
                  </a:srgbClr>
                </a:gs>
                <a:gs pos="100000">
                  <a:srgbClr val="ED902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87923" y="454486"/>
            <a:ext cx="796671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ED900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BSL</a:t>
            </a:r>
            <a:r>
              <a:rPr lang="en-US" sz="4500">
                <a:solidFill>
                  <a:srgbClr val="331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TEAM TESTIMONIALS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561" y="-73562"/>
            <a:ext cx="15594878" cy="13595918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3020628" y="1699103"/>
            <a:ext cx="12246744" cy="688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516</Words>
  <Application>Microsoft Office PowerPoint</Application>
  <PresentationFormat>Custom</PresentationFormat>
  <Paragraphs>75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Poppins</vt:lpstr>
      <vt:lpstr>Arial</vt:lpstr>
      <vt:lpstr>Calibri</vt:lpstr>
      <vt:lpstr>League Spartan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BME-Silent-Sounds-Jun-25</dc:title>
  <cp:lastModifiedBy>Michelle Martin</cp:lastModifiedBy>
  <cp:revision>2</cp:revision>
  <dcterms:created xsi:type="dcterms:W3CDTF">2006-08-16T00:00:00Z</dcterms:created>
  <dcterms:modified xsi:type="dcterms:W3CDTF">2025-06-26T15:23:10Z</dcterms:modified>
  <dc:identifier>DAGqyUBCOaM</dc:identifier>
</cp:coreProperties>
</file>